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65"/>
  </p:notesMasterIdLst>
  <p:handoutMasterIdLst>
    <p:handoutMasterId r:id="rId66"/>
  </p:handoutMasterIdLst>
  <p:sldIdLst>
    <p:sldId id="256" r:id="rId4"/>
    <p:sldId id="257" r:id="rId5"/>
    <p:sldId id="286" r:id="rId6"/>
    <p:sldId id="287" r:id="rId7"/>
    <p:sldId id="289" r:id="rId8"/>
    <p:sldId id="288"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329" r:id="rId48"/>
    <p:sldId id="330" r:id="rId49"/>
    <p:sldId id="331" r:id="rId50"/>
    <p:sldId id="332" r:id="rId51"/>
    <p:sldId id="333" r:id="rId52"/>
    <p:sldId id="334" r:id="rId53"/>
    <p:sldId id="336" r:id="rId54"/>
    <p:sldId id="338" r:id="rId55"/>
    <p:sldId id="337" r:id="rId56"/>
    <p:sldId id="339" r:id="rId57"/>
    <p:sldId id="340" r:id="rId58"/>
    <p:sldId id="341" r:id="rId59"/>
    <p:sldId id="342" r:id="rId60"/>
    <p:sldId id="343" r:id="rId61"/>
    <p:sldId id="344" r:id="rId62"/>
    <p:sldId id="345" r:id="rId63"/>
    <p:sldId id="285" r:id="rId6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249" autoAdjust="0"/>
  </p:normalViewPr>
  <p:slideViewPr>
    <p:cSldViewPr snapToGrid="0">
      <p:cViewPr>
        <p:scale>
          <a:sx n="75" d="100"/>
          <a:sy n="75" d="100"/>
        </p:scale>
        <p:origin x="492" y="312"/>
      </p:cViewPr>
      <p:guideLst>
        <p:guide orient="horz" pos="1620"/>
        <p:guide pos="2880"/>
      </p:guideLst>
    </p:cSldViewPr>
  </p:slideViewPr>
  <p:outlineViewPr>
    <p:cViewPr>
      <p:scale>
        <a:sx n="33" d="100"/>
        <a:sy n="33" d="100"/>
      </p:scale>
      <p:origin x="0" y="-6114"/>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2021-04-27</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61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9</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JavaScript 2:</a:t>
            </a:r>
          </a:p>
          <a:p>
            <a:pPr algn="ctr"/>
            <a:r>
              <a:rPr lang="en-US" sz="1800" b="0" i="0" u="none" strike="noStrike" baseline="0" dirty="0">
                <a:solidFill>
                  <a:schemeClr val="tx1"/>
                </a:solidFill>
                <a:latin typeface="+mj-lt"/>
              </a:rPr>
              <a:t>Using JavaScript</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descr="Pearson Logo"/>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E354E-B4B3-4187-B7EA-F522C6CC7DCA}"/>
              </a:ext>
            </a:extLst>
          </p:cNvPr>
          <p:cNvSpPr>
            <a:spLocks noGrp="1"/>
          </p:cNvSpPr>
          <p:nvPr>
            <p:ph type="title"/>
          </p:nvPr>
        </p:nvSpPr>
        <p:spPr/>
        <p:txBody>
          <a:bodyPr/>
          <a:lstStyle/>
          <a:p>
            <a:r>
              <a:rPr lang="en-CA" dirty="0"/>
              <a:t>Element Node Object</a:t>
            </a:r>
          </a:p>
        </p:txBody>
      </p:sp>
      <p:sp>
        <p:nvSpPr>
          <p:cNvPr id="3" name="Text Placeholder 2">
            <a:extLst>
              <a:ext uri="{FF2B5EF4-FFF2-40B4-BE49-F238E27FC236}">
                <a16:creationId xmlns:a16="http://schemas.microsoft.com/office/drawing/2014/main" id="{8F3F327F-1D10-4BF3-9863-F8D459D3A29F}"/>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Element Node </a:t>
            </a:r>
            <a:r>
              <a:rPr lang="en-US" sz="1800" b="0" i="0" u="none" strike="noStrike" baseline="0" dirty="0">
                <a:solidFill>
                  <a:srgbClr val="000000"/>
                </a:solidFill>
                <a:latin typeface="+mj-lt"/>
              </a:rPr>
              <a:t>object represents an HTML element in the hierarchy, contained between the opening &lt;&gt; and closing &lt;/&gt;.</a:t>
            </a:r>
            <a:r>
              <a:rPr lang="en-US" sz="1800" dirty="0">
                <a:solidFill>
                  <a:srgbClr val="000000"/>
                </a:solidFill>
                <a:latin typeface="+mj-lt"/>
              </a:rPr>
              <a:t> </a:t>
            </a:r>
          </a:p>
          <a:p>
            <a:pPr marL="114300" indent="0" algn="l">
              <a:buNone/>
            </a:pPr>
            <a:r>
              <a:rPr lang="en-CA" sz="1800" dirty="0">
                <a:latin typeface="+mj-lt"/>
              </a:rPr>
              <a:t>A</a:t>
            </a:r>
            <a:r>
              <a:rPr lang="en-CA" sz="1800" b="0" i="0" u="none" strike="noStrike" baseline="0" dirty="0">
                <a:latin typeface="+mj-lt"/>
              </a:rPr>
              <a:t>n element can itself contain more elements</a:t>
            </a:r>
          </a:p>
          <a:p>
            <a:pPr marL="114300" indent="0">
              <a:buNone/>
            </a:pPr>
            <a:r>
              <a:rPr lang="en-US" sz="1800" b="0" i="0" u="none" strike="noStrike" baseline="0" dirty="0">
                <a:latin typeface="+mj-lt"/>
              </a:rPr>
              <a:t>Every element node has the node properties shown in Table 9.1 (slide 5)</a:t>
            </a:r>
            <a:endParaRPr lang="en-US" sz="1800" dirty="0">
              <a:latin typeface="+mj-lt"/>
            </a:endParaRPr>
          </a:p>
          <a:p>
            <a:pPr marL="114300" indent="0">
              <a:buNone/>
            </a:pPr>
            <a:r>
              <a:rPr lang="en-US" sz="1800" b="0" i="0" u="none" strike="noStrike" baseline="0" dirty="0">
                <a:latin typeface="+mj-lt"/>
              </a:rPr>
              <a:t>It also has a variety of additional properties, the most important of which are </a:t>
            </a:r>
            <a:r>
              <a:rPr lang="en-CA" sz="1800" b="0" i="0" u="none" strike="noStrike" baseline="0" dirty="0">
                <a:latin typeface="+mj-lt"/>
              </a:rPr>
              <a:t>shown in Table 9.3 (next slide)</a:t>
            </a:r>
          </a:p>
        </p:txBody>
      </p:sp>
    </p:spTree>
    <p:extLst>
      <p:ext uri="{BB962C8B-B14F-4D97-AF65-F5344CB8AC3E}">
        <p14:creationId xmlns:p14="http://schemas.microsoft.com/office/powerpoint/2010/main" val="4035052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8DFB2-337A-47C3-8D0B-9EE0EFF89FFD}"/>
              </a:ext>
            </a:extLst>
          </p:cNvPr>
          <p:cNvSpPr>
            <a:spLocks noGrp="1"/>
          </p:cNvSpPr>
          <p:nvPr>
            <p:ph type="title"/>
          </p:nvPr>
        </p:nvSpPr>
        <p:spPr/>
        <p:txBody>
          <a:bodyPr/>
          <a:lstStyle/>
          <a:p>
            <a:r>
              <a:rPr lang="en-CA" sz="3200" dirty="0"/>
              <a:t>Some Essential Element Node Properties</a:t>
            </a:r>
          </a:p>
        </p:txBody>
      </p:sp>
      <p:sp>
        <p:nvSpPr>
          <p:cNvPr id="3" name="Text Placeholder 2">
            <a:extLst>
              <a:ext uri="{FF2B5EF4-FFF2-40B4-BE49-F238E27FC236}">
                <a16:creationId xmlns:a16="http://schemas.microsoft.com/office/drawing/2014/main" id="{8BF02019-E6D2-4D3A-ABAA-F387038A6E68}"/>
              </a:ext>
            </a:extLst>
          </p:cNvPr>
          <p:cNvSpPr>
            <a:spLocks noGrp="1"/>
          </p:cNvSpPr>
          <p:nvPr>
            <p:ph type="body" idx="1"/>
          </p:nvPr>
        </p:nvSpPr>
        <p:spPr/>
        <p:txBody>
          <a:bodyPr/>
          <a:lstStyle/>
          <a:p>
            <a:pPr algn="l"/>
            <a:r>
              <a:rPr lang="en-US" b="1" i="0" u="none" strike="noStrike" baseline="0" dirty="0" err="1">
                <a:latin typeface="+mj-lt"/>
              </a:rPr>
              <a:t>classList</a:t>
            </a:r>
            <a:r>
              <a:rPr lang="en-US" b="1" i="0" u="none" strike="noStrike" baseline="0" dirty="0">
                <a:latin typeface="+mj-lt"/>
              </a:rPr>
              <a:t> </a:t>
            </a:r>
            <a:r>
              <a:rPr lang="en-US" b="0" i="0" u="none" strike="noStrike" baseline="0" dirty="0">
                <a:latin typeface="+mj-lt"/>
              </a:rPr>
              <a:t>A read-only list of CSS classes assigned to this element. This list has a variety of helper methods for manipulating this list.</a:t>
            </a:r>
          </a:p>
          <a:p>
            <a:pPr algn="l"/>
            <a:r>
              <a:rPr lang="en-US" b="1" i="0" u="none" strike="noStrike" baseline="0" dirty="0" err="1">
                <a:latin typeface="+mj-lt"/>
              </a:rPr>
              <a:t>className</a:t>
            </a:r>
            <a:r>
              <a:rPr lang="en-US" b="1" i="0" u="none" strike="noStrike" baseline="0" dirty="0">
                <a:latin typeface="+mj-lt"/>
              </a:rPr>
              <a:t> </a:t>
            </a:r>
            <a:r>
              <a:rPr lang="en-US" b="0" i="0" u="none" strike="noStrike" baseline="0" dirty="0">
                <a:latin typeface="+mj-lt"/>
              </a:rPr>
              <a:t>The current value for the class attribute of this HTML element.</a:t>
            </a:r>
          </a:p>
          <a:p>
            <a:pPr algn="l"/>
            <a:r>
              <a:rPr lang="en-US" b="1" i="0" u="none" strike="noStrike" baseline="0" dirty="0">
                <a:latin typeface="+mj-lt"/>
              </a:rPr>
              <a:t>id </a:t>
            </a:r>
            <a:r>
              <a:rPr lang="en-US" b="0" i="0" u="none" strike="noStrike" baseline="0" dirty="0">
                <a:latin typeface="+mj-lt"/>
              </a:rPr>
              <a:t>The current value for the id of this element.</a:t>
            </a:r>
          </a:p>
          <a:p>
            <a:pPr algn="l"/>
            <a:r>
              <a:rPr lang="en-US" b="1" i="0" u="none" strike="noStrike" baseline="0" dirty="0" err="1">
                <a:latin typeface="+mj-lt"/>
              </a:rPr>
              <a:t>innerHTML</a:t>
            </a:r>
            <a:r>
              <a:rPr lang="en-US" b="1" i="0" u="none" strike="noStrike" baseline="0" dirty="0">
                <a:latin typeface="+mj-lt"/>
              </a:rPr>
              <a:t> </a:t>
            </a:r>
            <a:r>
              <a:rPr lang="en-US" b="0" i="0" u="none" strike="noStrike" baseline="0" dirty="0">
                <a:latin typeface="+mj-lt"/>
              </a:rPr>
              <a:t>Represents all the content (text and tags) of the element.</a:t>
            </a:r>
          </a:p>
          <a:p>
            <a:pPr algn="l"/>
            <a:r>
              <a:rPr lang="en-US" b="1" i="0" u="none" strike="noStrike" baseline="0" dirty="0">
                <a:latin typeface="+mj-lt"/>
              </a:rPr>
              <a:t>style </a:t>
            </a:r>
            <a:r>
              <a:rPr lang="en-US" b="0" i="0" u="none" strike="noStrike" baseline="0" dirty="0">
                <a:latin typeface="+mj-lt"/>
              </a:rPr>
              <a:t>The style attribute of an element. This returns a </a:t>
            </a:r>
            <a:r>
              <a:rPr lang="en-US" b="0" i="0" u="none" strike="noStrike" baseline="0" dirty="0" err="1">
                <a:latin typeface="+mj-lt"/>
              </a:rPr>
              <a:t>CSSStyleDeclaration</a:t>
            </a:r>
            <a:r>
              <a:rPr lang="en-US" b="0" i="0" u="none" strike="noStrike" baseline="0" dirty="0">
                <a:latin typeface="+mj-lt"/>
              </a:rPr>
              <a:t> object that contains sub-properties that correspond to the various CSS properties.</a:t>
            </a:r>
          </a:p>
          <a:p>
            <a:pPr algn="l"/>
            <a:r>
              <a:rPr lang="en-US" b="1" i="0" u="none" strike="noStrike" baseline="0" dirty="0" err="1">
                <a:latin typeface="+mj-lt"/>
              </a:rPr>
              <a:t>tagName</a:t>
            </a:r>
            <a:r>
              <a:rPr lang="en-US" b="1" i="0" u="none" strike="noStrike" baseline="0" dirty="0">
                <a:latin typeface="+mj-lt"/>
              </a:rPr>
              <a:t> </a:t>
            </a:r>
            <a:r>
              <a:rPr lang="en-US" b="0" i="0" u="none" strike="noStrike" baseline="0" dirty="0">
                <a:latin typeface="+mj-lt"/>
              </a:rPr>
              <a:t>The tag name for the element.</a:t>
            </a:r>
            <a:endParaRPr lang="en-CA" sz="1400" dirty="0">
              <a:latin typeface="+mj-lt"/>
            </a:endParaRPr>
          </a:p>
        </p:txBody>
      </p:sp>
    </p:spTree>
    <p:extLst>
      <p:ext uri="{BB962C8B-B14F-4D97-AF65-F5344CB8AC3E}">
        <p14:creationId xmlns:p14="http://schemas.microsoft.com/office/powerpoint/2010/main" val="468013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4566-80CB-4404-83F5-2E1226CEA15A}"/>
              </a:ext>
            </a:extLst>
          </p:cNvPr>
          <p:cNvSpPr>
            <a:spLocks noGrp="1"/>
          </p:cNvSpPr>
          <p:nvPr>
            <p:ph type="title"/>
          </p:nvPr>
        </p:nvSpPr>
        <p:spPr/>
        <p:txBody>
          <a:bodyPr/>
          <a:lstStyle/>
          <a:p>
            <a:r>
              <a:rPr lang="en-CA" sz="3200" dirty="0"/>
              <a:t>Extra Properties for Certain Tag Types</a:t>
            </a:r>
          </a:p>
        </p:txBody>
      </p:sp>
      <p:sp>
        <p:nvSpPr>
          <p:cNvPr id="5" name="TextBox 4">
            <a:extLst>
              <a:ext uri="{FF2B5EF4-FFF2-40B4-BE49-F238E27FC236}">
                <a16:creationId xmlns:a16="http://schemas.microsoft.com/office/drawing/2014/main" id="{51275174-96B0-4269-A115-0FFD109F266A}"/>
              </a:ext>
            </a:extLst>
          </p:cNvPr>
          <p:cNvSpPr txBox="1"/>
          <p:nvPr/>
        </p:nvSpPr>
        <p:spPr>
          <a:xfrm>
            <a:off x="978195" y="4020513"/>
            <a:ext cx="7187609" cy="276999"/>
          </a:xfrm>
          <a:prstGeom prst="rect">
            <a:avLst/>
          </a:prstGeom>
          <a:noFill/>
        </p:spPr>
        <p:txBody>
          <a:bodyPr wrap="square" rtlCol="0">
            <a:spAutoFit/>
          </a:bodyPr>
          <a:lstStyle/>
          <a:p>
            <a:r>
              <a:rPr lang="en-US" sz="1200" b="1" i="0" u="none" strike="noStrike" baseline="0" dirty="0">
                <a:solidFill>
                  <a:srgbClr val="009A9A"/>
                </a:solidFill>
                <a:latin typeface="+mj-lt"/>
              </a:rPr>
              <a:t>TABLE 9.4 </a:t>
            </a:r>
            <a:r>
              <a:rPr lang="en-US" sz="1200" b="0" i="0" u="none" strike="noStrike" baseline="0" dirty="0">
                <a:solidFill>
                  <a:srgbClr val="000000"/>
                </a:solidFill>
                <a:latin typeface="+mj-lt"/>
              </a:rPr>
              <a:t>Some Specific HTML DOM Element Properties for Certain Tag Types</a:t>
            </a:r>
            <a:endParaRPr lang="en-CA" sz="1200" dirty="0">
              <a:latin typeface="+mj-lt"/>
            </a:endParaRPr>
          </a:p>
        </p:txBody>
      </p:sp>
      <p:graphicFrame>
        <p:nvGraphicFramePr>
          <p:cNvPr id="4" name="Table 4">
            <a:extLst>
              <a:ext uri="{FF2B5EF4-FFF2-40B4-BE49-F238E27FC236}">
                <a16:creationId xmlns:a16="http://schemas.microsoft.com/office/drawing/2014/main" id="{C1B5E2AF-BD97-4196-AC8B-3C570BA7A063}"/>
              </a:ext>
            </a:extLst>
          </p:cNvPr>
          <p:cNvGraphicFramePr>
            <a:graphicFrameLocks noGrp="1"/>
          </p:cNvGraphicFramePr>
          <p:nvPr>
            <p:extLst>
              <p:ext uri="{D42A27DB-BD31-4B8C-83A1-F6EECF244321}">
                <p14:modId xmlns:p14="http://schemas.microsoft.com/office/powerpoint/2010/main" val="2962098010"/>
              </p:ext>
            </p:extLst>
          </p:nvPr>
        </p:nvGraphicFramePr>
        <p:xfrm>
          <a:off x="978195" y="1103630"/>
          <a:ext cx="7187610" cy="2936240"/>
        </p:xfrm>
        <a:graphic>
          <a:graphicData uri="http://schemas.openxmlformats.org/drawingml/2006/table">
            <a:tbl>
              <a:tblPr firstRow="1" bandRow="1">
                <a:tableStyleId>{21E4AEA4-8DFA-4A89-87EB-49C32662AFE0}</a:tableStyleId>
              </a:tblPr>
              <a:tblGrid>
                <a:gridCol w="1589085">
                  <a:extLst>
                    <a:ext uri="{9D8B030D-6E8A-4147-A177-3AD203B41FA5}">
                      <a16:colId xmlns:a16="http://schemas.microsoft.com/office/drawing/2014/main" val="3799261829"/>
                    </a:ext>
                  </a:extLst>
                </a:gridCol>
                <a:gridCol w="4326485">
                  <a:extLst>
                    <a:ext uri="{9D8B030D-6E8A-4147-A177-3AD203B41FA5}">
                      <a16:colId xmlns:a16="http://schemas.microsoft.com/office/drawing/2014/main" val="720736627"/>
                    </a:ext>
                  </a:extLst>
                </a:gridCol>
                <a:gridCol w="1272040">
                  <a:extLst>
                    <a:ext uri="{9D8B030D-6E8A-4147-A177-3AD203B41FA5}">
                      <a16:colId xmlns:a16="http://schemas.microsoft.com/office/drawing/2014/main" val="419582059"/>
                    </a:ext>
                  </a:extLst>
                </a:gridCol>
              </a:tblGrid>
              <a:tr h="370840">
                <a:tc>
                  <a:txBody>
                    <a:bodyPr/>
                    <a:lstStyle/>
                    <a:p>
                      <a:r>
                        <a:rPr lang="en-CA" sz="1400" b="1" i="0" u="none" strike="noStrike" cap="none" baseline="0" dirty="0">
                          <a:solidFill>
                            <a:schemeClr val="lt1"/>
                          </a:solidFill>
                          <a:latin typeface="+mn-lt"/>
                          <a:ea typeface="+mn-ea"/>
                          <a:cs typeface="+mn-cs"/>
                          <a:sym typeface="Arial"/>
                        </a:rPr>
                        <a:t>Property</a:t>
                      </a:r>
                      <a:endParaRPr lang="en-CA" dirty="0"/>
                    </a:p>
                  </a:txBody>
                  <a:tcPr/>
                </a:tc>
                <a:tc>
                  <a:txBody>
                    <a:bodyPr/>
                    <a:lstStyle/>
                    <a:p>
                      <a:r>
                        <a:rPr lang="en-CA" sz="1400" b="1" i="0" u="none" strike="noStrike" cap="none" baseline="0" dirty="0">
                          <a:solidFill>
                            <a:schemeClr val="lt1"/>
                          </a:solidFill>
                          <a:latin typeface="+mn-lt"/>
                          <a:ea typeface="+mn-ea"/>
                          <a:cs typeface="+mn-cs"/>
                          <a:sym typeface="Arial"/>
                        </a:rPr>
                        <a:t>Description</a:t>
                      </a:r>
                      <a:endParaRPr lang="en-CA" dirty="0"/>
                    </a:p>
                  </a:txBody>
                  <a:tcPr/>
                </a:tc>
                <a:tc>
                  <a:txBody>
                    <a:bodyPr/>
                    <a:lstStyle/>
                    <a:p>
                      <a:r>
                        <a:rPr lang="en-CA" sz="1400" b="1" i="0" u="none" strike="noStrike" cap="none" baseline="0" dirty="0">
                          <a:solidFill>
                            <a:schemeClr val="lt1"/>
                          </a:solidFill>
                          <a:latin typeface="+mn-lt"/>
                          <a:ea typeface="+mn-ea"/>
                          <a:cs typeface="+mn-cs"/>
                          <a:sym typeface="Arial"/>
                        </a:rPr>
                        <a:t>Tags</a:t>
                      </a:r>
                      <a:endParaRPr lang="en-CA" dirty="0"/>
                    </a:p>
                  </a:txBody>
                  <a:tcPr/>
                </a:tc>
                <a:extLst>
                  <a:ext uri="{0D108BD9-81ED-4DB2-BD59-A6C34878D82A}">
                    <a16:rowId xmlns:a16="http://schemas.microsoft.com/office/drawing/2014/main" val="1122330366"/>
                  </a:ext>
                </a:extLst>
              </a:tr>
              <a:tr h="370840">
                <a:tc>
                  <a:txBody>
                    <a:bodyPr/>
                    <a:lstStyle/>
                    <a:p>
                      <a:r>
                        <a:rPr lang="en-CA" dirty="0" err="1"/>
                        <a:t>href</a:t>
                      </a:r>
                      <a:endParaRPr lang="en-CA" dirty="0"/>
                    </a:p>
                  </a:txBody>
                  <a:tcPr/>
                </a:tc>
                <a:tc>
                  <a:txBody>
                    <a:bodyPr/>
                    <a:lstStyle/>
                    <a:p>
                      <a:r>
                        <a:rPr lang="en-US" sz="1400" b="0" i="0" u="none" strike="noStrike" cap="none" baseline="0" dirty="0">
                          <a:solidFill>
                            <a:schemeClr val="dk1"/>
                          </a:solidFill>
                          <a:latin typeface="+mn-lt"/>
                          <a:ea typeface="+mn-ea"/>
                          <a:cs typeface="+mn-cs"/>
                          <a:sym typeface="Arial"/>
                        </a:rPr>
                        <a:t>Used in &lt;a&gt; tags to specify the linking URL.</a:t>
                      </a:r>
                      <a:endParaRPr lang="en-CA" dirty="0"/>
                    </a:p>
                  </a:txBody>
                  <a:tcPr/>
                </a:tc>
                <a:tc>
                  <a:txBody>
                    <a:bodyPr/>
                    <a:lstStyle/>
                    <a:p>
                      <a:r>
                        <a:rPr lang="en-CA" dirty="0"/>
                        <a:t>a</a:t>
                      </a:r>
                    </a:p>
                  </a:txBody>
                  <a:tcPr/>
                </a:tc>
                <a:extLst>
                  <a:ext uri="{0D108BD9-81ED-4DB2-BD59-A6C34878D82A}">
                    <a16:rowId xmlns:a16="http://schemas.microsoft.com/office/drawing/2014/main" val="3052343574"/>
                  </a:ext>
                </a:extLst>
              </a:tr>
              <a:tr h="370840">
                <a:tc>
                  <a:txBody>
                    <a:bodyPr/>
                    <a:lstStyle/>
                    <a:p>
                      <a:r>
                        <a:rPr lang="en-CA" dirty="0"/>
                        <a:t>name</a:t>
                      </a:r>
                    </a:p>
                  </a:txBody>
                  <a:tcPr/>
                </a:tc>
                <a:tc>
                  <a:txBody>
                    <a:bodyPr/>
                    <a:lstStyle/>
                    <a:p>
                      <a:r>
                        <a:rPr lang="en-US" sz="1400" b="0" i="0" u="none" strike="noStrike" cap="none" baseline="0" dirty="0">
                          <a:solidFill>
                            <a:schemeClr val="dk1"/>
                          </a:solidFill>
                          <a:latin typeface="+mn-lt"/>
                          <a:ea typeface="+mn-ea"/>
                          <a:cs typeface="+mn-cs"/>
                          <a:sym typeface="Arial"/>
                        </a:rPr>
                        <a:t>Used to identify a tag. Unlike id which is available to all tags, name is limited to </a:t>
                      </a:r>
                      <a:r>
                        <a:rPr lang="en-CA" sz="1400" b="0" i="0" u="none" strike="noStrike" cap="none" baseline="0" dirty="0">
                          <a:solidFill>
                            <a:schemeClr val="dk1"/>
                          </a:solidFill>
                          <a:latin typeface="+mn-lt"/>
                          <a:ea typeface="+mn-ea"/>
                          <a:cs typeface="+mn-cs"/>
                          <a:sym typeface="Arial"/>
                        </a:rPr>
                        <a:t>certain form-related tags.</a:t>
                      </a:r>
                      <a:endParaRPr lang="en-CA" dirty="0"/>
                    </a:p>
                  </a:txBody>
                  <a:tcPr/>
                </a:tc>
                <a:tc>
                  <a:txBody>
                    <a:bodyPr/>
                    <a:lstStyle/>
                    <a:p>
                      <a:r>
                        <a:rPr lang="en-CA" sz="1400" b="0" i="0" u="none" strike="noStrike" cap="none" baseline="0" dirty="0">
                          <a:solidFill>
                            <a:schemeClr val="dk1"/>
                          </a:solidFill>
                          <a:latin typeface="+mn-lt"/>
                          <a:ea typeface="+mn-ea"/>
                          <a:cs typeface="+mn-cs"/>
                          <a:sym typeface="Arial"/>
                        </a:rPr>
                        <a:t>a, input, </a:t>
                      </a:r>
                      <a:r>
                        <a:rPr lang="en-CA" sz="1400" b="0" i="0" u="none" strike="noStrike" cap="none" baseline="0" dirty="0" err="1">
                          <a:solidFill>
                            <a:schemeClr val="dk1"/>
                          </a:solidFill>
                          <a:latin typeface="+mn-lt"/>
                          <a:ea typeface="+mn-ea"/>
                          <a:cs typeface="+mn-cs"/>
                          <a:sym typeface="Arial"/>
                        </a:rPr>
                        <a:t>textarea</a:t>
                      </a:r>
                      <a:r>
                        <a:rPr lang="en-CA" sz="1400" b="0" i="0" u="none" strike="noStrike" cap="none" baseline="0" dirty="0">
                          <a:solidFill>
                            <a:schemeClr val="dk1"/>
                          </a:solidFill>
                          <a:latin typeface="+mn-lt"/>
                          <a:ea typeface="+mn-ea"/>
                          <a:cs typeface="+mn-cs"/>
                          <a:sym typeface="Arial"/>
                        </a:rPr>
                        <a:t>,</a:t>
                      </a:r>
                    </a:p>
                    <a:p>
                      <a:r>
                        <a:rPr lang="en-CA" sz="1400" b="0" i="0" u="none" strike="noStrike" cap="none" baseline="0" dirty="0">
                          <a:solidFill>
                            <a:schemeClr val="dk1"/>
                          </a:solidFill>
                          <a:latin typeface="+mn-lt"/>
                          <a:ea typeface="+mn-ea"/>
                          <a:cs typeface="+mn-cs"/>
                          <a:sym typeface="Arial"/>
                        </a:rPr>
                        <a:t>form</a:t>
                      </a:r>
                      <a:endParaRPr lang="en-CA" dirty="0"/>
                    </a:p>
                  </a:txBody>
                  <a:tcPr/>
                </a:tc>
                <a:extLst>
                  <a:ext uri="{0D108BD9-81ED-4DB2-BD59-A6C34878D82A}">
                    <a16:rowId xmlns:a16="http://schemas.microsoft.com/office/drawing/2014/main" val="601706956"/>
                  </a:ext>
                </a:extLst>
              </a:tr>
              <a:tr h="370840">
                <a:tc>
                  <a:txBody>
                    <a:bodyPr/>
                    <a:lstStyle/>
                    <a:p>
                      <a:r>
                        <a:rPr lang="en-CA" dirty="0" err="1"/>
                        <a:t>src</a:t>
                      </a:r>
                      <a:endParaRPr lang="en-CA" dirty="0"/>
                    </a:p>
                  </a:txBody>
                  <a:tcPr/>
                </a:tc>
                <a:tc>
                  <a:txBody>
                    <a:bodyPr/>
                    <a:lstStyle/>
                    <a:p>
                      <a:r>
                        <a:rPr lang="en-US" sz="1400" b="0" i="0" u="none" strike="noStrike" cap="none" baseline="0" dirty="0">
                          <a:solidFill>
                            <a:schemeClr val="dk1"/>
                          </a:solidFill>
                          <a:latin typeface="+mn-lt"/>
                          <a:ea typeface="+mn-ea"/>
                          <a:cs typeface="+mn-cs"/>
                          <a:sym typeface="Arial"/>
                        </a:rPr>
                        <a:t>Links to an external URL that should be loaded into the page (as opposed to </a:t>
                      </a:r>
                      <a:r>
                        <a:rPr lang="en-US" sz="1400" b="0" i="0" u="none" strike="noStrike" cap="none" baseline="0" dirty="0" err="1">
                          <a:solidFill>
                            <a:schemeClr val="dk1"/>
                          </a:solidFill>
                          <a:latin typeface="+mn-lt"/>
                          <a:ea typeface="+mn-ea"/>
                          <a:cs typeface="+mn-cs"/>
                          <a:sym typeface="Arial"/>
                        </a:rPr>
                        <a:t>href</a:t>
                      </a:r>
                      <a:r>
                        <a:rPr lang="en-US" sz="1400" b="0" i="0" u="none" strike="noStrike" cap="none" baseline="0" dirty="0">
                          <a:solidFill>
                            <a:schemeClr val="dk1"/>
                          </a:solidFill>
                          <a:latin typeface="+mn-lt"/>
                          <a:ea typeface="+mn-ea"/>
                          <a:cs typeface="+mn-cs"/>
                          <a:sym typeface="Arial"/>
                        </a:rPr>
                        <a:t> which is a link to follow when clicked).</a:t>
                      </a:r>
                      <a:endParaRPr lang="en-CA" dirty="0"/>
                    </a:p>
                  </a:txBody>
                  <a:tcPr/>
                </a:tc>
                <a:tc>
                  <a:txBody>
                    <a:bodyPr/>
                    <a:lstStyle/>
                    <a:p>
                      <a:r>
                        <a:rPr lang="en-CA" sz="1400" b="0" i="0" u="none" strike="noStrike" cap="none" baseline="0" dirty="0" err="1">
                          <a:solidFill>
                            <a:schemeClr val="dk1"/>
                          </a:solidFill>
                          <a:latin typeface="+mn-lt"/>
                          <a:ea typeface="+mn-ea"/>
                          <a:cs typeface="+mn-cs"/>
                          <a:sym typeface="Arial"/>
                        </a:rPr>
                        <a:t>img</a:t>
                      </a:r>
                      <a:r>
                        <a:rPr lang="en-CA" sz="1400" b="0" i="0" u="none" strike="noStrike" cap="none" baseline="0" dirty="0">
                          <a:solidFill>
                            <a:schemeClr val="dk1"/>
                          </a:solidFill>
                          <a:latin typeface="+mn-lt"/>
                          <a:ea typeface="+mn-ea"/>
                          <a:cs typeface="+mn-cs"/>
                          <a:sym typeface="Arial"/>
                        </a:rPr>
                        <a:t>, input, iframe,</a:t>
                      </a:r>
                    </a:p>
                    <a:p>
                      <a:r>
                        <a:rPr lang="en-CA" sz="1400" b="0" i="0" u="none" strike="noStrike" cap="none" baseline="0" dirty="0">
                          <a:solidFill>
                            <a:schemeClr val="dk1"/>
                          </a:solidFill>
                          <a:latin typeface="+mn-lt"/>
                          <a:ea typeface="+mn-ea"/>
                          <a:cs typeface="+mn-cs"/>
                          <a:sym typeface="Arial"/>
                        </a:rPr>
                        <a:t>script</a:t>
                      </a:r>
                      <a:endParaRPr lang="en-CA" dirty="0"/>
                    </a:p>
                  </a:txBody>
                  <a:tcPr/>
                </a:tc>
                <a:extLst>
                  <a:ext uri="{0D108BD9-81ED-4DB2-BD59-A6C34878D82A}">
                    <a16:rowId xmlns:a16="http://schemas.microsoft.com/office/drawing/2014/main" val="878120237"/>
                  </a:ext>
                </a:extLst>
              </a:tr>
              <a:tr h="370840">
                <a:tc>
                  <a:txBody>
                    <a:bodyPr/>
                    <a:lstStyle/>
                    <a:p>
                      <a:r>
                        <a:rPr lang="en-CA" dirty="0"/>
                        <a:t>value</a:t>
                      </a:r>
                    </a:p>
                  </a:txBody>
                  <a:tcPr/>
                </a:tc>
                <a:tc>
                  <a:txBody>
                    <a:bodyPr/>
                    <a:lstStyle/>
                    <a:p>
                      <a:r>
                        <a:rPr lang="en-US" sz="1400" b="0" i="0" u="none" strike="noStrike" cap="none" baseline="0" dirty="0">
                          <a:solidFill>
                            <a:schemeClr val="dk1"/>
                          </a:solidFill>
                          <a:latin typeface="+mn-lt"/>
                          <a:ea typeface="+mn-ea"/>
                          <a:cs typeface="+mn-cs"/>
                          <a:sym typeface="Arial"/>
                        </a:rPr>
                        <a:t>Provides access to the value attribute of input tags. Typically used to access the user’s input into a form field.</a:t>
                      </a:r>
                      <a:endParaRPr lang="en-CA" dirty="0"/>
                    </a:p>
                  </a:txBody>
                  <a:tcPr/>
                </a:tc>
                <a:tc>
                  <a:txBody>
                    <a:bodyPr/>
                    <a:lstStyle/>
                    <a:p>
                      <a:r>
                        <a:rPr lang="en-CA" sz="1400" b="0" i="0" u="none" strike="noStrike" cap="none" baseline="0" dirty="0">
                          <a:solidFill>
                            <a:schemeClr val="dk1"/>
                          </a:solidFill>
                          <a:latin typeface="+mn-lt"/>
                          <a:ea typeface="+mn-ea"/>
                          <a:cs typeface="+mn-cs"/>
                          <a:sym typeface="Arial"/>
                        </a:rPr>
                        <a:t>input, </a:t>
                      </a:r>
                      <a:r>
                        <a:rPr lang="en-CA" sz="1400" b="0" i="0" u="none" strike="noStrike" cap="none" baseline="0" dirty="0" err="1">
                          <a:solidFill>
                            <a:schemeClr val="dk1"/>
                          </a:solidFill>
                          <a:latin typeface="+mn-lt"/>
                          <a:ea typeface="+mn-ea"/>
                          <a:cs typeface="+mn-cs"/>
                          <a:sym typeface="Arial"/>
                        </a:rPr>
                        <a:t>textarea</a:t>
                      </a:r>
                      <a:r>
                        <a:rPr lang="en-CA" sz="1400" b="0" i="0" u="none" strike="noStrike" cap="none" baseline="0" dirty="0">
                          <a:solidFill>
                            <a:schemeClr val="dk1"/>
                          </a:solidFill>
                          <a:latin typeface="+mn-lt"/>
                          <a:ea typeface="+mn-ea"/>
                          <a:cs typeface="+mn-cs"/>
                          <a:sym typeface="Arial"/>
                        </a:rPr>
                        <a:t>,</a:t>
                      </a:r>
                    </a:p>
                    <a:p>
                      <a:r>
                        <a:rPr lang="en-CA" sz="1400" b="0" i="0" u="none" strike="noStrike" cap="none" baseline="0" dirty="0">
                          <a:solidFill>
                            <a:schemeClr val="dk1"/>
                          </a:solidFill>
                          <a:latin typeface="+mn-lt"/>
                          <a:ea typeface="+mn-ea"/>
                          <a:cs typeface="+mn-cs"/>
                          <a:sym typeface="Arial"/>
                        </a:rPr>
                        <a:t>submit</a:t>
                      </a:r>
                      <a:endParaRPr lang="en-CA" dirty="0"/>
                    </a:p>
                  </a:txBody>
                  <a:tcPr/>
                </a:tc>
                <a:extLst>
                  <a:ext uri="{0D108BD9-81ED-4DB2-BD59-A6C34878D82A}">
                    <a16:rowId xmlns:a16="http://schemas.microsoft.com/office/drawing/2014/main" val="2243552913"/>
                  </a:ext>
                </a:extLst>
              </a:tr>
            </a:tbl>
          </a:graphicData>
        </a:graphic>
      </p:graphicFrame>
    </p:spTree>
    <p:extLst>
      <p:ext uri="{BB962C8B-B14F-4D97-AF65-F5344CB8AC3E}">
        <p14:creationId xmlns:p14="http://schemas.microsoft.com/office/powerpoint/2010/main" val="1865040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25D9F-BDD9-4127-9A9C-4E47EFD7FD9F}"/>
              </a:ext>
            </a:extLst>
          </p:cNvPr>
          <p:cNvSpPr>
            <a:spLocks noGrp="1"/>
          </p:cNvSpPr>
          <p:nvPr>
            <p:ph type="title"/>
          </p:nvPr>
        </p:nvSpPr>
        <p:spPr/>
        <p:txBody>
          <a:bodyPr/>
          <a:lstStyle/>
          <a:p>
            <a:r>
              <a:rPr lang="en-US" sz="3200" dirty="0"/>
              <a:t>Accessing elements and their properties</a:t>
            </a:r>
            <a:endParaRPr lang="en-CA" sz="3200" dirty="0"/>
          </a:p>
        </p:txBody>
      </p:sp>
      <p:sp>
        <p:nvSpPr>
          <p:cNvPr id="4" name="TextBox 3" descr="LISTING 4.2 Embedded styles example">
            <a:extLst>
              <a:ext uri="{FF2B5EF4-FFF2-40B4-BE49-F238E27FC236}">
                <a16:creationId xmlns:a16="http://schemas.microsoft.com/office/drawing/2014/main" id="{F72AF2F2-B06C-4F3E-8DF0-AB97048410C5}"/>
              </a:ext>
            </a:extLst>
          </p:cNvPr>
          <p:cNvSpPr txBox="1"/>
          <p:nvPr/>
        </p:nvSpPr>
        <p:spPr>
          <a:xfrm>
            <a:off x="542261" y="984487"/>
            <a:ext cx="8144538" cy="3318572"/>
          </a:xfrm>
          <a:prstGeom prst="rect">
            <a:avLst/>
          </a:prstGeom>
          <a:solidFill>
            <a:srgbClr val="E6F0F5"/>
          </a:solidFill>
        </p:spPr>
        <p:txBody>
          <a:bodyPr wrap="square" numCol="2" rtlCol="0">
            <a:noAutofit/>
          </a:bodyPr>
          <a:lstStyle/>
          <a:p>
            <a:pPr algn="l" defTabSz="194400"/>
            <a:r>
              <a:rPr lang="en-US" sz="1200" b="0" i="0" u="none" strike="noStrike" baseline="0" dirty="0">
                <a:latin typeface="Calibri" panose="020F0502020204030204" pitchFamily="34" charset="0"/>
                <a:cs typeface="Calibri" panose="020F0502020204030204" pitchFamily="34" charset="0"/>
              </a:rPr>
              <a:t>&lt;p id="here"&gt;hello &lt;span&gt;there&lt;/span&gt;&lt;/p&gt;</a:t>
            </a:r>
          </a:p>
          <a:p>
            <a:pPr algn="l" defTabSz="194400"/>
            <a:r>
              <a:rPr lang="en-CA" sz="1200" b="0" i="0" u="none" strike="noStrike" baseline="0" dirty="0">
                <a:latin typeface="Calibri" panose="020F0502020204030204" pitchFamily="34" charset="0"/>
                <a:cs typeface="Calibri" panose="020F0502020204030204" pitchFamily="34" charset="0"/>
              </a:rPr>
              <a:t>&lt;ul&gt;</a:t>
            </a:r>
          </a:p>
          <a:p>
            <a:pPr algn="l" defTabSz="194400"/>
            <a:r>
              <a:rPr lang="en-CA" sz="1200" b="0" i="0" u="none" strike="noStrike" baseline="0" dirty="0">
                <a:latin typeface="Calibri" panose="020F0502020204030204" pitchFamily="34" charset="0"/>
                <a:cs typeface="Calibri" panose="020F0502020204030204" pitchFamily="34" charset="0"/>
              </a:rPr>
              <a:t>	&lt;li&gt;France&lt;/li&gt;</a:t>
            </a:r>
          </a:p>
          <a:p>
            <a:pPr algn="l" defTabSz="194400"/>
            <a:r>
              <a:rPr lang="en-CA" sz="1200" b="0" i="0" u="none" strike="noStrike" baseline="0" dirty="0">
                <a:latin typeface="Calibri" panose="020F0502020204030204" pitchFamily="34" charset="0"/>
                <a:cs typeface="Calibri" panose="020F0502020204030204" pitchFamily="34" charset="0"/>
              </a:rPr>
              <a:t>	&lt;li&gt;Spain&lt;/li&gt;</a:t>
            </a:r>
          </a:p>
          <a:p>
            <a:pPr algn="l" defTabSz="194400"/>
            <a:r>
              <a:rPr lang="en-CA" sz="1200" b="0" i="0" u="none" strike="noStrike" baseline="0" dirty="0">
                <a:latin typeface="Calibri" panose="020F0502020204030204" pitchFamily="34" charset="0"/>
                <a:cs typeface="Calibri" panose="020F0502020204030204" pitchFamily="34" charset="0"/>
              </a:rPr>
              <a:t>	&lt;li&gt;Thailand&lt;/li&gt;	</a:t>
            </a:r>
          </a:p>
          <a:p>
            <a:pPr algn="l" defTabSz="194400"/>
            <a:r>
              <a:rPr lang="en-CA" sz="1200" b="0" i="0" u="none" strike="noStrike" baseline="0" dirty="0">
                <a:latin typeface="Calibri" panose="020F0502020204030204" pitchFamily="34" charset="0"/>
                <a:cs typeface="Calibri" panose="020F0502020204030204" pitchFamily="34" charset="0"/>
              </a:rPr>
              <a:t>&lt;/ul&gt;</a:t>
            </a:r>
          </a:p>
          <a:p>
            <a:pPr algn="l" defTabSz="194400"/>
            <a:r>
              <a:rPr lang="en-CA" sz="1200" b="0" i="0" u="none" strike="noStrike" baseline="0" dirty="0">
                <a:latin typeface="Calibri" panose="020F0502020204030204" pitchFamily="34" charset="0"/>
                <a:cs typeface="Calibri" panose="020F0502020204030204" pitchFamily="34" charset="0"/>
              </a:rPr>
              <a:t>&lt;div id="main"&gt;</a:t>
            </a:r>
          </a:p>
          <a:p>
            <a:pPr algn="l" defTabSz="194400"/>
            <a:r>
              <a:rPr lang="en-US" sz="1200" b="0" i="0" u="none" strike="noStrike" baseline="0" dirty="0">
                <a:latin typeface="Calibri" panose="020F0502020204030204" pitchFamily="34" charset="0"/>
                <a:cs typeface="Calibri" panose="020F0502020204030204" pitchFamily="34" charset="0"/>
              </a:rPr>
              <a:t>	&lt;a </a:t>
            </a:r>
            <a:r>
              <a:rPr lang="en-US" sz="1200" b="0" i="0" u="none" strike="noStrike" baseline="0" dirty="0" err="1">
                <a:latin typeface="Calibri" panose="020F0502020204030204" pitchFamily="34" charset="0"/>
                <a:cs typeface="Calibri" panose="020F0502020204030204" pitchFamily="34" charset="0"/>
              </a:rPr>
              <a:t>href</a:t>
            </a:r>
            <a:r>
              <a:rPr lang="en-US" sz="1200" b="0" i="0" u="none" strike="noStrike" baseline="0" dirty="0">
                <a:latin typeface="Calibri" panose="020F0502020204030204" pitchFamily="34" charset="0"/>
                <a:cs typeface="Calibri" panose="020F0502020204030204" pitchFamily="34" charset="0"/>
              </a:rPr>
              <a:t>="somewhere.html"&gt;</a:t>
            </a:r>
          </a:p>
          <a:p>
            <a:pPr algn="l" defTabSz="194400"/>
            <a:r>
              <a:rPr lang="en-US" sz="1200" dirty="0">
                <a:latin typeface="Calibri" panose="020F0502020204030204" pitchFamily="34" charset="0"/>
                <a:cs typeface="Calibri" panose="020F0502020204030204" pitchFamily="34" charset="0"/>
              </a:rPr>
              <a:t>		</a:t>
            </a:r>
            <a:r>
              <a:rPr lang="en-US" sz="1200" b="0" i="0" u="none" strike="noStrike" baseline="0" dirty="0">
                <a:latin typeface="Calibri" panose="020F0502020204030204" pitchFamily="34" charset="0"/>
                <a:cs typeface="Calibri" panose="020F0502020204030204" pitchFamily="34" charset="0"/>
              </a:rPr>
              <a:t>&lt;</a:t>
            </a:r>
            <a:r>
              <a:rPr lang="en-US" sz="1200" b="0" i="0" u="none" strike="noStrike" baseline="0" dirty="0" err="1">
                <a:latin typeface="Calibri" panose="020F0502020204030204" pitchFamily="34" charset="0"/>
                <a:cs typeface="Calibri" panose="020F0502020204030204" pitchFamily="34" charset="0"/>
              </a:rPr>
              <a:t>img</a:t>
            </a:r>
            <a:r>
              <a:rPr lang="en-US" sz="1200" b="0" i="0" u="none" strike="noStrike" baseline="0" dirty="0">
                <a:latin typeface="Calibri" panose="020F0502020204030204" pitchFamily="34" charset="0"/>
                <a:cs typeface="Calibri" panose="020F0502020204030204" pitchFamily="34" charset="0"/>
              </a:rPr>
              <a:t> </a:t>
            </a:r>
            <a:r>
              <a:rPr lang="en-US" sz="1200" b="0" i="0" u="none" strike="noStrike" baseline="0" dirty="0" err="1">
                <a:latin typeface="Calibri" panose="020F0502020204030204" pitchFamily="34" charset="0"/>
                <a:cs typeface="Calibri" panose="020F0502020204030204" pitchFamily="34" charset="0"/>
              </a:rPr>
              <a:t>src</a:t>
            </a:r>
            <a:r>
              <a:rPr lang="en-US" sz="1200" b="0" i="0" u="none" strike="noStrike" baseline="0" dirty="0">
                <a:latin typeface="Calibri" panose="020F0502020204030204" pitchFamily="34" charset="0"/>
                <a:cs typeface="Calibri" panose="020F0502020204030204" pitchFamily="34" charset="0"/>
              </a:rPr>
              <a:t>="whatever.gif" class="thumb"&gt;</a:t>
            </a:r>
          </a:p>
          <a:p>
            <a:pPr algn="l" defTabSz="194400"/>
            <a:r>
              <a:rPr lang="en-US" sz="1200" dirty="0">
                <a:latin typeface="Calibri" panose="020F0502020204030204" pitchFamily="34" charset="0"/>
                <a:cs typeface="Calibri" panose="020F0502020204030204" pitchFamily="34" charset="0"/>
              </a:rPr>
              <a:t>	</a:t>
            </a:r>
            <a:r>
              <a:rPr lang="en-US" sz="1200" b="0" i="0" u="none" strike="noStrike" baseline="0" dirty="0">
                <a:latin typeface="Calibri" panose="020F0502020204030204" pitchFamily="34" charset="0"/>
                <a:cs typeface="Calibri" panose="020F0502020204030204" pitchFamily="34" charset="0"/>
              </a:rPr>
              <a:t>&lt;/a&gt;</a:t>
            </a:r>
          </a:p>
          <a:p>
            <a:pPr algn="l" defTabSz="194400"/>
            <a:r>
              <a:rPr lang="en-CA" sz="1200" b="0" i="0" u="none" strike="noStrike" baseline="0" dirty="0">
                <a:latin typeface="Calibri" panose="020F0502020204030204" pitchFamily="34" charset="0"/>
                <a:cs typeface="Calibri" panose="020F0502020204030204" pitchFamily="34" charset="0"/>
              </a:rPr>
              <a:t>&lt;/div&gt;</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&lt;script&gt;</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const node = </a:t>
            </a:r>
            <a:r>
              <a:rPr lang="en-CA" sz="1200" b="0" i="0" u="none" strike="noStrike" baseline="0" dirty="0" err="1">
                <a:solidFill>
                  <a:srgbClr val="000000"/>
                </a:solidFill>
                <a:latin typeface="Calibri" panose="020F0502020204030204" pitchFamily="34" charset="0"/>
                <a:cs typeface="Calibri" panose="020F0502020204030204" pitchFamily="34" charset="0"/>
              </a:rPr>
              <a:t>document.getElementById</a:t>
            </a:r>
            <a:r>
              <a:rPr lang="en-CA" sz="1200" b="0" i="0" u="none" strike="noStrike" baseline="0" dirty="0">
                <a:solidFill>
                  <a:srgbClr val="000000"/>
                </a:solidFill>
                <a:latin typeface="Calibri" panose="020F0502020204030204" pitchFamily="34" charset="0"/>
                <a:cs typeface="Calibri" panose="020F0502020204030204" pitchFamily="34" charset="0"/>
              </a:rPr>
              <a:t>("here");</a:t>
            </a:r>
          </a:p>
          <a:p>
            <a:pPr defTabSz="194400"/>
            <a:r>
              <a:rPr lang="en-CA" sz="1200" b="0" i="0" u="none" strike="noStrike" baseline="0" dirty="0">
                <a:solidFill>
                  <a:srgbClr val="000000"/>
                </a:solidFill>
                <a:latin typeface="Calibri" panose="020F0502020204030204" pitchFamily="34" charset="0"/>
                <a:cs typeface="Calibri" panose="020F0502020204030204" pitchFamily="34" charset="0"/>
              </a:rPr>
              <a:t>console.log(</a:t>
            </a:r>
            <a:r>
              <a:rPr lang="en-CA" sz="1200" b="0" i="0" u="none" strike="noStrike" baseline="0" dirty="0" err="1">
                <a:solidFill>
                  <a:srgbClr val="000000"/>
                </a:solidFill>
                <a:latin typeface="Calibri" panose="020F0502020204030204" pitchFamily="34" charset="0"/>
                <a:cs typeface="Calibri" panose="020F0502020204030204" pitchFamily="34" charset="0"/>
              </a:rPr>
              <a:t>node.innerHTML</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1" i="0" u="none" strike="noStrike" baseline="0" dirty="0">
                <a:solidFill>
                  <a:srgbClr val="000000"/>
                </a:solidFill>
                <a:latin typeface="Calibri" panose="020F0502020204030204" pitchFamily="34" charset="0"/>
                <a:cs typeface="Calibri" panose="020F0502020204030204" pitchFamily="34" charset="0"/>
              </a:rPr>
              <a:t>// hello &lt;span&gt;there&lt;/span&gt;</a:t>
            </a:r>
          </a:p>
          <a:p>
            <a:pPr defTabSz="194400"/>
            <a:r>
              <a:rPr lang="en-CA" sz="1200" b="0" i="0" u="none" strike="noStrike" baseline="0" dirty="0">
                <a:solidFill>
                  <a:srgbClr val="000000"/>
                </a:solidFill>
                <a:latin typeface="Calibri" panose="020F0502020204030204" pitchFamily="34" charset="0"/>
                <a:cs typeface="Calibri" panose="020F0502020204030204" pitchFamily="34" charset="0"/>
              </a:rPr>
              <a:t>console.log(</a:t>
            </a:r>
            <a:r>
              <a:rPr lang="en-CA" sz="1200" b="0" i="0" u="none" strike="noStrike" baseline="0" dirty="0" err="1">
                <a:solidFill>
                  <a:srgbClr val="000000"/>
                </a:solidFill>
                <a:latin typeface="Calibri" panose="020F0502020204030204" pitchFamily="34" charset="0"/>
                <a:cs typeface="Calibri" panose="020F0502020204030204" pitchFamily="34" charset="0"/>
              </a:rPr>
              <a:t>node.textContent</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1" i="0" u="none" strike="noStrike" baseline="0" dirty="0">
                <a:solidFill>
                  <a:srgbClr val="000000"/>
                </a:solidFill>
                <a:latin typeface="Calibri" panose="020F0502020204030204" pitchFamily="34" charset="0"/>
                <a:cs typeface="Calibri" panose="020F0502020204030204" pitchFamily="34" charset="0"/>
              </a:rPr>
              <a:t>//“hello there”</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const items = </a:t>
            </a:r>
            <a:r>
              <a:rPr lang="en-CA" sz="1200" b="0" i="0" u="none" strike="noStrike" baseline="0" dirty="0" err="1">
                <a:solidFill>
                  <a:srgbClr val="000000"/>
                </a:solidFill>
                <a:latin typeface="Calibri" panose="020F0502020204030204" pitchFamily="34" charset="0"/>
                <a:cs typeface="Calibri" panose="020F0502020204030204" pitchFamily="34" charset="0"/>
              </a:rPr>
              <a:t>document.getElementsByTagName</a:t>
            </a:r>
            <a:r>
              <a:rPr lang="en-CA" sz="1200" b="0" i="0" u="none" strike="noStrike" baseline="0" dirty="0">
                <a:solidFill>
                  <a:srgbClr val="000000"/>
                </a:solidFill>
                <a:latin typeface="Calibri" panose="020F0502020204030204" pitchFamily="34" charset="0"/>
                <a:cs typeface="Calibri" panose="020F0502020204030204" pitchFamily="34" charset="0"/>
              </a:rPr>
              <a:t>("li");</a:t>
            </a: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for (let </a:t>
            </a:r>
            <a:r>
              <a:rPr lang="en-CA" sz="1200" b="0" i="0" u="none" strike="noStrike" baseline="0" dirty="0" err="1">
                <a:solidFill>
                  <a:srgbClr val="000000"/>
                </a:solidFill>
                <a:latin typeface="Calibri" panose="020F0502020204030204" pitchFamily="34" charset="0"/>
                <a:cs typeface="Calibri" panose="020F0502020204030204" pitchFamily="34" charset="0"/>
              </a:rPr>
              <a:t>i</a:t>
            </a:r>
            <a:r>
              <a:rPr lang="en-CA" sz="1200" b="0" i="0" u="none" strike="noStrike" baseline="0" dirty="0">
                <a:solidFill>
                  <a:srgbClr val="000000"/>
                </a:solidFill>
                <a:latin typeface="Calibri" panose="020F0502020204030204" pitchFamily="34" charset="0"/>
                <a:cs typeface="Calibri" panose="020F0502020204030204" pitchFamily="34" charset="0"/>
              </a:rPr>
              <a:t>=0; </a:t>
            </a:r>
            <a:r>
              <a:rPr lang="en-CA" sz="1200" b="0" i="0" u="none" strike="noStrike" baseline="0" dirty="0" err="1">
                <a:solidFill>
                  <a:srgbClr val="000000"/>
                </a:solidFill>
                <a:latin typeface="Calibri" panose="020F0502020204030204" pitchFamily="34" charset="0"/>
                <a:cs typeface="Calibri" panose="020F0502020204030204" pitchFamily="34" charset="0"/>
              </a:rPr>
              <a:t>i</a:t>
            </a:r>
            <a:r>
              <a:rPr lang="en-CA" sz="1200" b="0" i="0" u="none" strike="noStrike" baseline="0" dirty="0">
                <a:solidFill>
                  <a:srgbClr val="000000"/>
                </a:solidFill>
                <a:latin typeface="Calibri" panose="020F0502020204030204" pitchFamily="34" charset="0"/>
                <a:cs typeface="Calibri" panose="020F0502020204030204" pitchFamily="34" charset="0"/>
              </a:rPr>
              <a:t>&lt;</a:t>
            </a:r>
            <a:r>
              <a:rPr lang="en-CA" sz="1200" b="0" i="0" u="none" strike="noStrike" baseline="0" dirty="0" err="1">
                <a:solidFill>
                  <a:srgbClr val="000000"/>
                </a:solidFill>
                <a:latin typeface="Calibri" panose="020F0502020204030204" pitchFamily="34" charset="0"/>
                <a:cs typeface="Calibri" panose="020F0502020204030204" pitchFamily="34" charset="0"/>
              </a:rPr>
              <a:t>items.length</a:t>
            </a:r>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i</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defTabSz="194400"/>
            <a:r>
              <a:rPr lang="en-CA" sz="1200" b="1" i="0" u="none" strike="noStrike" baseline="0" dirty="0">
                <a:solidFill>
                  <a:srgbClr val="000000"/>
                </a:solidFill>
                <a:latin typeface="Calibri" panose="020F0502020204030204" pitchFamily="34" charset="0"/>
                <a:cs typeface="Calibri" panose="020F0502020204030204" pitchFamily="34" charset="0"/>
              </a:rPr>
              <a:t>	// outputs: France, then Spain, then Thailand</a:t>
            </a: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	console.log(items[</a:t>
            </a:r>
            <a:r>
              <a:rPr lang="en-CA" sz="1200" b="0" i="0" u="none" strike="noStrike" baseline="0" dirty="0" err="1">
                <a:solidFill>
                  <a:srgbClr val="000000"/>
                </a:solidFill>
                <a:latin typeface="Calibri" panose="020F0502020204030204" pitchFamily="34" charset="0"/>
                <a:cs typeface="Calibri" panose="020F0502020204030204" pitchFamily="34" charset="0"/>
              </a:rPr>
              <a:t>i</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textContent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const link = </a:t>
            </a:r>
            <a:r>
              <a:rPr lang="en-CA" sz="12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200" b="0" i="0" u="none" strike="noStrike" baseline="0" dirty="0">
                <a:solidFill>
                  <a:srgbClr val="000000"/>
                </a:solidFill>
                <a:latin typeface="Calibri" panose="020F0502020204030204" pitchFamily="34" charset="0"/>
                <a:cs typeface="Calibri" panose="020F0502020204030204" pitchFamily="34" charset="0"/>
              </a:rPr>
              <a:t>("#main a");</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console.log(</a:t>
            </a:r>
            <a:r>
              <a:rPr lang="en-CA" sz="1200" b="0" i="0" u="none" strike="noStrike" baseline="0" dirty="0" err="1">
                <a:solidFill>
                  <a:srgbClr val="000000"/>
                </a:solidFill>
                <a:latin typeface="Calibri" panose="020F0502020204030204" pitchFamily="34" charset="0"/>
                <a:cs typeface="Calibri" panose="020F0502020204030204" pitchFamily="34" charset="0"/>
              </a:rPr>
              <a:t>link.href</a:t>
            </a:r>
            <a:r>
              <a:rPr lang="en-CA" sz="1200" b="0" i="0" u="none" strike="noStrike" baseline="0" dirty="0">
                <a:solidFill>
                  <a:srgbClr val="000000"/>
                </a:solidFill>
                <a:latin typeface="Calibri" panose="020F0502020204030204" pitchFamily="34" charset="0"/>
                <a:cs typeface="Calibri" panose="020F0502020204030204" pitchFamily="34" charset="0"/>
              </a:rPr>
              <a:t>); // outputs: </a:t>
            </a:r>
            <a:r>
              <a:rPr lang="en-CA" sz="1200" b="1" i="0" u="none" strike="noStrike" baseline="0" dirty="0">
                <a:solidFill>
                  <a:srgbClr val="000000"/>
                </a:solidFill>
                <a:latin typeface="Calibri" panose="020F0502020204030204" pitchFamily="34" charset="0"/>
                <a:cs typeface="Calibri" panose="020F0502020204030204" pitchFamily="34" charset="0"/>
              </a:rPr>
              <a:t>somewhere.html</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const </a:t>
            </a:r>
            <a:r>
              <a:rPr lang="en-CA" sz="1200" b="0" i="0" u="none" strike="noStrike" baseline="0" dirty="0" err="1">
                <a:solidFill>
                  <a:srgbClr val="000000"/>
                </a:solidFill>
                <a:latin typeface="Calibri" panose="020F0502020204030204" pitchFamily="34" charset="0"/>
                <a:cs typeface="Calibri" panose="020F0502020204030204" pitchFamily="34" charset="0"/>
              </a:rPr>
              <a:t>img</a:t>
            </a:r>
            <a:r>
              <a:rPr lang="en-CA" sz="1200" b="0" i="0" u="none" strike="noStrike" baseline="0" dirty="0">
                <a:solidFill>
                  <a:srgbClr val="000000"/>
                </a:solidFill>
                <a:latin typeface="Calibri" panose="020F0502020204030204" pitchFamily="34" charset="0"/>
                <a:cs typeface="Calibri" panose="020F0502020204030204" pitchFamily="34" charset="0"/>
              </a:rPr>
              <a:t> = </a:t>
            </a:r>
            <a:r>
              <a:rPr lang="en-CA" sz="12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200" b="0" i="0" u="none" strike="noStrike" baseline="0" dirty="0">
                <a:solidFill>
                  <a:srgbClr val="000000"/>
                </a:solidFill>
                <a:latin typeface="Calibri" panose="020F0502020204030204" pitchFamily="34" charset="0"/>
                <a:cs typeface="Calibri" panose="020F0502020204030204" pitchFamily="34" charset="0"/>
              </a:rPr>
              <a:t>("#main </a:t>
            </a:r>
            <a:r>
              <a:rPr lang="en-CA" sz="1200" b="0" i="0" u="none" strike="noStrike" baseline="0" dirty="0" err="1">
                <a:solidFill>
                  <a:srgbClr val="000000"/>
                </a:solidFill>
                <a:latin typeface="Calibri" panose="020F0502020204030204" pitchFamily="34" charset="0"/>
                <a:cs typeface="Calibri" panose="020F0502020204030204" pitchFamily="34" charset="0"/>
              </a:rPr>
              <a:t>img</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defTabSz="194400"/>
            <a:r>
              <a:rPr lang="en-CA" sz="1200" b="0" i="0" u="none" strike="noStrike" baseline="0" dirty="0">
                <a:solidFill>
                  <a:srgbClr val="000000"/>
                </a:solidFill>
                <a:latin typeface="Calibri" panose="020F0502020204030204" pitchFamily="34" charset="0"/>
                <a:cs typeface="Calibri" panose="020F0502020204030204" pitchFamily="34" charset="0"/>
              </a:rPr>
              <a:t>console.log(</a:t>
            </a:r>
            <a:r>
              <a:rPr lang="en-CA" sz="1200" b="0" i="0" u="none" strike="noStrike" baseline="0" dirty="0" err="1">
                <a:solidFill>
                  <a:srgbClr val="000000"/>
                </a:solidFill>
                <a:latin typeface="Calibri" panose="020F0502020204030204" pitchFamily="34" charset="0"/>
                <a:cs typeface="Calibri" panose="020F0502020204030204" pitchFamily="34" charset="0"/>
              </a:rPr>
              <a:t>img.src</a:t>
            </a:r>
            <a:r>
              <a:rPr lang="en-CA" sz="1200" b="0" i="0" u="none" strike="noStrike" baseline="0" dirty="0">
                <a:solidFill>
                  <a:srgbClr val="000000"/>
                </a:solidFill>
                <a:latin typeface="Calibri" panose="020F0502020204030204" pitchFamily="34" charset="0"/>
                <a:cs typeface="Calibri" panose="020F0502020204030204" pitchFamily="34" charset="0"/>
              </a:rPr>
              <a:t>); // outputs: </a:t>
            </a:r>
            <a:r>
              <a:rPr lang="en-CA" sz="1200" b="1" i="0" u="none" strike="noStrike" baseline="0" dirty="0">
                <a:solidFill>
                  <a:srgbClr val="000000"/>
                </a:solidFill>
                <a:latin typeface="Calibri" panose="020F0502020204030204" pitchFamily="34" charset="0"/>
                <a:cs typeface="Calibri" panose="020F0502020204030204" pitchFamily="34" charset="0"/>
              </a:rPr>
              <a:t>whatever.gif</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defTabSz="194400"/>
            <a:r>
              <a:rPr lang="en-CA" sz="1200" b="0" i="0" u="none" strike="noStrike" baseline="0" dirty="0">
                <a:solidFill>
                  <a:srgbClr val="000000"/>
                </a:solidFill>
                <a:latin typeface="Calibri" panose="020F0502020204030204" pitchFamily="34" charset="0"/>
                <a:cs typeface="Calibri" panose="020F0502020204030204" pitchFamily="34" charset="0"/>
              </a:rPr>
              <a:t>console.log(</a:t>
            </a:r>
            <a:r>
              <a:rPr lang="en-CA" sz="1200" b="0" i="0" u="none" strike="noStrike" baseline="0" dirty="0" err="1">
                <a:solidFill>
                  <a:srgbClr val="000000"/>
                </a:solidFill>
                <a:latin typeface="Calibri" panose="020F0502020204030204" pitchFamily="34" charset="0"/>
                <a:cs typeface="Calibri" panose="020F0502020204030204" pitchFamily="34" charset="0"/>
              </a:rPr>
              <a:t>img.className</a:t>
            </a:r>
            <a:r>
              <a:rPr lang="en-CA" sz="1200" b="0" i="0" u="none" strike="noStrike" baseline="0" dirty="0">
                <a:solidFill>
                  <a:srgbClr val="000000"/>
                </a:solidFill>
                <a:latin typeface="Calibri" panose="020F0502020204030204" pitchFamily="34" charset="0"/>
                <a:cs typeface="Calibri" panose="020F0502020204030204" pitchFamily="34" charset="0"/>
              </a:rPr>
              <a:t>); // outputs: </a:t>
            </a:r>
            <a:r>
              <a:rPr lang="en-CA" sz="1200" b="1" i="0" u="none" strike="noStrike" baseline="0" dirty="0">
                <a:solidFill>
                  <a:srgbClr val="000000"/>
                </a:solidFill>
                <a:latin typeface="Calibri" panose="020F0502020204030204" pitchFamily="34" charset="0"/>
                <a:cs typeface="Calibri" panose="020F0502020204030204" pitchFamily="34" charset="0"/>
              </a:rPr>
              <a:t>thumb</a:t>
            </a:r>
          </a:p>
          <a:p>
            <a:pPr algn="l" defTabSz="1944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94400"/>
            <a:r>
              <a:rPr lang="en-CA" sz="1200" b="0" i="0" u="none" strike="noStrike" baseline="0" dirty="0">
                <a:solidFill>
                  <a:srgbClr val="000000"/>
                </a:solidFill>
                <a:latin typeface="Calibri" panose="020F0502020204030204" pitchFamily="34" charset="0"/>
                <a:cs typeface="Calibri" panose="020F0502020204030204" pitchFamily="34" charset="0"/>
              </a:rPr>
              <a:t>&lt;/script&gt;</a:t>
            </a:r>
          </a:p>
        </p:txBody>
      </p:sp>
      <p:sp>
        <p:nvSpPr>
          <p:cNvPr id="5" name="TextBox 4">
            <a:extLst>
              <a:ext uri="{FF2B5EF4-FFF2-40B4-BE49-F238E27FC236}">
                <a16:creationId xmlns:a16="http://schemas.microsoft.com/office/drawing/2014/main" id="{4571C211-2580-4ED8-BEAE-111C44D130A4}"/>
              </a:ext>
            </a:extLst>
          </p:cNvPr>
          <p:cNvSpPr txBox="1"/>
          <p:nvPr/>
        </p:nvSpPr>
        <p:spPr>
          <a:xfrm>
            <a:off x="542260" y="4336565"/>
            <a:ext cx="8059479" cy="276999"/>
          </a:xfrm>
          <a:prstGeom prst="rect">
            <a:avLst/>
          </a:prstGeom>
          <a:noFill/>
        </p:spPr>
        <p:txBody>
          <a:bodyPr wrap="square" rtlCol="0">
            <a:spAutoFit/>
          </a:bodyPr>
          <a:lstStyle/>
          <a:p>
            <a:r>
              <a:rPr lang="en-US" sz="1200" b="1" i="0" u="none" strike="noStrike" baseline="0" dirty="0">
                <a:solidFill>
                  <a:srgbClr val="009A9A"/>
                </a:solidFill>
                <a:latin typeface="+mj-lt"/>
              </a:rPr>
              <a:t>LISTING 9.1 </a:t>
            </a:r>
            <a:r>
              <a:rPr lang="en-US" sz="1200" b="0" i="0" u="none" strike="noStrike" baseline="0" dirty="0">
                <a:solidFill>
                  <a:srgbClr val="000000"/>
                </a:solidFill>
                <a:latin typeface="+mj-lt"/>
              </a:rPr>
              <a:t>Accessing elements and their properties</a:t>
            </a:r>
            <a:endParaRPr lang="en-CA" sz="1200" dirty="0">
              <a:latin typeface="+mj-lt"/>
            </a:endParaRPr>
          </a:p>
        </p:txBody>
      </p:sp>
    </p:spTree>
    <p:extLst>
      <p:ext uri="{BB962C8B-B14F-4D97-AF65-F5344CB8AC3E}">
        <p14:creationId xmlns:p14="http://schemas.microsoft.com/office/powerpoint/2010/main" val="2144624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7056B-0B3D-4C52-BADF-43E94477D36E}"/>
              </a:ext>
            </a:extLst>
          </p:cNvPr>
          <p:cNvSpPr>
            <a:spLocks noGrp="1"/>
          </p:cNvSpPr>
          <p:nvPr>
            <p:ph type="title"/>
          </p:nvPr>
        </p:nvSpPr>
        <p:spPr/>
        <p:txBody>
          <a:bodyPr/>
          <a:lstStyle/>
          <a:p>
            <a:r>
              <a:rPr lang="en-CA" dirty="0"/>
              <a:t>Modifying the DOM</a:t>
            </a:r>
          </a:p>
        </p:txBody>
      </p:sp>
      <p:sp>
        <p:nvSpPr>
          <p:cNvPr id="3" name="Text Placeholder 2">
            <a:extLst>
              <a:ext uri="{FF2B5EF4-FFF2-40B4-BE49-F238E27FC236}">
                <a16:creationId xmlns:a16="http://schemas.microsoft.com/office/drawing/2014/main" id="{10795604-E1D5-404D-97A6-CF497CF28CB0}"/>
              </a:ext>
            </a:extLst>
          </p:cNvPr>
          <p:cNvSpPr>
            <a:spLocks noGrp="1"/>
          </p:cNvSpPr>
          <p:nvPr>
            <p:ph type="body" idx="1"/>
          </p:nvPr>
        </p:nvSpPr>
        <p:spPr/>
        <p:txBody>
          <a:bodyPr/>
          <a:lstStyle/>
          <a:p>
            <a:pPr marL="114300" indent="0" algn="l">
              <a:buNone/>
            </a:pPr>
            <a:r>
              <a:rPr lang="en-US" sz="1800" b="0" i="0" u="none" strike="noStrike" baseline="0" dirty="0">
                <a:latin typeface="+mj-lt"/>
              </a:rPr>
              <a:t>Now that you can access some of the node and element properties you might be wondering how one can make use of some of </a:t>
            </a:r>
            <a:r>
              <a:rPr lang="en-CA" sz="1800" b="0" i="0" u="none" strike="noStrike" baseline="0" dirty="0">
                <a:latin typeface="+mj-lt"/>
              </a:rPr>
              <a:t>these properties. </a:t>
            </a:r>
            <a:r>
              <a:rPr lang="en-US" sz="1800" b="0" i="0" u="none" strike="noStrike" baseline="0" dirty="0">
                <a:latin typeface="+mj-lt"/>
              </a:rPr>
              <a:t>Since most of the properties listed in the previous tables are all read and write, this means that they can be programmatically changed.</a:t>
            </a:r>
            <a:endParaRPr lang="en-CA" sz="1800" i="0" u="none" strike="noStrike" baseline="0" dirty="0">
              <a:solidFill>
                <a:schemeClr val="tx1"/>
              </a:solidFill>
              <a:latin typeface="+mj-lt"/>
            </a:endParaRPr>
          </a:p>
          <a:p>
            <a:r>
              <a:rPr lang="en-CA" sz="1800" i="0" u="none" strike="noStrike" baseline="0" dirty="0">
                <a:solidFill>
                  <a:schemeClr val="tx1"/>
                </a:solidFill>
                <a:latin typeface="+mj-lt"/>
              </a:rPr>
              <a:t>Changing an Element’s Style</a:t>
            </a:r>
          </a:p>
          <a:p>
            <a:r>
              <a:rPr lang="en-CA" sz="1800" i="0" u="none" strike="noStrike" baseline="0" dirty="0">
                <a:solidFill>
                  <a:schemeClr val="tx1"/>
                </a:solidFill>
                <a:latin typeface="+mj-lt"/>
              </a:rPr>
              <a:t>Changing the </a:t>
            </a:r>
            <a:r>
              <a:rPr lang="en-US" sz="1800" i="0" u="none" strike="noStrike" baseline="0" dirty="0">
                <a:solidFill>
                  <a:schemeClr val="tx1"/>
                </a:solidFill>
                <a:latin typeface="+mj-lt"/>
              </a:rPr>
              <a:t>content of any given element</a:t>
            </a:r>
          </a:p>
          <a:p>
            <a:r>
              <a:rPr lang="en-CA" sz="1800" i="0" u="none" strike="noStrike" baseline="0" dirty="0">
                <a:solidFill>
                  <a:schemeClr val="tx1"/>
                </a:solidFill>
                <a:latin typeface="+mj-lt"/>
              </a:rPr>
              <a:t>DOM Manipulation Methods</a:t>
            </a:r>
            <a:endParaRPr lang="en-CA" dirty="0">
              <a:solidFill>
                <a:schemeClr val="tx1"/>
              </a:solidFill>
              <a:latin typeface="+mj-lt"/>
            </a:endParaRPr>
          </a:p>
        </p:txBody>
      </p:sp>
    </p:spTree>
    <p:extLst>
      <p:ext uri="{BB962C8B-B14F-4D97-AF65-F5344CB8AC3E}">
        <p14:creationId xmlns:p14="http://schemas.microsoft.com/office/powerpoint/2010/main" val="164448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E83A8-49B3-43F0-8C89-B234F2052C17}"/>
              </a:ext>
            </a:extLst>
          </p:cNvPr>
          <p:cNvSpPr>
            <a:spLocks noGrp="1"/>
          </p:cNvSpPr>
          <p:nvPr>
            <p:ph type="title"/>
          </p:nvPr>
        </p:nvSpPr>
        <p:spPr/>
        <p:txBody>
          <a:bodyPr/>
          <a:lstStyle/>
          <a:p>
            <a:r>
              <a:rPr lang="en-CA" dirty="0"/>
              <a:t>Changing an Element’s Style</a:t>
            </a:r>
          </a:p>
        </p:txBody>
      </p:sp>
      <p:sp>
        <p:nvSpPr>
          <p:cNvPr id="3" name="Text Placeholder 2">
            <a:extLst>
              <a:ext uri="{FF2B5EF4-FFF2-40B4-BE49-F238E27FC236}">
                <a16:creationId xmlns:a16="http://schemas.microsoft.com/office/drawing/2014/main" id="{F097B4D3-EE00-4272-895C-53951C633C8F}"/>
              </a:ext>
            </a:extLst>
          </p:cNvPr>
          <p:cNvSpPr>
            <a:spLocks noGrp="1"/>
          </p:cNvSpPr>
          <p:nvPr>
            <p:ph type="body" idx="1"/>
          </p:nvPr>
        </p:nvSpPr>
        <p:spPr/>
        <p:txBody>
          <a:bodyPr/>
          <a:lstStyle/>
          <a:p>
            <a:pPr marL="114300" indent="0" algn="l">
              <a:buNone/>
            </a:pPr>
            <a:r>
              <a:rPr lang="en-US" sz="1800" b="0" i="0" u="none" strike="noStrike" baseline="0" dirty="0">
                <a:latin typeface="+mj-lt"/>
              </a:rPr>
              <a:t>To programmatically modify the styles associated with a particular element one must change </a:t>
            </a:r>
            <a:r>
              <a:rPr lang="en-US" sz="1800" dirty="0">
                <a:latin typeface="+mj-lt"/>
              </a:rPr>
              <a:t>the</a:t>
            </a:r>
            <a:r>
              <a:rPr lang="en-US" sz="1800" b="0" i="0" u="none" strike="noStrike" baseline="0" dirty="0">
                <a:latin typeface="+mj-lt"/>
              </a:rPr>
              <a:t> properties of the style property for that element</a:t>
            </a:r>
          </a:p>
          <a:p>
            <a:pPr marL="114300" indent="0" algn="l">
              <a:buNone/>
            </a:pPr>
            <a:r>
              <a:rPr lang="en-US" sz="1800" b="0" i="0" u="none" strike="noStrike" baseline="0" dirty="0">
                <a:solidFill>
                  <a:srgbClr val="000000"/>
                </a:solidFill>
                <a:latin typeface="+mj-lt"/>
              </a:rPr>
              <a:t>For instance, to change an element’s background color and add a three pixel border, we could use the following code:</a:t>
            </a:r>
          </a:p>
          <a:p>
            <a:pPr marL="114300" indent="0" algn="l">
              <a:buNone/>
            </a:pPr>
            <a:endParaRPr lang="en-US" sz="1800" b="0" i="0" u="none" strike="noStrike" baseline="0" dirty="0">
              <a:solidFill>
                <a:srgbClr val="000000"/>
              </a:solidFill>
              <a:latin typeface="SabonLTPro-Roman"/>
            </a:endParaRP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const node = </a:t>
            </a:r>
            <a:r>
              <a:rPr lang="en-CA" sz="1800" b="0" i="0" u="none" strike="noStrike" baseline="0" dirty="0" err="1">
                <a:solidFill>
                  <a:srgbClr val="000000"/>
                </a:solidFill>
                <a:latin typeface="Calibri" panose="020F0502020204030204" pitchFamily="34" charset="0"/>
                <a:cs typeface="Calibri" panose="020F0502020204030204" pitchFamily="34" charset="0"/>
              </a:rPr>
              <a:t>document.getElementById</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someId</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CA" sz="1800" b="0" i="0" u="none" strike="noStrike" baseline="0" dirty="0" err="1">
                <a:solidFill>
                  <a:srgbClr val="000000"/>
                </a:solidFill>
                <a:latin typeface="Calibri" panose="020F0502020204030204" pitchFamily="34" charset="0"/>
                <a:cs typeface="Calibri" panose="020F0502020204030204" pitchFamily="34" charset="0"/>
              </a:rPr>
              <a:t>node</a:t>
            </a:r>
            <a:r>
              <a:rPr lang="en-CA" sz="1800" b="0" i="0" u="none" strike="noStrike" baseline="0" dirty="0" err="1">
                <a:solidFill>
                  <a:srgbClr val="9A0000"/>
                </a:solidFill>
                <a:latin typeface="Calibri" panose="020F0502020204030204" pitchFamily="34" charset="0"/>
                <a:cs typeface="Calibri" panose="020F0502020204030204" pitchFamily="34" charset="0"/>
              </a:rPr>
              <a:t>.style.backgroundColor</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 "#FFFF00";</a:t>
            </a:r>
          </a:p>
          <a:p>
            <a:pPr marL="571500" lvl="1" indent="0">
              <a:buNone/>
            </a:pPr>
            <a:r>
              <a:rPr lang="en-CA" sz="1800" b="0" i="0" u="none" strike="noStrike" baseline="0" dirty="0" err="1">
                <a:solidFill>
                  <a:srgbClr val="000000"/>
                </a:solidFill>
                <a:latin typeface="Calibri" panose="020F0502020204030204" pitchFamily="34" charset="0"/>
                <a:cs typeface="Calibri" panose="020F0502020204030204" pitchFamily="34" charset="0"/>
              </a:rPr>
              <a:t>node</a:t>
            </a:r>
            <a:r>
              <a:rPr lang="en-CA" sz="1800" b="0" i="0" u="none" strike="noStrike" baseline="0" dirty="0" err="1">
                <a:solidFill>
                  <a:srgbClr val="9A0000"/>
                </a:solidFill>
                <a:latin typeface="Calibri" panose="020F0502020204030204" pitchFamily="34" charset="0"/>
                <a:cs typeface="Calibri" panose="020F0502020204030204" pitchFamily="34" charset="0"/>
              </a:rPr>
              <a:t>.style.borderWidth</a:t>
            </a:r>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a:solidFill>
                  <a:srgbClr val="000000"/>
                </a:solidFill>
                <a:latin typeface="Calibri" panose="020F0502020204030204" pitchFamily="34" charset="0"/>
                <a:cs typeface="Calibri" panose="020F0502020204030204" pitchFamily="34" charset="0"/>
              </a:rPr>
              <a:t>= "3px";</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01301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14A8B-6598-4501-9EB2-EDFA749C4D2D}"/>
              </a:ext>
            </a:extLst>
          </p:cNvPr>
          <p:cNvSpPr>
            <a:spLocks noGrp="1"/>
          </p:cNvSpPr>
          <p:nvPr>
            <p:ph type="title"/>
          </p:nvPr>
        </p:nvSpPr>
        <p:spPr/>
        <p:txBody>
          <a:bodyPr/>
          <a:lstStyle/>
          <a:p>
            <a:r>
              <a:rPr lang="en-US" sz="3200" dirty="0"/>
              <a:t>How CSS styles can be programmatically manipulated in JavaScript</a:t>
            </a:r>
            <a:endParaRPr lang="en-CA" sz="3200" dirty="0"/>
          </a:p>
        </p:txBody>
      </p:sp>
      <p:sp>
        <p:nvSpPr>
          <p:cNvPr id="3" name="Text Placeholder 2">
            <a:extLst>
              <a:ext uri="{FF2B5EF4-FFF2-40B4-BE49-F238E27FC236}">
                <a16:creationId xmlns:a16="http://schemas.microsoft.com/office/drawing/2014/main" id="{D41E2369-1075-4FEB-A6E8-E52D3FBFCCE5}"/>
              </a:ext>
            </a:extLst>
          </p:cNvPr>
          <p:cNvSpPr>
            <a:spLocks noGrp="1"/>
          </p:cNvSpPr>
          <p:nvPr>
            <p:ph type="body" idx="1"/>
          </p:nvPr>
        </p:nvSpPr>
        <p:spPr>
          <a:xfrm>
            <a:off x="457201" y="1081088"/>
            <a:ext cx="2943922" cy="3532476"/>
          </a:xfrm>
        </p:spPr>
        <p:txBody>
          <a:bodyPr/>
          <a:lstStyle/>
          <a:p>
            <a:pPr marL="114300" indent="0" algn="l">
              <a:buNone/>
            </a:pPr>
            <a:r>
              <a:rPr lang="en-CA" sz="1800" b="0" i="0" u="none" strike="noStrike" baseline="0" dirty="0">
                <a:latin typeface="+mj-lt"/>
              </a:rPr>
              <a:t>While you can </a:t>
            </a:r>
            <a:r>
              <a:rPr lang="en-US" sz="1800" b="0" i="0" u="none" strike="noStrike" baseline="0" dirty="0">
                <a:latin typeface="+mj-lt"/>
              </a:rPr>
              <a:t>directly change CSS style elements via this </a:t>
            </a:r>
            <a:r>
              <a:rPr lang="en-US" sz="1800" b="1" i="0" u="none" strike="noStrike" baseline="0" dirty="0">
                <a:latin typeface="+mj-lt"/>
              </a:rPr>
              <a:t>style</a:t>
            </a:r>
            <a:r>
              <a:rPr lang="en-US" sz="1800" b="0" i="0" u="none" strike="noStrike" baseline="0" dirty="0">
                <a:latin typeface="+mj-lt"/>
              </a:rPr>
              <a:t> property, it is generally preferable to change the appearance of an element instead using the </a:t>
            </a:r>
            <a:r>
              <a:rPr lang="en-US" sz="1800" b="1" i="0" u="none" strike="noStrike" baseline="0" dirty="0" err="1">
                <a:latin typeface="+mj-lt"/>
              </a:rPr>
              <a:t>className</a:t>
            </a:r>
            <a:r>
              <a:rPr lang="en-US" sz="1800" b="0" i="0" u="none" strike="noStrike" baseline="0" dirty="0">
                <a:latin typeface="+mj-lt"/>
              </a:rPr>
              <a:t> or </a:t>
            </a:r>
            <a:r>
              <a:rPr lang="en-US" sz="1800" b="1" i="0" u="none" strike="noStrike" baseline="0" dirty="0" err="1">
                <a:latin typeface="+mj-lt"/>
              </a:rPr>
              <a:t>classList</a:t>
            </a:r>
            <a:r>
              <a:rPr lang="en-US" sz="1800" dirty="0">
                <a:latin typeface="+mj-lt"/>
              </a:rPr>
              <a:t> </a:t>
            </a:r>
            <a:r>
              <a:rPr lang="en-CA" sz="1800" b="0" i="0" u="none" strike="noStrike" baseline="0" dirty="0">
                <a:latin typeface="+mj-lt"/>
              </a:rPr>
              <a:t>properties</a:t>
            </a:r>
            <a:endParaRPr lang="en-CA" dirty="0">
              <a:latin typeface="+mj-lt"/>
            </a:endParaRPr>
          </a:p>
        </p:txBody>
      </p:sp>
      <p:pic>
        <p:nvPicPr>
          <p:cNvPr id="5" name="Picture 4" descr="FIGURE 9.6 Manipulating the CSS classes of an element">
            <a:extLst>
              <a:ext uri="{FF2B5EF4-FFF2-40B4-BE49-F238E27FC236}">
                <a16:creationId xmlns:a16="http://schemas.microsoft.com/office/drawing/2014/main" id="{5EE07F15-4EA8-4A08-A3B8-1341D91B0C35}"/>
              </a:ext>
            </a:extLst>
          </p:cNvPr>
          <p:cNvPicPr>
            <a:picLocks noChangeAspect="1"/>
          </p:cNvPicPr>
          <p:nvPr/>
        </p:nvPicPr>
        <p:blipFill>
          <a:blip r:embed="rId2"/>
          <a:stretch>
            <a:fillRect/>
          </a:stretch>
        </p:blipFill>
        <p:spPr>
          <a:xfrm>
            <a:off x="3401122" y="1061083"/>
            <a:ext cx="5285678" cy="3552481"/>
          </a:xfrm>
          <a:prstGeom prst="rect">
            <a:avLst/>
          </a:prstGeom>
        </p:spPr>
      </p:pic>
    </p:spTree>
    <p:extLst>
      <p:ext uri="{BB962C8B-B14F-4D97-AF65-F5344CB8AC3E}">
        <p14:creationId xmlns:p14="http://schemas.microsoft.com/office/powerpoint/2010/main" val="4122129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4405E-F99F-4DEB-83FF-48E91C4F66E1}"/>
              </a:ext>
            </a:extLst>
          </p:cNvPr>
          <p:cNvSpPr>
            <a:spLocks noGrp="1"/>
          </p:cNvSpPr>
          <p:nvPr>
            <p:ph type="title"/>
          </p:nvPr>
        </p:nvSpPr>
        <p:spPr/>
        <p:txBody>
          <a:bodyPr/>
          <a:lstStyle/>
          <a:p>
            <a:r>
              <a:rPr lang="sv-SE" sz="2400" dirty="0"/>
              <a:t>InnerHTML vs textContent vs DOM Manipulation</a:t>
            </a:r>
            <a:endParaRPr lang="en-CA" sz="2400" dirty="0"/>
          </a:p>
        </p:txBody>
      </p:sp>
      <p:sp>
        <p:nvSpPr>
          <p:cNvPr id="3" name="Text Placeholder 2">
            <a:extLst>
              <a:ext uri="{FF2B5EF4-FFF2-40B4-BE49-F238E27FC236}">
                <a16:creationId xmlns:a16="http://schemas.microsoft.com/office/drawing/2014/main" id="{F44DC8A4-FAD7-40FF-B508-DF95D7E00EA7}"/>
              </a:ext>
            </a:extLst>
          </p:cNvPr>
          <p:cNvSpPr>
            <a:spLocks noGrp="1"/>
          </p:cNvSpPr>
          <p:nvPr>
            <p:ph type="body" idx="1"/>
          </p:nvPr>
        </p:nvSpPr>
        <p:spPr/>
        <p:txBody>
          <a:bodyPr/>
          <a:lstStyle/>
          <a:p>
            <a:pPr marL="114300" indent="0">
              <a:buNone/>
            </a:pPr>
            <a:r>
              <a:rPr lang="en-US" dirty="0"/>
              <a:t>Listing 9.1 (slide 13) illustrated how you can programmatically access the content of an element node through its </a:t>
            </a:r>
            <a:r>
              <a:rPr lang="en-US" dirty="0" err="1"/>
              <a:t>innerHTML</a:t>
            </a:r>
            <a:r>
              <a:rPr lang="en-US" dirty="0"/>
              <a:t> or </a:t>
            </a:r>
            <a:r>
              <a:rPr lang="en-US" dirty="0" err="1"/>
              <a:t>textContent</a:t>
            </a:r>
            <a:r>
              <a:rPr lang="en-US" dirty="0"/>
              <a:t> property. These properties can also be used to modify the content of any given element.</a:t>
            </a:r>
          </a:p>
          <a:p>
            <a:pPr marL="114300" indent="0">
              <a:buNone/>
            </a:pPr>
            <a:r>
              <a:rPr lang="en-US" dirty="0"/>
              <a:t>For instance, you could change the content of the &lt;div&gt; in Listing 9.1 using the following:</a:t>
            </a:r>
          </a:p>
          <a:p>
            <a:pPr marL="114300" indent="0">
              <a:buNone/>
            </a:pPr>
            <a:endParaRPr lang="en-US" dirty="0"/>
          </a:p>
          <a:p>
            <a:pPr marL="571500" lvl="1" indent="0">
              <a:buNone/>
            </a:pPr>
            <a:r>
              <a:rPr lang="en-US" dirty="0">
                <a:latin typeface="Calibri" panose="020F0502020204030204" pitchFamily="34" charset="0"/>
                <a:cs typeface="Calibri" panose="020F0502020204030204" pitchFamily="34" charset="0"/>
              </a:rPr>
              <a:t>const div = </a:t>
            </a:r>
            <a:r>
              <a:rPr lang="en-US" dirty="0" err="1">
                <a:latin typeface="Calibri" panose="020F0502020204030204" pitchFamily="34" charset="0"/>
                <a:cs typeface="Calibri" panose="020F0502020204030204" pitchFamily="34" charset="0"/>
              </a:rPr>
              <a:t>document.querySelector</a:t>
            </a:r>
            <a:r>
              <a:rPr lang="en-US" dirty="0">
                <a:latin typeface="Calibri" panose="020F0502020204030204" pitchFamily="34" charset="0"/>
                <a:cs typeface="Calibri" panose="020F0502020204030204" pitchFamily="34" charset="0"/>
              </a:rPr>
              <a:t>("#main");</a:t>
            </a:r>
          </a:p>
          <a:p>
            <a:pPr marL="571500" lvl="1" indent="0">
              <a:buNone/>
            </a:pPr>
            <a:r>
              <a:rPr lang="en-US" dirty="0" err="1">
                <a:latin typeface="Calibri" panose="020F0502020204030204" pitchFamily="34" charset="0"/>
                <a:cs typeface="Calibri" panose="020F0502020204030204" pitchFamily="34" charset="0"/>
              </a:rPr>
              <a:t>div.</a:t>
            </a:r>
            <a:r>
              <a:rPr lang="en-US" b="1" dirty="0" err="1">
                <a:latin typeface="Calibri" panose="020F0502020204030204" pitchFamily="34" charset="0"/>
                <a:cs typeface="Calibri" panose="020F0502020204030204" pitchFamily="34" charset="0"/>
              </a:rPr>
              <a:t>innerHTML</a:t>
            </a:r>
            <a:r>
              <a:rPr lang="en-US" dirty="0">
                <a:latin typeface="Calibri" panose="020F0502020204030204" pitchFamily="34" charset="0"/>
                <a:cs typeface="Calibri" panose="020F0502020204030204" pitchFamily="34" charset="0"/>
              </a:rPr>
              <a:t> = '&lt;a </a:t>
            </a:r>
            <a:r>
              <a:rPr lang="en-US" dirty="0" err="1">
                <a:latin typeface="Calibri" panose="020F0502020204030204" pitchFamily="34" charset="0"/>
                <a:cs typeface="Calibri" panose="020F0502020204030204" pitchFamily="34" charset="0"/>
              </a:rPr>
              <a:t>href</a:t>
            </a:r>
            <a:r>
              <a:rPr lang="en-US" dirty="0">
                <a:latin typeface="Calibri" panose="020F0502020204030204" pitchFamily="34" charset="0"/>
                <a:cs typeface="Calibri" panose="020F0502020204030204" pitchFamily="34" charset="0"/>
              </a:rPr>
              <a:t>="#"&gt;&lt;</a:t>
            </a:r>
            <a:r>
              <a:rPr lang="en-US" dirty="0" err="1">
                <a:latin typeface="Calibri" panose="020F0502020204030204" pitchFamily="34" charset="0"/>
                <a:cs typeface="Calibri" panose="020F0502020204030204" pitchFamily="34" charset="0"/>
              </a:rPr>
              <a:t>img</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src</a:t>
            </a:r>
            <a:r>
              <a:rPr lang="en-US" dirty="0">
                <a:latin typeface="Calibri" panose="020F0502020204030204" pitchFamily="34" charset="0"/>
                <a:cs typeface="Calibri" panose="020F0502020204030204" pitchFamily="34" charset="0"/>
              </a:rPr>
              <a:t>="ab.gif"&gt;&lt;/a&gt;’;</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a:p>
            <a:pPr marL="114300" indent="0">
              <a:buNone/>
            </a:pPr>
            <a:r>
              <a:rPr lang="en-US" dirty="0">
                <a:latin typeface="Calibri" panose="020F0502020204030204" pitchFamily="34" charset="0"/>
                <a:cs typeface="Calibri" panose="020F0502020204030204" pitchFamily="34" charset="0"/>
              </a:rPr>
              <a:t>This replaces the existing content with the new content.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86869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4405E-F99F-4DEB-83FF-48E91C4F66E1}"/>
              </a:ext>
            </a:extLst>
          </p:cNvPr>
          <p:cNvSpPr>
            <a:spLocks noGrp="1"/>
          </p:cNvSpPr>
          <p:nvPr>
            <p:ph type="title"/>
          </p:nvPr>
        </p:nvSpPr>
        <p:spPr/>
        <p:txBody>
          <a:bodyPr/>
          <a:lstStyle/>
          <a:p>
            <a:r>
              <a:rPr lang="sv-SE" sz="2400" dirty="0"/>
              <a:t>InnerHTML vs textContent vs DOM Manipulation (ii)</a:t>
            </a:r>
            <a:endParaRPr lang="en-CA" sz="2400" dirty="0"/>
          </a:p>
        </p:txBody>
      </p:sp>
      <p:sp>
        <p:nvSpPr>
          <p:cNvPr id="3" name="Text Placeholder 2">
            <a:extLst>
              <a:ext uri="{FF2B5EF4-FFF2-40B4-BE49-F238E27FC236}">
                <a16:creationId xmlns:a16="http://schemas.microsoft.com/office/drawing/2014/main" id="{F44DC8A4-FAD7-40FF-B508-DF95D7E00EA7}"/>
              </a:ext>
            </a:extLst>
          </p:cNvPr>
          <p:cNvSpPr>
            <a:spLocks noGrp="1"/>
          </p:cNvSpPr>
          <p:nvPr>
            <p:ph type="body" idx="1"/>
          </p:nvPr>
        </p:nvSpPr>
        <p:spPr/>
        <p:txBody>
          <a:bodyPr/>
          <a:lstStyle/>
          <a:p>
            <a:pPr marL="114300" indent="0" algn="l">
              <a:buNone/>
            </a:pPr>
            <a:r>
              <a:rPr lang="en-US" sz="1800" b="0" i="0" u="none" strike="noStrike" baseline="0" dirty="0">
                <a:latin typeface="+mj-lt"/>
              </a:rPr>
              <a:t>Using  </a:t>
            </a:r>
            <a:r>
              <a:rPr lang="en-US" sz="1800" b="1" i="0" u="none" strike="noStrike" baseline="0" dirty="0" err="1">
                <a:latin typeface="+mj-lt"/>
              </a:rPr>
              <a:t>innerHTML</a:t>
            </a:r>
            <a:r>
              <a:rPr lang="en-US" sz="1800" b="0" i="0" u="none" strike="noStrike" baseline="0" dirty="0">
                <a:latin typeface="+mj-lt"/>
              </a:rPr>
              <a:t> is generally discouraged (even though you will likely see many examples online that use these approaches) because they are potentially vulnerable to Cross-Site Scripting (XSS) attacks</a:t>
            </a:r>
          </a:p>
          <a:p>
            <a:pPr marL="114300" indent="0" algn="l">
              <a:buNone/>
            </a:pPr>
            <a:r>
              <a:rPr lang="en-CA" sz="1800" b="0" i="0" u="none" strike="noStrike" baseline="0" dirty="0">
                <a:latin typeface="+mj-lt"/>
              </a:rPr>
              <a:t>In practice, </a:t>
            </a:r>
            <a:r>
              <a:rPr lang="en-US" sz="1800" b="0" i="0" u="none" strike="noStrike" baseline="0" dirty="0">
                <a:latin typeface="+mj-lt"/>
              </a:rPr>
              <a:t>when you need to change the inner text of an element, it is preferable to use the </a:t>
            </a:r>
            <a:r>
              <a:rPr lang="en-US" sz="1800" b="1" i="0" u="none" strike="noStrike" baseline="0" dirty="0" err="1">
                <a:latin typeface="+mj-lt"/>
              </a:rPr>
              <a:t>textContent</a:t>
            </a:r>
            <a:r>
              <a:rPr lang="en-US" sz="1800" b="0" i="0" u="none" strike="noStrike" baseline="0" dirty="0">
                <a:latin typeface="+mj-lt"/>
              </a:rPr>
              <a:t> property instead of </a:t>
            </a:r>
            <a:r>
              <a:rPr lang="en-US" sz="1800" b="1" i="0" u="none" strike="noStrike" baseline="0" dirty="0" err="1">
                <a:latin typeface="+mj-lt"/>
              </a:rPr>
              <a:t>innerHTML</a:t>
            </a:r>
            <a:r>
              <a:rPr lang="en-US" sz="1800" b="0" i="0" u="none" strike="noStrike" baseline="0" dirty="0">
                <a:latin typeface="+mj-lt"/>
              </a:rPr>
              <a:t> since any markup is stripped from it.</a:t>
            </a:r>
          </a:p>
          <a:p>
            <a:pPr marL="114300" indent="0" algn="l">
              <a:buNone/>
            </a:pPr>
            <a:r>
              <a:rPr lang="en-US" sz="1800" b="0" i="0" u="none" strike="noStrike" baseline="0" dirty="0">
                <a:latin typeface="+mj-lt"/>
              </a:rPr>
              <a:t>In addition, when you need to generate HTML elements, it is better to use the appropriate DOM manipulation methods covered in the next section</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1430739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FFE3D-B645-48E7-9286-45EB84ADF15A}"/>
              </a:ext>
            </a:extLst>
          </p:cNvPr>
          <p:cNvSpPr>
            <a:spLocks noGrp="1"/>
          </p:cNvSpPr>
          <p:nvPr>
            <p:ph type="title"/>
          </p:nvPr>
        </p:nvSpPr>
        <p:spPr/>
        <p:txBody>
          <a:bodyPr/>
          <a:lstStyle/>
          <a:p>
            <a:r>
              <a:rPr lang="en-CA" dirty="0"/>
              <a:t>DOM family relations</a:t>
            </a:r>
          </a:p>
        </p:txBody>
      </p:sp>
      <p:sp>
        <p:nvSpPr>
          <p:cNvPr id="3" name="Text Placeholder 2">
            <a:extLst>
              <a:ext uri="{FF2B5EF4-FFF2-40B4-BE49-F238E27FC236}">
                <a16:creationId xmlns:a16="http://schemas.microsoft.com/office/drawing/2014/main" id="{A8B57071-BC3A-4F72-B3F6-BB7747A77CEA}"/>
              </a:ext>
            </a:extLst>
          </p:cNvPr>
          <p:cNvSpPr>
            <a:spLocks noGrp="1"/>
          </p:cNvSpPr>
          <p:nvPr>
            <p:ph type="body" idx="1"/>
          </p:nvPr>
        </p:nvSpPr>
        <p:spPr>
          <a:xfrm>
            <a:off x="457200" y="1081088"/>
            <a:ext cx="8229599" cy="1877265"/>
          </a:xfrm>
        </p:spPr>
        <p:txBody>
          <a:bodyPr/>
          <a:lstStyle/>
          <a:p>
            <a:pPr marL="114300" indent="0" algn="l">
              <a:buNone/>
            </a:pPr>
            <a:r>
              <a:rPr lang="en-US" sz="1800" b="0" i="0" u="none" strike="noStrike" baseline="0" dirty="0">
                <a:latin typeface="+mj-lt"/>
              </a:rPr>
              <a:t>Each node in the DOM has a variety of “family relations” properties and methods for navigating between elements and for adding or removing elements from the </a:t>
            </a:r>
            <a:r>
              <a:rPr lang="en-CA" sz="1800" b="0" i="0" u="none" strike="noStrike" baseline="0" dirty="0">
                <a:latin typeface="+mj-lt"/>
              </a:rPr>
              <a:t>document hierarchy.</a:t>
            </a:r>
          </a:p>
          <a:p>
            <a:pPr marL="114300" indent="0" algn="l">
              <a:buNone/>
            </a:pPr>
            <a:r>
              <a:rPr lang="en-US" sz="1800" dirty="0">
                <a:latin typeface="+mj-lt"/>
              </a:rPr>
              <a:t>C</a:t>
            </a:r>
            <a:r>
              <a:rPr lang="en-US" sz="1800" b="0" i="0" u="none" strike="noStrike" baseline="0" dirty="0">
                <a:latin typeface="+mj-lt"/>
              </a:rPr>
              <a:t>hild and sibling properties can be an unreliable mechanism for selecting nodes and thus, in general, you will instead use</a:t>
            </a:r>
            <a:r>
              <a:rPr lang="en-CA" sz="1800" b="0" i="0" u="none" strike="noStrike" baseline="0" dirty="0">
                <a:latin typeface="+mj-lt"/>
              </a:rPr>
              <a:t> selector methods</a:t>
            </a:r>
            <a:endParaRPr lang="en-CA" dirty="0">
              <a:latin typeface="+mj-lt"/>
            </a:endParaRPr>
          </a:p>
        </p:txBody>
      </p:sp>
      <p:pic>
        <p:nvPicPr>
          <p:cNvPr id="5" name="Picture 4" descr="FIGURE 9.7 DOM family relations">
            <a:extLst>
              <a:ext uri="{FF2B5EF4-FFF2-40B4-BE49-F238E27FC236}">
                <a16:creationId xmlns:a16="http://schemas.microsoft.com/office/drawing/2014/main" id="{26E53B1F-F661-4E08-8100-12341507C3B7}"/>
              </a:ext>
            </a:extLst>
          </p:cNvPr>
          <p:cNvPicPr>
            <a:picLocks noChangeAspect="1"/>
          </p:cNvPicPr>
          <p:nvPr/>
        </p:nvPicPr>
        <p:blipFill>
          <a:blip r:embed="rId2"/>
          <a:stretch>
            <a:fillRect/>
          </a:stretch>
        </p:blipFill>
        <p:spPr>
          <a:xfrm>
            <a:off x="2043249" y="3054954"/>
            <a:ext cx="5057500" cy="1575888"/>
          </a:xfrm>
          <a:prstGeom prst="rect">
            <a:avLst/>
          </a:prstGeom>
        </p:spPr>
      </p:pic>
    </p:spTree>
    <p:extLst>
      <p:ext uri="{BB962C8B-B14F-4D97-AF65-F5344CB8AC3E}">
        <p14:creationId xmlns:p14="http://schemas.microsoft.com/office/powerpoint/2010/main" val="632849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What is Document Object Model (DOM)</a:t>
            </a:r>
          </a:p>
          <a:p>
            <a:pPr algn="l"/>
            <a:r>
              <a:rPr lang="en-US" sz="1800" b="0" i="0" u="none" strike="noStrike" baseline="0" dirty="0">
                <a:solidFill>
                  <a:schemeClr val="tx1"/>
                </a:solidFill>
                <a:latin typeface="+mj-lt"/>
              </a:rPr>
              <a:t>How to use the DOM to dynamically manipulate the contents of a web page</a:t>
            </a:r>
          </a:p>
          <a:p>
            <a:pPr algn="l"/>
            <a:r>
              <a:rPr lang="en-US" sz="1800" b="0" i="0" u="none" strike="noStrike" baseline="0" dirty="0">
                <a:solidFill>
                  <a:schemeClr val="tx1"/>
                </a:solidFill>
                <a:latin typeface="+mj-lt"/>
              </a:rPr>
              <a:t>How to use the DOM and event handling to validate user input in a form</a:t>
            </a:r>
          </a:p>
          <a:p>
            <a:pPr algn="l"/>
            <a:r>
              <a:rPr lang="en-US" sz="1800" b="0" i="0" u="none" strike="noStrike" baseline="0" dirty="0">
                <a:solidFill>
                  <a:schemeClr val="tx1"/>
                </a:solidFill>
                <a:latin typeface="+mj-lt"/>
              </a:rPr>
              <a:t>What are regular expressions and how to use them in JavaScript.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74390-E10C-4982-80F8-1C149B839260}"/>
              </a:ext>
            </a:extLst>
          </p:cNvPr>
          <p:cNvSpPr>
            <a:spLocks noGrp="1"/>
          </p:cNvSpPr>
          <p:nvPr>
            <p:ph type="title"/>
          </p:nvPr>
        </p:nvSpPr>
        <p:spPr/>
        <p:txBody>
          <a:bodyPr/>
          <a:lstStyle/>
          <a:p>
            <a:r>
              <a:rPr lang="en-CA" dirty="0"/>
              <a:t>DOM Manipulation Methods</a:t>
            </a:r>
          </a:p>
        </p:txBody>
      </p:sp>
      <p:sp>
        <p:nvSpPr>
          <p:cNvPr id="3" name="Text Placeholder 2">
            <a:extLst>
              <a:ext uri="{FF2B5EF4-FFF2-40B4-BE49-F238E27FC236}">
                <a16:creationId xmlns:a16="http://schemas.microsoft.com/office/drawing/2014/main" id="{02BEB5E0-3AAA-4F8E-8E26-6AC9210226E8}"/>
              </a:ext>
            </a:extLst>
          </p:cNvPr>
          <p:cNvSpPr>
            <a:spLocks noGrp="1"/>
          </p:cNvSpPr>
          <p:nvPr>
            <p:ph type="body" idx="1"/>
          </p:nvPr>
        </p:nvSpPr>
        <p:spPr/>
        <p:txBody>
          <a:bodyPr/>
          <a:lstStyle/>
          <a:p>
            <a:pPr algn="l"/>
            <a:r>
              <a:rPr lang="en-US" sz="1200" b="1" i="0" u="none" strike="noStrike" baseline="0" dirty="0" err="1">
                <a:latin typeface="+mj-lt"/>
              </a:rPr>
              <a:t>appendChild</a:t>
            </a:r>
            <a:r>
              <a:rPr lang="en-US" sz="1200" b="1" i="0" u="none" strike="noStrike" baseline="0" dirty="0">
                <a:latin typeface="+mj-lt"/>
              </a:rPr>
              <a:t> </a:t>
            </a:r>
            <a:r>
              <a:rPr lang="en-US" sz="1200" b="0" i="0" u="none" strike="noStrike" baseline="0" dirty="0">
                <a:latin typeface="+mj-lt"/>
              </a:rPr>
              <a:t>Adds a new child node to the end of the current node.</a:t>
            </a:r>
          </a:p>
          <a:p>
            <a:pPr algn="l"/>
            <a:r>
              <a:rPr lang="en-US" sz="1200" b="1" i="0" u="none" strike="noStrike" baseline="0" dirty="0" err="1">
                <a:latin typeface="+mj-lt"/>
              </a:rPr>
              <a:t>createAttribute</a:t>
            </a:r>
            <a:r>
              <a:rPr lang="en-US" sz="1200" b="1" i="0" u="none" strike="noStrike" baseline="0" dirty="0">
                <a:latin typeface="+mj-lt"/>
              </a:rPr>
              <a:t> </a:t>
            </a:r>
            <a:r>
              <a:rPr lang="en-US" sz="1200" b="0" i="0" u="none" strike="noStrike" baseline="0" dirty="0">
                <a:latin typeface="+mj-lt"/>
              </a:rPr>
              <a:t>Creates a new attribute node.</a:t>
            </a:r>
          </a:p>
          <a:p>
            <a:pPr algn="l"/>
            <a:r>
              <a:rPr lang="en-US" sz="1200" b="1" i="0" u="none" strike="noStrike" baseline="0" dirty="0" err="1">
                <a:latin typeface="+mj-lt"/>
              </a:rPr>
              <a:t>createElement</a:t>
            </a:r>
            <a:r>
              <a:rPr lang="en-US" sz="1200" b="1" i="0" u="none" strike="noStrike" baseline="0" dirty="0">
                <a:latin typeface="+mj-lt"/>
              </a:rPr>
              <a:t> </a:t>
            </a:r>
            <a:r>
              <a:rPr lang="en-US" sz="1200" b="0" i="0" u="none" strike="noStrike" baseline="0" dirty="0">
                <a:latin typeface="+mj-lt"/>
              </a:rPr>
              <a:t>Creates an HTML element node.</a:t>
            </a:r>
          </a:p>
          <a:p>
            <a:pPr algn="l"/>
            <a:r>
              <a:rPr lang="en-US" sz="1200" b="1" i="0" u="none" strike="noStrike" baseline="0" dirty="0" err="1">
                <a:latin typeface="+mj-lt"/>
              </a:rPr>
              <a:t>createTextNode</a:t>
            </a:r>
            <a:r>
              <a:rPr lang="en-US" sz="1200" b="1" i="0" u="none" strike="noStrike" baseline="0" dirty="0">
                <a:latin typeface="+mj-lt"/>
              </a:rPr>
              <a:t> </a:t>
            </a:r>
            <a:r>
              <a:rPr lang="en-US" sz="1200" b="0" i="0" u="none" strike="noStrike" baseline="0" dirty="0">
                <a:latin typeface="+mj-lt"/>
              </a:rPr>
              <a:t>Creates a text node.</a:t>
            </a:r>
          </a:p>
          <a:p>
            <a:pPr algn="l"/>
            <a:r>
              <a:rPr lang="en-US" sz="1200" b="1" i="0" u="none" strike="noStrike" baseline="0" dirty="0" err="1">
                <a:latin typeface="+mj-lt"/>
              </a:rPr>
              <a:t>insertAdjacentElement</a:t>
            </a:r>
            <a:r>
              <a:rPr lang="en-US" sz="1200" b="1" i="0" u="none" strike="noStrike" baseline="0" dirty="0">
                <a:latin typeface="+mj-lt"/>
              </a:rPr>
              <a:t> </a:t>
            </a:r>
            <a:r>
              <a:rPr lang="en-US" sz="1200" b="0" i="0" u="none" strike="noStrike" baseline="0" dirty="0">
                <a:latin typeface="+mj-lt"/>
              </a:rPr>
              <a:t>Inserts a new child node at one of four positions relative to the current node.</a:t>
            </a:r>
          </a:p>
          <a:p>
            <a:pPr algn="l"/>
            <a:r>
              <a:rPr lang="en-CA" sz="1200" b="1" i="0" u="none" strike="noStrike" baseline="0" dirty="0" err="1">
                <a:latin typeface="+mj-lt"/>
              </a:rPr>
              <a:t>insertAdjacentText</a:t>
            </a:r>
            <a:r>
              <a:rPr lang="en-CA" sz="1200" b="1" dirty="0">
                <a:latin typeface="+mj-lt"/>
              </a:rPr>
              <a:t> </a:t>
            </a:r>
            <a:r>
              <a:rPr lang="en-US" sz="1200" b="0" i="0" u="none" strike="noStrike" baseline="0" dirty="0">
                <a:latin typeface="+mj-lt"/>
              </a:rPr>
              <a:t>Inserts a new text node at one of four positions relative to the current node.</a:t>
            </a:r>
          </a:p>
          <a:p>
            <a:pPr algn="l"/>
            <a:r>
              <a:rPr lang="en-US" sz="1200" b="1" i="0" u="none" strike="noStrike" baseline="0" dirty="0" err="1">
                <a:latin typeface="+mj-lt"/>
              </a:rPr>
              <a:t>insertBefore</a:t>
            </a:r>
            <a:r>
              <a:rPr lang="en-US" sz="1200" b="1" i="0" u="none" strike="noStrike" baseline="0" dirty="0">
                <a:latin typeface="+mj-lt"/>
              </a:rPr>
              <a:t> </a:t>
            </a:r>
            <a:r>
              <a:rPr lang="en-US" sz="1200" b="0" i="0" u="none" strike="noStrike" baseline="0" dirty="0">
                <a:latin typeface="+mj-lt"/>
              </a:rPr>
              <a:t>Inserts a new child node before a reference node in the current </a:t>
            </a:r>
            <a:r>
              <a:rPr lang="en-CA" sz="1200" b="0" i="0" u="none" strike="noStrike" baseline="0" dirty="0">
                <a:latin typeface="+mj-lt"/>
              </a:rPr>
              <a:t>node.</a:t>
            </a:r>
          </a:p>
          <a:p>
            <a:pPr algn="l"/>
            <a:r>
              <a:rPr lang="en-US" sz="1200" b="1" i="0" u="none" strike="noStrike" baseline="0" dirty="0" err="1">
                <a:latin typeface="+mj-lt"/>
              </a:rPr>
              <a:t>removeChild</a:t>
            </a:r>
            <a:r>
              <a:rPr lang="en-US" sz="1200" b="1" i="0" u="none" strike="noStrike" baseline="0" dirty="0">
                <a:latin typeface="+mj-lt"/>
              </a:rPr>
              <a:t> </a:t>
            </a:r>
            <a:r>
              <a:rPr lang="en-US" sz="1200" b="0" i="0" u="none" strike="noStrike" baseline="0" dirty="0">
                <a:latin typeface="+mj-lt"/>
              </a:rPr>
              <a:t>Removes a child from the current node.</a:t>
            </a:r>
          </a:p>
          <a:p>
            <a:pPr algn="l"/>
            <a:r>
              <a:rPr lang="en-US" sz="1200" b="1" i="0" u="none" strike="noStrike" baseline="0" dirty="0" err="1">
                <a:latin typeface="+mj-lt"/>
              </a:rPr>
              <a:t>replaceChild</a:t>
            </a:r>
            <a:r>
              <a:rPr lang="en-US" sz="1200" b="1" i="0" u="none" strike="noStrike" baseline="0" dirty="0">
                <a:latin typeface="+mj-lt"/>
              </a:rPr>
              <a:t> </a:t>
            </a:r>
            <a:r>
              <a:rPr lang="en-US" sz="1200" b="0" i="0" u="none" strike="noStrike" baseline="0" dirty="0">
                <a:latin typeface="+mj-lt"/>
              </a:rPr>
              <a:t>Replaces a child node with a different child.</a:t>
            </a:r>
          </a:p>
        </p:txBody>
      </p:sp>
    </p:spTree>
    <p:extLst>
      <p:ext uri="{BB962C8B-B14F-4D97-AF65-F5344CB8AC3E}">
        <p14:creationId xmlns:p14="http://schemas.microsoft.com/office/powerpoint/2010/main" val="2442136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9960C-85FF-4F4F-B3D3-947A5B3EF0D6}"/>
              </a:ext>
            </a:extLst>
          </p:cNvPr>
          <p:cNvSpPr>
            <a:spLocks noGrp="1"/>
          </p:cNvSpPr>
          <p:nvPr>
            <p:ph type="title"/>
          </p:nvPr>
        </p:nvSpPr>
        <p:spPr/>
        <p:txBody>
          <a:bodyPr/>
          <a:lstStyle/>
          <a:p>
            <a:r>
              <a:rPr lang="en-CA" dirty="0"/>
              <a:t>Visualizing the DOM modification</a:t>
            </a:r>
          </a:p>
        </p:txBody>
      </p:sp>
      <p:pic>
        <p:nvPicPr>
          <p:cNvPr id="5" name="Picture 4" descr="FIGURE 9.8 Visualizing the DOM modification (a)">
            <a:extLst>
              <a:ext uri="{FF2B5EF4-FFF2-40B4-BE49-F238E27FC236}">
                <a16:creationId xmlns:a16="http://schemas.microsoft.com/office/drawing/2014/main" id="{CD0F4FD4-7173-4F3B-8EE3-2C72CCD0AF2E}"/>
              </a:ext>
            </a:extLst>
          </p:cNvPr>
          <p:cNvPicPr>
            <a:picLocks noChangeAspect="1"/>
          </p:cNvPicPr>
          <p:nvPr/>
        </p:nvPicPr>
        <p:blipFill rotWithShape="1">
          <a:blip r:embed="rId2"/>
          <a:srcRect b="50641"/>
          <a:stretch/>
        </p:blipFill>
        <p:spPr>
          <a:xfrm>
            <a:off x="1259746" y="1081088"/>
            <a:ext cx="6624507" cy="3577724"/>
          </a:xfrm>
          <a:prstGeom prst="rect">
            <a:avLst/>
          </a:prstGeom>
        </p:spPr>
      </p:pic>
    </p:spTree>
    <p:extLst>
      <p:ext uri="{BB962C8B-B14F-4D97-AF65-F5344CB8AC3E}">
        <p14:creationId xmlns:p14="http://schemas.microsoft.com/office/powerpoint/2010/main" val="701743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9960C-85FF-4F4F-B3D3-947A5B3EF0D6}"/>
              </a:ext>
            </a:extLst>
          </p:cNvPr>
          <p:cNvSpPr>
            <a:spLocks noGrp="1"/>
          </p:cNvSpPr>
          <p:nvPr>
            <p:ph type="title"/>
          </p:nvPr>
        </p:nvSpPr>
        <p:spPr/>
        <p:txBody>
          <a:bodyPr/>
          <a:lstStyle/>
          <a:p>
            <a:r>
              <a:rPr lang="en-CA" dirty="0"/>
              <a:t>Visualizing the DOM modification (ii)</a:t>
            </a:r>
          </a:p>
        </p:txBody>
      </p:sp>
      <p:pic>
        <p:nvPicPr>
          <p:cNvPr id="5" name="Picture 4" descr="FIGURE 9.8 Visualizing the DOM modification (b)">
            <a:extLst>
              <a:ext uri="{FF2B5EF4-FFF2-40B4-BE49-F238E27FC236}">
                <a16:creationId xmlns:a16="http://schemas.microsoft.com/office/drawing/2014/main" id="{CD0F4FD4-7173-4F3B-8EE3-2C72CCD0AF2E}"/>
              </a:ext>
            </a:extLst>
          </p:cNvPr>
          <p:cNvPicPr>
            <a:picLocks noChangeAspect="1"/>
          </p:cNvPicPr>
          <p:nvPr/>
        </p:nvPicPr>
        <p:blipFill rotWithShape="1">
          <a:blip r:embed="rId2"/>
          <a:srcRect t="50000" b="-692"/>
          <a:stretch/>
        </p:blipFill>
        <p:spPr>
          <a:xfrm>
            <a:off x="1259746" y="984487"/>
            <a:ext cx="6624507" cy="3674325"/>
          </a:xfrm>
          <a:prstGeom prst="rect">
            <a:avLst/>
          </a:prstGeom>
        </p:spPr>
      </p:pic>
    </p:spTree>
    <p:extLst>
      <p:ext uri="{BB962C8B-B14F-4D97-AF65-F5344CB8AC3E}">
        <p14:creationId xmlns:p14="http://schemas.microsoft.com/office/powerpoint/2010/main" val="2200488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A1DB0-DF9B-4439-AA8F-A0B7BE5AC20A}"/>
              </a:ext>
            </a:extLst>
          </p:cNvPr>
          <p:cNvSpPr>
            <a:spLocks noGrp="1"/>
          </p:cNvSpPr>
          <p:nvPr>
            <p:ph type="title"/>
          </p:nvPr>
        </p:nvSpPr>
        <p:spPr/>
        <p:txBody>
          <a:bodyPr/>
          <a:lstStyle/>
          <a:p>
            <a:r>
              <a:rPr lang="en-CA" dirty="0"/>
              <a:t>DOM Timing</a:t>
            </a:r>
          </a:p>
        </p:txBody>
      </p:sp>
      <p:sp>
        <p:nvSpPr>
          <p:cNvPr id="3" name="Text Placeholder 2">
            <a:extLst>
              <a:ext uri="{FF2B5EF4-FFF2-40B4-BE49-F238E27FC236}">
                <a16:creationId xmlns:a16="http://schemas.microsoft.com/office/drawing/2014/main" id="{10DEF747-E18E-4908-BC35-A4E8A91F0A67}"/>
              </a:ext>
            </a:extLst>
          </p:cNvPr>
          <p:cNvSpPr>
            <a:spLocks noGrp="1"/>
          </p:cNvSpPr>
          <p:nvPr>
            <p:ph type="body" idx="1"/>
          </p:nvPr>
        </p:nvSpPr>
        <p:spPr/>
        <p:txBody>
          <a:bodyPr/>
          <a:lstStyle/>
          <a:p>
            <a:pPr marL="114300" indent="0" algn="l">
              <a:buNone/>
            </a:pPr>
            <a:r>
              <a:rPr lang="en-US" sz="1800" b="0" i="0" u="none" strike="noStrike" baseline="0" dirty="0">
                <a:latin typeface="+mj-lt"/>
              </a:rPr>
              <a:t>Before finishing this section on using the DOM, it should be emphasized that the timing of any DOM code is very important.</a:t>
            </a:r>
          </a:p>
          <a:p>
            <a:pPr marL="114300" indent="0" algn="l">
              <a:buNone/>
            </a:pPr>
            <a:r>
              <a:rPr lang="en-US" sz="1800" b="0" i="0" u="none" strike="noStrike" baseline="0" dirty="0">
                <a:latin typeface="+mj-lt"/>
              </a:rPr>
              <a:t> </a:t>
            </a:r>
            <a:r>
              <a:rPr lang="en-US" sz="1800" b="1" i="0" u="none" strike="noStrike" baseline="0" dirty="0">
                <a:latin typeface="+mj-lt"/>
              </a:rPr>
              <a:t>You cannot access or modify the DOM until it has been loaded.</a:t>
            </a:r>
          </a:p>
          <a:p>
            <a:pPr marL="114300" indent="0" algn="l">
              <a:buNone/>
            </a:pPr>
            <a:r>
              <a:rPr lang="en-US" sz="1800" dirty="0">
                <a:latin typeface="+mj-lt"/>
              </a:rPr>
              <a:t>If the </a:t>
            </a:r>
            <a:r>
              <a:rPr lang="en-US" sz="1800" b="0" i="0" u="none" strike="noStrike" baseline="0" dirty="0">
                <a:latin typeface="+mj-lt"/>
              </a:rPr>
              <a:t>DOM programming is written </a:t>
            </a:r>
            <a:r>
              <a:rPr lang="en-US" sz="1800" b="0" i="1" u="none" strike="noStrike" baseline="0" dirty="0">
                <a:latin typeface="+mj-lt"/>
              </a:rPr>
              <a:t>after </a:t>
            </a:r>
            <a:r>
              <a:rPr lang="en-US" sz="1800" b="0" i="0" u="none" strike="noStrike" baseline="0" dirty="0">
                <a:latin typeface="+mj-lt"/>
              </a:rPr>
              <a:t>the markup as in Listing 9.2 that </a:t>
            </a:r>
            <a:r>
              <a:rPr lang="en-US" sz="1800" b="0" i="1" u="none" strike="noStrike" baseline="0" dirty="0">
                <a:latin typeface="+mj-lt"/>
              </a:rPr>
              <a:t>should </a:t>
            </a:r>
            <a:r>
              <a:rPr lang="en-US" sz="1800" b="0" i="0" u="none" strike="noStrike" baseline="0" dirty="0">
                <a:latin typeface="+mj-lt"/>
              </a:rPr>
              <a:t>ensure that the elements exist in the DOM before the code executes.</a:t>
            </a:r>
          </a:p>
          <a:p>
            <a:pPr marL="114300" indent="0" algn="l">
              <a:buNone/>
            </a:pPr>
            <a:r>
              <a:rPr lang="en-US" sz="1800" b="0" i="0" u="none" strike="noStrike" baseline="0" dirty="0">
                <a:latin typeface="+mj-lt"/>
              </a:rPr>
              <a:t>To wait until we know for sure that the DOM has been loaded requires knowledge from our next section on </a:t>
            </a:r>
            <a:r>
              <a:rPr lang="en-US" sz="1800" b="1" i="0" u="none" strike="noStrike" baseline="0" dirty="0">
                <a:latin typeface="+mj-lt"/>
              </a:rPr>
              <a:t>event handling</a:t>
            </a:r>
            <a:r>
              <a:rPr lang="en-US"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2727512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C12D5-DFC1-4D14-AD4B-82C7905135CD}"/>
              </a:ext>
            </a:extLst>
          </p:cNvPr>
          <p:cNvSpPr>
            <a:spLocks noGrp="1"/>
          </p:cNvSpPr>
          <p:nvPr>
            <p:ph type="title"/>
          </p:nvPr>
        </p:nvSpPr>
        <p:spPr/>
        <p:txBody>
          <a:bodyPr/>
          <a:lstStyle/>
          <a:p>
            <a:r>
              <a:rPr lang="en-CA" dirty="0"/>
              <a:t>JavaScript Event Handling</a:t>
            </a:r>
          </a:p>
        </p:txBody>
      </p:sp>
      <p:pic>
        <p:nvPicPr>
          <p:cNvPr id="7" name="Picture 6" descr="FIGURE 9.10 JavaScript event handling">
            <a:extLst>
              <a:ext uri="{FF2B5EF4-FFF2-40B4-BE49-F238E27FC236}">
                <a16:creationId xmlns:a16="http://schemas.microsoft.com/office/drawing/2014/main" id="{9B0EB34D-A01E-480E-9E80-696404E2B6E9}"/>
              </a:ext>
            </a:extLst>
          </p:cNvPr>
          <p:cNvPicPr>
            <a:picLocks noChangeAspect="1"/>
          </p:cNvPicPr>
          <p:nvPr/>
        </p:nvPicPr>
        <p:blipFill rotWithShape="1">
          <a:blip r:embed="rId2"/>
          <a:srcRect b="32444"/>
          <a:stretch/>
        </p:blipFill>
        <p:spPr>
          <a:xfrm>
            <a:off x="2250609" y="984487"/>
            <a:ext cx="4642782" cy="3474720"/>
          </a:xfrm>
          <a:prstGeom prst="rect">
            <a:avLst/>
          </a:prstGeom>
        </p:spPr>
      </p:pic>
    </p:spTree>
    <p:extLst>
      <p:ext uri="{BB962C8B-B14F-4D97-AF65-F5344CB8AC3E}">
        <p14:creationId xmlns:p14="http://schemas.microsoft.com/office/powerpoint/2010/main" val="1569705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C12D5-DFC1-4D14-AD4B-82C7905135CD}"/>
              </a:ext>
            </a:extLst>
          </p:cNvPr>
          <p:cNvSpPr>
            <a:spLocks noGrp="1"/>
          </p:cNvSpPr>
          <p:nvPr>
            <p:ph type="title"/>
          </p:nvPr>
        </p:nvSpPr>
        <p:spPr/>
        <p:txBody>
          <a:bodyPr/>
          <a:lstStyle/>
          <a:p>
            <a:r>
              <a:rPr lang="en-CA" dirty="0"/>
              <a:t>Implementing an Event Handler</a:t>
            </a:r>
          </a:p>
        </p:txBody>
      </p:sp>
      <p:sp>
        <p:nvSpPr>
          <p:cNvPr id="4" name="Text Placeholder 2">
            <a:extLst>
              <a:ext uri="{FF2B5EF4-FFF2-40B4-BE49-F238E27FC236}">
                <a16:creationId xmlns:a16="http://schemas.microsoft.com/office/drawing/2014/main" id="{6ECD67DE-D1CC-4CBA-B05F-C2C60E3A0399}"/>
              </a:ext>
            </a:extLst>
          </p:cNvPr>
          <p:cNvSpPr>
            <a:spLocks noGrp="1"/>
          </p:cNvSpPr>
          <p:nvPr>
            <p:ph type="body" idx="1"/>
          </p:nvPr>
        </p:nvSpPr>
        <p:spPr>
          <a:xfrm>
            <a:off x="457200" y="1081088"/>
            <a:ext cx="3727525" cy="3532476"/>
          </a:xfrm>
        </p:spPr>
        <p:txBody>
          <a:bodyPr/>
          <a:lstStyle/>
          <a:p>
            <a:pPr marL="114300" indent="0" algn="l">
              <a:buNone/>
            </a:pPr>
            <a:r>
              <a:rPr lang="en-US" sz="1800" b="0" i="0" u="none" strike="noStrike" baseline="0" dirty="0">
                <a:latin typeface="+mj-lt"/>
              </a:rPr>
              <a:t>An event handler is first defined, then registered to an element node </a:t>
            </a:r>
            <a:r>
              <a:rPr lang="en-CA" sz="1800" b="0" i="0" u="none" strike="noStrike" baseline="0" dirty="0">
                <a:latin typeface="+mj-lt"/>
              </a:rPr>
              <a:t>object.</a:t>
            </a:r>
          </a:p>
          <a:p>
            <a:pPr marL="114300" indent="0" algn="l">
              <a:buNone/>
            </a:pPr>
            <a:r>
              <a:rPr lang="en-US" sz="1800" b="0" i="0" u="none" strike="noStrike" baseline="0" dirty="0">
                <a:latin typeface="+mj-lt"/>
              </a:rPr>
              <a:t>Registering an event handler requires passing a callback function to the </a:t>
            </a:r>
            <a:r>
              <a:rPr lang="en-CA" sz="1800" b="1" i="0" u="none" strike="noStrike" baseline="0" dirty="0" err="1">
                <a:latin typeface="+mj-lt"/>
              </a:rPr>
              <a:t>addEventListener</a:t>
            </a:r>
            <a:r>
              <a:rPr lang="en-CA" sz="1800" b="1" i="0" u="none" strike="noStrike" baseline="0" dirty="0">
                <a:latin typeface="+mj-lt"/>
              </a:rPr>
              <a:t>()</a:t>
            </a:r>
            <a:endParaRPr lang="en-CA" b="1" dirty="0">
              <a:latin typeface="+mj-lt"/>
            </a:endParaRPr>
          </a:p>
        </p:txBody>
      </p:sp>
      <p:pic>
        <p:nvPicPr>
          <p:cNvPr id="7" name="Picture 6" descr="FIGURE 9.10 JavaScript event handling">
            <a:extLst>
              <a:ext uri="{FF2B5EF4-FFF2-40B4-BE49-F238E27FC236}">
                <a16:creationId xmlns:a16="http://schemas.microsoft.com/office/drawing/2014/main" id="{9B0EB34D-A01E-480E-9E80-696404E2B6E9}"/>
              </a:ext>
            </a:extLst>
          </p:cNvPr>
          <p:cNvPicPr>
            <a:picLocks noChangeAspect="1"/>
          </p:cNvPicPr>
          <p:nvPr/>
        </p:nvPicPr>
        <p:blipFill rotWithShape="1">
          <a:blip r:embed="rId2"/>
          <a:srcRect t="70586" b="-393"/>
          <a:stretch/>
        </p:blipFill>
        <p:spPr>
          <a:xfrm>
            <a:off x="4184725" y="2021033"/>
            <a:ext cx="4472491" cy="1476893"/>
          </a:xfrm>
          <a:prstGeom prst="rect">
            <a:avLst/>
          </a:prstGeom>
        </p:spPr>
      </p:pic>
    </p:spTree>
    <p:extLst>
      <p:ext uri="{BB962C8B-B14F-4D97-AF65-F5344CB8AC3E}">
        <p14:creationId xmlns:p14="http://schemas.microsoft.com/office/powerpoint/2010/main" val="634897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3387C-A627-4A91-BD2D-C9E5396AA449}"/>
              </a:ext>
            </a:extLst>
          </p:cNvPr>
          <p:cNvSpPr>
            <a:spLocks noGrp="1"/>
          </p:cNvSpPr>
          <p:nvPr>
            <p:ph type="title"/>
          </p:nvPr>
        </p:nvSpPr>
        <p:spPr/>
        <p:txBody>
          <a:bodyPr/>
          <a:lstStyle/>
          <a:p>
            <a:r>
              <a:rPr lang="en-US" sz="3200" dirty="0"/>
              <a:t>Listening with an anonymous function</a:t>
            </a:r>
            <a:endParaRPr lang="en-CA" sz="3200" dirty="0"/>
          </a:p>
        </p:txBody>
      </p:sp>
      <p:sp>
        <p:nvSpPr>
          <p:cNvPr id="3" name="Text Placeholder 2">
            <a:extLst>
              <a:ext uri="{FF2B5EF4-FFF2-40B4-BE49-F238E27FC236}">
                <a16:creationId xmlns:a16="http://schemas.microsoft.com/office/drawing/2014/main" id="{AB094C27-9CB3-42D7-BF08-43FDB0A1D10E}"/>
              </a:ext>
            </a:extLst>
          </p:cNvPr>
          <p:cNvSpPr>
            <a:spLocks noGrp="1"/>
          </p:cNvSpPr>
          <p:nvPr>
            <p:ph type="body" idx="1"/>
          </p:nvPr>
        </p:nvSpPr>
        <p:spPr>
          <a:xfrm>
            <a:off x="457201" y="1081088"/>
            <a:ext cx="8144538" cy="461665"/>
          </a:xfrm>
        </p:spPr>
        <p:txBody>
          <a:bodyPr/>
          <a:lstStyle/>
          <a:p>
            <a:pPr marL="114300" indent="0" algn="l">
              <a:buNone/>
            </a:pPr>
            <a:r>
              <a:rPr lang="en-US" sz="1800" b="0" i="0" u="none" strike="noStrike" baseline="0" dirty="0">
                <a:latin typeface="+mj-lt"/>
              </a:rPr>
              <a:t>It is much more common to make use of an </a:t>
            </a:r>
            <a:r>
              <a:rPr lang="en-US" sz="1800" b="0" i="1" u="none" strike="noStrike" baseline="0" dirty="0">
                <a:latin typeface="+mj-lt"/>
              </a:rPr>
              <a:t>anonymous function </a:t>
            </a:r>
            <a:r>
              <a:rPr lang="en-US" sz="1800" b="0" i="0" u="none" strike="noStrike" baseline="0" dirty="0">
                <a:latin typeface="+mj-lt"/>
              </a:rPr>
              <a:t>passed to </a:t>
            </a:r>
            <a:r>
              <a:rPr lang="en-US" sz="1800" b="1" i="0" u="none" strike="noStrike" baseline="0" dirty="0" err="1">
                <a:latin typeface="+mj-lt"/>
              </a:rPr>
              <a:t>addEventListener</a:t>
            </a:r>
            <a:r>
              <a:rPr lang="en-US" sz="1800" b="0" i="0" u="none" strike="noStrike" baseline="0" dirty="0">
                <a:latin typeface="+mj-lt"/>
              </a:rPr>
              <a:t>()</a:t>
            </a:r>
            <a:endParaRPr lang="en-CA" dirty="0">
              <a:latin typeface="+mj-lt"/>
            </a:endParaRPr>
          </a:p>
        </p:txBody>
      </p:sp>
      <p:sp>
        <p:nvSpPr>
          <p:cNvPr id="6" name="TextBox 5" descr="LISTING 4.2 Embedded styles example">
            <a:extLst>
              <a:ext uri="{FF2B5EF4-FFF2-40B4-BE49-F238E27FC236}">
                <a16:creationId xmlns:a16="http://schemas.microsoft.com/office/drawing/2014/main" id="{E511FEAC-BDD9-4AB4-B82C-F639C98E40BE}"/>
              </a:ext>
            </a:extLst>
          </p:cNvPr>
          <p:cNvSpPr txBox="1"/>
          <p:nvPr/>
        </p:nvSpPr>
        <p:spPr>
          <a:xfrm>
            <a:off x="2189682" y="2012913"/>
            <a:ext cx="4679576" cy="2323652"/>
          </a:xfrm>
          <a:prstGeom prst="rect">
            <a:avLst/>
          </a:prstGeom>
          <a:solidFill>
            <a:srgbClr val="E6F0F5"/>
          </a:solidFill>
        </p:spPr>
        <p:txBody>
          <a:bodyPr wrap="square" numCol="1" rtlCol="0">
            <a:noAutofit/>
          </a:bodyPr>
          <a:lstStyle/>
          <a:p>
            <a:pPr algn="l" defTabSz="180000"/>
            <a:r>
              <a:rPr lang="nl-NL" sz="1200" b="0" i="0" u="none" strike="noStrike" baseline="0" dirty="0">
                <a:solidFill>
                  <a:srgbClr val="000000"/>
                </a:solidFill>
                <a:latin typeface="Calibri" panose="020F0502020204030204" pitchFamily="34" charset="0"/>
                <a:cs typeface="Calibri" panose="020F0502020204030204" pitchFamily="34" charset="0"/>
              </a:rPr>
              <a:t>const btn = document.getElementById("btn");</a:t>
            </a:r>
          </a:p>
          <a:p>
            <a:pPr algn="l" defTabSz="180000"/>
            <a:r>
              <a:rPr lang="en-CA" sz="1200" b="0" i="0" u="none" strike="noStrike" baseline="0" dirty="0">
                <a:solidFill>
                  <a:srgbClr val="000000"/>
                </a:solidFill>
                <a:latin typeface="Calibri" panose="020F0502020204030204" pitchFamily="34" charset="0"/>
                <a:cs typeface="Calibri" panose="020F0502020204030204" pitchFamily="34" charset="0"/>
              </a:rPr>
              <a:t>	</a:t>
            </a:r>
            <a:r>
              <a:rPr lang="en-CA" sz="1200" b="0" i="0" u="none" strike="noStrike" baseline="0" dirty="0" err="1">
                <a:solidFill>
                  <a:srgbClr val="000000"/>
                </a:solidFill>
                <a:latin typeface="Calibri" panose="020F0502020204030204" pitchFamily="34" charset="0"/>
                <a:cs typeface="Calibri" panose="020F0502020204030204" pitchFamily="34" charset="0"/>
              </a:rPr>
              <a:t>btn.addEventListener</a:t>
            </a:r>
            <a:r>
              <a:rPr lang="en-CA" sz="1200" b="0" i="0" u="none" strike="noStrike" baseline="0" dirty="0">
                <a:solidFill>
                  <a:srgbClr val="000000"/>
                </a:solidFill>
                <a:latin typeface="Calibri" panose="020F0502020204030204" pitchFamily="34" charset="0"/>
                <a:cs typeface="Calibri" panose="020F0502020204030204" pitchFamily="34" charset="0"/>
              </a:rPr>
              <a:t>("click", </a:t>
            </a:r>
            <a:r>
              <a:rPr lang="en-CA" sz="1200" b="0" i="0" u="none" strike="noStrike" baseline="0" dirty="0">
                <a:solidFill>
                  <a:srgbClr val="9A0000"/>
                </a:solidFill>
                <a:latin typeface="Calibri" panose="020F0502020204030204" pitchFamily="34" charset="0"/>
                <a:cs typeface="Calibri" panose="020F0502020204030204" pitchFamily="34" charset="0"/>
              </a:rPr>
              <a:t>function () {</a:t>
            </a:r>
          </a:p>
          <a:p>
            <a:pPr algn="l" defTabSz="180000"/>
            <a:r>
              <a:rPr lang="en-US" sz="1200" b="0" i="0" u="none" strike="noStrike" baseline="0" dirty="0">
                <a:solidFill>
                  <a:srgbClr val="9A0000"/>
                </a:solidFill>
                <a:latin typeface="Calibri" panose="020F0502020204030204" pitchFamily="34" charset="0"/>
                <a:cs typeface="Calibri" panose="020F0502020204030204" pitchFamily="34" charset="0"/>
              </a:rPr>
              <a:t>	alert("used an anonymous function");</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CA" sz="12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btn</a:t>
            </a:r>
            <a:r>
              <a:rPr lang="en-CA" sz="1200" b="0" i="0" u="none" strike="noStrike" baseline="0" dirty="0">
                <a:solidFill>
                  <a:srgbClr val="000000"/>
                </a:solidFill>
                <a:latin typeface="Calibri" panose="020F0502020204030204" pitchFamily="34" charset="0"/>
                <a:cs typeface="Calibri" panose="020F0502020204030204" pitchFamily="34" charset="0"/>
              </a:rPr>
              <a:t>").</a:t>
            </a:r>
            <a:r>
              <a:rPr lang="en-CA" sz="1200" b="0" i="0" u="none" strike="noStrike" baseline="0" dirty="0" err="1">
                <a:solidFill>
                  <a:srgbClr val="000000"/>
                </a:solidFill>
                <a:latin typeface="Calibri" panose="020F0502020204030204" pitchFamily="34" charset="0"/>
                <a:cs typeface="Calibri" panose="020F0502020204030204" pitchFamily="34" charset="0"/>
              </a:rPr>
              <a:t>addEventListener</a:t>
            </a:r>
            <a:r>
              <a:rPr lang="en-CA" sz="1200" b="0" i="0" u="none" strike="noStrike" baseline="0" dirty="0">
                <a:solidFill>
                  <a:srgbClr val="000000"/>
                </a:solidFill>
                <a:latin typeface="Calibri" panose="020F0502020204030204" pitchFamily="34" charset="0"/>
                <a:cs typeface="Calibri" panose="020F0502020204030204" pitchFamily="34" charset="0"/>
              </a:rPr>
              <a:t>("click", </a:t>
            </a:r>
            <a:r>
              <a:rPr lang="en-CA" sz="1200" b="0" i="0" u="none" strike="noStrike" baseline="0" dirty="0">
                <a:solidFill>
                  <a:srgbClr val="9A0000"/>
                </a:solidFill>
                <a:latin typeface="Calibri" panose="020F0502020204030204" pitchFamily="34" charset="0"/>
                <a:cs typeface="Calibri" panose="020F0502020204030204" pitchFamily="34" charset="0"/>
              </a:rPr>
              <a:t>function (){</a:t>
            </a:r>
          </a:p>
          <a:p>
            <a:pPr algn="l" defTabSz="180000"/>
            <a:r>
              <a:rPr lang="en-US" sz="1200" b="0" i="0" u="none" strike="noStrike" baseline="0" dirty="0">
                <a:solidFill>
                  <a:srgbClr val="9A0000"/>
                </a:solidFill>
                <a:latin typeface="Calibri" panose="020F0502020204030204" pitchFamily="34" charset="0"/>
                <a:cs typeface="Calibri" panose="020F0502020204030204" pitchFamily="34" charset="0"/>
              </a:rPr>
              <a:t>	alert("a different approach but same result");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US" sz="12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btn</a:t>
            </a:r>
            <a:r>
              <a:rPr lang="en-US" sz="1200" b="0" i="0" u="none" strike="noStrike" baseline="0" dirty="0">
                <a:solidFill>
                  <a:srgbClr val="000000"/>
                </a:solidFill>
                <a:latin typeface="Calibri" panose="020F0502020204030204" pitchFamily="34" charset="0"/>
                <a:cs typeface="Calibri" panose="020F0502020204030204" pitchFamily="34" charset="0"/>
              </a:rPr>
              <a:t>").</a:t>
            </a:r>
            <a:r>
              <a:rPr lang="en-US" sz="1200" b="0" i="0" u="none" strike="noStrike" baseline="0" dirty="0" err="1">
                <a:solidFill>
                  <a:srgbClr val="000000"/>
                </a:solidFill>
                <a:latin typeface="Calibri" panose="020F0502020204030204" pitchFamily="34" charset="0"/>
                <a:cs typeface="Calibri" panose="020F0502020204030204" pitchFamily="34" charset="0"/>
              </a:rPr>
              <a:t>addEventListener</a:t>
            </a:r>
            <a:r>
              <a:rPr lang="en-US" sz="1200" b="0" i="0" u="none" strike="noStrike" baseline="0" dirty="0">
                <a:solidFill>
                  <a:srgbClr val="000000"/>
                </a:solidFill>
                <a:latin typeface="Calibri" panose="020F0502020204030204" pitchFamily="34" charset="0"/>
                <a:cs typeface="Calibri" panose="020F0502020204030204" pitchFamily="34" charset="0"/>
              </a:rPr>
              <a:t>("click", </a:t>
            </a:r>
            <a:r>
              <a:rPr lang="en-US" sz="1200" b="0" i="0" u="none" strike="noStrike" baseline="0" dirty="0">
                <a:solidFill>
                  <a:srgbClr val="9A0000"/>
                </a:solidFill>
                <a:latin typeface="Calibri" panose="020F0502020204030204" pitchFamily="34" charset="0"/>
                <a:cs typeface="Calibri" panose="020F0502020204030204" pitchFamily="34" charset="0"/>
              </a:rPr>
              <a:t>() =&gt; {</a:t>
            </a:r>
          </a:p>
          <a:p>
            <a:pPr algn="l" defTabSz="180000"/>
            <a:r>
              <a:rPr lang="en-US" sz="1200" b="0" i="0" u="none" strike="noStrike" baseline="0" dirty="0">
                <a:solidFill>
                  <a:srgbClr val="9A0000"/>
                </a:solidFill>
                <a:latin typeface="Calibri" panose="020F0502020204030204" pitchFamily="34" charset="0"/>
                <a:cs typeface="Calibri" panose="020F0502020204030204" pitchFamily="34" charset="0"/>
              </a:rPr>
              <a:t>	alert("arrow syntax but same result");</a:t>
            </a:r>
          </a:p>
          <a:p>
            <a:pPr algn="l" defTabSz="180000"/>
            <a:r>
              <a:rPr lang="en-CA" sz="1200" b="0" i="0" u="none" strike="noStrike" baseline="0" dirty="0">
                <a:solidFill>
                  <a:srgbClr val="9A0000"/>
                </a:solidFill>
                <a:latin typeface="Calibri" panose="020F0502020204030204" pitchFamily="34" charset="0"/>
                <a:cs typeface="Calibri" panose="020F0502020204030204" pitchFamily="34" charset="0"/>
              </a:rPr>
              <a:t>}</a:t>
            </a:r>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4C58121E-7E63-4814-B22A-D5A83666D8BD}"/>
              </a:ext>
            </a:extLst>
          </p:cNvPr>
          <p:cNvSpPr txBox="1"/>
          <p:nvPr/>
        </p:nvSpPr>
        <p:spPr>
          <a:xfrm>
            <a:off x="2189683" y="4336565"/>
            <a:ext cx="4679576" cy="461665"/>
          </a:xfrm>
          <a:prstGeom prst="rect">
            <a:avLst/>
          </a:prstGeom>
          <a:noFill/>
        </p:spPr>
        <p:txBody>
          <a:bodyPr wrap="square" rtlCol="0">
            <a:spAutoFit/>
          </a:bodyPr>
          <a:lstStyle/>
          <a:p>
            <a:r>
              <a:rPr lang="en-US" sz="1200" b="1" i="0" u="none" strike="noStrike" baseline="0" dirty="0">
                <a:solidFill>
                  <a:srgbClr val="009A9A"/>
                </a:solidFill>
                <a:latin typeface="+mj-lt"/>
              </a:rPr>
              <a:t>LISTING 9.3 </a:t>
            </a:r>
            <a:r>
              <a:rPr lang="en-US" sz="1200" b="0" i="0" u="none" strike="noStrike" baseline="0" dirty="0">
                <a:solidFill>
                  <a:srgbClr val="000000"/>
                </a:solidFill>
                <a:latin typeface="+mj-lt"/>
              </a:rPr>
              <a:t>Listening to an event with an anonymous function, three versions</a:t>
            </a:r>
            <a:endParaRPr lang="en-CA" sz="1200" dirty="0">
              <a:latin typeface="+mj-lt"/>
            </a:endParaRPr>
          </a:p>
        </p:txBody>
      </p:sp>
    </p:spTree>
    <p:extLst>
      <p:ext uri="{BB962C8B-B14F-4D97-AF65-F5344CB8AC3E}">
        <p14:creationId xmlns:p14="http://schemas.microsoft.com/office/powerpoint/2010/main" val="30837102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73298-5F20-48BD-87E3-88DB45E4B98B}"/>
              </a:ext>
            </a:extLst>
          </p:cNvPr>
          <p:cNvSpPr>
            <a:spLocks noGrp="1"/>
          </p:cNvSpPr>
          <p:nvPr>
            <p:ph type="title"/>
          </p:nvPr>
        </p:nvSpPr>
        <p:spPr/>
        <p:txBody>
          <a:bodyPr/>
          <a:lstStyle/>
          <a:p>
            <a:r>
              <a:rPr lang="en-US" dirty="0"/>
              <a:t>Event handling with </a:t>
            </a:r>
            <a:r>
              <a:rPr lang="en-US" dirty="0" err="1"/>
              <a:t>NodeList</a:t>
            </a:r>
            <a:r>
              <a:rPr lang="en-US" dirty="0"/>
              <a:t> arrays</a:t>
            </a:r>
            <a:endParaRPr lang="en-CA" dirty="0"/>
          </a:p>
        </p:txBody>
      </p:sp>
      <p:pic>
        <p:nvPicPr>
          <p:cNvPr id="5" name="Picture 4" descr="FIGURE 9.11 Event handling with NodeList arrays">
            <a:extLst>
              <a:ext uri="{FF2B5EF4-FFF2-40B4-BE49-F238E27FC236}">
                <a16:creationId xmlns:a16="http://schemas.microsoft.com/office/drawing/2014/main" id="{36C7DE10-AA1C-4718-8BD9-B801C99E408F}"/>
              </a:ext>
            </a:extLst>
          </p:cNvPr>
          <p:cNvPicPr>
            <a:picLocks noChangeAspect="1"/>
          </p:cNvPicPr>
          <p:nvPr/>
        </p:nvPicPr>
        <p:blipFill>
          <a:blip r:embed="rId2"/>
          <a:stretch>
            <a:fillRect/>
          </a:stretch>
        </p:blipFill>
        <p:spPr>
          <a:xfrm>
            <a:off x="1371278" y="984487"/>
            <a:ext cx="6401444" cy="3608284"/>
          </a:xfrm>
          <a:prstGeom prst="rect">
            <a:avLst/>
          </a:prstGeom>
        </p:spPr>
      </p:pic>
    </p:spTree>
    <p:extLst>
      <p:ext uri="{BB962C8B-B14F-4D97-AF65-F5344CB8AC3E}">
        <p14:creationId xmlns:p14="http://schemas.microsoft.com/office/powerpoint/2010/main" val="4200603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8D6DD-DC2D-413D-B160-227480EC117A}"/>
              </a:ext>
            </a:extLst>
          </p:cNvPr>
          <p:cNvSpPr>
            <a:spLocks noGrp="1"/>
          </p:cNvSpPr>
          <p:nvPr>
            <p:ph type="title"/>
          </p:nvPr>
        </p:nvSpPr>
        <p:spPr/>
        <p:txBody>
          <a:bodyPr/>
          <a:lstStyle/>
          <a:p>
            <a:r>
              <a:rPr lang="en-US" dirty="0"/>
              <a:t>Page Loading and the DOM</a:t>
            </a:r>
            <a:endParaRPr lang="en-CA" dirty="0"/>
          </a:p>
        </p:txBody>
      </p:sp>
      <p:sp>
        <p:nvSpPr>
          <p:cNvPr id="3" name="Text Placeholder 2">
            <a:extLst>
              <a:ext uri="{FF2B5EF4-FFF2-40B4-BE49-F238E27FC236}">
                <a16:creationId xmlns:a16="http://schemas.microsoft.com/office/drawing/2014/main" id="{65AA854A-DB83-4DFB-993D-CF9DD542ACAA}"/>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To ensure your DOM manipulation code </a:t>
            </a:r>
            <a:r>
              <a:rPr lang="en-US" b="0" i="1" u="none" strike="noStrike" baseline="0" dirty="0">
                <a:solidFill>
                  <a:srgbClr val="000000"/>
                </a:solidFill>
                <a:latin typeface="+mj-lt"/>
              </a:rPr>
              <a:t>after </a:t>
            </a:r>
            <a:r>
              <a:rPr lang="en-US" b="0" u="none" strike="noStrike" baseline="0" dirty="0">
                <a:solidFill>
                  <a:srgbClr val="000000"/>
                </a:solidFill>
                <a:latin typeface="+mj-lt"/>
              </a:rPr>
              <a:t>the page is loaded use </a:t>
            </a:r>
            <a:r>
              <a:rPr lang="en-US" b="0" i="0" u="none" strike="noStrike" baseline="0" dirty="0">
                <a:solidFill>
                  <a:srgbClr val="000000"/>
                </a:solidFill>
                <a:latin typeface="+mj-lt"/>
              </a:rPr>
              <a:t>one of the following two different page load events.</a:t>
            </a:r>
          </a:p>
          <a:p>
            <a:pPr algn="l"/>
            <a:r>
              <a:rPr lang="en-US" b="1" i="0" u="none" strike="noStrike" baseline="0" dirty="0" err="1">
                <a:solidFill>
                  <a:srgbClr val="000000"/>
                </a:solidFill>
                <a:latin typeface="+mj-lt"/>
              </a:rPr>
              <a:t>window.load</a:t>
            </a:r>
            <a:r>
              <a:rPr lang="en-US" b="0" i="0" u="none" strike="noStrike" baseline="0" dirty="0">
                <a:solidFill>
                  <a:srgbClr val="000000"/>
                </a:solidFill>
                <a:latin typeface="+mj-lt"/>
              </a:rPr>
              <a:t> Fires when the entire page is loaded. This includes images and stylesheets, so on a slow connection or a page with a lot of images, the load event can take a long time to fire.</a:t>
            </a:r>
          </a:p>
          <a:p>
            <a:pPr algn="l"/>
            <a:r>
              <a:rPr lang="en-US" b="1" i="0" u="none" strike="noStrike" baseline="0" dirty="0" err="1">
                <a:solidFill>
                  <a:srgbClr val="000000"/>
                </a:solidFill>
                <a:latin typeface="+mj-lt"/>
              </a:rPr>
              <a:t>document.DOMContentLoaded</a:t>
            </a:r>
            <a:r>
              <a:rPr lang="en-US" b="1" i="0" u="none" strike="noStrike" baseline="0" dirty="0">
                <a:solidFill>
                  <a:srgbClr val="000000"/>
                </a:solidFill>
                <a:latin typeface="+mj-lt"/>
              </a:rPr>
              <a:t> </a:t>
            </a:r>
            <a:r>
              <a:rPr lang="en-US" b="0" i="0" u="none" strike="noStrike" baseline="0" dirty="0">
                <a:solidFill>
                  <a:srgbClr val="000000"/>
                </a:solidFill>
                <a:latin typeface="+mj-lt"/>
              </a:rPr>
              <a:t>Fires when the HTML document has been completely downloaded and parsed. Generally, this is the event you want </a:t>
            </a:r>
            <a:r>
              <a:rPr lang="en-CA" b="0" i="0" u="none" strike="noStrike" baseline="0" dirty="0">
                <a:solidFill>
                  <a:srgbClr val="000000"/>
                </a:solidFill>
                <a:latin typeface="+mj-lt"/>
              </a:rPr>
              <a:t>to use.</a:t>
            </a:r>
          </a:p>
          <a:p>
            <a:pPr marL="114300" indent="0" algn="l">
              <a:buNone/>
            </a:pPr>
            <a:r>
              <a:rPr lang="en-US" b="0" i="0" u="none" strike="noStrike" baseline="0" dirty="0">
                <a:latin typeface="+mj-lt"/>
              </a:rPr>
              <a:t>Using one of these, your DOM coding can now appear anywhere, including within the </a:t>
            </a:r>
            <a:r>
              <a:rPr lang="en-US" b="1" i="0" u="none" strike="noStrike" baseline="0" dirty="0">
                <a:latin typeface="+mj-lt"/>
              </a:rPr>
              <a:t>&lt;head&gt; </a:t>
            </a:r>
            <a:r>
              <a:rPr lang="en-US" b="0" i="0" u="none" strike="noStrike" baseline="0" dirty="0">
                <a:latin typeface="+mj-lt"/>
              </a:rPr>
              <a:t>element, which is the conventional place to add </a:t>
            </a:r>
            <a:r>
              <a:rPr lang="en-CA" b="0" i="0" u="none" strike="noStrike" baseline="0" dirty="0">
                <a:latin typeface="+mj-lt"/>
              </a:rPr>
              <a:t>in your JavaScript code.</a:t>
            </a:r>
            <a:endParaRPr lang="en-CA" sz="1400" dirty="0">
              <a:latin typeface="+mj-lt"/>
            </a:endParaRPr>
          </a:p>
        </p:txBody>
      </p:sp>
    </p:spTree>
    <p:extLst>
      <p:ext uri="{BB962C8B-B14F-4D97-AF65-F5344CB8AC3E}">
        <p14:creationId xmlns:p14="http://schemas.microsoft.com/office/powerpoint/2010/main" val="2372606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3387C-A627-4A91-BD2D-C9E5396AA449}"/>
              </a:ext>
            </a:extLst>
          </p:cNvPr>
          <p:cNvSpPr>
            <a:spLocks noGrp="1"/>
          </p:cNvSpPr>
          <p:nvPr>
            <p:ph type="title"/>
          </p:nvPr>
        </p:nvSpPr>
        <p:spPr/>
        <p:txBody>
          <a:bodyPr/>
          <a:lstStyle/>
          <a:p>
            <a:r>
              <a:rPr lang="en-US" sz="2400" dirty="0"/>
              <a:t>Wrapping DOM code within a </a:t>
            </a:r>
            <a:r>
              <a:rPr lang="en-US" sz="2400" dirty="0" err="1"/>
              <a:t>DOMContentLoaded</a:t>
            </a:r>
            <a:r>
              <a:rPr lang="en-US" sz="2400" dirty="0"/>
              <a:t> event handler</a:t>
            </a:r>
            <a:endParaRPr lang="en-CA" sz="2400" dirty="0"/>
          </a:p>
        </p:txBody>
      </p:sp>
      <p:sp>
        <p:nvSpPr>
          <p:cNvPr id="6" name="TextBox 5" descr="LISTING 4.2 Embedded styles example">
            <a:extLst>
              <a:ext uri="{FF2B5EF4-FFF2-40B4-BE49-F238E27FC236}">
                <a16:creationId xmlns:a16="http://schemas.microsoft.com/office/drawing/2014/main" id="{E511FEAC-BDD9-4AB4-B82C-F639C98E40BE}"/>
              </a:ext>
            </a:extLst>
          </p:cNvPr>
          <p:cNvSpPr txBox="1"/>
          <p:nvPr/>
        </p:nvSpPr>
        <p:spPr>
          <a:xfrm>
            <a:off x="457200" y="984487"/>
            <a:ext cx="8229600" cy="3352078"/>
          </a:xfrm>
          <a:prstGeom prst="rect">
            <a:avLst/>
          </a:prstGeom>
          <a:solidFill>
            <a:srgbClr val="E6F0F5"/>
          </a:solidFill>
        </p:spPr>
        <p:txBody>
          <a:bodyPr wrap="square" numCol="1" rtlCol="0">
            <a:noAutofit/>
          </a:bodyPr>
          <a:lstStyle/>
          <a:p>
            <a:pPr algn="l" defTabSz="180000"/>
            <a:r>
              <a:rPr lang="en-CA" sz="1800" b="0" i="0" u="none" strike="noStrike" baseline="0" dirty="0" err="1">
                <a:solidFill>
                  <a:srgbClr val="9A0000"/>
                </a:solidFill>
                <a:latin typeface="Calibri" panose="020F0502020204030204" pitchFamily="34" charset="0"/>
                <a:cs typeface="Calibri" panose="020F0502020204030204" pitchFamily="34" charset="0"/>
              </a:rPr>
              <a:t>document.addEventListener</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DOMContentLoaded</a:t>
            </a:r>
            <a:r>
              <a:rPr lang="en-CA" sz="1800" b="0" i="0" u="none" strike="noStrike" baseline="0" dirty="0">
                <a:solidFill>
                  <a:srgbClr val="9A0000"/>
                </a:solidFill>
                <a:latin typeface="Calibri" panose="020F0502020204030204" pitchFamily="34" charset="0"/>
                <a:cs typeface="Calibri" panose="020F0502020204030204" pitchFamily="34" charset="0"/>
              </a:rPr>
              <a:t>', function() {</a:t>
            </a:r>
          </a:p>
          <a:p>
            <a:pPr algn="l" defTabSz="180000"/>
            <a:r>
              <a:rPr lang="fr-FR" sz="1800" b="0" i="0" u="none" strike="noStrike" baseline="0" dirty="0">
                <a:solidFill>
                  <a:srgbClr val="000000"/>
                </a:solidFill>
                <a:latin typeface="Calibri" panose="020F0502020204030204" pitchFamily="34" charset="0"/>
                <a:cs typeface="Calibri" panose="020F0502020204030204" pitchFamily="34" charset="0"/>
              </a:rPr>
              <a:t>	const menu = document.querySelectorAll("#menu li");</a:t>
            </a:r>
          </a:p>
          <a:p>
            <a:pPr algn="l" defTabSz="180000"/>
            <a:r>
              <a:rPr lang="en-US" sz="1800" b="0" i="0" u="none" strike="noStrike" baseline="0" dirty="0">
                <a:solidFill>
                  <a:srgbClr val="000000"/>
                </a:solidFill>
                <a:latin typeface="Calibri" panose="020F0502020204030204" pitchFamily="34" charset="0"/>
                <a:cs typeface="Calibri" panose="020F0502020204030204" pitchFamily="34" charset="0"/>
              </a:rPr>
              <a:t>	for (let item of menu)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000000"/>
                </a:solidFill>
                <a:latin typeface="Calibri" panose="020F0502020204030204" pitchFamily="34" charset="0"/>
                <a:cs typeface="Calibri" panose="020F0502020204030204" pitchFamily="34" charset="0"/>
              </a:rPr>
              <a:t>item.addEventListener</a:t>
            </a:r>
            <a:r>
              <a:rPr lang="en-CA" sz="1800" b="0" i="0" u="none" strike="noStrike" baseline="0" dirty="0">
                <a:solidFill>
                  <a:srgbClr val="000000"/>
                </a:solidFill>
                <a:latin typeface="Calibri" panose="020F0502020204030204" pitchFamily="34" charset="0"/>
                <a:cs typeface="Calibri" panose="020F0502020204030204" pitchFamily="34" charset="0"/>
              </a:rPr>
              <a:t>("click", function ()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000000"/>
                </a:solidFill>
                <a:latin typeface="Calibri" panose="020F0502020204030204" pitchFamily="34" charset="0"/>
                <a:cs typeface="Calibri" panose="020F0502020204030204" pitchFamily="34" charset="0"/>
              </a:rPr>
              <a:t>item.classList.toggle</a:t>
            </a:r>
            <a:r>
              <a:rPr lang="en-CA" sz="1800" b="0" i="0" u="none" strike="noStrike" baseline="0" dirty="0">
                <a:solidFill>
                  <a:srgbClr val="000000"/>
                </a:solidFill>
                <a:latin typeface="Calibri" panose="020F0502020204030204" pitchFamily="34" charset="0"/>
                <a:cs typeface="Calibri" panose="020F0502020204030204" pitchFamily="34" charset="0"/>
              </a:rPr>
              <a:t>('shadow’);</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const heading = </a:t>
            </a:r>
            <a:r>
              <a:rPr lang="en-CA"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800" b="0" i="0" u="none" strike="noStrike" baseline="0" dirty="0">
                <a:solidFill>
                  <a:srgbClr val="000000"/>
                </a:solidFill>
                <a:latin typeface="Calibri" panose="020F0502020204030204" pitchFamily="34" charset="0"/>
                <a:cs typeface="Calibri" panose="020F0502020204030204" pitchFamily="34" charset="0"/>
              </a:rPr>
              <a:t>("h3");</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000000"/>
                </a:solidFill>
                <a:latin typeface="Calibri" panose="020F0502020204030204" pitchFamily="34" charset="0"/>
                <a:cs typeface="Calibri" panose="020F0502020204030204" pitchFamily="34" charset="0"/>
              </a:rPr>
              <a:t>heading.addEventListener</a:t>
            </a:r>
            <a:r>
              <a:rPr lang="en-CA" sz="1800" b="0" i="0" u="none" strike="noStrike" baseline="0" dirty="0">
                <a:solidFill>
                  <a:srgbClr val="000000"/>
                </a:solidFill>
                <a:latin typeface="Calibri" panose="020F0502020204030204" pitchFamily="34" charset="0"/>
                <a:cs typeface="Calibri" panose="020F0502020204030204" pitchFamily="34" charset="0"/>
              </a:rPr>
              <a:t>('click', function()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000000"/>
                </a:solidFill>
                <a:latin typeface="Calibri" panose="020F0502020204030204" pitchFamily="34" charset="0"/>
                <a:cs typeface="Calibri" panose="020F0502020204030204" pitchFamily="34" charset="0"/>
              </a:rPr>
              <a:t>heading.classList.toggle</a:t>
            </a:r>
            <a:r>
              <a:rPr lang="en-CA" sz="1800" b="0" i="0" u="none" strike="noStrike" baseline="0" dirty="0">
                <a:solidFill>
                  <a:srgbClr val="000000"/>
                </a:solidFill>
                <a:latin typeface="Calibri" panose="020F0502020204030204" pitchFamily="34" charset="0"/>
                <a:cs typeface="Calibri" panose="020F0502020204030204" pitchFamily="34" charset="0"/>
              </a:rPr>
              <a:t>('shadow’);</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800" b="0" i="0" u="none" strike="noStrike" baseline="0" dirty="0">
                <a:solidFill>
                  <a:srgbClr val="9A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4C58121E-7E63-4814-B22A-D5A83666D8BD}"/>
              </a:ext>
            </a:extLst>
          </p:cNvPr>
          <p:cNvSpPr txBox="1"/>
          <p:nvPr/>
        </p:nvSpPr>
        <p:spPr>
          <a:xfrm>
            <a:off x="457200" y="4336565"/>
            <a:ext cx="6412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9.4 </a:t>
            </a:r>
            <a:r>
              <a:rPr lang="en-US" sz="1200" b="0" i="0" u="none" strike="noStrike" baseline="0" dirty="0">
                <a:solidFill>
                  <a:srgbClr val="000000"/>
                </a:solidFill>
                <a:latin typeface="+mj-lt"/>
              </a:rPr>
              <a:t>Wrapping DOM code within a </a:t>
            </a:r>
            <a:r>
              <a:rPr lang="en-US" sz="1200" b="0" i="0" u="none" strike="noStrike" baseline="0" dirty="0" err="1">
                <a:solidFill>
                  <a:srgbClr val="000000"/>
                </a:solidFill>
                <a:latin typeface="+mj-lt"/>
              </a:rPr>
              <a:t>DOMContentLoaded</a:t>
            </a:r>
            <a:r>
              <a:rPr lang="en-US" sz="1200" b="0" i="0" u="none" strike="noStrike" baseline="0" dirty="0">
                <a:solidFill>
                  <a:srgbClr val="000000"/>
                </a:solidFill>
                <a:latin typeface="+mj-lt"/>
              </a:rPr>
              <a:t> event handler</a:t>
            </a:r>
            <a:endParaRPr lang="en-CA" sz="1200" dirty="0">
              <a:latin typeface="+mj-lt"/>
            </a:endParaRPr>
          </a:p>
        </p:txBody>
      </p:sp>
    </p:spTree>
    <p:extLst>
      <p:ext uri="{BB962C8B-B14F-4D97-AF65-F5344CB8AC3E}">
        <p14:creationId xmlns:p14="http://schemas.microsoft.com/office/powerpoint/2010/main" val="3060974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25786-4046-4D3E-BA03-5F5D25A37EB8}"/>
              </a:ext>
            </a:extLst>
          </p:cNvPr>
          <p:cNvSpPr>
            <a:spLocks noGrp="1"/>
          </p:cNvSpPr>
          <p:nvPr>
            <p:ph type="title"/>
          </p:nvPr>
        </p:nvSpPr>
        <p:spPr/>
        <p:txBody>
          <a:bodyPr/>
          <a:lstStyle/>
          <a:p>
            <a:r>
              <a:rPr lang="en-CA" dirty="0"/>
              <a:t>The Document Object Model (DOM)</a:t>
            </a:r>
          </a:p>
        </p:txBody>
      </p:sp>
      <p:pic>
        <p:nvPicPr>
          <p:cNvPr id="5" name="Picture 4" descr="FIGURE 9.1 DOM Tree">
            <a:extLst>
              <a:ext uri="{FF2B5EF4-FFF2-40B4-BE49-F238E27FC236}">
                <a16:creationId xmlns:a16="http://schemas.microsoft.com/office/drawing/2014/main" id="{6AB8DD00-98AE-4FC3-B22B-8F88C0C1109C}"/>
              </a:ext>
            </a:extLst>
          </p:cNvPr>
          <p:cNvPicPr>
            <a:picLocks noChangeAspect="1"/>
          </p:cNvPicPr>
          <p:nvPr/>
        </p:nvPicPr>
        <p:blipFill>
          <a:blip r:embed="rId2"/>
          <a:stretch>
            <a:fillRect/>
          </a:stretch>
        </p:blipFill>
        <p:spPr>
          <a:xfrm>
            <a:off x="669801" y="1116418"/>
            <a:ext cx="7804398" cy="3191702"/>
          </a:xfrm>
          <a:prstGeom prst="rect">
            <a:avLst/>
          </a:prstGeom>
        </p:spPr>
      </p:pic>
    </p:spTree>
    <p:extLst>
      <p:ext uri="{BB962C8B-B14F-4D97-AF65-F5344CB8AC3E}">
        <p14:creationId xmlns:p14="http://schemas.microsoft.com/office/powerpoint/2010/main" val="16183222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D4CE8-8DAF-49AF-B287-018C780AFAC8}"/>
              </a:ext>
            </a:extLst>
          </p:cNvPr>
          <p:cNvSpPr>
            <a:spLocks noGrp="1"/>
          </p:cNvSpPr>
          <p:nvPr>
            <p:ph type="title"/>
          </p:nvPr>
        </p:nvSpPr>
        <p:spPr/>
        <p:txBody>
          <a:bodyPr/>
          <a:lstStyle/>
          <a:p>
            <a:r>
              <a:rPr lang="en-CA" dirty="0"/>
              <a:t>Event Object</a:t>
            </a:r>
          </a:p>
        </p:txBody>
      </p:sp>
      <p:sp>
        <p:nvSpPr>
          <p:cNvPr id="3" name="Text Placeholder 2">
            <a:extLst>
              <a:ext uri="{FF2B5EF4-FFF2-40B4-BE49-F238E27FC236}">
                <a16:creationId xmlns:a16="http://schemas.microsoft.com/office/drawing/2014/main" id="{04296B31-BC33-49B4-B75F-E58A1CC2F979}"/>
              </a:ext>
            </a:extLst>
          </p:cNvPr>
          <p:cNvSpPr>
            <a:spLocks noGrp="1"/>
          </p:cNvSpPr>
          <p:nvPr>
            <p:ph type="body" idx="1"/>
          </p:nvPr>
        </p:nvSpPr>
        <p:spPr>
          <a:xfrm>
            <a:off x="457200" y="1081088"/>
            <a:ext cx="8229599" cy="3532476"/>
          </a:xfrm>
        </p:spPr>
        <p:txBody>
          <a:bodyPr/>
          <a:lstStyle/>
          <a:p>
            <a:pPr algn="l"/>
            <a:r>
              <a:rPr lang="en-US" sz="1800" b="0" i="0" u="none" strike="noStrike" baseline="0" dirty="0">
                <a:solidFill>
                  <a:srgbClr val="000000"/>
                </a:solidFill>
                <a:latin typeface="+mj-lt"/>
              </a:rPr>
              <a:t>When an event is triggered, the browser will construct an </a:t>
            </a:r>
            <a:r>
              <a:rPr lang="en-US" sz="1800" b="1" i="0" u="none" strike="noStrike" baseline="0" dirty="0">
                <a:solidFill>
                  <a:srgbClr val="009A9A"/>
                </a:solidFill>
                <a:latin typeface="+mj-lt"/>
              </a:rPr>
              <a:t>event object </a:t>
            </a:r>
            <a:r>
              <a:rPr lang="en-US" sz="1800" b="0" i="0" u="none" strike="noStrike" baseline="0" dirty="0">
                <a:solidFill>
                  <a:srgbClr val="000000"/>
                </a:solidFill>
                <a:latin typeface="+mj-lt"/>
              </a:rPr>
              <a:t>that contains </a:t>
            </a:r>
            <a:r>
              <a:rPr lang="en-CA" sz="1800" b="0" i="0" u="none" strike="noStrike" baseline="0" dirty="0">
                <a:solidFill>
                  <a:srgbClr val="000000"/>
                </a:solidFill>
                <a:latin typeface="+mj-lt"/>
              </a:rPr>
              <a:t>information about the event.</a:t>
            </a:r>
          </a:p>
          <a:p>
            <a:pPr algn="l"/>
            <a:r>
              <a:rPr lang="en-US" sz="1800" b="0" i="0" u="none" strike="noStrike" baseline="0" dirty="0">
                <a:latin typeface="+mj-lt"/>
              </a:rPr>
              <a:t>Your event handlers can access this event object simply by including it as an argument to the callback function (by convention, this event object parameter is </a:t>
            </a:r>
            <a:r>
              <a:rPr lang="en-CA" sz="1800" b="0" i="0" u="none" strike="noStrike" baseline="0" dirty="0">
                <a:latin typeface="+mj-lt"/>
              </a:rPr>
              <a:t>often named </a:t>
            </a:r>
            <a:r>
              <a:rPr lang="en-CA" sz="1800" b="0" i="1" u="none" strike="noStrike" baseline="0" dirty="0">
                <a:latin typeface="+mj-lt"/>
              </a:rPr>
              <a:t>e</a:t>
            </a:r>
            <a:r>
              <a:rPr lang="en-CA"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2531377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D4CE8-8DAF-49AF-B287-018C780AFAC8}"/>
              </a:ext>
            </a:extLst>
          </p:cNvPr>
          <p:cNvSpPr>
            <a:spLocks noGrp="1"/>
          </p:cNvSpPr>
          <p:nvPr>
            <p:ph type="title"/>
          </p:nvPr>
        </p:nvSpPr>
        <p:spPr/>
        <p:txBody>
          <a:bodyPr/>
          <a:lstStyle/>
          <a:p>
            <a:r>
              <a:rPr lang="en-CA" dirty="0"/>
              <a:t>Event Object Example</a:t>
            </a:r>
          </a:p>
        </p:txBody>
      </p:sp>
      <p:pic>
        <p:nvPicPr>
          <p:cNvPr id="9" name="Picture 8" descr="FIGURE 9.12 Using the Event object (abridged)">
            <a:extLst>
              <a:ext uri="{FF2B5EF4-FFF2-40B4-BE49-F238E27FC236}">
                <a16:creationId xmlns:a16="http://schemas.microsoft.com/office/drawing/2014/main" id="{7C842E5F-6671-4BC1-B433-27D6590A8AA1}"/>
              </a:ext>
            </a:extLst>
          </p:cNvPr>
          <p:cNvPicPr>
            <a:picLocks noChangeAspect="1"/>
          </p:cNvPicPr>
          <p:nvPr/>
        </p:nvPicPr>
        <p:blipFill>
          <a:blip r:embed="rId2"/>
          <a:stretch>
            <a:fillRect/>
          </a:stretch>
        </p:blipFill>
        <p:spPr>
          <a:xfrm>
            <a:off x="1086522" y="1192515"/>
            <a:ext cx="6970955" cy="3413883"/>
          </a:xfrm>
          <a:prstGeom prst="rect">
            <a:avLst/>
          </a:prstGeom>
        </p:spPr>
      </p:pic>
    </p:spTree>
    <p:extLst>
      <p:ext uri="{BB962C8B-B14F-4D97-AF65-F5344CB8AC3E}">
        <p14:creationId xmlns:p14="http://schemas.microsoft.com/office/powerpoint/2010/main" val="32045620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ECE07-A795-4D0F-AF57-815D2950E03F}"/>
              </a:ext>
            </a:extLst>
          </p:cNvPr>
          <p:cNvSpPr>
            <a:spLocks noGrp="1"/>
          </p:cNvSpPr>
          <p:nvPr>
            <p:ph type="title"/>
          </p:nvPr>
        </p:nvSpPr>
        <p:spPr/>
        <p:txBody>
          <a:bodyPr/>
          <a:lstStyle/>
          <a:p>
            <a:r>
              <a:rPr lang="en-CA" dirty="0"/>
              <a:t>Event Propagation</a:t>
            </a:r>
          </a:p>
        </p:txBody>
      </p:sp>
      <p:sp>
        <p:nvSpPr>
          <p:cNvPr id="3" name="Text Placeholder 2">
            <a:extLst>
              <a:ext uri="{FF2B5EF4-FFF2-40B4-BE49-F238E27FC236}">
                <a16:creationId xmlns:a16="http://schemas.microsoft.com/office/drawing/2014/main" id="{0127F7A6-C2BC-4AD8-A240-C2BDC7F1A982}"/>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When an event fires on an element that has ancestor elements, the event propagates to those ancestors. There are two distinct phases of propagation:</a:t>
            </a:r>
          </a:p>
          <a:p>
            <a:r>
              <a:rPr lang="en-US" sz="1800" b="0" i="0" u="none" strike="noStrike" baseline="0" dirty="0">
                <a:solidFill>
                  <a:srgbClr val="000000"/>
                </a:solidFill>
                <a:latin typeface="+mj-lt"/>
              </a:rPr>
              <a:t>In the </a:t>
            </a:r>
            <a:r>
              <a:rPr lang="en-US" sz="1800" b="1" i="0" u="none" strike="noStrike" baseline="0" dirty="0">
                <a:solidFill>
                  <a:srgbClr val="009A9A"/>
                </a:solidFill>
                <a:latin typeface="+mj-lt"/>
              </a:rPr>
              <a:t>event capturing phase</a:t>
            </a:r>
            <a:r>
              <a:rPr lang="en-US" sz="1800" b="0" i="0" u="none" strike="noStrike" baseline="0" dirty="0">
                <a:solidFill>
                  <a:srgbClr val="000000"/>
                </a:solidFill>
                <a:latin typeface="+mj-lt"/>
              </a:rPr>
              <a:t>, the browser checks the outermost ancestor (the &lt;html&gt; element) to see if that element has an event handler registered for the triggered event, and if so, it is executed. It then proceeds to the next ancestor and performs the same steps; this continues until it reaches the element that triggered the event (that is, the </a:t>
            </a:r>
            <a:r>
              <a:rPr lang="en-US" sz="1800" b="1" i="0" u="none" strike="noStrike" baseline="0" dirty="0">
                <a:solidFill>
                  <a:srgbClr val="009A9A"/>
                </a:solidFill>
                <a:latin typeface="+mj-lt"/>
              </a:rPr>
              <a:t>event target</a:t>
            </a:r>
            <a:r>
              <a:rPr lang="en-US" sz="1800" b="0" i="0" u="none" strike="noStrike" baseline="0" dirty="0">
                <a:solidFill>
                  <a:srgbClr val="000000"/>
                </a:solidFill>
                <a:latin typeface="+mj-lt"/>
              </a:rPr>
              <a:t>).</a:t>
            </a:r>
          </a:p>
          <a:p>
            <a:r>
              <a:rPr lang="en-US" sz="1800" b="0" i="0" u="none" strike="noStrike" baseline="0" dirty="0">
                <a:solidFill>
                  <a:srgbClr val="000000"/>
                </a:solidFill>
                <a:latin typeface="+mj-lt"/>
              </a:rPr>
              <a:t>In the </a:t>
            </a:r>
            <a:r>
              <a:rPr lang="en-US" sz="1800" b="1" i="0" u="none" strike="noStrike" baseline="0" dirty="0">
                <a:solidFill>
                  <a:srgbClr val="009A9A"/>
                </a:solidFill>
                <a:latin typeface="+mj-lt"/>
              </a:rPr>
              <a:t>event bubbling phase</a:t>
            </a:r>
            <a:r>
              <a:rPr lang="en-US" sz="1800" b="0" i="0" u="none" strike="noStrike" baseline="0" dirty="0">
                <a:solidFill>
                  <a:srgbClr val="000000"/>
                </a:solidFill>
                <a:latin typeface="+mj-lt"/>
              </a:rPr>
              <a:t>, the opposite occurs. The browser checks if the element that triggered the event has an event handler registered for that event, and if so, it is executed.</a:t>
            </a:r>
            <a:endParaRPr lang="en-CA" dirty="0">
              <a:latin typeface="+mj-lt"/>
            </a:endParaRPr>
          </a:p>
        </p:txBody>
      </p:sp>
    </p:spTree>
    <p:extLst>
      <p:ext uri="{BB962C8B-B14F-4D97-AF65-F5344CB8AC3E}">
        <p14:creationId xmlns:p14="http://schemas.microsoft.com/office/powerpoint/2010/main" val="2658637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ECE63-8DDC-42D3-9042-B87BE15A7C63}"/>
              </a:ext>
            </a:extLst>
          </p:cNvPr>
          <p:cNvSpPr>
            <a:spLocks noGrp="1"/>
          </p:cNvSpPr>
          <p:nvPr>
            <p:ph type="title"/>
          </p:nvPr>
        </p:nvSpPr>
        <p:spPr/>
        <p:txBody>
          <a:bodyPr/>
          <a:lstStyle/>
          <a:p>
            <a:r>
              <a:rPr lang="en-US" dirty="0"/>
              <a:t>Event capture and bubbling</a:t>
            </a:r>
            <a:endParaRPr lang="en-CA" dirty="0"/>
          </a:p>
        </p:txBody>
      </p:sp>
      <p:pic>
        <p:nvPicPr>
          <p:cNvPr id="5" name="Picture 4" descr="FIGURE 9.13 Event capture and bubbling">
            <a:extLst>
              <a:ext uri="{FF2B5EF4-FFF2-40B4-BE49-F238E27FC236}">
                <a16:creationId xmlns:a16="http://schemas.microsoft.com/office/drawing/2014/main" id="{8CE1021F-4C8E-44B9-87D5-EB19BB852817}"/>
              </a:ext>
            </a:extLst>
          </p:cNvPr>
          <p:cNvPicPr>
            <a:picLocks noChangeAspect="1"/>
          </p:cNvPicPr>
          <p:nvPr/>
        </p:nvPicPr>
        <p:blipFill>
          <a:blip r:embed="rId2"/>
          <a:stretch>
            <a:fillRect/>
          </a:stretch>
        </p:blipFill>
        <p:spPr>
          <a:xfrm>
            <a:off x="1325880" y="1210397"/>
            <a:ext cx="6492239" cy="3327392"/>
          </a:xfrm>
          <a:prstGeom prst="rect">
            <a:avLst/>
          </a:prstGeom>
        </p:spPr>
      </p:pic>
    </p:spTree>
    <p:extLst>
      <p:ext uri="{BB962C8B-B14F-4D97-AF65-F5344CB8AC3E}">
        <p14:creationId xmlns:p14="http://schemas.microsoft.com/office/powerpoint/2010/main" val="1307542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F1B78-20BD-4223-B248-5AD69B43A2E9}"/>
              </a:ext>
            </a:extLst>
          </p:cNvPr>
          <p:cNvSpPr>
            <a:spLocks noGrp="1"/>
          </p:cNvSpPr>
          <p:nvPr>
            <p:ph type="title"/>
          </p:nvPr>
        </p:nvSpPr>
        <p:spPr/>
        <p:txBody>
          <a:bodyPr/>
          <a:lstStyle/>
          <a:p>
            <a:r>
              <a:rPr lang="en-CA" dirty="0"/>
              <a:t>Problems with event propagation</a:t>
            </a:r>
          </a:p>
        </p:txBody>
      </p:sp>
      <p:sp>
        <p:nvSpPr>
          <p:cNvPr id="3" name="Text Placeholder 2">
            <a:extLst>
              <a:ext uri="{FF2B5EF4-FFF2-40B4-BE49-F238E27FC236}">
                <a16:creationId xmlns:a16="http://schemas.microsoft.com/office/drawing/2014/main" id="{C399A4EA-348A-405A-9AA2-ED8F02936213}"/>
              </a:ext>
            </a:extLst>
          </p:cNvPr>
          <p:cNvSpPr>
            <a:spLocks noGrp="1"/>
          </p:cNvSpPr>
          <p:nvPr>
            <p:ph type="body" idx="1"/>
          </p:nvPr>
        </p:nvSpPr>
        <p:spPr>
          <a:xfrm>
            <a:off x="457201" y="1081088"/>
            <a:ext cx="4706470" cy="3532476"/>
          </a:xfrm>
        </p:spPr>
        <p:txBody>
          <a:bodyPr/>
          <a:lstStyle/>
          <a:p>
            <a:pPr marL="114300" indent="0" algn="l">
              <a:buNone/>
            </a:pPr>
            <a:r>
              <a:rPr lang="en-US" b="0" i="0" u="none" strike="noStrike" baseline="0" dirty="0">
                <a:latin typeface="+mj-lt"/>
              </a:rPr>
              <a:t>Occasionally, the bubbling of events can cause problems. For instance consider elements</a:t>
            </a:r>
            <a:r>
              <a:rPr lang="en-US" dirty="0">
                <a:latin typeface="+mj-lt"/>
              </a:rPr>
              <a:t> </a:t>
            </a:r>
            <a:r>
              <a:rPr lang="en-US" b="0" i="0" u="none" strike="noStrike" baseline="0" dirty="0">
                <a:latin typeface="+mj-lt"/>
              </a:rPr>
              <a:t>nested within one another, each with its own on-click behaviors. </a:t>
            </a:r>
          </a:p>
          <a:p>
            <a:pPr marL="114300" indent="0" algn="l">
              <a:buNone/>
            </a:pPr>
            <a:r>
              <a:rPr lang="en-US" b="0" i="0" u="none" strike="noStrike" baseline="0" dirty="0">
                <a:latin typeface="+mj-lt"/>
              </a:rPr>
              <a:t>When the user clicks on the increment count button, the click handler for the increment &lt;button&gt; will trigger first. Unfortunately, it will then trigger the click event for the &lt;div&gt;, and the &lt;aside&gt; element!</a:t>
            </a:r>
          </a:p>
          <a:p>
            <a:pPr marL="114300" indent="0" algn="l">
              <a:buNone/>
            </a:pPr>
            <a:r>
              <a:rPr lang="en-US" b="0" i="0" u="none" strike="noStrike" baseline="0" dirty="0">
                <a:latin typeface="+mj-lt"/>
              </a:rPr>
              <a:t>Thankfully, there is a solution to such problems. The </a:t>
            </a:r>
            <a:r>
              <a:rPr lang="en-US" b="0" i="0" u="none" strike="noStrike" baseline="0" dirty="0" err="1">
                <a:latin typeface="+mj-lt"/>
              </a:rPr>
              <a:t>stopPropagation</a:t>
            </a:r>
            <a:r>
              <a:rPr lang="en-US" b="0" i="0" u="none" strike="noStrike" baseline="0" dirty="0">
                <a:latin typeface="+mj-lt"/>
              </a:rPr>
              <a:t>() method of the event argument object will stop event propagation</a:t>
            </a:r>
            <a:r>
              <a:rPr lang="en-CA" b="0" i="0" u="none" strike="noStrike" baseline="0" dirty="0">
                <a:latin typeface="+mj-lt"/>
              </a:rPr>
              <a:t>.</a:t>
            </a:r>
            <a:endParaRPr lang="en-CA" sz="1400" dirty="0">
              <a:latin typeface="+mj-lt"/>
              <a:cs typeface="Calibri" panose="020F0502020204030204" pitchFamily="34" charset="0"/>
            </a:endParaRPr>
          </a:p>
        </p:txBody>
      </p:sp>
      <p:pic>
        <p:nvPicPr>
          <p:cNvPr id="7" name="Picture 6" descr="FIGURE 9.14 Problems with event propagation">
            <a:extLst>
              <a:ext uri="{FF2B5EF4-FFF2-40B4-BE49-F238E27FC236}">
                <a16:creationId xmlns:a16="http://schemas.microsoft.com/office/drawing/2014/main" id="{D295A871-428F-4F37-AD92-982C7C745F18}"/>
              </a:ext>
            </a:extLst>
          </p:cNvPr>
          <p:cNvPicPr>
            <a:picLocks noChangeAspect="1"/>
          </p:cNvPicPr>
          <p:nvPr/>
        </p:nvPicPr>
        <p:blipFill>
          <a:blip r:embed="rId2"/>
          <a:stretch>
            <a:fillRect/>
          </a:stretch>
        </p:blipFill>
        <p:spPr>
          <a:xfrm>
            <a:off x="5254745" y="1234412"/>
            <a:ext cx="3241338" cy="3225828"/>
          </a:xfrm>
          <a:prstGeom prst="rect">
            <a:avLst/>
          </a:prstGeom>
        </p:spPr>
      </p:pic>
    </p:spTree>
    <p:extLst>
      <p:ext uri="{BB962C8B-B14F-4D97-AF65-F5344CB8AC3E}">
        <p14:creationId xmlns:p14="http://schemas.microsoft.com/office/powerpoint/2010/main" val="2525535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3387C-A627-4A91-BD2D-C9E5396AA449}"/>
              </a:ext>
            </a:extLst>
          </p:cNvPr>
          <p:cNvSpPr>
            <a:spLocks noGrp="1"/>
          </p:cNvSpPr>
          <p:nvPr>
            <p:ph type="title"/>
          </p:nvPr>
        </p:nvSpPr>
        <p:spPr/>
        <p:txBody>
          <a:bodyPr/>
          <a:lstStyle/>
          <a:p>
            <a:r>
              <a:rPr lang="en-US" dirty="0"/>
              <a:t>Stopping event propagation</a:t>
            </a:r>
            <a:endParaRPr lang="en-CA" dirty="0"/>
          </a:p>
        </p:txBody>
      </p:sp>
      <p:sp>
        <p:nvSpPr>
          <p:cNvPr id="6" name="TextBox 5" descr="LISTING 4.2 Embedded styles example">
            <a:extLst>
              <a:ext uri="{FF2B5EF4-FFF2-40B4-BE49-F238E27FC236}">
                <a16:creationId xmlns:a16="http://schemas.microsoft.com/office/drawing/2014/main" id="{E511FEAC-BDD9-4AB4-B82C-F639C98E40BE}"/>
              </a:ext>
            </a:extLst>
          </p:cNvPr>
          <p:cNvSpPr txBox="1"/>
          <p:nvPr/>
        </p:nvSpPr>
        <p:spPr>
          <a:xfrm>
            <a:off x="457200" y="984487"/>
            <a:ext cx="8229600" cy="3352078"/>
          </a:xfrm>
          <a:prstGeom prst="rect">
            <a:avLst/>
          </a:prstGeom>
          <a:solidFill>
            <a:srgbClr val="E6F0F5"/>
          </a:solidFill>
        </p:spPr>
        <p:txBody>
          <a:bodyPr wrap="square" numCol="2" rtlCol="0">
            <a:noAutofit/>
          </a:bodyPr>
          <a:lstStyle/>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const btns = document.querySelectorAll(".plus");</a:t>
            </a:r>
          </a:p>
          <a:p>
            <a:pPr algn="l" defTabSz="144000"/>
            <a:r>
              <a:rPr lang="en-US" b="0" i="0" u="none" strike="noStrike" baseline="0" dirty="0">
                <a:solidFill>
                  <a:srgbClr val="000000"/>
                </a:solidFill>
                <a:latin typeface="Calibri" panose="020F0502020204030204" pitchFamily="34" charset="0"/>
                <a:cs typeface="Calibri" panose="020F0502020204030204" pitchFamily="34" charset="0"/>
              </a:rPr>
              <a:t>for (let b of </a:t>
            </a:r>
            <a:r>
              <a:rPr lang="en-US" b="0" i="0" u="none" strike="noStrike" baseline="0" dirty="0" err="1">
                <a:solidFill>
                  <a:srgbClr val="000000"/>
                </a:solidFill>
                <a:latin typeface="Calibri" panose="020F0502020204030204" pitchFamily="34" charset="0"/>
                <a:cs typeface="Calibri" panose="020F0502020204030204" pitchFamily="34" charset="0"/>
              </a:rPr>
              <a:t>btns</a:t>
            </a:r>
            <a:r>
              <a:rPr lang="en-US" b="0" i="0" u="none" strike="noStrike" baseline="0" dirty="0">
                <a:solidFill>
                  <a:srgbClr val="000000"/>
                </a:solidFill>
                <a:latin typeface="Calibri" panose="020F0502020204030204" pitchFamily="34" charset="0"/>
                <a:cs typeface="Calibri" panose="020F0502020204030204" pitchFamily="34" charset="0"/>
              </a:rPr>
              <a:t>) {</a:t>
            </a:r>
          </a:p>
          <a:p>
            <a:pPr algn="l" defTabSz="144000"/>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b.addEventListener</a:t>
            </a:r>
            <a:r>
              <a:rPr lang="en-US" b="0" i="0" u="none" strike="noStrike" baseline="0" dirty="0">
                <a:solidFill>
                  <a:srgbClr val="000000"/>
                </a:solidFill>
                <a:latin typeface="Calibri" panose="020F0502020204030204" pitchFamily="34" charset="0"/>
                <a:cs typeface="Calibri" panose="020F0502020204030204" pitchFamily="34" charset="0"/>
              </a:rPr>
              <a:t>("click", function (e) {</a:t>
            </a:r>
          </a:p>
          <a:p>
            <a:pPr algn="l" defTabSz="144000"/>
            <a:r>
              <a:rPr lang="en-CA" b="0" i="0" u="none" strike="noStrike" baseline="0" dirty="0">
                <a:solidFill>
                  <a:srgbClr val="9A0000"/>
                </a:solidFill>
                <a:latin typeface="Calibri" panose="020F0502020204030204" pitchFamily="34" charset="0"/>
                <a:cs typeface="Calibri" panose="020F0502020204030204" pitchFamily="34" charset="0"/>
              </a:rPr>
              <a:t>	</a:t>
            </a:r>
            <a:r>
              <a:rPr lang="en-CA" b="1" i="0" u="none" strike="noStrike" baseline="0" dirty="0">
                <a:solidFill>
                  <a:srgbClr val="9A0000"/>
                </a:solidFill>
                <a:latin typeface="Calibri" panose="020F0502020204030204" pitchFamily="34" charset="0"/>
                <a:cs typeface="Calibri" panose="020F0502020204030204" pitchFamily="34" charset="0"/>
              </a:rPr>
              <a:t>	</a:t>
            </a:r>
            <a:r>
              <a:rPr lang="en-CA" b="1" i="0" u="none" strike="noStrike" baseline="0" dirty="0" err="1">
                <a:solidFill>
                  <a:srgbClr val="9A0000"/>
                </a:solidFill>
                <a:latin typeface="Calibri" panose="020F0502020204030204" pitchFamily="34" charset="0"/>
                <a:cs typeface="Calibri" panose="020F0502020204030204" pitchFamily="34" charset="0"/>
              </a:rPr>
              <a:t>e.stopPropagation</a:t>
            </a:r>
            <a:r>
              <a:rPr lang="en-CA" b="1" i="0" u="none" strike="noStrike" baseline="0" dirty="0">
                <a:solidFill>
                  <a:srgbClr val="9A0000"/>
                </a:solidFill>
                <a:latin typeface="Calibri" panose="020F0502020204030204" pitchFamily="34" charset="0"/>
                <a:cs typeface="Calibri" panose="020F0502020204030204" pitchFamily="34" charset="0"/>
              </a:rPr>
              <a:t>();</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incrementCount</a:t>
            </a:r>
            <a:r>
              <a:rPr lang="en-CA" b="0" i="0" u="none" strike="noStrike" baseline="0" dirty="0">
                <a:solidFill>
                  <a:srgbClr val="000000"/>
                </a:solidFill>
                <a:latin typeface="Calibri" panose="020F0502020204030204" pitchFamily="34" charset="0"/>
                <a:cs typeface="Calibri" panose="020F0502020204030204" pitchFamily="34" charset="0"/>
              </a:rPr>
              <a:t>(e);</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44000"/>
            <a:endParaRPr lang="en-CA" b="0" i="0" u="none" strike="noStrike" baseline="0" dirty="0">
              <a:solidFill>
                <a:srgbClr val="000000"/>
              </a:solidFill>
              <a:latin typeface="Calibri" panose="020F0502020204030204" pitchFamily="34" charset="0"/>
              <a:cs typeface="Calibri" panose="020F0502020204030204" pitchFamily="34" charset="0"/>
            </a:endParaRPr>
          </a:p>
          <a:p>
            <a:pPr algn="l" defTabSz="144000"/>
            <a:r>
              <a:rPr lang="en-US" b="0" i="0" u="none" strike="noStrike" baseline="0" dirty="0">
                <a:solidFill>
                  <a:srgbClr val="000000"/>
                </a:solidFill>
                <a:latin typeface="Calibri" panose="020F0502020204030204" pitchFamily="34" charset="0"/>
                <a:cs typeface="Calibri" panose="020F0502020204030204" pitchFamily="34" charset="0"/>
              </a:rPr>
              <a:t>const items = </a:t>
            </a:r>
            <a:r>
              <a:rPr lang="en-US" b="0" i="0" u="none" strike="noStrike" baseline="0" dirty="0" err="1">
                <a:solidFill>
                  <a:srgbClr val="000000"/>
                </a:solidFill>
                <a:latin typeface="Calibri" panose="020F0502020204030204" pitchFamily="34" charset="0"/>
                <a:cs typeface="Calibri" panose="020F0502020204030204" pitchFamily="34" charset="0"/>
              </a:rPr>
              <a:t>document.querySelectorAll</a:t>
            </a:r>
            <a:r>
              <a:rPr lang="en-US" b="0" i="0" u="none" strike="noStrike" baseline="0" dirty="0">
                <a:solidFill>
                  <a:srgbClr val="000000"/>
                </a:solidFill>
                <a:latin typeface="Calibri" panose="020F0502020204030204" pitchFamily="34" charset="0"/>
                <a:cs typeface="Calibri" panose="020F0502020204030204" pitchFamily="34" charset="0"/>
              </a:rPr>
              <a:t>(".item");</a:t>
            </a:r>
          </a:p>
          <a:p>
            <a:pPr algn="l" defTabSz="144000"/>
            <a:r>
              <a:rPr lang="en-US" b="0" i="0" u="none" strike="noStrike" baseline="0" dirty="0">
                <a:solidFill>
                  <a:srgbClr val="000000"/>
                </a:solidFill>
                <a:latin typeface="Calibri" panose="020F0502020204030204" pitchFamily="34" charset="0"/>
                <a:cs typeface="Calibri" panose="020F0502020204030204" pitchFamily="34" charset="0"/>
              </a:rPr>
              <a:t>for (let it of items) {</a:t>
            </a:r>
          </a:p>
          <a:p>
            <a:pPr algn="l" defTabSz="144000"/>
            <a:r>
              <a:rPr lang="en-US" b="0" i="0" u="none" strike="noStrike" baseline="0" dirty="0">
                <a:solidFill>
                  <a:srgbClr val="000000"/>
                </a:solidFill>
                <a:latin typeface="Calibri" panose="020F0502020204030204" pitchFamily="34" charset="0"/>
                <a:cs typeface="Calibri" panose="020F0502020204030204" pitchFamily="34" charset="0"/>
              </a:rPr>
              <a:t>	</a:t>
            </a:r>
            <a:r>
              <a:rPr lang="en-US" b="0" i="0" u="none" strike="noStrike" baseline="0" dirty="0" err="1">
                <a:solidFill>
                  <a:srgbClr val="000000"/>
                </a:solidFill>
                <a:latin typeface="Calibri" panose="020F0502020204030204" pitchFamily="34" charset="0"/>
                <a:cs typeface="Calibri" panose="020F0502020204030204" pitchFamily="34" charset="0"/>
              </a:rPr>
              <a:t>it.addEventListener</a:t>
            </a:r>
            <a:r>
              <a:rPr lang="en-US" b="0" i="0" u="none" strike="noStrike" baseline="0" dirty="0">
                <a:solidFill>
                  <a:srgbClr val="000000"/>
                </a:solidFill>
                <a:latin typeface="Calibri" panose="020F0502020204030204" pitchFamily="34" charset="0"/>
                <a:cs typeface="Calibri" panose="020F0502020204030204" pitchFamily="34" charset="0"/>
              </a:rPr>
              <a:t>("click", function (e) {</a:t>
            </a:r>
          </a:p>
          <a:p>
            <a:pPr algn="l" defTabSz="144000"/>
            <a:r>
              <a:rPr lang="en-CA" b="0" i="0" u="none" strike="noStrike" baseline="0" dirty="0">
                <a:solidFill>
                  <a:srgbClr val="9A0000"/>
                </a:solidFill>
                <a:latin typeface="Calibri" panose="020F0502020204030204" pitchFamily="34" charset="0"/>
                <a:cs typeface="Calibri" panose="020F0502020204030204" pitchFamily="34" charset="0"/>
              </a:rPr>
              <a:t>	</a:t>
            </a:r>
            <a:r>
              <a:rPr lang="en-CA" b="1" i="0" u="none" strike="noStrike" baseline="0" dirty="0">
                <a:solidFill>
                  <a:srgbClr val="9A0000"/>
                </a:solidFill>
                <a:latin typeface="Calibri" panose="020F0502020204030204" pitchFamily="34" charset="0"/>
                <a:cs typeface="Calibri" panose="020F0502020204030204" pitchFamily="34" charset="0"/>
              </a:rPr>
              <a:t>	</a:t>
            </a:r>
            <a:r>
              <a:rPr lang="en-CA" b="1" i="0" u="none" strike="noStrike" baseline="0" dirty="0" err="1">
                <a:solidFill>
                  <a:srgbClr val="9A0000"/>
                </a:solidFill>
                <a:latin typeface="Calibri" panose="020F0502020204030204" pitchFamily="34" charset="0"/>
                <a:cs typeface="Calibri" panose="020F0502020204030204" pitchFamily="34" charset="0"/>
              </a:rPr>
              <a:t>e.stopPropagation</a:t>
            </a:r>
            <a:r>
              <a:rPr lang="en-CA" b="1" i="0" u="none" strike="noStrike" baseline="0" dirty="0">
                <a:solidFill>
                  <a:srgbClr val="9A0000"/>
                </a:solidFill>
                <a:latin typeface="Calibri" panose="020F0502020204030204" pitchFamily="34" charset="0"/>
                <a:cs typeface="Calibri" panose="020F0502020204030204" pitchFamily="34" charset="0"/>
              </a:rPr>
              <a:t>();</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removeItemFromCart</a:t>
            </a:r>
            <a:r>
              <a:rPr lang="en-CA" b="0" i="0" u="none" strike="noStrike" baseline="0" dirty="0">
                <a:solidFill>
                  <a:srgbClr val="000000"/>
                </a:solidFill>
                <a:latin typeface="Calibri" panose="020F0502020204030204" pitchFamily="34" charset="0"/>
                <a:cs typeface="Calibri" panose="020F0502020204030204" pitchFamily="34" charset="0"/>
              </a:rPr>
              <a:t>(e);</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44000"/>
            <a:endParaRPr lang="en-CA" b="0" i="0" u="none" strike="noStrike" baseline="0" dirty="0">
              <a:solidFill>
                <a:srgbClr val="000000"/>
              </a:solidFill>
              <a:latin typeface="Calibri" panose="020F0502020204030204" pitchFamily="34" charset="0"/>
              <a:cs typeface="Calibri" panose="020F0502020204030204" pitchFamily="34" charset="0"/>
            </a:endParaRP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const aside = </a:t>
            </a:r>
            <a:r>
              <a:rPr lang="en-CA"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aside#cart</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44000"/>
            <a:r>
              <a:rPr lang="en-CA" b="0" i="0" u="none" strike="noStrike" baseline="0" dirty="0" err="1">
                <a:solidFill>
                  <a:srgbClr val="000000"/>
                </a:solidFill>
                <a:latin typeface="Calibri" panose="020F0502020204030204" pitchFamily="34" charset="0"/>
                <a:cs typeface="Calibri" panose="020F0502020204030204" pitchFamily="34" charset="0"/>
              </a:rPr>
              <a:t>aside.addEventListener</a:t>
            </a:r>
            <a:r>
              <a:rPr lang="en-CA" b="0" i="0" u="none" strike="noStrike" baseline="0" dirty="0">
                <a:solidFill>
                  <a:srgbClr val="000000"/>
                </a:solidFill>
                <a:latin typeface="Calibri" panose="020F0502020204030204" pitchFamily="34" charset="0"/>
                <a:cs typeface="Calibri" panose="020F0502020204030204" pitchFamily="34" charset="0"/>
              </a:rPr>
              <a:t>("click", function () {</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minimizeCart</a:t>
            </a:r>
            <a:r>
              <a:rPr lang="en-CA" b="0" i="0" u="none" strike="noStrike" baseline="0" dirty="0">
                <a:solidFill>
                  <a:srgbClr val="000000"/>
                </a:solidFill>
                <a:latin typeface="Calibri" panose="020F0502020204030204" pitchFamily="34" charset="0"/>
                <a:cs typeface="Calibri" panose="020F0502020204030204" pitchFamily="34" charset="0"/>
              </a:rPr>
              <a:t>(); </a:t>
            </a:r>
          </a:p>
          <a:p>
            <a:pPr algn="l" defTabSz="144000"/>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4C58121E-7E63-4814-B22A-D5A83666D8BD}"/>
              </a:ext>
            </a:extLst>
          </p:cNvPr>
          <p:cNvSpPr txBox="1"/>
          <p:nvPr/>
        </p:nvSpPr>
        <p:spPr>
          <a:xfrm>
            <a:off x="457200" y="4336565"/>
            <a:ext cx="6412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9.5 </a:t>
            </a:r>
            <a:r>
              <a:rPr lang="en-US" sz="1200" b="0" i="0" u="none" strike="noStrike" baseline="0" dirty="0">
                <a:solidFill>
                  <a:srgbClr val="000000"/>
                </a:solidFill>
                <a:latin typeface="+mj-lt"/>
              </a:rPr>
              <a:t>Stopping event propagation</a:t>
            </a:r>
            <a:endParaRPr lang="en-CA" sz="1200" dirty="0">
              <a:latin typeface="+mj-lt"/>
            </a:endParaRPr>
          </a:p>
        </p:txBody>
      </p:sp>
    </p:spTree>
    <p:extLst>
      <p:ext uri="{BB962C8B-B14F-4D97-AF65-F5344CB8AC3E}">
        <p14:creationId xmlns:p14="http://schemas.microsoft.com/office/powerpoint/2010/main" val="35052682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139D1-AACF-4601-9B5E-353843849C07}"/>
              </a:ext>
            </a:extLst>
          </p:cNvPr>
          <p:cNvSpPr>
            <a:spLocks noGrp="1"/>
          </p:cNvSpPr>
          <p:nvPr>
            <p:ph type="title"/>
          </p:nvPr>
        </p:nvSpPr>
        <p:spPr/>
        <p:txBody>
          <a:bodyPr/>
          <a:lstStyle/>
          <a:p>
            <a:r>
              <a:rPr lang="en-CA" dirty="0"/>
              <a:t>Event Delegation</a:t>
            </a:r>
          </a:p>
        </p:txBody>
      </p:sp>
      <p:sp>
        <p:nvSpPr>
          <p:cNvPr id="3" name="Text Placeholder 2">
            <a:extLst>
              <a:ext uri="{FF2B5EF4-FFF2-40B4-BE49-F238E27FC236}">
                <a16:creationId xmlns:a16="http://schemas.microsoft.com/office/drawing/2014/main" id="{ADD512B2-1137-4CF9-8B33-AE36C813C3A5}"/>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To avoid creating duplicate event handlers for each element within a </a:t>
            </a:r>
            <a:r>
              <a:rPr lang="en-US" sz="1800" b="1" i="0" u="none" strike="noStrike" baseline="0" dirty="0" err="1">
                <a:solidFill>
                  <a:srgbClr val="000000"/>
                </a:solidFill>
                <a:latin typeface="+mj-lt"/>
              </a:rPr>
              <a:t>NodeList</a:t>
            </a:r>
            <a:r>
              <a:rPr lang="en-US" sz="1800" dirty="0">
                <a:solidFill>
                  <a:srgbClr val="000000"/>
                </a:solidFill>
                <a:latin typeface="+mj-lt"/>
              </a:rPr>
              <a:t>,</a:t>
            </a:r>
            <a:r>
              <a:rPr lang="en-US" sz="1800" b="0" i="0" u="none" strike="noStrike" baseline="0" dirty="0">
                <a:solidFill>
                  <a:srgbClr val="000000"/>
                </a:solidFill>
                <a:latin typeface="+mj-lt"/>
              </a:rPr>
              <a:t> an alternative is to use </a:t>
            </a:r>
            <a:r>
              <a:rPr lang="en-US" sz="1800" b="1" i="0" u="none" strike="noStrike" baseline="0" dirty="0">
                <a:solidFill>
                  <a:srgbClr val="009A9A"/>
                </a:solidFill>
                <a:latin typeface="+mj-lt"/>
              </a:rPr>
              <a:t>event delegation</a:t>
            </a:r>
            <a:r>
              <a:rPr lang="en-US" sz="1800" b="1" i="0" u="none" strike="noStrike" baseline="0" dirty="0">
                <a:solidFill>
                  <a:srgbClr val="000000"/>
                </a:solidFill>
                <a:latin typeface="+mj-lt"/>
              </a:rPr>
              <a:t> </a:t>
            </a:r>
            <a:r>
              <a:rPr lang="en-US" sz="1800" i="0" u="none" strike="noStrike" baseline="0" dirty="0">
                <a:solidFill>
                  <a:srgbClr val="000000"/>
                </a:solidFill>
                <a:latin typeface="+mj-lt"/>
              </a:rPr>
              <a:t>where we assign a single listener to the parent and make use of event bubbling</a:t>
            </a:r>
          </a:p>
          <a:p>
            <a:pPr marL="114300" indent="0" algn="l">
              <a:buNone/>
            </a:pPr>
            <a:r>
              <a:rPr lang="en-US" sz="1800" dirty="0">
                <a:latin typeface="+mj-lt"/>
              </a:rPr>
              <a:t>S</a:t>
            </a:r>
            <a:r>
              <a:rPr lang="en-US" sz="1800" b="0" i="0" u="none" strike="noStrike" baseline="0" dirty="0">
                <a:latin typeface="+mj-lt"/>
              </a:rPr>
              <a:t>uppose we have numerous image thumbnails within a parent element, similar to the following:</a:t>
            </a:r>
          </a:p>
          <a:p>
            <a:pPr marL="114300" indent="0" algn="l">
              <a:buNone/>
            </a:pPr>
            <a:endParaRPr lang="en-US" sz="1800" i="0" u="none" strike="noStrike" baseline="0" dirty="0">
              <a:solidFill>
                <a:srgbClr val="000000"/>
              </a:solidFill>
              <a:latin typeface="+mj-lt"/>
            </a:endParaRPr>
          </a:p>
          <a:p>
            <a:pPr marL="114300" indent="0" algn="l">
              <a:buNone/>
            </a:pPr>
            <a:endParaRPr lang="en-CA" dirty="0">
              <a:latin typeface="+mj-lt"/>
            </a:endParaRPr>
          </a:p>
        </p:txBody>
      </p:sp>
      <p:sp>
        <p:nvSpPr>
          <p:cNvPr id="4" name="TextBox 3">
            <a:extLst>
              <a:ext uri="{FF2B5EF4-FFF2-40B4-BE49-F238E27FC236}">
                <a16:creationId xmlns:a16="http://schemas.microsoft.com/office/drawing/2014/main" id="{512DBF40-F2E8-4CFA-AB8B-2001FFAC9EFD}"/>
              </a:ext>
            </a:extLst>
          </p:cNvPr>
          <p:cNvSpPr txBox="1"/>
          <p:nvPr/>
        </p:nvSpPr>
        <p:spPr>
          <a:xfrm>
            <a:off x="4862455" y="1097280"/>
            <a:ext cx="3824343" cy="3139321"/>
          </a:xfrm>
          <a:prstGeom prst="rect">
            <a:avLst/>
          </a:prstGeom>
          <a:noFill/>
        </p:spPr>
        <p:txBody>
          <a:bodyPr wrap="square" rtlCol="0">
            <a:spAutoFit/>
          </a:bodyPr>
          <a:lstStyle/>
          <a:p>
            <a:pPr marL="114300" indent="0" algn="l">
              <a:buNone/>
            </a:pPr>
            <a:r>
              <a:rPr lang="en-CA" sz="1800" b="0" i="0" u="none" strike="noStrike" baseline="0" dirty="0">
                <a:latin typeface="Calibri" panose="020F0502020204030204" pitchFamily="34" charset="0"/>
                <a:cs typeface="Calibri" panose="020F0502020204030204" pitchFamily="34" charset="0"/>
              </a:rPr>
              <a:t>&lt;body&gt;</a:t>
            </a:r>
          </a:p>
          <a:p>
            <a:pPr marL="114300" indent="0" algn="l">
              <a:buNone/>
            </a:pPr>
            <a:r>
              <a:rPr lang="en-CA" sz="1800" b="0" i="0" u="none" strike="noStrike" baseline="0" dirty="0">
                <a:latin typeface="Calibri" panose="020F0502020204030204" pitchFamily="34" charset="0"/>
                <a:cs typeface="Calibri" panose="020F0502020204030204" pitchFamily="34" charset="0"/>
              </a:rPr>
              <a:t>&lt;header&gt;...&lt;/header&gt;</a:t>
            </a:r>
          </a:p>
          <a:p>
            <a:pPr marL="114300" indent="0" algn="l">
              <a:buNone/>
            </a:pPr>
            <a:r>
              <a:rPr lang="en-CA" sz="1800" b="0" i="0" u="none" strike="noStrike" baseline="0" dirty="0">
                <a:latin typeface="Calibri" panose="020F0502020204030204" pitchFamily="34" charset="0"/>
                <a:cs typeface="Calibri" panose="020F0502020204030204" pitchFamily="34" charset="0"/>
              </a:rPr>
              <a:t>&lt;main&gt;</a:t>
            </a:r>
          </a:p>
          <a:p>
            <a:pPr marL="114300" indent="0" algn="l">
              <a:buNone/>
            </a:pPr>
            <a:r>
              <a:rPr lang="en-CA" sz="1800" b="0" i="0" u="none" strike="noStrike" baseline="0" dirty="0">
                <a:latin typeface="Calibri" panose="020F0502020204030204" pitchFamily="34" charset="0"/>
                <a:cs typeface="Calibri" panose="020F0502020204030204" pitchFamily="34" charset="0"/>
              </a:rPr>
              <a:t>&lt;section id="list"&gt;</a:t>
            </a:r>
          </a:p>
          <a:p>
            <a:pPr marL="114300" indent="0" algn="l">
              <a:buNone/>
            </a:pPr>
            <a:r>
              <a:rPr lang="en-CA" sz="1800" b="0" i="0" u="none" strike="noStrike" baseline="0" dirty="0">
                <a:latin typeface="Calibri" panose="020F0502020204030204" pitchFamily="34" charset="0"/>
                <a:cs typeface="Calibri" panose="020F0502020204030204" pitchFamily="34" charset="0"/>
              </a:rPr>
              <a:t>&lt;h2&gt;Section Title&lt;/h2&gt;</a:t>
            </a:r>
          </a:p>
          <a:p>
            <a:pPr marL="114300" indent="0" algn="l">
              <a:buNone/>
            </a:pPr>
            <a:r>
              <a:rPr lang="en-CA" sz="1800" b="0" i="0" u="none" strike="noStrike" baseline="0" dirty="0">
                <a:latin typeface="Calibri" panose="020F0502020204030204" pitchFamily="34" charset="0"/>
                <a:cs typeface="Calibri" panose="020F0502020204030204" pitchFamily="34" charset="0"/>
              </a:rPr>
              <a:t>&lt;</a:t>
            </a:r>
            <a:r>
              <a:rPr lang="en-CA" sz="1800" b="0" i="0" u="none" strike="noStrike" baseline="0" dirty="0" err="1">
                <a:latin typeface="Calibri" panose="020F0502020204030204" pitchFamily="34" charset="0"/>
                <a:cs typeface="Calibri" panose="020F0502020204030204" pitchFamily="34" charset="0"/>
              </a:rPr>
              <a:t>img</a:t>
            </a:r>
            <a:r>
              <a:rPr lang="en-CA" sz="1800" b="0" i="0" u="none" strike="noStrike" baseline="0" dirty="0">
                <a:latin typeface="Calibri" panose="020F0502020204030204" pitchFamily="34" charset="0"/>
                <a:cs typeface="Calibri" panose="020F0502020204030204" pitchFamily="34" charset="0"/>
              </a:rPr>
              <a:t> ... /&gt;</a:t>
            </a:r>
          </a:p>
          <a:p>
            <a:pPr marL="114300" indent="0" algn="l">
              <a:buNone/>
            </a:pPr>
            <a:r>
              <a:rPr lang="en-CA" sz="1800" b="0" i="0" u="none" strike="noStrike" baseline="0" dirty="0">
                <a:latin typeface="Calibri" panose="020F0502020204030204" pitchFamily="34" charset="0"/>
                <a:cs typeface="Calibri" panose="020F0502020204030204" pitchFamily="34" charset="0"/>
              </a:rPr>
              <a:t>&lt;</a:t>
            </a:r>
            <a:r>
              <a:rPr lang="en-CA" sz="1800" b="0" i="0" u="none" strike="noStrike" baseline="0" dirty="0" err="1">
                <a:latin typeface="Calibri" panose="020F0502020204030204" pitchFamily="34" charset="0"/>
                <a:cs typeface="Calibri" panose="020F0502020204030204" pitchFamily="34" charset="0"/>
              </a:rPr>
              <a:t>img</a:t>
            </a:r>
            <a:r>
              <a:rPr lang="en-CA" sz="1800" b="0" i="0" u="none" strike="noStrike" baseline="0" dirty="0">
                <a:latin typeface="Calibri" panose="020F0502020204030204" pitchFamily="34" charset="0"/>
                <a:cs typeface="Calibri" panose="020F0502020204030204" pitchFamily="34" charset="0"/>
              </a:rPr>
              <a:t> ... /&gt;</a:t>
            </a:r>
          </a:p>
          <a:p>
            <a:pPr marL="114300" indent="0" algn="l">
              <a:buNone/>
            </a:pPr>
            <a:r>
              <a:rPr lang="en-CA" sz="1800" b="0" i="0" u="none" strike="noStrike" baseline="0" dirty="0">
                <a:latin typeface="Calibri" panose="020F0502020204030204" pitchFamily="34" charset="0"/>
                <a:cs typeface="Calibri" panose="020F0502020204030204" pitchFamily="34" charset="0"/>
              </a:rPr>
              <a:t>...</a:t>
            </a:r>
          </a:p>
          <a:p>
            <a:pPr marL="114300" indent="0" algn="l">
              <a:buNone/>
            </a:pPr>
            <a:r>
              <a:rPr lang="en-CA" sz="1800" b="0" i="0" u="none" strike="noStrike" baseline="0" dirty="0">
                <a:latin typeface="Calibri" panose="020F0502020204030204" pitchFamily="34" charset="0"/>
                <a:cs typeface="Calibri" panose="020F0502020204030204" pitchFamily="34" charset="0"/>
              </a:rPr>
              <a:t>&lt;/section&gt;</a:t>
            </a:r>
          </a:p>
          <a:p>
            <a:pPr marL="114300" indent="0" algn="l">
              <a:buNone/>
            </a:pPr>
            <a:r>
              <a:rPr lang="en-CA" sz="1800" b="0" i="0" u="none" strike="noStrike" baseline="0" dirty="0">
                <a:latin typeface="Calibri" panose="020F0502020204030204" pitchFamily="34" charset="0"/>
                <a:cs typeface="Calibri" panose="020F0502020204030204" pitchFamily="34" charset="0"/>
              </a:rPr>
              <a:t>&lt;/main&gt;</a:t>
            </a:r>
          </a:p>
          <a:p>
            <a:pPr marL="114300" indent="0" algn="l">
              <a:buNone/>
            </a:pPr>
            <a:r>
              <a:rPr lang="en-CA" sz="1800" b="0" i="0" u="none" strike="noStrike" baseline="0" dirty="0">
                <a:latin typeface="Calibri" panose="020F0502020204030204" pitchFamily="34" charset="0"/>
                <a:cs typeface="Calibri" panose="020F0502020204030204" pitchFamily="34" charset="0"/>
              </a:rPr>
              <a:t>&lt;/body&gt;</a:t>
            </a:r>
            <a:endParaRPr lang="en-CA"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0628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139D1-AACF-4601-9B5E-353843849C07}"/>
              </a:ext>
            </a:extLst>
          </p:cNvPr>
          <p:cNvSpPr>
            <a:spLocks noGrp="1"/>
          </p:cNvSpPr>
          <p:nvPr>
            <p:ph type="title"/>
          </p:nvPr>
        </p:nvSpPr>
        <p:spPr/>
        <p:txBody>
          <a:bodyPr/>
          <a:lstStyle/>
          <a:p>
            <a:r>
              <a:rPr lang="en-CA" dirty="0"/>
              <a:t>Event Delegation (ii)</a:t>
            </a:r>
          </a:p>
        </p:txBody>
      </p:sp>
      <p:sp>
        <p:nvSpPr>
          <p:cNvPr id="3" name="Text Placeholder 2">
            <a:extLst>
              <a:ext uri="{FF2B5EF4-FFF2-40B4-BE49-F238E27FC236}">
                <a16:creationId xmlns:a16="http://schemas.microsoft.com/office/drawing/2014/main" id="{ADD512B2-1137-4CF9-8B33-AE36C813C3A5}"/>
              </a:ext>
            </a:extLst>
          </p:cNvPr>
          <p:cNvSpPr>
            <a:spLocks noGrp="1"/>
          </p:cNvSpPr>
          <p:nvPr>
            <p:ph type="body" idx="1"/>
          </p:nvPr>
        </p:nvSpPr>
        <p:spPr>
          <a:xfrm>
            <a:off x="457201" y="1081088"/>
            <a:ext cx="3221914" cy="3532476"/>
          </a:xfrm>
        </p:spPr>
        <p:txBody>
          <a:bodyPr/>
          <a:lstStyle/>
          <a:p>
            <a:pPr marL="114300" indent="0" algn="l">
              <a:buNone/>
            </a:pPr>
            <a:r>
              <a:rPr lang="en-US" sz="1800" b="0" i="0" u="none" strike="noStrike" baseline="0" dirty="0">
                <a:solidFill>
                  <a:srgbClr val="000000"/>
                </a:solidFill>
                <a:latin typeface="+mj-lt"/>
              </a:rPr>
              <a:t>Now what if you wanted to do something special when the user clicks the mouse on an &lt;</a:t>
            </a:r>
            <a:r>
              <a:rPr lang="en-US" sz="1800" b="0" i="0" u="none" strike="noStrike" baseline="0" dirty="0" err="1">
                <a:solidFill>
                  <a:srgbClr val="000000"/>
                </a:solidFill>
                <a:latin typeface="+mj-lt"/>
              </a:rPr>
              <a:t>img</a:t>
            </a:r>
            <a:r>
              <a:rPr lang="en-US" sz="1800" b="0" i="0" u="none" strike="noStrike" baseline="0" dirty="0">
                <a:solidFill>
                  <a:srgbClr val="000000"/>
                </a:solidFill>
                <a:latin typeface="+mj-lt"/>
              </a:rPr>
              <a:t>&gt;</a:t>
            </a:r>
            <a:endParaRPr lang="en-US" sz="1800" i="0" u="none" strike="noStrike" baseline="0" dirty="0">
              <a:solidFill>
                <a:srgbClr val="000000"/>
              </a:solidFill>
              <a:latin typeface="+mj-lt"/>
            </a:endParaRPr>
          </a:p>
          <a:p>
            <a:pPr marL="114300" indent="0" algn="l">
              <a:buNone/>
            </a:pPr>
            <a:r>
              <a:rPr lang="en-CA" sz="1800" dirty="0">
                <a:latin typeface="+mj-lt"/>
              </a:rPr>
              <a:t>Y</a:t>
            </a:r>
            <a:r>
              <a:rPr lang="en-CA" sz="1800" b="0" i="0" u="none" strike="noStrike" baseline="0" dirty="0">
                <a:latin typeface="+mj-lt"/>
              </a:rPr>
              <a:t>ou would probably write something like the following:</a:t>
            </a:r>
          </a:p>
          <a:p>
            <a:pPr marL="114300" indent="0" algn="l">
              <a:buNone/>
            </a:pPr>
            <a:r>
              <a:rPr lang="en-US" sz="1800" b="0" i="0" u="none" strike="noStrike" baseline="0" dirty="0">
                <a:latin typeface="+mj-lt"/>
              </a:rPr>
              <a:t>Notice that this solution adds an event listener to every &lt;</a:t>
            </a:r>
            <a:r>
              <a:rPr lang="en-US" sz="1800" b="0" i="0" u="none" strike="noStrike" baseline="0" dirty="0" err="1">
                <a:latin typeface="+mj-lt"/>
              </a:rPr>
              <a:t>img</a:t>
            </a:r>
            <a:r>
              <a:rPr lang="en-US" sz="1800" b="0" i="0" u="none" strike="noStrike" baseline="0" dirty="0">
                <a:latin typeface="+mj-lt"/>
              </a:rPr>
              <a:t>&gt; element.</a:t>
            </a:r>
            <a:endParaRPr lang="en-CA" sz="1800" b="0" i="0" u="none" strike="noStrike" baseline="0" dirty="0">
              <a:latin typeface="+mj-lt"/>
            </a:endParaRPr>
          </a:p>
        </p:txBody>
      </p:sp>
      <p:sp>
        <p:nvSpPr>
          <p:cNvPr id="4" name="TextBox 3">
            <a:extLst>
              <a:ext uri="{FF2B5EF4-FFF2-40B4-BE49-F238E27FC236}">
                <a16:creationId xmlns:a16="http://schemas.microsoft.com/office/drawing/2014/main" id="{512DBF40-F2E8-4CFA-AB8B-2001FFAC9EFD}"/>
              </a:ext>
            </a:extLst>
          </p:cNvPr>
          <p:cNvSpPr txBox="1"/>
          <p:nvPr/>
        </p:nvSpPr>
        <p:spPr>
          <a:xfrm>
            <a:off x="3679116" y="2033141"/>
            <a:ext cx="5007683" cy="1077218"/>
          </a:xfrm>
          <a:prstGeom prst="rect">
            <a:avLst/>
          </a:prstGeom>
          <a:noFill/>
        </p:spPr>
        <p:txBody>
          <a:bodyPr wrap="square" rtlCol="0">
            <a:spAutoFit/>
          </a:bodyPr>
          <a:lstStyle/>
          <a:p>
            <a:pPr marL="114300" indent="0" algn="l">
              <a:buNone/>
            </a:pPr>
            <a:r>
              <a:rPr lang="en-CA" sz="1600" b="0" i="0" u="none" strike="noStrike" baseline="0" dirty="0">
                <a:latin typeface="Calibri" panose="020F0502020204030204" pitchFamily="34" charset="0"/>
                <a:cs typeface="Calibri" panose="020F0502020204030204" pitchFamily="34" charset="0"/>
              </a:rPr>
              <a:t>const images =   </a:t>
            </a:r>
            <a:r>
              <a:rPr lang="en-CA" sz="1600" b="0" i="0" u="none" strike="noStrike" baseline="0" dirty="0" err="1">
                <a:latin typeface="Calibri" panose="020F0502020204030204" pitchFamily="34" charset="0"/>
                <a:cs typeface="Calibri" panose="020F0502020204030204" pitchFamily="34" charset="0"/>
              </a:rPr>
              <a:t>document.querySelectorAll</a:t>
            </a:r>
            <a:r>
              <a:rPr lang="en-CA" sz="1600" b="0" i="0" u="none" strike="noStrike" baseline="0" dirty="0">
                <a:latin typeface="Calibri" panose="020F0502020204030204" pitchFamily="34" charset="0"/>
                <a:cs typeface="Calibri" panose="020F0502020204030204" pitchFamily="34" charset="0"/>
              </a:rPr>
              <a:t>("#list </a:t>
            </a:r>
            <a:r>
              <a:rPr lang="en-CA" sz="1600" b="0" i="0" u="none" strike="noStrike" baseline="0" dirty="0" err="1">
                <a:latin typeface="Calibri" panose="020F0502020204030204" pitchFamily="34" charset="0"/>
                <a:cs typeface="Calibri" panose="020F0502020204030204" pitchFamily="34" charset="0"/>
              </a:rPr>
              <a:t>img</a:t>
            </a:r>
            <a:r>
              <a:rPr lang="en-CA" sz="1600" b="0" i="0" u="none" strike="noStrike" baseline="0" dirty="0">
                <a:latin typeface="Calibri" panose="020F0502020204030204" pitchFamily="34" charset="0"/>
                <a:cs typeface="Calibri" panose="020F0502020204030204" pitchFamily="34" charset="0"/>
              </a:rPr>
              <a:t>");</a:t>
            </a:r>
          </a:p>
          <a:p>
            <a:pPr marL="114300" indent="0" algn="l">
              <a:buNone/>
            </a:pPr>
            <a:r>
              <a:rPr lang="en-CA" sz="1600" b="0" i="0" u="none" strike="noStrike" baseline="0" dirty="0">
                <a:latin typeface="Calibri" panose="020F0502020204030204" pitchFamily="34" charset="0"/>
                <a:cs typeface="Calibri" panose="020F0502020204030204" pitchFamily="34" charset="0"/>
              </a:rPr>
              <a:t>for (let </a:t>
            </a:r>
            <a:r>
              <a:rPr lang="en-CA" sz="1600" b="0" i="0" u="none" strike="noStrike" baseline="0" dirty="0" err="1">
                <a:latin typeface="Calibri" panose="020F0502020204030204" pitchFamily="34" charset="0"/>
                <a:cs typeface="Calibri" panose="020F0502020204030204" pitchFamily="34" charset="0"/>
              </a:rPr>
              <a:t>img</a:t>
            </a:r>
            <a:r>
              <a:rPr lang="en-CA" sz="1600" b="0" i="0" u="none" strike="noStrike" baseline="0" dirty="0">
                <a:latin typeface="Calibri" panose="020F0502020204030204" pitchFamily="34" charset="0"/>
                <a:cs typeface="Calibri" panose="020F0502020204030204" pitchFamily="34" charset="0"/>
              </a:rPr>
              <a:t> of images) {</a:t>
            </a:r>
          </a:p>
          <a:p>
            <a:pPr marL="114300" indent="0" algn="l">
              <a:buNone/>
            </a:pPr>
            <a:r>
              <a:rPr lang="en-CA" sz="1600" b="0" i="0" u="none" strike="noStrike" baseline="0" dirty="0">
                <a:latin typeface="Calibri" panose="020F0502020204030204" pitchFamily="34" charset="0"/>
                <a:cs typeface="Calibri" panose="020F0502020204030204" pitchFamily="34" charset="0"/>
              </a:rPr>
              <a:t> 	</a:t>
            </a:r>
            <a:r>
              <a:rPr lang="en-CA" sz="1600" b="0" i="0" u="none" strike="noStrike" baseline="0" dirty="0" err="1">
                <a:latin typeface="Calibri" panose="020F0502020204030204" pitchFamily="34" charset="0"/>
                <a:cs typeface="Calibri" panose="020F0502020204030204" pitchFamily="34" charset="0"/>
              </a:rPr>
              <a:t>img.addEventListener</a:t>
            </a:r>
            <a:r>
              <a:rPr lang="en-CA" sz="1600" b="0" i="0" u="none" strike="noStrike" baseline="0" dirty="0">
                <a:latin typeface="Calibri" panose="020F0502020204030204" pitchFamily="34" charset="0"/>
                <a:cs typeface="Calibri" panose="020F0502020204030204" pitchFamily="34" charset="0"/>
              </a:rPr>
              <a:t>("click", </a:t>
            </a:r>
            <a:r>
              <a:rPr lang="en-CA" sz="1600" b="0" i="0" u="none" strike="noStrike" baseline="0" dirty="0" err="1">
                <a:latin typeface="Calibri" panose="020F0502020204030204" pitchFamily="34" charset="0"/>
                <a:cs typeface="Calibri" panose="020F0502020204030204" pitchFamily="34" charset="0"/>
              </a:rPr>
              <a:t>someHandler</a:t>
            </a:r>
            <a:r>
              <a:rPr lang="en-CA" sz="1600" b="0" i="0" u="none" strike="noStrike" baseline="0" dirty="0">
                <a:latin typeface="Calibri" panose="020F0502020204030204" pitchFamily="34" charset="0"/>
                <a:cs typeface="Calibri" panose="020F0502020204030204" pitchFamily="34" charset="0"/>
              </a:rPr>
              <a:t>);</a:t>
            </a:r>
          </a:p>
          <a:p>
            <a:pPr marL="114300" indent="0" algn="l">
              <a:buNone/>
            </a:pPr>
            <a:r>
              <a:rPr lang="en-CA" sz="1600" b="0" i="0" u="none" strike="noStrike" baseline="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1667552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139D1-AACF-4601-9B5E-353843849C07}"/>
              </a:ext>
            </a:extLst>
          </p:cNvPr>
          <p:cNvSpPr>
            <a:spLocks noGrp="1"/>
          </p:cNvSpPr>
          <p:nvPr>
            <p:ph type="title"/>
          </p:nvPr>
        </p:nvSpPr>
        <p:spPr/>
        <p:txBody>
          <a:bodyPr/>
          <a:lstStyle/>
          <a:p>
            <a:r>
              <a:rPr lang="en-CA" dirty="0"/>
              <a:t>Event Delegation (iii)</a:t>
            </a:r>
          </a:p>
        </p:txBody>
      </p:sp>
      <p:sp>
        <p:nvSpPr>
          <p:cNvPr id="3" name="Text Placeholder 2">
            <a:extLst>
              <a:ext uri="{FF2B5EF4-FFF2-40B4-BE49-F238E27FC236}">
                <a16:creationId xmlns:a16="http://schemas.microsoft.com/office/drawing/2014/main" id="{ADD512B2-1137-4CF9-8B33-AE36C813C3A5}"/>
              </a:ext>
            </a:extLst>
          </p:cNvPr>
          <p:cNvSpPr>
            <a:spLocks noGrp="1"/>
          </p:cNvSpPr>
          <p:nvPr>
            <p:ph type="body" idx="1"/>
          </p:nvPr>
        </p:nvSpPr>
        <p:spPr>
          <a:xfrm>
            <a:off x="457201" y="1081088"/>
            <a:ext cx="3221914" cy="3532476"/>
          </a:xfrm>
        </p:spPr>
        <p:txBody>
          <a:bodyPr/>
          <a:lstStyle/>
          <a:p>
            <a:pPr marL="114300" indent="0" algn="l">
              <a:buNone/>
            </a:pPr>
            <a:r>
              <a:rPr lang="en-US" b="0" i="0" u="none" strike="noStrike" baseline="0" dirty="0">
                <a:solidFill>
                  <a:srgbClr val="000000"/>
                </a:solidFill>
                <a:latin typeface="+mj-lt"/>
              </a:rPr>
              <a:t>Instead, we can add a single listener to the parent element, as shown in the following code</a:t>
            </a:r>
          </a:p>
          <a:p>
            <a:pPr marL="114300" indent="0" algn="l">
              <a:buNone/>
            </a:pPr>
            <a:r>
              <a:rPr lang="en-US" b="0" i="0" u="none" strike="noStrike" baseline="0" dirty="0">
                <a:solidFill>
                  <a:srgbClr val="000000"/>
                </a:solidFill>
                <a:latin typeface="+mj-lt"/>
              </a:rPr>
              <a:t>Since the user can click on all elements within the &lt;section&gt; element (as can be seen in Figure 9.15), the click event handler needs to determine if the user has clicked on one of the &lt;</a:t>
            </a:r>
            <a:r>
              <a:rPr lang="en-US" b="0" i="0" u="none" strike="noStrike" baseline="0" dirty="0" err="1">
                <a:solidFill>
                  <a:srgbClr val="000000"/>
                </a:solidFill>
                <a:latin typeface="+mj-lt"/>
              </a:rPr>
              <a:t>img</a:t>
            </a:r>
            <a:r>
              <a:rPr lang="en-US" b="0" i="0" u="none" strike="noStrike" baseline="0" dirty="0">
                <a:solidFill>
                  <a:srgbClr val="000000"/>
                </a:solidFill>
                <a:latin typeface="+mj-lt"/>
              </a:rPr>
              <a:t>&gt; elements within it.</a:t>
            </a:r>
          </a:p>
        </p:txBody>
      </p:sp>
      <p:sp>
        <p:nvSpPr>
          <p:cNvPr id="4" name="TextBox 3">
            <a:extLst>
              <a:ext uri="{FF2B5EF4-FFF2-40B4-BE49-F238E27FC236}">
                <a16:creationId xmlns:a16="http://schemas.microsoft.com/office/drawing/2014/main" id="{512DBF40-F2E8-4CFA-AB8B-2001FFAC9EFD}"/>
              </a:ext>
            </a:extLst>
          </p:cNvPr>
          <p:cNvSpPr txBox="1"/>
          <p:nvPr/>
        </p:nvSpPr>
        <p:spPr>
          <a:xfrm>
            <a:off x="3679115" y="1301621"/>
            <a:ext cx="5007683" cy="2554545"/>
          </a:xfrm>
          <a:prstGeom prst="rect">
            <a:avLst/>
          </a:prstGeom>
          <a:noFill/>
        </p:spPr>
        <p:txBody>
          <a:bodyPr wrap="square" rtlCol="0">
            <a:spAutoFit/>
          </a:bodyPr>
          <a:lstStyle/>
          <a:p>
            <a:pPr marL="114300" indent="0" algn="l" defTabSz="180000">
              <a:buNone/>
            </a:pPr>
            <a:r>
              <a:rPr lang="en-US" sz="1600" b="0" i="0" u="none" strike="noStrike" baseline="0" dirty="0">
                <a:latin typeface="Calibri" panose="020F0502020204030204" pitchFamily="34" charset="0"/>
                <a:cs typeface="Calibri" panose="020F0502020204030204" pitchFamily="34" charset="0"/>
              </a:rPr>
              <a:t>const parent = </a:t>
            </a:r>
            <a:r>
              <a:rPr lang="en-US" sz="1600" b="0" i="0" u="none" strike="noStrike" baseline="0" dirty="0" err="1">
                <a:latin typeface="Calibri" panose="020F0502020204030204" pitchFamily="34" charset="0"/>
                <a:cs typeface="Calibri" panose="020F0502020204030204" pitchFamily="34" charset="0"/>
              </a:rPr>
              <a:t>document.querySelector</a:t>
            </a:r>
            <a:r>
              <a:rPr lang="en-US" sz="1600" b="0" i="0" u="none" strike="noStrike" baseline="0" dirty="0">
                <a:latin typeface="Calibri" panose="020F0502020204030204" pitchFamily="34" charset="0"/>
                <a:cs typeface="Calibri" panose="020F0502020204030204" pitchFamily="34" charset="0"/>
              </a:rPr>
              <a:t>("#list");</a:t>
            </a:r>
          </a:p>
          <a:p>
            <a:pPr marL="114300" lvl="4" defTabSz="180000"/>
            <a:r>
              <a:rPr lang="en-US" sz="1600" b="0" i="0" u="none" strike="noStrike" baseline="0" dirty="0">
                <a:latin typeface="Calibri" panose="020F0502020204030204" pitchFamily="34" charset="0"/>
                <a:cs typeface="Calibri" panose="020F0502020204030204" pitchFamily="34" charset="0"/>
              </a:rPr>
              <a:t>	</a:t>
            </a:r>
            <a:r>
              <a:rPr lang="en-US" sz="1600" b="0" i="0" u="none" strike="noStrike" baseline="0" dirty="0" err="1">
                <a:latin typeface="Calibri" panose="020F0502020204030204" pitchFamily="34" charset="0"/>
                <a:cs typeface="Calibri" panose="020F0502020204030204" pitchFamily="34" charset="0"/>
              </a:rPr>
              <a:t>parent.addEventListener</a:t>
            </a:r>
            <a:r>
              <a:rPr lang="en-US" sz="1600" b="0" i="0" u="none" strike="noStrike" baseline="0" dirty="0">
                <a:latin typeface="Calibri" panose="020F0502020204030204" pitchFamily="34" charset="0"/>
                <a:cs typeface="Calibri" panose="020F0502020204030204" pitchFamily="34" charset="0"/>
              </a:rPr>
              <a:t>("click", function (e) {</a:t>
            </a:r>
          </a:p>
          <a:p>
            <a:pPr marL="114300" lvl="3" defTabSz="180000"/>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 </a:t>
            </a:r>
            <a:r>
              <a:rPr lang="en-US" sz="1600" b="0" i="0" u="none" strike="noStrike" baseline="0" dirty="0" err="1">
                <a:solidFill>
                  <a:schemeClr val="tx2">
                    <a:lumMod val="50000"/>
                  </a:schemeClr>
                </a:solidFill>
                <a:latin typeface="Calibri" panose="020F0502020204030204" pitchFamily="34" charset="0"/>
                <a:cs typeface="Calibri" panose="020F0502020204030204" pitchFamily="34" charset="0"/>
              </a:rPr>
              <a:t>e.target</a:t>
            </a:r>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is the object that generated the event. </a:t>
            </a:r>
          </a:p>
          <a:p>
            <a:pPr marL="114300" lvl="3" defTabSz="180000"/>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 to verify that </a:t>
            </a:r>
            <a:r>
              <a:rPr lang="en-US" sz="1600" b="0" i="0" u="none" strike="noStrike" baseline="0" dirty="0" err="1">
                <a:solidFill>
                  <a:schemeClr val="tx2">
                    <a:lumMod val="50000"/>
                  </a:schemeClr>
                </a:solidFill>
                <a:latin typeface="Calibri" panose="020F0502020204030204" pitchFamily="34" charset="0"/>
                <a:cs typeface="Calibri" panose="020F0502020204030204" pitchFamily="34" charset="0"/>
              </a:rPr>
              <a:t>e.target</a:t>
            </a:r>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exists and that it is one of the</a:t>
            </a:r>
          </a:p>
          <a:p>
            <a:pPr marL="114300" lvl="3" defTabSz="180000"/>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 &lt;</a:t>
            </a:r>
            <a:r>
              <a:rPr lang="en-US" sz="1600" b="0" i="0" u="none" strike="noStrike" baseline="0" dirty="0" err="1">
                <a:solidFill>
                  <a:schemeClr val="tx2">
                    <a:lumMod val="50000"/>
                  </a:schemeClr>
                </a:solidFill>
                <a:latin typeface="Calibri" panose="020F0502020204030204" pitchFamily="34" charset="0"/>
                <a:cs typeface="Calibri" panose="020F0502020204030204" pitchFamily="34" charset="0"/>
              </a:rPr>
              <a:t>img</a:t>
            </a:r>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&gt; elements. Note: </a:t>
            </a:r>
            <a:r>
              <a:rPr lang="en-US" sz="1600" b="0" i="0" u="none" strike="noStrike" baseline="0" dirty="0" err="1">
                <a:solidFill>
                  <a:schemeClr val="tx2">
                    <a:lumMod val="50000"/>
                  </a:schemeClr>
                </a:solidFill>
                <a:latin typeface="Calibri" panose="020F0502020204030204" pitchFamily="34" charset="0"/>
                <a:cs typeface="Calibri" panose="020F0502020204030204" pitchFamily="34" charset="0"/>
              </a:rPr>
              <a:t>NodeName</a:t>
            </a:r>
            <a:r>
              <a:rPr lang="en-US" sz="1600" b="0" i="0" u="none" strike="noStrike" baseline="0" dirty="0">
                <a:solidFill>
                  <a:schemeClr val="tx2">
                    <a:lumMod val="50000"/>
                  </a:schemeClr>
                </a:solidFill>
                <a:latin typeface="Calibri" panose="020F0502020204030204" pitchFamily="34" charset="0"/>
                <a:cs typeface="Calibri" panose="020F0502020204030204" pitchFamily="34" charset="0"/>
              </a:rPr>
              <a:t> always returns 	//upper case</a:t>
            </a:r>
          </a:p>
          <a:p>
            <a:pPr marL="114300" lvl="3" defTabSz="180000"/>
            <a:r>
              <a:rPr lang="en-US" sz="1600" b="0" i="0" u="none" strike="noStrike" baseline="0" dirty="0">
                <a:latin typeface="Calibri" panose="020F0502020204030204" pitchFamily="34" charset="0"/>
                <a:cs typeface="Calibri" panose="020F0502020204030204" pitchFamily="34" charset="0"/>
              </a:rPr>
              <a:t>	if (</a:t>
            </a:r>
            <a:r>
              <a:rPr lang="en-US" sz="1600" b="0" i="0" u="none" strike="noStrike" baseline="0" dirty="0" err="1">
                <a:latin typeface="Calibri" panose="020F0502020204030204" pitchFamily="34" charset="0"/>
                <a:cs typeface="Calibri" panose="020F0502020204030204" pitchFamily="34" charset="0"/>
              </a:rPr>
              <a:t>e.target</a:t>
            </a:r>
            <a:r>
              <a:rPr lang="en-US" sz="1600" b="0" i="0" u="none" strike="noStrike" baseline="0" dirty="0">
                <a:latin typeface="Calibri" panose="020F0502020204030204" pitchFamily="34" charset="0"/>
                <a:cs typeface="Calibri" panose="020F0502020204030204" pitchFamily="34" charset="0"/>
              </a:rPr>
              <a:t> &amp;&amp; </a:t>
            </a:r>
            <a:r>
              <a:rPr lang="en-US" sz="1600" b="0" i="0" u="none" strike="noStrike" baseline="0" dirty="0" err="1">
                <a:latin typeface="Calibri" panose="020F0502020204030204" pitchFamily="34" charset="0"/>
                <a:cs typeface="Calibri" panose="020F0502020204030204" pitchFamily="34" charset="0"/>
              </a:rPr>
              <a:t>e.target.nodeName</a:t>
            </a:r>
            <a:r>
              <a:rPr lang="en-US" sz="1600" b="0" i="0" u="none" strike="noStrike" baseline="0" dirty="0">
                <a:latin typeface="Calibri" panose="020F0502020204030204" pitchFamily="34" charset="0"/>
                <a:cs typeface="Calibri" panose="020F0502020204030204" pitchFamily="34" charset="0"/>
              </a:rPr>
              <a:t> == "IMG") {</a:t>
            </a:r>
          </a:p>
          <a:p>
            <a:pPr marL="114300" lvl="3" defTabSz="180000"/>
            <a:r>
              <a:rPr lang="en-US" sz="1600" b="0" i="0" u="none" strike="noStrike" baseline="0" dirty="0">
                <a:latin typeface="Calibri" panose="020F0502020204030204" pitchFamily="34" charset="0"/>
                <a:cs typeface="Calibri" panose="020F0502020204030204" pitchFamily="34" charset="0"/>
              </a:rPr>
              <a:t>		</a:t>
            </a:r>
            <a:r>
              <a:rPr lang="en-US" sz="1600" b="0" i="0" u="none" strike="noStrike" baseline="0" dirty="0" err="1">
                <a:latin typeface="Calibri" panose="020F0502020204030204" pitchFamily="34" charset="0"/>
                <a:cs typeface="Calibri" panose="020F0502020204030204" pitchFamily="34" charset="0"/>
              </a:rPr>
              <a:t>doSomething</a:t>
            </a:r>
            <a:r>
              <a:rPr lang="en-US" sz="1600" b="0" i="0" u="none" strike="noStrike" baseline="0" dirty="0">
                <a:latin typeface="Calibri" panose="020F0502020204030204" pitchFamily="34" charset="0"/>
                <a:cs typeface="Calibri" panose="020F0502020204030204" pitchFamily="34" charset="0"/>
              </a:rPr>
              <a:t>(</a:t>
            </a:r>
            <a:r>
              <a:rPr lang="en-US" sz="1600" b="0" i="0" u="none" strike="noStrike" baseline="0" dirty="0" err="1">
                <a:latin typeface="Calibri" panose="020F0502020204030204" pitchFamily="34" charset="0"/>
                <a:cs typeface="Calibri" panose="020F0502020204030204" pitchFamily="34" charset="0"/>
              </a:rPr>
              <a:t>e.target</a:t>
            </a:r>
            <a:r>
              <a:rPr lang="en-US" sz="1600" b="0" i="0" u="none" strike="noStrike" baseline="0" dirty="0">
                <a:latin typeface="Calibri" panose="020F0502020204030204" pitchFamily="34" charset="0"/>
                <a:cs typeface="Calibri" panose="020F0502020204030204" pitchFamily="34" charset="0"/>
              </a:rPr>
              <a:t>);</a:t>
            </a:r>
          </a:p>
          <a:p>
            <a:pPr marL="114300" lvl="3" defTabSz="180000"/>
            <a:r>
              <a:rPr lang="en-US" sz="1600" b="0" i="0" u="none" strike="noStrike" baseline="0" dirty="0">
                <a:latin typeface="Calibri" panose="020F0502020204030204" pitchFamily="34" charset="0"/>
                <a:cs typeface="Calibri" panose="020F0502020204030204" pitchFamily="34" charset="0"/>
              </a:rPr>
              <a:t>	}</a:t>
            </a:r>
          </a:p>
          <a:p>
            <a:pPr marL="114300" indent="0" algn="l" defTabSz="180000">
              <a:buNone/>
            </a:pPr>
            <a:r>
              <a:rPr lang="en-US" sz="1600" b="0" i="0" u="none" strike="noStrike" baseline="0" dirty="0">
                <a:latin typeface="Calibri" panose="020F0502020204030204" pitchFamily="34" charset="0"/>
                <a:cs typeface="Calibri" panose="020F0502020204030204" pitchFamily="34" charset="0"/>
              </a:rPr>
              <a:t>});</a:t>
            </a:r>
            <a:endParaRPr lang="en-CA" sz="1600" b="0" i="0" u="none" strike="noStrike" baseline="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4429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0D44-34B7-43BE-BA7B-AF57E2C99002}"/>
              </a:ext>
            </a:extLst>
          </p:cNvPr>
          <p:cNvSpPr>
            <a:spLocks noGrp="1"/>
          </p:cNvSpPr>
          <p:nvPr>
            <p:ph type="title"/>
          </p:nvPr>
        </p:nvSpPr>
        <p:spPr/>
        <p:txBody>
          <a:bodyPr/>
          <a:lstStyle/>
          <a:p>
            <a:r>
              <a:rPr lang="en-CA" dirty="0"/>
              <a:t>Event Delegation (iv)</a:t>
            </a:r>
          </a:p>
        </p:txBody>
      </p:sp>
      <p:pic>
        <p:nvPicPr>
          <p:cNvPr id="5" name="Picture 4" descr="FIGURE 9.15 Event delegation">
            <a:extLst>
              <a:ext uri="{FF2B5EF4-FFF2-40B4-BE49-F238E27FC236}">
                <a16:creationId xmlns:a16="http://schemas.microsoft.com/office/drawing/2014/main" id="{6F51C468-2B9F-4526-9C2C-4FE7B9534B91}"/>
              </a:ext>
            </a:extLst>
          </p:cNvPr>
          <p:cNvPicPr>
            <a:picLocks noChangeAspect="1"/>
          </p:cNvPicPr>
          <p:nvPr/>
        </p:nvPicPr>
        <p:blipFill>
          <a:blip r:embed="rId2"/>
          <a:stretch>
            <a:fillRect/>
          </a:stretch>
        </p:blipFill>
        <p:spPr>
          <a:xfrm>
            <a:off x="2031904" y="962887"/>
            <a:ext cx="5080191" cy="3768878"/>
          </a:xfrm>
          <a:prstGeom prst="rect">
            <a:avLst/>
          </a:prstGeom>
        </p:spPr>
      </p:pic>
    </p:spTree>
    <p:extLst>
      <p:ext uri="{BB962C8B-B14F-4D97-AF65-F5344CB8AC3E}">
        <p14:creationId xmlns:p14="http://schemas.microsoft.com/office/powerpoint/2010/main" val="4034149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25786-4046-4D3E-BA03-5F5D25A37EB8}"/>
              </a:ext>
            </a:extLst>
          </p:cNvPr>
          <p:cNvSpPr>
            <a:spLocks noGrp="1"/>
          </p:cNvSpPr>
          <p:nvPr>
            <p:ph type="title"/>
          </p:nvPr>
        </p:nvSpPr>
        <p:spPr/>
        <p:txBody>
          <a:bodyPr/>
          <a:lstStyle/>
          <a:p>
            <a:r>
              <a:rPr lang="en-CA" dirty="0"/>
              <a:t>DOM Nodes and </a:t>
            </a:r>
            <a:r>
              <a:rPr lang="en-CA" dirty="0" err="1"/>
              <a:t>NodeLists</a:t>
            </a:r>
            <a:endParaRPr lang="en-CA" dirty="0"/>
          </a:p>
        </p:txBody>
      </p:sp>
      <p:sp>
        <p:nvSpPr>
          <p:cNvPr id="7" name="Google Shape;180;p29">
            <a:extLst>
              <a:ext uri="{FF2B5EF4-FFF2-40B4-BE49-F238E27FC236}">
                <a16:creationId xmlns:a16="http://schemas.microsoft.com/office/drawing/2014/main" id="{78F63D19-99B4-4937-A08C-CEE1F5BD8DC4}"/>
              </a:ext>
            </a:extLst>
          </p:cNvPr>
          <p:cNvSpPr txBox="1">
            <a:spLocks noGrp="1"/>
          </p:cNvSpPr>
          <p:nvPr>
            <p:ph type="body" idx="1"/>
          </p:nvPr>
        </p:nvSpPr>
        <p:spPr>
          <a:xfrm>
            <a:off x="457200" y="1081088"/>
            <a:ext cx="4090845" cy="3532500"/>
          </a:xfrm>
          <a:prstGeom prst="rect">
            <a:avLst/>
          </a:prstGeom>
          <a:noFill/>
          <a:ln>
            <a:noFill/>
          </a:ln>
        </p:spPr>
        <p:txBody>
          <a:bodyPr spcFirstLastPara="1" wrap="square" lIns="91425" tIns="91425" rIns="91425" bIns="91425" anchor="t" anchorCtr="0">
            <a:noAutofit/>
          </a:bodyPr>
          <a:lstStyle/>
          <a:p>
            <a:pPr marL="114300" indent="0" algn="l">
              <a:buNone/>
            </a:pPr>
            <a:r>
              <a:rPr lang="en-US" sz="1800" b="0" i="0" u="none" strike="noStrike" baseline="0" dirty="0">
                <a:solidFill>
                  <a:srgbClr val="000000"/>
                </a:solidFill>
                <a:latin typeface="+mj-lt"/>
              </a:rPr>
              <a:t>In the DOM, each element within the HTML document is called a </a:t>
            </a:r>
            <a:r>
              <a:rPr lang="en-US" sz="1800" b="1" i="0" u="none" strike="noStrike" baseline="0" dirty="0">
                <a:solidFill>
                  <a:srgbClr val="009A9A"/>
                </a:solidFill>
                <a:latin typeface="+mj-lt"/>
              </a:rPr>
              <a:t>node</a:t>
            </a:r>
            <a:r>
              <a:rPr lang="en-US" sz="1800" b="0" i="0" u="none" strike="noStrike" baseline="0" dirty="0">
                <a:solidFill>
                  <a:srgbClr val="000000"/>
                </a:solidFill>
                <a:latin typeface="+mj-lt"/>
              </a:rPr>
              <a:t>.</a:t>
            </a:r>
          </a:p>
          <a:p>
            <a:pPr marL="114300" indent="0" algn="l">
              <a:buNone/>
            </a:pPr>
            <a:r>
              <a:rPr lang="en-US" sz="1800" b="0" i="0" u="none" strike="noStrike" baseline="0" dirty="0">
                <a:solidFill>
                  <a:srgbClr val="000000"/>
                </a:solidFill>
                <a:latin typeface="+mj-lt"/>
              </a:rPr>
              <a:t>The DOM also defines a specialized object called a </a:t>
            </a:r>
            <a:r>
              <a:rPr lang="en-US" sz="1800" b="1" i="0" u="none" strike="noStrike" baseline="0" dirty="0" err="1">
                <a:solidFill>
                  <a:srgbClr val="009A9A"/>
                </a:solidFill>
                <a:latin typeface="+mj-lt"/>
              </a:rPr>
              <a:t>NodeList</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that represents a collection of nodes. It operates very similarly to an array.</a:t>
            </a:r>
          </a:p>
          <a:p>
            <a:pPr marL="114300" indent="0" algn="l">
              <a:buNone/>
            </a:pPr>
            <a:r>
              <a:rPr lang="en-US" sz="1800" dirty="0">
                <a:latin typeface="+mj-lt"/>
              </a:rPr>
              <a:t>M</a:t>
            </a:r>
            <a:r>
              <a:rPr lang="en-US" sz="1800" b="0" i="0" u="none" strike="noStrike" baseline="0" dirty="0">
                <a:latin typeface="+mj-lt"/>
              </a:rPr>
              <a:t>any programming tasks that we typically perform in JavaScript involve finding one or more nodes and then modifying them.</a:t>
            </a:r>
            <a:endParaRPr lang="en-US" sz="1800" b="0" i="0" u="none" strike="noStrike" baseline="0" dirty="0">
              <a:solidFill>
                <a:schemeClr val="tx1"/>
              </a:solidFill>
              <a:latin typeface="+mj-lt"/>
            </a:endParaRPr>
          </a:p>
        </p:txBody>
      </p:sp>
      <p:pic>
        <p:nvPicPr>
          <p:cNvPr id="4" name="Picture 3" descr="FIGURE 9.2 DOM Nodes">
            <a:extLst>
              <a:ext uri="{FF2B5EF4-FFF2-40B4-BE49-F238E27FC236}">
                <a16:creationId xmlns:a16="http://schemas.microsoft.com/office/drawing/2014/main" id="{CB6FE537-52DA-42C4-9BF2-0661F368A0DE}"/>
              </a:ext>
            </a:extLst>
          </p:cNvPr>
          <p:cNvPicPr>
            <a:picLocks noChangeAspect="1"/>
          </p:cNvPicPr>
          <p:nvPr/>
        </p:nvPicPr>
        <p:blipFill>
          <a:blip r:embed="rId2"/>
          <a:stretch>
            <a:fillRect/>
          </a:stretch>
        </p:blipFill>
        <p:spPr>
          <a:xfrm>
            <a:off x="4548045" y="1828799"/>
            <a:ext cx="4138755" cy="1642179"/>
          </a:xfrm>
          <a:prstGeom prst="rect">
            <a:avLst/>
          </a:prstGeom>
        </p:spPr>
      </p:pic>
    </p:spTree>
    <p:extLst>
      <p:ext uri="{BB962C8B-B14F-4D97-AF65-F5344CB8AC3E}">
        <p14:creationId xmlns:p14="http://schemas.microsoft.com/office/powerpoint/2010/main" val="6022083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6C528-6E53-42C3-B164-4D6F9C42236C}"/>
              </a:ext>
            </a:extLst>
          </p:cNvPr>
          <p:cNvSpPr>
            <a:spLocks noGrp="1"/>
          </p:cNvSpPr>
          <p:nvPr>
            <p:ph type="title"/>
          </p:nvPr>
        </p:nvSpPr>
        <p:spPr/>
        <p:txBody>
          <a:bodyPr/>
          <a:lstStyle/>
          <a:p>
            <a:r>
              <a:rPr lang="en-CA" dirty="0"/>
              <a:t>Using the Dataset Property</a:t>
            </a:r>
          </a:p>
        </p:txBody>
      </p:sp>
      <p:sp>
        <p:nvSpPr>
          <p:cNvPr id="3" name="Text Placeholder 2">
            <a:extLst>
              <a:ext uri="{FF2B5EF4-FFF2-40B4-BE49-F238E27FC236}">
                <a16:creationId xmlns:a16="http://schemas.microsoft.com/office/drawing/2014/main" id="{3B6A162A-B1E5-4F9A-B14B-7B6554E86F6C}"/>
              </a:ext>
            </a:extLst>
          </p:cNvPr>
          <p:cNvSpPr>
            <a:spLocks noGrp="1"/>
          </p:cNvSpPr>
          <p:nvPr>
            <p:ph type="body" idx="1"/>
          </p:nvPr>
        </p:nvSpPr>
        <p:spPr/>
        <p:txBody>
          <a:bodyPr/>
          <a:lstStyle/>
          <a:p>
            <a:pPr algn="l"/>
            <a:r>
              <a:rPr lang="en-US" sz="1800" b="0" i="0" u="none" strike="noStrike" baseline="0" dirty="0">
                <a:latin typeface="+mj-lt"/>
              </a:rPr>
              <a:t>One of the more challenging aspects of writing JavaScript involves differences in timing between what variables are available to a function handler when it is being defined and what variables are available to that same function when it is being </a:t>
            </a:r>
            <a:r>
              <a:rPr lang="en-CA" sz="1800" b="0" i="0" u="none" strike="noStrike" baseline="0" dirty="0">
                <a:latin typeface="+mj-lt"/>
              </a:rPr>
              <a:t>executed.</a:t>
            </a:r>
          </a:p>
          <a:p>
            <a:pPr algn="l"/>
            <a:r>
              <a:rPr lang="en-US" sz="1800" b="0" i="0" u="none" strike="noStrike" baseline="0" dirty="0">
                <a:latin typeface="+mj-lt"/>
              </a:rPr>
              <a:t>The solution is to make use of the </a:t>
            </a:r>
            <a:r>
              <a:rPr lang="en-US" sz="1800" b="1" i="0" u="none" strike="noStrike" baseline="0" dirty="0">
                <a:latin typeface="+mj-lt"/>
              </a:rPr>
              <a:t>dataset</a:t>
            </a:r>
            <a:r>
              <a:rPr lang="en-US" sz="1800" b="0" i="0" u="none" strike="noStrike" baseline="0" dirty="0">
                <a:latin typeface="+mj-lt"/>
              </a:rPr>
              <a:t> property of the DOM element, which provides read/write access to custom data attributes (data-*) set on the element. For instance, you can make use of these via markup or via JavaScript. In markup, it can be added to any element as shown in the following:</a:t>
            </a:r>
          </a:p>
          <a:p>
            <a:pPr marL="571500" lvl="1" indent="0">
              <a:buNone/>
            </a:pPr>
            <a:r>
              <a:rPr lang="en-US" sz="1800" b="0" i="0" u="none" strike="noStrike" baseline="0" dirty="0">
                <a:latin typeface="Calibri" panose="020F0502020204030204" pitchFamily="34" charset="0"/>
                <a:cs typeface="Calibri" panose="020F0502020204030204" pitchFamily="34" charset="0"/>
              </a:rPr>
              <a:t>&lt;</a:t>
            </a:r>
            <a:r>
              <a:rPr lang="en-US" sz="1800" b="0" i="0" u="none" strike="noStrike" baseline="0" dirty="0" err="1">
                <a:latin typeface="Calibri" panose="020F0502020204030204" pitchFamily="34" charset="0"/>
                <a:cs typeface="Calibri" panose="020F0502020204030204" pitchFamily="34" charset="0"/>
              </a:rPr>
              <a:t>img</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src</a:t>
            </a:r>
            <a:r>
              <a:rPr lang="en-US" sz="1800" b="0" i="0" u="none" strike="noStrike" baseline="0" dirty="0">
                <a:latin typeface="Calibri" panose="020F0502020204030204" pitchFamily="34" charset="0"/>
                <a:cs typeface="Calibri" panose="020F0502020204030204" pitchFamily="34" charset="0"/>
              </a:rPr>
              <a:t>='file.png' id='a' data-id='5' data-country='Peru' /&gt;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82339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31E54-D9DF-48A3-BF2E-37C51D6EBD9D}"/>
              </a:ext>
            </a:extLst>
          </p:cNvPr>
          <p:cNvSpPr>
            <a:spLocks noGrp="1"/>
          </p:cNvSpPr>
          <p:nvPr>
            <p:ph type="title"/>
          </p:nvPr>
        </p:nvSpPr>
        <p:spPr/>
        <p:txBody>
          <a:bodyPr/>
          <a:lstStyle/>
          <a:p>
            <a:r>
              <a:rPr lang="en-CA" dirty="0"/>
              <a:t>Event Types</a:t>
            </a:r>
          </a:p>
        </p:txBody>
      </p:sp>
      <p:sp>
        <p:nvSpPr>
          <p:cNvPr id="3" name="Text Placeholder 2">
            <a:extLst>
              <a:ext uri="{FF2B5EF4-FFF2-40B4-BE49-F238E27FC236}">
                <a16:creationId xmlns:a16="http://schemas.microsoft.com/office/drawing/2014/main" id="{16EFA2AB-A16E-4940-A339-D80495238BDD}"/>
              </a:ext>
            </a:extLst>
          </p:cNvPr>
          <p:cNvSpPr>
            <a:spLocks noGrp="1"/>
          </p:cNvSpPr>
          <p:nvPr>
            <p:ph type="body" idx="1"/>
          </p:nvPr>
        </p:nvSpPr>
        <p:spPr/>
        <p:txBody>
          <a:bodyPr numCol="2"/>
          <a:lstStyle/>
          <a:p>
            <a:pPr marL="114300" indent="0" algn="l">
              <a:buNone/>
            </a:pPr>
            <a:r>
              <a:rPr lang="en-US" sz="1800" b="0" i="0" u="none" strike="noStrike" baseline="0" dirty="0">
                <a:solidFill>
                  <a:srgbClr val="000000"/>
                </a:solidFill>
                <a:latin typeface="+mj-lt"/>
              </a:rPr>
              <a:t>There are many different types of events that can be triggered in the browser. Perhaps the most obvious event is the click event, but JavaScript and the DOM support several others. </a:t>
            </a:r>
          </a:p>
          <a:p>
            <a:pPr marL="114300" indent="0" algn="l">
              <a:buNone/>
            </a:pPr>
            <a:r>
              <a:rPr lang="en-US" sz="1800" b="0" i="0" u="none" strike="noStrike" baseline="0" dirty="0">
                <a:solidFill>
                  <a:srgbClr val="000000"/>
                </a:solidFill>
                <a:latin typeface="+mj-lt"/>
              </a:rPr>
              <a:t>In actuality, there are several classes of event, with several types of events within each class specified by the W3C. Some of the most commonly used </a:t>
            </a:r>
            <a:r>
              <a:rPr lang="en-US" sz="1800" b="1" i="0" u="none" strike="noStrike" baseline="0" dirty="0">
                <a:solidFill>
                  <a:srgbClr val="009A9A"/>
                </a:solidFill>
                <a:latin typeface="+mj-lt"/>
              </a:rPr>
              <a:t>event types </a:t>
            </a:r>
            <a:r>
              <a:rPr lang="en-US" sz="1800" dirty="0">
                <a:solidFill>
                  <a:srgbClr val="000000"/>
                </a:solidFill>
                <a:latin typeface="+mj-lt"/>
              </a:rPr>
              <a:t>are:</a:t>
            </a:r>
          </a:p>
          <a:p>
            <a:pPr marL="114300" indent="0" algn="l">
              <a:buNone/>
            </a:pPr>
            <a:endParaRPr lang="en-US" sz="1800" dirty="0">
              <a:solidFill>
                <a:srgbClr val="000000"/>
              </a:solidFill>
              <a:latin typeface="+mj-lt"/>
            </a:endParaRPr>
          </a:p>
          <a:p>
            <a:r>
              <a:rPr lang="en-US" sz="1800" dirty="0">
                <a:solidFill>
                  <a:srgbClr val="000000"/>
                </a:solidFill>
                <a:latin typeface="+mj-lt"/>
              </a:rPr>
              <a:t>mouse events, </a:t>
            </a:r>
          </a:p>
          <a:p>
            <a:r>
              <a:rPr lang="en-US" sz="1800" dirty="0">
                <a:solidFill>
                  <a:srgbClr val="000000"/>
                </a:solidFill>
                <a:latin typeface="+mj-lt"/>
              </a:rPr>
              <a:t>keyboard events, </a:t>
            </a:r>
          </a:p>
          <a:p>
            <a:r>
              <a:rPr lang="en-US" sz="1800" dirty="0">
                <a:solidFill>
                  <a:srgbClr val="000000"/>
                </a:solidFill>
                <a:latin typeface="+mj-lt"/>
              </a:rPr>
              <a:t>touch events, </a:t>
            </a:r>
          </a:p>
          <a:p>
            <a:r>
              <a:rPr lang="en-US" sz="1800" dirty="0">
                <a:solidFill>
                  <a:srgbClr val="000000"/>
                </a:solidFill>
                <a:latin typeface="+mj-lt"/>
              </a:rPr>
              <a:t>form events, and </a:t>
            </a:r>
          </a:p>
          <a:p>
            <a:r>
              <a:rPr lang="en-US" sz="1800" dirty="0">
                <a:solidFill>
                  <a:srgbClr val="000000"/>
                </a:solidFill>
                <a:latin typeface="+mj-lt"/>
              </a:rPr>
              <a:t>frame events.</a:t>
            </a:r>
            <a:endParaRPr lang="en-CA" dirty="0">
              <a:latin typeface="+mj-lt"/>
            </a:endParaRPr>
          </a:p>
        </p:txBody>
      </p:sp>
    </p:spTree>
    <p:extLst>
      <p:ext uri="{BB962C8B-B14F-4D97-AF65-F5344CB8AC3E}">
        <p14:creationId xmlns:p14="http://schemas.microsoft.com/office/powerpoint/2010/main" val="5896838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24FAD-ED2A-4B4C-AFC5-8B8D0322D4F0}"/>
              </a:ext>
            </a:extLst>
          </p:cNvPr>
          <p:cNvSpPr>
            <a:spLocks noGrp="1"/>
          </p:cNvSpPr>
          <p:nvPr>
            <p:ph type="title"/>
          </p:nvPr>
        </p:nvSpPr>
        <p:spPr/>
        <p:txBody>
          <a:bodyPr/>
          <a:lstStyle/>
          <a:p>
            <a:r>
              <a:rPr lang="en-CA" dirty="0"/>
              <a:t>Mouse Events</a:t>
            </a:r>
          </a:p>
        </p:txBody>
      </p:sp>
      <p:sp>
        <p:nvSpPr>
          <p:cNvPr id="3" name="Text Placeholder 2">
            <a:extLst>
              <a:ext uri="{FF2B5EF4-FFF2-40B4-BE49-F238E27FC236}">
                <a16:creationId xmlns:a16="http://schemas.microsoft.com/office/drawing/2014/main" id="{9BCB3642-DB27-44C2-9F0A-D386AA9282D0}"/>
              </a:ext>
            </a:extLst>
          </p:cNvPr>
          <p:cNvSpPr>
            <a:spLocks noGrp="1"/>
          </p:cNvSpPr>
          <p:nvPr>
            <p:ph type="body" idx="1"/>
          </p:nvPr>
        </p:nvSpPr>
        <p:spPr/>
        <p:txBody>
          <a:bodyPr/>
          <a:lstStyle/>
          <a:p>
            <a:pPr algn="l"/>
            <a:r>
              <a:rPr lang="en-US" sz="1800" b="1" i="0" u="none" strike="noStrike" baseline="0" dirty="0">
                <a:latin typeface="+mj-lt"/>
              </a:rPr>
              <a:t>click </a:t>
            </a:r>
            <a:r>
              <a:rPr lang="en-US" sz="1800" b="0" i="0" u="none" strike="noStrike" baseline="0" dirty="0">
                <a:latin typeface="+mj-lt"/>
              </a:rPr>
              <a:t>The mouse was clicked on an element.</a:t>
            </a:r>
          </a:p>
          <a:p>
            <a:pPr algn="l"/>
            <a:r>
              <a:rPr lang="en-US" sz="1800" b="1" i="0" u="none" strike="noStrike" baseline="0" dirty="0" err="1">
                <a:latin typeface="+mj-lt"/>
              </a:rPr>
              <a:t>dblclick</a:t>
            </a:r>
            <a:r>
              <a:rPr lang="en-US" sz="1800" b="1" i="0" u="none" strike="noStrike" baseline="0" dirty="0">
                <a:latin typeface="+mj-lt"/>
              </a:rPr>
              <a:t> </a:t>
            </a:r>
            <a:r>
              <a:rPr lang="en-US" sz="1800" b="0" i="0" u="none" strike="noStrike" baseline="0" dirty="0">
                <a:latin typeface="+mj-lt"/>
              </a:rPr>
              <a:t>The mouse was double clicked on an element.</a:t>
            </a:r>
          </a:p>
          <a:p>
            <a:pPr algn="l"/>
            <a:r>
              <a:rPr lang="en-US" sz="1800" b="1" i="0" u="none" strike="noStrike" baseline="0" dirty="0" err="1">
                <a:latin typeface="+mj-lt"/>
              </a:rPr>
              <a:t>mousedown</a:t>
            </a:r>
            <a:r>
              <a:rPr lang="en-US" sz="1800" b="1" i="0" u="none" strike="noStrike" baseline="0" dirty="0">
                <a:latin typeface="+mj-lt"/>
              </a:rPr>
              <a:t> </a:t>
            </a:r>
            <a:r>
              <a:rPr lang="en-US" sz="1800" b="0" i="0" u="none" strike="noStrike" baseline="0" dirty="0">
                <a:latin typeface="+mj-lt"/>
              </a:rPr>
              <a:t>The mouse was pressed down over an element.</a:t>
            </a:r>
          </a:p>
          <a:p>
            <a:pPr algn="l"/>
            <a:r>
              <a:rPr lang="en-US" sz="1800" b="1" i="0" u="none" strike="noStrike" baseline="0" dirty="0" err="1">
                <a:latin typeface="+mj-lt"/>
              </a:rPr>
              <a:t>mouseup</a:t>
            </a:r>
            <a:r>
              <a:rPr lang="en-US" sz="1800" b="1" i="0" u="none" strike="noStrike" baseline="0" dirty="0">
                <a:latin typeface="+mj-lt"/>
              </a:rPr>
              <a:t> </a:t>
            </a:r>
            <a:r>
              <a:rPr lang="en-US" sz="1800" b="0" i="0" u="none" strike="noStrike" baseline="0" dirty="0">
                <a:latin typeface="+mj-lt"/>
              </a:rPr>
              <a:t>The mouse was released over an element.</a:t>
            </a:r>
          </a:p>
          <a:p>
            <a:pPr algn="l"/>
            <a:r>
              <a:rPr lang="en-US" sz="1800" b="1" i="0" u="none" strike="noStrike" baseline="0" dirty="0">
                <a:latin typeface="+mj-lt"/>
              </a:rPr>
              <a:t>mouseover </a:t>
            </a:r>
            <a:r>
              <a:rPr lang="en-US" sz="1800" b="0" i="0" u="none" strike="noStrike" baseline="0" dirty="0">
                <a:latin typeface="+mj-lt"/>
              </a:rPr>
              <a:t>The mouse was moved (not clicked) over an element.</a:t>
            </a:r>
          </a:p>
          <a:p>
            <a:pPr algn="l"/>
            <a:r>
              <a:rPr lang="en-US" sz="1800" b="1" i="0" u="none" strike="noStrike" baseline="0" dirty="0" err="1">
                <a:latin typeface="+mj-lt"/>
              </a:rPr>
              <a:t>mouseout</a:t>
            </a:r>
            <a:r>
              <a:rPr lang="en-US" sz="1800" b="1" i="0" u="none" strike="noStrike" baseline="0" dirty="0">
                <a:latin typeface="+mj-lt"/>
              </a:rPr>
              <a:t> </a:t>
            </a:r>
            <a:r>
              <a:rPr lang="en-US" sz="1800" b="0" i="0" u="none" strike="noStrike" baseline="0" dirty="0">
                <a:latin typeface="+mj-lt"/>
              </a:rPr>
              <a:t>The mouse was moved off of an element.</a:t>
            </a:r>
          </a:p>
          <a:p>
            <a:pPr algn="l"/>
            <a:r>
              <a:rPr lang="en-US" sz="1800" b="1" i="0" u="none" strike="noStrike" baseline="0" dirty="0" err="1">
                <a:latin typeface="+mj-lt"/>
              </a:rPr>
              <a:t>mousemove</a:t>
            </a:r>
            <a:r>
              <a:rPr lang="en-US" sz="1800" b="1" i="0" u="none" strike="noStrike" baseline="0" dirty="0">
                <a:latin typeface="+mj-lt"/>
              </a:rPr>
              <a:t> </a:t>
            </a:r>
            <a:r>
              <a:rPr lang="en-US" sz="1800" b="0" i="0" u="none" strike="noStrike" baseline="0" dirty="0">
                <a:latin typeface="+mj-lt"/>
              </a:rPr>
              <a:t>The mouse was moved while over an element.</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15373361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DAD45-17DE-4569-B37C-E329C01AF188}"/>
              </a:ext>
            </a:extLst>
          </p:cNvPr>
          <p:cNvSpPr>
            <a:spLocks noGrp="1"/>
          </p:cNvSpPr>
          <p:nvPr>
            <p:ph type="title"/>
          </p:nvPr>
        </p:nvSpPr>
        <p:spPr/>
        <p:txBody>
          <a:bodyPr/>
          <a:lstStyle/>
          <a:p>
            <a:r>
              <a:rPr lang="en-CA" dirty="0"/>
              <a:t>Keyboard Events</a:t>
            </a:r>
          </a:p>
        </p:txBody>
      </p:sp>
      <p:sp>
        <p:nvSpPr>
          <p:cNvPr id="3" name="Text Placeholder 2">
            <a:extLst>
              <a:ext uri="{FF2B5EF4-FFF2-40B4-BE49-F238E27FC236}">
                <a16:creationId xmlns:a16="http://schemas.microsoft.com/office/drawing/2014/main" id="{23FF0983-B4A2-43C3-B4BD-6A8E3E94DD8B}"/>
              </a:ext>
            </a:extLst>
          </p:cNvPr>
          <p:cNvSpPr>
            <a:spLocks noGrp="1"/>
          </p:cNvSpPr>
          <p:nvPr>
            <p:ph type="body" idx="1"/>
          </p:nvPr>
        </p:nvSpPr>
        <p:spPr/>
        <p:txBody>
          <a:bodyPr/>
          <a:lstStyle/>
          <a:p>
            <a:pPr marL="114300" indent="0" algn="l">
              <a:buNone/>
            </a:pPr>
            <a:r>
              <a:rPr lang="en-US" b="1" i="0" u="none" strike="noStrike" baseline="0" dirty="0">
                <a:solidFill>
                  <a:srgbClr val="009A9A"/>
                </a:solidFill>
                <a:latin typeface="+mj-lt"/>
              </a:rPr>
              <a:t>Keyboard events </a:t>
            </a:r>
            <a:r>
              <a:rPr lang="en-US" b="0" i="0" u="none" strike="noStrike" baseline="0" dirty="0">
                <a:solidFill>
                  <a:srgbClr val="000000"/>
                </a:solidFill>
                <a:latin typeface="+mj-lt"/>
              </a:rPr>
              <a:t>are often overlooked by novice web developers, but are important </a:t>
            </a:r>
            <a:r>
              <a:rPr lang="en-CA" b="0" i="0" u="none" strike="noStrike" baseline="0" dirty="0">
                <a:solidFill>
                  <a:srgbClr val="000000"/>
                </a:solidFill>
                <a:latin typeface="+mj-lt"/>
              </a:rPr>
              <a:t>tools for power users.</a:t>
            </a:r>
          </a:p>
          <a:p>
            <a:pPr algn="l"/>
            <a:r>
              <a:rPr lang="en-US" b="1" i="0" u="none" strike="noStrike" baseline="0" dirty="0" err="1">
                <a:latin typeface="+mj-lt"/>
              </a:rPr>
              <a:t>keydown</a:t>
            </a:r>
            <a:r>
              <a:rPr lang="en-US" b="1" i="0" u="none" strike="noStrike" baseline="0" dirty="0">
                <a:latin typeface="+mj-lt"/>
              </a:rPr>
              <a:t> </a:t>
            </a:r>
            <a:r>
              <a:rPr lang="en-US" b="0" i="0" u="none" strike="noStrike" baseline="0" dirty="0">
                <a:latin typeface="+mj-lt"/>
              </a:rPr>
              <a:t>The user is pressing a key (this happens first).</a:t>
            </a:r>
          </a:p>
          <a:p>
            <a:pPr algn="l"/>
            <a:r>
              <a:rPr lang="en-US" b="1" i="0" u="none" strike="noStrike" baseline="0" dirty="0" err="1">
                <a:latin typeface="+mj-lt"/>
              </a:rPr>
              <a:t>keyup</a:t>
            </a:r>
            <a:r>
              <a:rPr lang="en-US" b="1" i="0" u="none" strike="noStrike" baseline="0" dirty="0">
                <a:latin typeface="+mj-lt"/>
              </a:rPr>
              <a:t> </a:t>
            </a:r>
            <a:r>
              <a:rPr lang="en-US" b="0" i="0" u="none" strike="noStrike" baseline="0" dirty="0">
                <a:latin typeface="+mj-lt"/>
              </a:rPr>
              <a:t>The user releases a key that was down (this happens last).</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738871C2-6F1B-4303-9506-9090E6F56B56}"/>
              </a:ext>
            </a:extLst>
          </p:cNvPr>
          <p:cNvSpPr txBox="1"/>
          <p:nvPr/>
        </p:nvSpPr>
        <p:spPr>
          <a:xfrm>
            <a:off x="1365970" y="2893342"/>
            <a:ext cx="6412059" cy="1587263"/>
          </a:xfrm>
          <a:prstGeom prst="rect">
            <a:avLst/>
          </a:prstGeom>
          <a:solidFill>
            <a:srgbClr val="E6F0F5"/>
          </a:solidFill>
        </p:spPr>
        <p:txBody>
          <a:bodyPr wrap="square" numCol="1" rtlCol="0">
            <a:noAutofit/>
          </a:bodyPr>
          <a:lstStyle/>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document.getElementById("key").addEventListener("</a:t>
            </a:r>
            <a:r>
              <a:rPr lang="fr-FR" b="1" i="0" u="none" strike="noStrike" baseline="0" dirty="0">
                <a:solidFill>
                  <a:srgbClr val="C00000"/>
                </a:solidFill>
                <a:latin typeface="Calibri" panose="020F0502020204030204" pitchFamily="34" charset="0"/>
                <a:cs typeface="Calibri" panose="020F0502020204030204" pitchFamily="34" charset="0"/>
              </a:rPr>
              <a:t>keydown</a:t>
            </a:r>
            <a:r>
              <a:rPr lang="fr-FR" b="0" i="0" u="none" strike="noStrike" baseline="0" dirty="0">
                <a:solidFill>
                  <a:srgbClr val="000000"/>
                </a:solidFill>
                <a:latin typeface="Calibri" panose="020F0502020204030204" pitchFamily="34" charset="0"/>
                <a:cs typeface="Calibri" panose="020F0502020204030204" pitchFamily="34" charset="0"/>
              </a:rPr>
              <a:t>", function (e) {</a:t>
            </a:r>
          </a:p>
          <a:p>
            <a:pPr algn="l" defTabSz="144000"/>
            <a:r>
              <a:rPr lang="fr-FR" b="0" i="1" u="none" strike="noStrike" baseline="0" dirty="0">
                <a:solidFill>
                  <a:srgbClr val="000000"/>
                </a:solidFill>
                <a:latin typeface="Calibri" panose="020F0502020204030204" pitchFamily="34" charset="0"/>
                <a:cs typeface="Calibri" panose="020F0502020204030204" pitchFamily="34" charset="0"/>
              </a:rPr>
              <a:t>	// get the raw key code</a:t>
            </a:r>
          </a:p>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	let keyPressed=</a:t>
            </a:r>
            <a:r>
              <a:rPr lang="fr-FR" b="1" i="0" u="none" strike="noStrike" baseline="0" dirty="0">
                <a:solidFill>
                  <a:srgbClr val="C00000"/>
                </a:solidFill>
                <a:latin typeface="Calibri" panose="020F0502020204030204" pitchFamily="34" charset="0"/>
                <a:cs typeface="Calibri" panose="020F0502020204030204" pitchFamily="34" charset="0"/>
              </a:rPr>
              <a:t>e.key</a:t>
            </a:r>
            <a:r>
              <a:rPr lang="fr-FR" b="0" i="0" u="none" strike="noStrike" baseline="0" dirty="0">
                <a:solidFill>
                  <a:srgbClr val="000000"/>
                </a:solidFill>
                <a:latin typeface="Calibri" panose="020F0502020204030204" pitchFamily="34" charset="0"/>
                <a:cs typeface="Calibri" panose="020F0502020204030204" pitchFamily="34" charset="0"/>
              </a:rPr>
              <a:t>;</a:t>
            </a:r>
          </a:p>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	</a:t>
            </a:r>
            <a:r>
              <a:rPr lang="fr-FR" b="0" i="1" u="none" strike="noStrike" baseline="0" dirty="0">
                <a:solidFill>
                  <a:srgbClr val="000000"/>
                </a:solidFill>
                <a:latin typeface="Calibri" panose="020F0502020204030204" pitchFamily="34" charset="0"/>
                <a:cs typeface="Calibri" panose="020F0502020204030204" pitchFamily="34" charset="0"/>
              </a:rPr>
              <a:t>// convert to string</a:t>
            </a:r>
          </a:p>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	let character=String.fromCharCode(keyPressed);</a:t>
            </a:r>
          </a:p>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	alert("Key " + character + " was pressed");</a:t>
            </a:r>
          </a:p>
          <a:p>
            <a:pPr algn="l" defTabSz="144000"/>
            <a:r>
              <a:rPr lang="fr-FR" b="0" i="0" u="none" strike="noStrike" baseline="0" dirty="0">
                <a:solidFill>
                  <a:srgbClr val="000000"/>
                </a:solidFill>
                <a:latin typeface="Calibri" panose="020F0502020204030204" pitchFamily="34" charset="0"/>
                <a:cs typeface="Calibri" panose="020F0502020204030204" pitchFamily="34" charset="0"/>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42776491-F9F2-4484-8048-230DB3B09DE1}"/>
              </a:ext>
            </a:extLst>
          </p:cNvPr>
          <p:cNvSpPr txBox="1"/>
          <p:nvPr/>
        </p:nvSpPr>
        <p:spPr>
          <a:xfrm>
            <a:off x="1365970" y="4475064"/>
            <a:ext cx="6412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9.7 </a:t>
            </a:r>
            <a:r>
              <a:rPr lang="en-US" sz="1200" b="0" i="0" u="none" strike="noStrike" baseline="0" dirty="0">
                <a:solidFill>
                  <a:srgbClr val="000000"/>
                </a:solidFill>
                <a:latin typeface="+mj-lt"/>
              </a:rPr>
              <a:t>Listener that hears and alerts key presses</a:t>
            </a:r>
            <a:endParaRPr lang="en-CA" sz="1200" dirty="0">
              <a:latin typeface="+mj-lt"/>
            </a:endParaRPr>
          </a:p>
        </p:txBody>
      </p:sp>
    </p:spTree>
    <p:extLst>
      <p:ext uri="{BB962C8B-B14F-4D97-AF65-F5344CB8AC3E}">
        <p14:creationId xmlns:p14="http://schemas.microsoft.com/office/powerpoint/2010/main" val="9879590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B9D69-F000-4173-A695-B2C361E2FFF2}"/>
              </a:ext>
            </a:extLst>
          </p:cNvPr>
          <p:cNvSpPr>
            <a:spLocks noGrp="1"/>
          </p:cNvSpPr>
          <p:nvPr>
            <p:ph type="title"/>
          </p:nvPr>
        </p:nvSpPr>
        <p:spPr/>
        <p:txBody>
          <a:bodyPr/>
          <a:lstStyle/>
          <a:p>
            <a:r>
              <a:rPr lang="en-CA" dirty="0"/>
              <a:t>Form Events</a:t>
            </a:r>
          </a:p>
        </p:txBody>
      </p:sp>
      <p:sp>
        <p:nvSpPr>
          <p:cNvPr id="3" name="Text Placeholder 2">
            <a:extLst>
              <a:ext uri="{FF2B5EF4-FFF2-40B4-BE49-F238E27FC236}">
                <a16:creationId xmlns:a16="http://schemas.microsoft.com/office/drawing/2014/main" id="{B6775FA6-E77C-4F33-9162-D4FBD622D6E7}"/>
              </a:ext>
            </a:extLst>
          </p:cNvPr>
          <p:cNvSpPr>
            <a:spLocks noGrp="1"/>
          </p:cNvSpPr>
          <p:nvPr>
            <p:ph type="body" idx="1"/>
          </p:nvPr>
        </p:nvSpPr>
        <p:spPr/>
        <p:txBody>
          <a:bodyPr/>
          <a:lstStyle/>
          <a:p>
            <a:pPr algn="l"/>
            <a:r>
              <a:rPr lang="en-US" sz="1400" b="1" i="0" u="none" strike="noStrike" baseline="0" dirty="0">
                <a:latin typeface="+mj-lt"/>
              </a:rPr>
              <a:t>blur </a:t>
            </a:r>
            <a:r>
              <a:rPr lang="en-US" sz="1400" b="0" i="0" u="none" strike="noStrike" baseline="0" dirty="0">
                <a:latin typeface="+mj-lt"/>
              </a:rPr>
              <a:t>Triggered when a form element has lost focus (i.e., control has moved to a different element), perhaps due to a click or Tab key press.</a:t>
            </a:r>
          </a:p>
          <a:p>
            <a:pPr algn="l"/>
            <a:r>
              <a:rPr lang="en-US" sz="1400" b="1" i="0" u="none" strike="noStrike" baseline="0" dirty="0">
                <a:latin typeface="+mj-lt"/>
              </a:rPr>
              <a:t>change </a:t>
            </a:r>
            <a:r>
              <a:rPr lang="en-US" sz="1400" b="0" i="0" u="none" strike="noStrike" baseline="0" dirty="0">
                <a:latin typeface="+mj-lt"/>
              </a:rPr>
              <a:t>Some &lt;input&gt;, &lt;</a:t>
            </a:r>
            <a:r>
              <a:rPr lang="en-US" sz="1400" b="0" i="0" u="none" strike="noStrike" baseline="0" dirty="0" err="1">
                <a:latin typeface="+mj-lt"/>
              </a:rPr>
              <a:t>textarea</a:t>
            </a:r>
            <a:r>
              <a:rPr lang="en-US" sz="1400" b="0" i="0" u="none" strike="noStrike" baseline="0" dirty="0">
                <a:latin typeface="+mj-lt"/>
              </a:rPr>
              <a:t>&gt;, or &lt;select&gt; field had their value change. This could mean the user typed something, or selected a new choice.</a:t>
            </a:r>
          </a:p>
          <a:p>
            <a:pPr algn="l"/>
            <a:r>
              <a:rPr lang="en-US" sz="1400" b="1" i="0" u="none" strike="noStrike" baseline="0" dirty="0">
                <a:latin typeface="+mj-lt"/>
              </a:rPr>
              <a:t>focus </a:t>
            </a:r>
            <a:r>
              <a:rPr lang="en-US" sz="1400" b="0" i="0" u="none" strike="noStrike" baseline="0" dirty="0">
                <a:latin typeface="+mj-lt"/>
              </a:rPr>
              <a:t>Complementing the blur event, this is triggered when an element gets focus (the user clicks in the field or tabs to it).</a:t>
            </a:r>
          </a:p>
          <a:p>
            <a:pPr algn="l"/>
            <a:r>
              <a:rPr lang="en-US" sz="1400" b="1" i="0" u="none" strike="noStrike" baseline="0" dirty="0">
                <a:latin typeface="+mj-lt"/>
              </a:rPr>
              <a:t>reset </a:t>
            </a:r>
            <a:r>
              <a:rPr lang="en-US" sz="1400" b="0" i="0" u="none" strike="noStrike" baseline="0" dirty="0">
                <a:latin typeface="+mj-lt"/>
              </a:rPr>
              <a:t>HTML forms have the ability to be reset. This event is triggered when </a:t>
            </a:r>
            <a:r>
              <a:rPr lang="en-CA" sz="1400" b="0" i="0" u="none" strike="noStrike" baseline="0" dirty="0">
                <a:latin typeface="+mj-lt"/>
              </a:rPr>
              <a:t>that happens.</a:t>
            </a:r>
          </a:p>
          <a:p>
            <a:pPr algn="l"/>
            <a:r>
              <a:rPr lang="en-US" sz="1400" b="1" i="0" u="none" strike="noStrike" baseline="0" dirty="0">
                <a:latin typeface="+mj-lt"/>
              </a:rPr>
              <a:t>select </a:t>
            </a:r>
            <a:r>
              <a:rPr lang="en-US" sz="1400" b="0" i="0" u="none" strike="noStrike" baseline="0" dirty="0">
                <a:latin typeface="+mj-lt"/>
              </a:rPr>
              <a:t>When the users selects some text. This is often used to try and prevent </a:t>
            </a:r>
            <a:r>
              <a:rPr lang="en-CA" sz="1400" b="0" i="0" u="none" strike="noStrike" baseline="0" dirty="0">
                <a:latin typeface="+mj-lt"/>
              </a:rPr>
              <a:t>copy/paste.</a:t>
            </a:r>
          </a:p>
          <a:p>
            <a:pPr algn="l"/>
            <a:r>
              <a:rPr lang="en-US" sz="1400" b="1" i="0" u="none" strike="noStrike" baseline="0" dirty="0">
                <a:latin typeface="+mj-lt"/>
              </a:rPr>
              <a:t>submit </a:t>
            </a:r>
            <a:r>
              <a:rPr lang="en-US" sz="1400" b="0" i="0" u="none" strike="noStrike" baseline="0" dirty="0">
                <a:latin typeface="+mj-lt"/>
              </a:rPr>
              <a:t>When the form is submitted this event is triggered. We can do some </a:t>
            </a:r>
            <a:r>
              <a:rPr lang="en-US" sz="1400" b="0" i="0" u="none" strike="noStrike" baseline="0" dirty="0" err="1">
                <a:latin typeface="+mj-lt"/>
              </a:rPr>
              <a:t>prevalidation</a:t>
            </a:r>
            <a:r>
              <a:rPr lang="en-US" sz="1400" b="0" i="0" u="none" strike="noStrike" baseline="0" dirty="0">
                <a:latin typeface="+mj-lt"/>
              </a:rPr>
              <a:t> of the form in JavaScript before sending the data on to </a:t>
            </a:r>
            <a:r>
              <a:rPr lang="en-CA" sz="1400" b="0" i="0" u="none" strike="noStrike" baseline="0" dirty="0">
                <a:latin typeface="+mj-lt"/>
              </a:rPr>
              <a:t>the server.</a:t>
            </a:r>
            <a:endParaRPr lang="en-CA" sz="1400" dirty="0">
              <a:latin typeface="+mj-lt"/>
            </a:endParaRPr>
          </a:p>
          <a:p>
            <a:pPr algn="l"/>
            <a:endParaRPr lang="en-US" sz="1400" b="0" i="0" u="none" strike="noStrike" baseline="0" dirty="0">
              <a:latin typeface="+mj-lt"/>
            </a:endParaRPr>
          </a:p>
        </p:txBody>
      </p:sp>
    </p:spTree>
    <p:extLst>
      <p:ext uri="{BB962C8B-B14F-4D97-AF65-F5344CB8AC3E}">
        <p14:creationId xmlns:p14="http://schemas.microsoft.com/office/powerpoint/2010/main" val="4930519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3D1FA-83E1-4D28-B6D8-F8D1C8BA706E}"/>
              </a:ext>
            </a:extLst>
          </p:cNvPr>
          <p:cNvSpPr>
            <a:spLocks noGrp="1"/>
          </p:cNvSpPr>
          <p:nvPr>
            <p:ph type="title"/>
          </p:nvPr>
        </p:nvSpPr>
        <p:spPr/>
        <p:txBody>
          <a:bodyPr/>
          <a:lstStyle/>
          <a:p>
            <a:r>
              <a:rPr lang="en-CA" dirty="0"/>
              <a:t>Handling the submit event</a:t>
            </a:r>
          </a:p>
        </p:txBody>
      </p:sp>
      <p:sp>
        <p:nvSpPr>
          <p:cNvPr id="4" name="TextBox 3" descr="LISTING 4.2 Embedded styles example">
            <a:extLst>
              <a:ext uri="{FF2B5EF4-FFF2-40B4-BE49-F238E27FC236}">
                <a16:creationId xmlns:a16="http://schemas.microsoft.com/office/drawing/2014/main" id="{99202925-3605-49CD-A8A8-571ABE39A47F}"/>
              </a:ext>
            </a:extLst>
          </p:cNvPr>
          <p:cNvSpPr txBox="1"/>
          <p:nvPr/>
        </p:nvSpPr>
        <p:spPr>
          <a:xfrm>
            <a:off x="914400" y="1430767"/>
            <a:ext cx="7772400" cy="2345167"/>
          </a:xfrm>
          <a:prstGeom prst="rect">
            <a:avLst/>
          </a:prstGeom>
          <a:solidFill>
            <a:srgbClr val="E6F0F5"/>
          </a:solidFill>
        </p:spPr>
        <p:txBody>
          <a:bodyPr wrap="square" numCol="1" rtlCol="0">
            <a:noAutofit/>
          </a:bodyPr>
          <a:lstStyle/>
          <a:p>
            <a:pPr algn="l"/>
            <a:r>
              <a:rPr lang="en-CA"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err="1">
                <a:solidFill>
                  <a:srgbClr val="9A0000"/>
                </a:solidFill>
                <a:latin typeface="Calibri" panose="020F0502020204030204" pitchFamily="34" charset="0"/>
                <a:cs typeface="Calibri" panose="020F0502020204030204" pitchFamily="34" charset="0"/>
              </a:rPr>
              <a:t>loginForm</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addEventListener</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a:solidFill>
                  <a:srgbClr val="9A0000"/>
                </a:solidFill>
                <a:latin typeface="Calibri" panose="020F0502020204030204" pitchFamily="34" charset="0"/>
                <a:cs typeface="Calibri" panose="020F0502020204030204" pitchFamily="34" charset="0"/>
              </a:rPr>
              <a:t>submit</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function(</a:t>
            </a:r>
            <a:r>
              <a:rPr lang="en-CA" sz="1800" b="0" i="0" u="none" strike="noStrike" baseline="0" dirty="0">
                <a:solidFill>
                  <a:srgbClr val="9A0000"/>
                </a:solidFill>
                <a:latin typeface="Calibri" panose="020F0502020204030204" pitchFamily="34" charset="0"/>
                <a:cs typeface="Calibri" panose="020F0502020204030204" pitchFamily="34" charset="0"/>
              </a:rPr>
              <a:t>e</a:t>
            </a:r>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	let pass = </a:t>
            </a:r>
            <a:r>
              <a:rPr lang="en-US"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US" sz="1800" b="0" i="0" u="none" strike="noStrike" baseline="0" dirty="0">
                <a:solidFill>
                  <a:srgbClr val="000000"/>
                </a:solidFill>
                <a:latin typeface="Calibri" panose="020F0502020204030204" pitchFamily="34" charset="0"/>
                <a:cs typeface="Calibri" panose="020F0502020204030204" pitchFamily="34" charset="0"/>
              </a:rPr>
              <a:t>("#pw").value;</a:t>
            </a:r>
          </a:p>
          <a:p>
            <a:pPr algn="l"/>
            <a:r>
              <a:rPr lang="en-CA" sz="1800" b="0" i="0" u="none" strike="noStrike" baseline="0" dirty="0">
                <a:solidFill>
                  <a:srgbClr val="9A0000"/>
                </a:solidFill>
                <a:latin typeface="Calibri" panose="020F0502020204030204" pitchFamily="34" charset="0"/>
                <a:cs typeface="Calibri" panose="020F0502020204030204" pitchFamily="34" charset="0"/>
              </a:rPr>
              <a:t>	if (pass=="") </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alert ("enter a password");</a:t>
            </a:r>
          </a:p>
          <a:p>
            <a:pPr algn="l"/>
            <a:r>
              <a:rPr lang="en-CA" sz="1800" b="0" i="0" u="none" strike="noStrike" baseline="0" dirty="0">
                <a:solidFill>
                  <a:srgbClr val="9A0000"/>
                </a:solidFill>
                <a:latin typeface="Calibri" panose="020F0502020204030204" pitchFamily="34" charset="0"/>
                <a:cs typeface="Calibri" panose="020F0502020204030204" pitchFamily="34" charset="0"/>
              </a:rPr>
              <a:t>		</a:t>
            </a:r>
            <a:r>
              <a:rPr lang="en-CA" sz="1800" b="0" i="0" u="none" strike="noStrike" baseline="0" dirty="0" err="1">
                <a:solidFill>
                  <a:srgbClr val="9A0000"/>
                </a:solidFill>
                <a:latin typeface="Calibri" panose="020F0502020204030204" pitchFamily="34" charset="0"/>
                <a:cs typeface="Calibri" panose="020F0502020204030204" pitchFamily="34" charset="0"/>
              </a:rPr>
              <a:t>e.preventDefault</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374E690A-A2B1-42EC-823F-53DD8339FF4A}"/>
              </a:ext>
            </a:extLst>
          </p:cNvPr>
          <p:cNvSpPr txBox="1"/>
          <p:nvPr/>
        </p:nvSpPr>
        <p:spPr>
          <a:xfrm>
            <a:off x="914400" y="3775934"/>
            <a:ext cx="6412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9.8 </a:t>
            </a:r>
            <a:r>
              <a:rPr lang="en-US" sz="1200" b="0" i="0" u="none" strike="noStrike" baseline="0" dirty="0">
                <a:solidFill>
                  <a:srgbClr val="000000"/>
                </a:solidFill>
                <a:latin typeface="+mj-lt"/>
              </a:rPr>
              <a:t>Handling the submit event</a:t>
            </a:r>
            <a:endParaRPr lang="en-CA" sz="1200" dirty="0">
              <a:latin typeface="+mj-lt"/>
            </a:endParaRPr>
          </a:p>
        </p:txBody>
      </p:sp>
    </p:spTree>
    <p:extLst>
      <p:ext uri="{BB962C8B-B14F-4D97-AF65-F5344CB8AC3E}">
        <p14:creationId xmlns:p14="http://schemas.microsoft.com/office/powerpoint/2010/main" val="28032793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45A7B-D990-45E4-88E0-EBD1D56CD533}"/>
              </a:ext>
            </a:extLst>
          </p:cNvPr>
          <p:cNvSpPr>
            <a:spLocks noGrp="1"/>
          </p:cNvSpPr>
          <p:nvPr>
            <p:ph type="title"/>
          </p:nvPr>
        </p:nvSpPr>
        <p:spPr/>
        <p:txBody>
          <a:bodyPr/>
          <a:lstStyle/>
          <a:p>
            <a:r>
              <a:rPr lang="en-CA" dirty="0"/>
              <a:t>Media Events</a:t>
            </a:r>
          </a:p>
        </p:txBody>
      </p:sp>
      <p:sp>
        <p:nvSpPr>
          <p:cNvPr id="3" name="Text Placeholder 2">
            <a:extLst>
              <a:ext uri="{FF2B5EF4-FFF2-40B4-BE49-F238E27FC236}">
                <a16:creationId xmlns:a16="http://schemas.microsoft.com/office/drawing/2014/main" id="{127EBF52-1A0F-42E7-8595-2A3B4E50D195}"/>
              </a:ext>
            </a:extLst>
          </p:cNvPr>
          <p:cNvSpPr>
            <a:spLocks noGrp="1"/>
          </p:cNvSpPr>
          <p:nvPr>
            <p:ph type="body" idx="1"/>
          </p:nvPr>
        </p:nvSpPr>
        <p:spPr/>
        <p:txBody>
          <a:bodyPr/>
          <a:lstStyle/>
          <a:p>
            <a:pPr algn="l"/>
            <a:r>
              <a:rPr lang="en-US" sz="1800" b="1" i="0" u="none" strike="noStrike" baseline="0" dirty="0">
                <a:latin typeface="+mj-lt"/>
              </a:rPr>
              <a:t>ended </a:t>
            </a:r>
            <a:r>
              <a:rPr lang="en-US" sz="1800" b="0" i="0" u="none" strike="noStrike" baseline="0" dirty="0">
                <a:latin typeface="+mj-lt"/>
              </a:rPr>
              <a:t>Triggered when playback of audio or video element is completed.</a:t>
            </a:r>
          </a:p>
          <a:p>
            <a:pPr algn="l"/>
            <a:r>
              <a:rPr lang="en-US" sz="1800" b="1" i="0" u="none" strike="noStrike" baseline="0" dirty="0">
                <a:latin typeface="+mj-lt"/>
              </a:rPr>
              <a:t>pause </a:t>
            </a:r>
            <a:r>
              <a:rPr lang="en-US" sz="1800" b="0" i="0" u="none" strike="noStrike" baseline="0" dirty="0">
                <a:latin typeface="+mj-lt"/>
              </a:rPr>
              <a:t>Triggered when playback is paused.</a:t>
            </a:r>
          </a:p>
          <a:p>
            <a:pPr algn="l"/>
            <a:r>
              <a:rPr lang="en-US" sz="1800" b="1" i="0" u="none" strike="noStrike" baseline="0" dirty="0">
                <a:latin typeface="+mj-lt"/>
              </a:rPr>
              <a:t>play </a:t>
            </a:r>
            <a:r>
              <a:rPr lang="en-US" sz="1800" b="0" i="0" u="none" strike="noStrike" baseline="0" dirty="0">
                <a:latin typeface="+mj-lt"/>
              </a:rPr>
              <a:t>Triggered when playback is no longer paused.</a:t>
            </a:r>
          </a:p>
          <a:p>
            <a:pPr algn="l"/>
            <a:r>
              <a:rPr lang="en-US" sz="1800" b="1" i="0" u="none" strike="noStrike" baseline="0" dirty="0" err="1">
                <a:latin typeface="+mj-lt"/>
              </a:rPr>
              <a:t>ratechange</a:t>
            </a:r>
            <a:r>
              <a:rPr lang="en-US" sz="1800" b="1" i="0" u="none" strike="noStrike" baseline="0" dirty="0">
                <a:latin typeface="+mj-lt"/>
              </a:rPr>
              <a:t> </a:t>
            </a:r>
            <a:r>
              <a:rPr lang="en-US" sz="1800" b="0" i="0" u="none" strike="noStrike" baseline="0" dirty="0">
                <a:latin typeface="+mj-lt"/>
              </a:rPr>
              <a:t>Triggered when playback speed changes.</a:t>
            </a:r>
          </a:p>
          <a:p>
            <a:pPr algn="l"/>
            <a:r>
              <a:rPr lang="en-US" sz="1800" b="1" i="0" u="none" strike="noStrike" baseline="0" dirty="0" err="1">
                <a:latin typeface="+mj-lt"/>
              </a:rPr>
              <a:t>volumechange</a:t>
            </a:r>
            <a:r>
              <a:rPr lang="en-US" sz="1800" b="1" i="0" u="none" strike="noStrike" baseline="0" dirty="0">
                <a:latin typeface="+mj-lt"/>
              </a:rPr>
              <a:t> </a:t>
            </a:r>
            <a:r>
              <a:rPr lang="en-US" sz="1800" b="0" i="0" u="none" strike="noStrike" baseline="0" dirty="0">
                <a:latin typeface="+mj-lt"/>
              </a:rPr>
              <a:t>Triggered when audio volume has changed.</a:t>
            </a:r>
            <a:endParaRPr lang="en-CA" dirty="0">
              <a:latin typeface="+mj-lt"/>
            </a:endParaRPr>
          </a:p>
        </p:txBody>
      </p:sp>
    </p:spTree>
    <p:extLst>
      <p:ext uri="{BB962C8B-B14F-4D97-AF65-F5344CB8AC3E}">
        <p14:creationId xmlns:p14="http://schemas.microsoft.com/office/powerpoint/2010/main" val="8939944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030CF-9EB5-4B9A-A5AF-7B9AEF01AFC0}"/>
              </a:ext>
            </a:extLst>
          </p:cNvPr>
          <p:cNvSpPr>
            <a:spLocks noGrp="1"/>
          </p:cNvSpPr>
          <p:nvPr>
            <p:ph type="title"/>
          </p:nvPr>
        </p:nvSpPr>
        <p:spPr/>
        <p:txBody>
          <a:bodyPr/>
          <a:lstStyle/>
          <a:p>
            <a:r>
              <a:rPr lang="en-CA" dirty="0"/>
              <a:t>Frame Events</a:t>
            </a:r>
          </a:p>
        </p:txBody>
      </p:sp>
      <p:sp>
        <p:nvSpPr>
          <p:cNvPr id="3" name="Text Placeholder 2">
            <a:extLst>
              <a:ext uri="{FF2B5EF4-FFF2-40B4-BE49-F238E27FC236}">
                <a16:creationId xmlns:a16="http://schemas.microsoft.com/office/drawing/2014/main" id="{C73F073F-F163-4912-95E3-1A5E59C709FE}"/>
              </a:ext>
            </a:extLst>
          </p:cNvPr>
          <p:cNvSpPr>
            <a:spLocks noGrp="1"/>
          </p:cNvSpPr>
          <p:nvPr>
            <p:ph type="body" idx="1"/>
          </p:nvPr>
        </p:nvSpPr>
        <p:spPr/>
        <p:txBody>
          <a:bodyPr/>
          <a:lstStyle/>
          <a:p>
            <a:pPr algn="l"/>
            <a:r>
              <a:rPr lang="en-US" sz="1400" b="1" i="0" u="none" strike="noStrike" baseline="0" dirty="0">
                <a:latin typeface="+mj-lt"/>
              </a:rPr>
              <a:t>abort </a:t>
            </a:r>
            <a:r>
              <a:rPr lang="en-US" sz="1400" b="0" i="0" u="none" strike="noStrike" baseline="0" dirty="0">
                <a:latin typeface="+mj-lt"/>
              </a:rPr>
              <a:t>An object was stopped from loading.</a:t>
            </a:r>
          </a:p>
          <a:p>
            <a:pPr algn="l"/>
            <a:r>
              <a:rPr lang="en-US" sz="1400" b="1" i="0" u="none" strike="noStrike" baseline="0" dirty="0">
                <a:latin typeface="+mj-lt"/>
              </a:rPr>
              <a:t>error </a:t>
            </a:r>
            <a:r>
              <a:rPr lang="en-US" sz="1400" b="0" i="0" u="none" strike="noStrike" baseline="0" dirty="0">
                <a:latin typeface="+mj-lt"/>
              </a:rPr>
              <a:t>An object or image did not properly load.</a:t>
            </a:r>
          </a:p>
          <a:p>
            <a:pPr algn="l"/>
            <a:r>
              <a:rPr lang="en-US" sz="1400" b="1" i="0" u="none" strike="noStrike" baseline="0" dirty="0">
                <a:latin typeface="+mj-lt"/>
              </a:rPr>
              <a:t>load </a:t>
            </a:r>
            <a:r>
              <a:rPr lang="en-US" sz="1400" b="0" i="0" u="none" strike="noStrike" baseline="0" dirty="0">
                <a:latin typeface="+mj-lt"/>
              </a:rPr>
              <a:t>When window content is fully loaded.</a:t>
            </a:r>
          </a:p>
          <a:p>
            <a:pPr algn="l"/>
            <a:r>
              <a:rPr lang="en-US" sz="1400" b="1" i="0" u="none" strike="noStrike" baseline="0" dirty="0" err="1">
                <a:latin typeface="+mj-lt"/>
              </a:rPr>
              <a:t>DOMContentLoaded</a:t>
            </a:r>
            <a:r>
              <a:rPr lang="en-US" sz="1400" b="1" i="0" u="none" strike="noStrike" baseline="0" dirty="0">
                <a:latin typeface="+mj-lt"/>
              </a:rPr>
              <a:t> </a:t>
            </a:r>
            <a:r>
              <a:rPr lang="en-US" sz="1400" b="0" i="0" u="none" strike="noStrike" baseline="0" dirty="0">
                <a:latin typeface="+mj-lt"/>
              </a:rPr>
              <a:t>When DOM elements in document are loaded.</a:t>
            </a:r>
          </a:p>
          <a:p>
            <a:pPr algn="l"/>
            <a:r>
              <a:rPr lang="en-US" sz="1400" b="1" i="0" u="none" strike="noStrike" baseline="0" dirty="0" err="1">
                <a:latin typeface="+mj-lt"/>
              </a:rPr>
              <a:t>orientationchange</a:t>
            </a:r>
            <a:r>
              <a:rPr lang="en-US" sz="1400" b="1" i="0" u="none" strike="noStrike" baseline="0" dirty="0">
                <a:latin typeface="+mj-lt"/>
              </a:rPr>
              <a:t> </a:t>
            </a:r>
            <a:r>
              <a:rPr lang="en-US" sz="1400" b="0" i="0" u="none" strike="noStrike" baseline="0" dirty="0">
                <a:latin typeface="+mj-lt"/>
              </a:rPr>
              <a:t>The device‘s orientation has changed from portrait to </a:t>
            </a:r>
            <a:r>
              <a:rPr lang="en-CA" sz="1400" b="0" i="0" u="none" strike="noStrike" baseline="0" dirty="0">
                <a:latin typeface="+mj-lt"/>
              </a:rPr>
              <a:t>landscape, or vice-versa.</a:t>
            </a:r>
          </a:p>
          <a:p>
            <a:pPr algn="l"/>
            <a:r>
              <a:rPr lang="en-US" sz="1400" b="1" i="0" u="none" strike="noStrike" baseline="0" dirty="0">
                <a:latin typeface="+mj-lt"/>
              </a:rPr>
              <a:t>resize </a:t>
            </a:r>
            <a:r>
              <a:rPr lang="en-US" sz="1400" b="0" i="0" u="none" strike="noStrike" baseline="0" dirty="0">
                <a:latin typeface="+mj-lt"/>
              </a:rPr>
              <a:t>The document view was resized.</a:t>
            </a:r>
          </a:p>
          <a:p>
            <a:pPr algn="l"/>
            <a:r>
              <a:rPr lang="en-US" sz="1400" b="1" i="0" u="none" strike="noStrike" baseline="0" dirty="0">
                <a:latin typeface="+mj-lt"/>
              </a:rPr>
              <a:t>scroll </a:t>
            </a:r>
            <a:r>
              <a:rPr lang="en-US" sz="1400" b="0" i="0" u="none" strike="noStrike" baseline="0" dirty="0">
                <a:latin typeface="+mj-lt"/>
              </a:rPr>
              <a:t>The document view was scrolled.</a:t>
            </a:r>
          </a:p>
          <a:p>
            <a:pPr algn="l"/>
            <a:r>
              <a:rPr lang="en-US" sz="1400" b="1" i="0" u="none" strike="noStrike" baseline="0" dirty="0">
                <a:latin typeface="+mj-lt"/>
              </a:rPr>
              <a:t>unload </a:t>
            </a:r>
            <a:r>
              <a:rPr lang="en-US" sz="1400" b="0" i="0" u="none" strike="noStrike" baseline="0" dirty="0">
                <a:latin typeface="+mj-lt"/>
              </a:rPr>
              <a:t>The document has unloaded.</a:t>
            </a:r>
            <a:endParaRPr lang="en-CA" sz="1200" dirty="0">
              <a:latin typeface="+mj-lt"/>
            </a:endParaRPr>
          </a:p>
        </p:txBody>
      </p:sp>
    </p:spTree>
    <p:extLst>
      <p:ext uri="{BB962C8B-B14F-4D97-AF65-F5344CB8AC3E}">
        <p14:creationId xmlns:p14="http://schemas.microsoft.com/office/powerpoint/2010/main" val="38945083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88EB-65C4-4D81-8BEA-DFB2BEB1D317}"/>
              </a:ext>
            </a:extLst>
          </p:cNvPr>
          <p:cNvSpPr>
            <a:spLocks noGrp="1"/>
          </p:cNvSpPr>
          <p:nvPr>
            <p:ph type="title"/>
          </p:nvPr>
        </p:nvSpPr>
        <p:spPr/>
        <p:txBody>
          <a:bodyPr/>
          <a:lstStyle/>
          <a:p>
            <a:r>
              <a:rPr lang="en-CA" dirty="0"/>
              <a:t>Lazy Loading</a:t>
            </a:r>
          </a:p>
        </p:txBody>
      </p:sp>
      <p:pic>
        <p:nvPicPr>
          <p:cNvPr id="5" name="Picture 4" descr="FIGURE 9.17 Lazy loading via frame events">
            <a:extLst>
              <a:ext uri="{FF2B5EF4-FFF2-40B4-BE49-F238E27FC236}">
                <a16:creationId xmlns:a16="http://schemas.microsoft.com/office/drawing/2014/main" id="{F67E80C5-1A7B-4DF8-825E-E13AF4B27A44}"/>
              </a:ext>
            </a:extLst>
          </p:cNvPr>
          <p:cNvPicPr>
            <a:picLocks noChangeAspect="1"/>
          </p:cNvPicPr>
          <p:nvPr/>
        </p:nvPicPr>
        <p:blipFill rotWithShape="1">
          <a:blip r:embed="rId2"/>
          <a:srcRect b="41127"/>
          <a:stretch/>
        </p:blipFill>
        <p:spPr>
          <a:xfrm>
            <a:off x="457201" y="1237129"/>
            <a:ext cx="4016715" cy="3028115"/>
          </a:xfrm>
          <a:prstGeom prst="rect">
            <a:avLst/>
          </a:prstGeom>
        </p:spPr>
      </p:pic>
      <p:pic>
        <p:nvPicPr>
          <p:cNvPr id="6" name="Picture 5">
            <a:extLst>
              <a:ext uri="{FF2B5EF4-FFF2-40B4-BE49-F238E27FC236}">
                <a16:creationId xmlns:a16="http://schemas.microsoft.com/office/drawing/2014/main" id="{678907F3-E118-4851-B12F-E1CFEB8AB0D3}"/>
              </a:ext>
              <a:ext uri="{C183D7F6-B498-43B3-948B-1728B52AA6E4}">
                <adec:decorative xmlns:adec="http://schemas.microsoft.com/office/drawing/2017/decorative" val="1"/>
              </a:ext>
            </a:extLst>
          </p:cNvPr>
          <p:cNvPicPr>
            <a:picLocks noChangeAspect="1"/>
          </p:cNvPicPr>
          <p:nvPr/>
        </p:nvPicPr>
        <p:blipFill rotWithShape="1">
          <a:blip r:embed="rId2"/>
          <a:srcRect l="-1881" t="55546" r="1881" b="-77"/>
          <a:stretch/>
        </p:blipFill>
        <p:spPr>
          <a:xfrm>
            <a:off x="4670084" y="1605981"/>
            <a:ext cx="4016715" cy="2290410"/>
          </a:xfrm>
          <a:prstGeom prst="rect">
            <a:avLst/>
          </a:prstGeom>
        </p:spPr>
      </p:pic>
      <p:sp>
        <p:nvSpPr>
          <p:cNvPr id="8" name="Rectangle 7">
            <a:extLst>
              <a:ext uri="{FF2B5EF4-FFF2-40B4-BE49-F238E27FC236}">
                <a16:creationId xmlns:a16="http://schemas.microsoft.com/office/drawing/2014/main" id="{9C676103-D52C-4B6E-9B30-3FA92AF182C6}"/>
              </a:ext>
              <a:ext uri="{C183D7F6-B498-43B3-948B-1728B52AA6E4}">
                <adec:decorative xmlns:adec="http://schemas.microsoft.com/office/drawing/2017/decorative" val="1"/>
              </a:ext>
            </a:extLst>
          </p:cNvPr>
          <p:cNvSpPr/>
          <p:nvPr/>
        </p:nvSpPr>
        <p:spPr>
          <a:xfrm>
            <a:off x="7250654" y="1355464"/>
            <a:ext cx="1632313" cy="419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23067626-E0AF-42B7-81D6-1370583B97D5}"/>
              </a:ext>
              <a:ext uri="{C183D7F6-B498-43B3-948B-1728B52AA6E4}">
                <adec:decorative xmlns:adec="http://schemas.microsoft.com/office/drawing/2017/decorative" val="1"/>
              </a:ext>
            </a:extLst>
          </p:cNvPr>
          <p:cNvSpPr/>
          <p:nvPr/>
        </p:nvSpPr>
        <p:spPr>
          <a:xfrm>
            <a:off x="457200" y="4055470"/>
            <a:ext cx="2350546" cy="4195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6047440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D6E4F-A292-401B-B370-D9E39B8DB355}"/>
              </a:ext>
            </a:extLst>
          </p:cNvPr>
          <p:cNvSpPr>
            <a:spLocks noGrp="1"/>
          </p:cNvSpPr>
          <p:nvPr>
            <p:ph type="title"/>
          </p:nvPr>
        </p:nvSpPr>
        <p:spPr/>
        <p:txBody>
          <a:bodyPr/>
          <a:lstStyle/>
          <a:p>
            <a:r>
              <a:rPr lang="en-CA" dirty="0"/>
              <a:t>Forms in JavaScript</a:t>
            </a:r>
          </a:p>
        </p:txBody>
      </p:sp>
      <p:sp>
        <p:nvSpPr>
          <p:cNvPr id="3" name="Text Placeholder 2">
            <a:extLst>
              <a:ext uri="{FF2B5EF4-FFF2-40B4-BE49-F238E27FC236}">
                <a16:creationId xmlns:a16="http://schemas.microsoft.com/office/drawing/2014/main" id="{84C8C425-5EB9-4357-9DF3-2AC61A74B3B6}"/>
              </a:ext>
            </a:extLst>
          </p:cNvPr>
          <p:cNvSpPr>
            <a:spLocks noGrp="1"/>
          </p:cNvSpPr>
          <p:nvPr>
            <p:ph type="body" idx="1"/>
          </p:nvPr>
        </p:nvSpPr>
        <p:spPr/>
        <p:txBody>
          <a:bodyPr/>
          <a:lstStyle/>
          <a:p>
            <a:pPr marL="114300" indent="0" algn="l">
              <a:buNone/>
            </a:pPr>
            <a:r>
              <a:rPr lang="en-US" b="0" i="0" u="none" strike="noStrike" baseline="0" dirty="0">
                <a:latin typeface="+mj-lt"/>
              </a:rPr>
              <a:t>Chapter 5 covered the HTML for data entry forms. </a:t>
            </a:r>
          </a:p>
          <a:p>
            <a:pPr marL="114300" indent="0" algn="l">
              <a:buNone/>
            </a:pPr>
            <a:r>
              <a:rPr lang="en-US" b="0" i="0" u="none" strike="noStrike" baseline="0" dirty="0">
                <a:latin typeface="+mj-lt"/>
              </a:rPr>
              <a:t>JavaScript within forms is more than just the client-side validation of form data; JavaScript is also used to improve the user experience of the typical browser-based form.</a:t>
            </a:r>
          </a:p>
          <a:p>
            <a:pPr marL="114300" indent="0" algn="l">
              <a:buNone/>
            </a:pPr>
            <a:r>
              <a:rPr lang="en-US" b="0" i="0" u="none" strike="noStrike" baseline="0" dirty="0">
                <a:latin typeface="+mj-lt"/>
              </a:rPr>
              <a:t>As a result, when working with forms in JavaScript, we are typically interested in three types of events: </a:t>
            </a:r>
          </a:p>
          <a:p>
            <a:pPr algn="l"/>
            <a:r>
              <a:rPr lang="en-US" b="0" i="0" u="none" strike="noStrike" baseline="0" dirty="0">
                <a:latin typeface="+mj-lt"/>
              </a:rPr>
              <a:t>movement between elements, </a:t>
            </a:r>
          </a:p>
          <a:p>
            <a:pPr algn="l"/>
            <a:r>
              <a:rPr lang="en-US" b="0" i="0" u="none" strike="noStrike" baseline="0" dirty="0">
                <a:latin typeface="+mj-lt"/>
              </a:rPr>
              <a:t>data being changed within a form element, and </a:t>
            </a:r>
          </a:p>
          <a:p>
            <a:pPr algn="l"/>
            <a:r>
              <a:rPr lang="en-US" b="0" i="0" u="none" strike="noStrike" baseline="0" dirty="0">
                <a:latin typeface="+mj-lt"/>
              </a:rPr>
              <a:t>the final submission of the form.</a:t>
            </a:r>
            <a:endParaRPr lang="en-CA" sz="1400" dirty="0">
              <a:latin typeface="+mj-lt"/>
            </a:endParaRPr>
          </a:p>
        </p:txBody>
      </p:sp>
    </p:spTree>
    <p:extLst>
      <p:ext uri="{BB962C8B-B14F-4D97-AF65-F5344CB8AC3E}">
        <p14:creationId xmlns:p14="http://schemas.microsoft.com/office/powerpoint/2010/main" val="1236409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54F54-1BBA-4443-B7F7-04CC4485920C}"/>
              </a:ext>
            </a:extLst>
          </p:cNvPr>
          <p:cNvSpPr>
            <a:spLocks noGrp="1"/>
          </p:cNvSpPr>
          <p:nvPr>
            <p:ph type="title"/>
          </p:nvPr>
        </p:nvSpPr>
        <p:spPr/>
        <p:txBody>
          <a:bodyPr/>
          <a:lstStyle/>
          <a:p>
            <a:r>
              <a:rPr lang="en-US" sz="3200" dirty="0"/>
              <a:t>Some Essential Node Object Properties</a:t>
            </a:r>
            <a:endParaRPr lang="en-CA" sz="3200" dirty="0"/>
          </a:p>
        </p:txBody>
      </p:sp>
      <p:sp>
        <p:nvSpPr>
          <p:cNvPr id="3" name="Text Placeholder 2">
            <a:extLst>
              <a:ext uri="{FF2B5EF4-FFF2-40B4-BE49-F238E27FC236}">
                <a16:creationId xmlns:a16="http://schemas.microsoft.com/office/drawing/2014/main" id="{A80F2832-4D16-4F7A-8C2E-DEEDBB555AF1}"/>
              </a:ext>
            </a:extLst>
          </p:cNvPr>
          <p:cNvSpPr>
            <a:spLocks noGrp="1"/>
          </p:cNvSpPr>
          <p:nvPr>
            <p:ph type="body" idx="1"/>
          </p:nvPr>
        </p:nvSpPr>
        <p:spPr/>
        <p:txBody>
          <a:bodyPr numCol="2"/>
          <a:lstStyle/>
          <a:p>
            <a:pPr algn="l"/>
            <a:r>
              <a:rPr lang="en-US" sz="1800" b="1" i="0" u="none" strike="noStrike" baseline="0" dirty="0" err="1">
                <a:latin typeface="+mj-lt"/>
              </a:rPr>
              <a:t>childNodes</a:t>
            </a:r>
            <a:r>
              <a:rPr lang="en-US" sz="1800" b="1" i="0" u="none" strike="noStrike" baseline="0" dirty="0">
                <a:latin typeface="+mj-lt"/>
              </a:rPr>
              <a:t> </a:t>
            </a:r>
            <a:r>
              <a:rPr lang="en-US" sz="1800" b="0" i="0" u="none" strike="noStrike" baseline="0" dirty="0">
                <a:latin typeface="+mj-lt"/>
              </a:rPr>
              <a:t>A </a:t>
            </a:r>
            <a:r>
              <a:rPr lang="en-US" sz="1800" b="0" i="0" u="none" strike="noStrike" baseline="0" dirty="0" err="1">
                <a:latin typeface="+mj-lt"/>
              </a:rPr>
              <a:t>NodeList</a:t>
            </a:r>
            <a:r>
              <a:rPr lang="en-US" sz="1800" b="0" i="0" u="none" strike="noStrike" baseline="0" dirty="0">
                <a:latin typeface="+mj-lt"/>
              </a:rPr>
              <a:t> of child nodes for this node</a:t>
            </a:r>
          </a:p>
          <a:p>
            <a:pPr algn="l"/>
            <a:r>
              <a:rPr lang="en-US" sz="1800" b="1" i="0" u="none" strike="noStrike" baseline="0" dirty="0" err="1">
                <a:latin typeface="+mj-lt"/>
              </a:rPr>
              <a:t>firstChild</a:t>
            </a:r>
            <a:r>
              <a:rPr lang="en-US" sz="1800" b="1" i="0" u="none" strike="noStrike" baseline="0" dirty="0">
                <a:latin typeface="+mj-lt"/>
              </a:rPr>
              <a:t> </a:t>
            </a:r>
            <a:r>
              <a:rPr lang="en-US" sz="1800" b="0" i="0" u="none" strike="noStrike" baseline="0" dirty="0">
                <a:latin typeface="+mj-lt"/>
              </a:rPr>
              <a:t>First child node of this node</a:t>
            </a:r>
          </a:p>
          <a:p>
            <a:pPr algn="l"/>
            <a:r>
              <a:rPr lang="en-US" sz="1800" b="1" i="0" u="none" strike="noStrike" baseline="0" dirty="0" err="1">
                <a:latin typeface="+mj-lt"/>
              </a:rPr>
              <a:t>lastChild</a:t>
            </a:r>
            <a:r>
              <a:rPr lang="en-US" sz="1800" b="1" i="0" u="none" strike="noStrike" baseline="0" dirty="0">
                <a:latin typeface="+mj-lt"/>
              </a:rPr>
              <a:t> </a:t>
            </a:r>
            <a:r>
              <a:rPr lang="en-US" sz="1800" b="0" i="0" u="none" strike="noStrike" baseline="0" dirty="0">
                <a:latin typeface="+mj-lt"/>
              </a:rPr>
              <a:t>Last child of this node</a:t>
            </a:r>
          </a:p>
          <a:p>
            <a:pPr algn="l"/>
            <a:r>
              <a:rPr lang="en-US" sz="1800" b="1" i="0" u="none" strike="noStrike" baseline="0" dirty="0" err="1">
                <a:latin typeface="+mj-lt"/>
              </a:rPr>
              <a:t>nextSibling</a:t>
            </a:r>
            <a:r>
              <a:rPr lang="en-US" sz="1800" b="1" i="0" u="none" strike="noStrike" baseline="0" dirty="0">
                <a:latin typeface="+mj-lt"/>
              </a:rPr>
              <a:t> </a:t>
            </a:r>
            <a:r>
              <a:rPr lang="en-US" sz="1800" b="0" i="0" u="none" strike="noStrike" baseline="0" dirty="0">
                <a:latin typeface="+mj-lt"/>
              </a:rPr>
              <a:t>Next sibling node for this node</a:t>
            </a:r>
          </a:p>
          <a:p>
            <a:pPr algn="l"/>
            <a:r>
              <a:rPr lang="en-US" sz="1800" b="1" i="0" u="none" strike="noStrike" baseline="0" dirty="0" err="1">
                <a:latin typeface="+mj-lt"/>
              </a:rPr>
              <a:t>nodeName</a:t>
            </a:r>
            <a:r>
              <a:rPr lang="en-US" sz="1800" b="1" i="0" u="none" strike="noStrike" baseline="0" dirty="0">
                <a:latin typeface="+mj-lt"/>
              </a:rPr>
              <a:t> </a:t>
            </a:r>
            <a:r>
              <a:rPr lang="en-US" sz="1800" b="0" i="0" u="none" strike="noStrike" baseline="0" dirty="0">
                <a:latin typeface="+mj-lt"/>
              </a:rPr>
              <a:t>Name of the node</a:t>
            </a:r>
          </a:p>
          <a:p>
            <a:pPr algn="l"/>
            <a:r>
              <a:rPr lang="en-US" sz="1800" b="1" i="0" u="none" strike="noStrike" baseline="0" dirty="0" err="1">
                <a:latin typeface="+mj-lt"/>
              </a:rPr>
              <a:t>nodeType</a:t>
            </a:r>
            <a:r>
              <a:rPr lang="en-US" sz="1800" b="1" i="0" u="none" strike="noStrike" baseline="0" dirty="0">
                <a:latin typeface="+mj-lt"/>
              </a:rPr>
              <a:t> </a:t>
            </a:r>
            <a:r>
              <a:rPr lang="en-US" sz="1800" b="0" i="0" u="none" strike="noStrike" baseline="0" dirty="0">
                <a:latin typeface="+mj-lt"/>
              </a:rPr>
              <a:t>Type of the node</a:t>
            </a:r>
          </a:p>
          <a:p>
            <a:pPr algn="l"/>
            <a:r>
              <a:rPr lang="en-US" sz="1800" b="1" i="0" u="none" strike="noStrike" baseline="0" dirty="0" err="1">
                <a:latin typeface="+mj-lt"/>
              </a:rPr>
              <a:t>nodeValue</a:t>
            </a:r>
            <a:r>
              <a:rPr lang="en-US" sz="1800" b="1" i="0" u="none" strike="noStrike" baseline="0" dirty="0">
                <a:latin typeface="+mj-lt"/>
              </a:rPr>
              <a:t> </a:t>
            </a:r>
            <a:r>
              <a:rPr lang="en-US" sz="1800" b="0" i="0" u="none" strike="noStrike" baseline="0" dirty="0">
                <a:latin typeface="+mj-lt"/>
              </a:rPr>
              <a:t>Value of the node</a:t>
            </a:r>
          </a:p>
          <a:p>
            <a:pPr algn="l"/>
            <a:r>
              <a:rPr lang="en-CA" sz="1800" b="1" i="0" u="none" strike="noStrike" baseline="0" dirty="0" err="1">
                <a:latin typeface="+mj-lt"/>
              </a:rPr>
              <a:t>parentNode</a:t>
            </a:r>
            <a:r>
              <a:rPr lang="en-CA" sz="1800" b="1" i="0" u="none" strike="noStrike" baseline="0" dirty="0">
                <a:latin typeface="+mj-lt"/>
              </a:rPr>
              <a:t> </a:t>
            </a:r>
            <a:r>
              <a:rPr lang="en-CA" sz="1800" b="0" i="0" u="none" strike="noStrike" baseline="0" dirty="0">
                <a:latin typeface="+mj-lt"/>
              </a:rPr>
              <a:t>Parent node for this node</a:t>
            </a:r>
          </a:p>
          <a:p>
            <a:pPr algn="l"/>
            <a:r>
              <a:rPr lang="en-US" sz="1800" b="1" i="0" u="none" strike="noStrike" baseline="0" dirty="0" err="1">
                <a:latin typeface="+mj-lt"/>
              </a:rPr>
              <a:t>previousSibling</a:t>
            </a:r>
            <a:r>
              <a:rPr lang="en-US" sz="1800" b="1" i="0" u="none" strike="noStrike" baseline="0" dirty="0">
                <a:latin typeface="+mj-lt"/>
              </a:rPr>
              <a:t> </a:t>
            </a:r>
            <a:r>
              <a:rPr lang="en-US" sz="1800" b="0" i="0" u="none" strike="noStrike" baseline="0" dirty="0">
                <a:latin typeface="+mj-lt"/>
              </a:rPr>
              <a:t>Previous sibling node for this node</a:t>
            </a:r>
          </a:p>
          <a:p>
            <a:pPr algn="l"/>
            <a:r>
              <a:rPr lang="en-US" sz="1800" b="1" i="0" u="none" strike="noStrike" baseline="0" dirty="0" err="1">
                <a:latin typeface="+mj-lt"/>
              </a:rPr>
              <a:t>textContent</a:t>
            </a:r>
            <a:r>
              <a:rPr lang="en-US" sz="1800" b="1" i="0" u="none" strike="noStrike" baseline="0" dirty="0">
                <a:latin typeface="+mj-lt"/>
              </a:rPr>
              <a:t> </a:t>
            </a:r>
            <a:r>
              <a:rPr lang="en-US" sz="1800" b="0" i="0" u="none" strike="noStrike" baseline="0" dirty="0">
                <a:latin typeface="+mj-lt"/>
              </a:rPr>
              <a:t>Represents the text content (stripped of any tags) of the node</a:t>
            </a:r>
            <a:endParaRPr lang="en-CA" dirty="0">
              <a:latin typeface="+mj-lt"/>
            </a:endParaRPr>
          </a:p>
        </p:txBody>
      </p:sp>
    </p:spTree>
    <p:extLst>
      <p:ext uri="{BB962C8B-B14F-4D97-AF65-F5344CB8AC3E}">
        <p14:creationId xmlns:p14="http://schemas.microsoft.com/office/powerpoint/2010/main" val="821487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7E259-DBAF-4A3D-861B-1D70B16614B7}"/>
              </a:ext>
            </a:extLst>
          </p:cNvPr>
          <p:cNvSpPr>
            <a:spLocks noGrp="1"/>
          </p:cNvSpPr>
          <p:nvPr>
            <p:ph type="title"/>
          </p:nvPr>
        </p:nvSpPr>
        <p:spPr/>
        <p:txBody>
          <a:bodyPr/>
          <a:lstStyle/>
          <a:p>
            <a:r>
              <a:rPr lang="en-US" sz="3200" dirty="0"/>
              <a:t>Responding to form movement events</a:t>
            </a:r>
            <a:endParaRPr lang="en-CA" sz="3200" dirty="0"/>
          </a:p>
        </p:txBody>
      </p:sp>
      <p:pic>
        <p:nvPicPr>
          <p:cNvPr id="5" name="Picture 4" descr="FIGURE 9.18 Responding to the focus and blur events">
            <a:extLst>
              <a:ext uri="{FF2B5EF4-FFF2-40B4-BE49-F238E27FC236}">
                <a16:creationId xmlns:a16="http://schemas.microsoft.com/office/drawing/2014/main" id="{8FD67C65-9BA6-4B85-A553-34928C0A5FDF}"/>
              </a:ext>
            </a:extLst>
          </p:cNvPr>
          <p:cNvPicPr>
            <a:picLocks noChangeAspect="1"/>
          </p:cNvPicPr>
          <p:nvPr/>
        </p:nvPicPr>
        <p:blipFill rotWithShape="1">
          <a:blip r:embed="rId2"/>
          <a:srcRect r="51776" b="63606"/>
          <a:stretch/>
        </p:blipFill>
        <p:spPr>
          <a:xfrm>
            <a:off x="450850" y="1084391"/>
            <a:ext cx="2442957" cy="1768401"/>
          </a:xfrm>
          <a:prstGeom prst="rect">
            <a:avLst/>
          </a:prstGeom>
        </p:spPr>
      </p:pic>
      <p:pic>
        <p:nvPicPr>
          <p:cNvPr id="6" name="Picture 5">
            <a:extLst>
              <a:ext uri="{FF2B5EF4-FFF2-40B4-BE49-F238E27FC236}">
                <a16:creationId xmlns:a16="http://schemas.microsoft.com/office/drawing/2014/main" id="{AFFCEA6E-5D92-48D4-8F68-BAB452AECF5A}"/>
              </a:ext>
              <a:ext uri="{C183D7F6-B498-43B3-948B-1728B52AA6E4}">
                <adec:decorative xmlns:adec="http://schemas.microsoft.com/office/drawing/2017/decorative" val="1"/>
              </a:ext>
            </a:extLst>
          </p:cNvPr>
          <p:cNvPicPr>
            <a:picLocks noChangeAspect="1"/>
          </p:cNvPicPr>
          <p:nvPr/>
        </p:nvPicPr>
        <p:blipFill rotWithShape="1">
          <a:blip r:embed="rId2"/>
          <a:srcRect t="39464" r="1970"/>
          <a:stretch/>
        </p:blipFill>
        <p:spPr>
          <a:xfrm>
            <a:off x="3224998" y="1143783"/>
            <a:ext cx="5468152" cy="3238929"/>
          </a:xfrm>
          <a:prstGeom prst="rect">
            <a:avLst/>
          </a:prstGeom>
        </p:spPr>
      </p:pic>
      <p:pic>
        <p:nvPicPr>
          <p:cNvPr id="7" name="Picture 6">
            <a:extLst>
              <a:ext uri="{FF2B5EF4-FFF2-40B4-BE49-F238E27FC236}">
                <a16:creationId xmlns:a16="http://schemas.microsoft.com/office/drawing/2014/main" id="{68F806ED-DEB6-4BEE-8DED-6F33880E8282}"/>
              </a:ext>
              <a:ext uri="{C183D7F6-B498-43B3-948B-1728B52AA6E4}">
                <adec:decorative xmlns:adec="http://schemas.microsoft.com/office/drawing/2017/decorative" val="1"/>
              </a:ext>
            </a:extLst>
          </p:cNvPr>
          <p:cNvPicPr>
            <a:picLocks noChangeAspect="1"/>
          </p:cNvPicPr>
          <p:nvPr/>
        </p:nvPicPr>
        <p:blipFill rotWithShape="1">
          <a:blip r:embed="rId2"/>
          <a:srcRect l="48814" t="1" r="1901" b="64596"/>
          <a:stretch/>
        </p:blipFill>
        <p:spPr>
          <a:xfrm>
            <a:off x="450850" y="2989877"/>
            <a:ext cx="2496730" cy="1720281"/>
          </a:xfrm>
          <a:prstGeom prst="rect">
            <a:avLst/>
          </a:prstGeom>
        </p:spPr>
      </p:pic>
    </p:spTree>
    <p:extLst>
      <p:ext uri="{BB962C8B-B14F-4D97-AF65-F5344CB8AC3E}">
        <p14:creationId xmlns:p14="http://schemas.microsoft.com/office/powerpoint/2010/main" val="980858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7EE91-AEEA-4CB5-AD7F-2519DFEC9196}"/>
              </a:ext>
            </a:extLst>
          </p:cNvPr>
          <p:cNvSpPr>
            <a:spLocks noGrp="1"/>
          </p:cNvSpPr>
          <p:nvPr>
            <p:ph type="title"/>
          </p:nvPr>
        </p:nvSpPr>
        <p:spPr/>
        <p:txBody>
          <a:bodyPr/>
          <a:lstStyle/>
          <a:p>
            <a:r>
              <a:rPr lang="en-US" sz="3200" dirty="0"/>
              <a:t>Responding</a:t>
            </a:r>
            <a:r>
              <a:rPr lang="en-US" dirty="0"/>
              <a:t> to Form Changes Events</a:t>
            </a:r>
            <a:endParaRPr lang="en-CA" dirty="0"/>
          </a:p>
        </p:txBody>
      </p:sp>
      <p:sp>
        <p:nvSpPr>
          <p:cNvPr id="3" name="Text Placeholder 2">
            <a:extLst>
              <a:ext uri="{FF2B5EF4-FFF2-40B4-BE49-F238E27FC236}">
                <a16:creationId xmlns:a16="http://schemas.microsoft.com/office/drawing/2014/main" id="{C381980F-3880-463B-9734-3B80980D8292}"/>
              </a:ext>
            </a:extLst>
          </p:cNvPr>
          <p:cNvSpPr>
            <a:spLocks noGrp="1"/>
          </p:cNvSpPr>
          <p:nvPr>
            <p:ph type="body" idx="1"/>
          </p:nvPr>
        </p:nvSpPr>
        <p:spPr>
          <a:xfrm>
            <a:off x="457201" y="1081088"/>
            <a:ext cx="5974116" cy="3532476"/>
          </a:xfrm>
        </p:spPr>
        <p:txBody>
          <a:bodyPr/>
          <a:lstStyle/>
          <a:p>
            <a:pPr marL="114300" indent="0" algn="l">
              <a:buNone/>
            </a:pPr>
            <a:r>
              <a:rPr lang="en-US" sz="1800" b="0" i="0" u="none" strike="noStrike" baseline="0" dirty="0">
                <a:latin typeface="+mj-lt"/>
              </a:rPr>
              <a:t>We may want to change the options available within a form based on earlier user entry. For instance, we may want the payment options to be different based on the value of the region radio button. </a:t>
            </a:r>
          </a:p>
          <a:p>
            <a:pPr marL="114300" indent="0" algn="l">
              <a:buNone/>
            </a:pPr>
            <a:r>
              <a:rPr lang="en-US" sz="1800" b="0" i="0" u="none" strike="noStrike" baseline="0" dirty="0">
                <a:latin typeface="+mj-lt"/>
              </a:rPr>
              <a:t>Figure 9.19  demonstrates how we can add event listeners to the change event of the radio buttons; when one of these buttons changes its value, then the callback function will set the available payment options based on the selected region. The listing also changes the associated payment label as well.</a:t>
            </a:r>
            <a:endParaRPr lang="en-CA" dirty="0">
              <a:latin typeface="+mj-lt"/>
            </a:endParaRPr>
          </a:p>
        </p:txBody>
      </p:sp>
      <p:pic>
        <p:nvPicPr>
          <p:cNvPr id="7" name="Picture 6" descr="FIGURE 9.19 Responding to the change events">
            <a:extLst>
              <a:ext uri="{FF2B5EF4-FFF2-40B4-BE49-F238E27FC236}">
                <a16:creationId xmlns:a16="http://schemas.microsoft.com/office/drawing/2014/main" id="{F6CB6A97-93D6-4DE9-85E6-7933DA66D99B}"/>
              </a:ext>
            </a:extLst>
          </p:cNvPr>
          <p:cNvPicPr>
            <a:picLocks noChangeAspect="1"/>
          </p:cNvPicPr>
          <p:nvPr/>
        </p:nvPicPr>
        <p:blipFill rotWithShape="1">
          <a:blip r:embed="rId2"/>
          <a:srcRect t="31322"/>
          <a:stretch/>
        </p:blipFill>
        <p:spPr>
          <a:xfrm>
            <a:off x="6431317" y="874498"/>
            <a:ext cx="2322222" cy="3945655"/>
          </a:xfrm>
          <a:prstGeom prst="rect">
            <a:avLst/>
          </a:prstGeom>
        </p:spPr>
      </p:pic>
    </p:spTree>
    <p:extLst>
      <p:ext uri="{BB962C8B-B14F-4D97-AF65-F5344CB8AC3E}">
        <p14:creationId xmlns:p14="http://schemas.microsoft.com/office/powerpoint/2010/main" val="7724846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9E48C-FA2F-46C2-BCC7-3FE80BB73CF6}"/>
              </a:ext>
            </a:extLst>
          </p:cNvPr>
          <p:cNvSpPr>
            <a:spLocks noGrp="1"/>
          </p:cNvSpPr>
          <p:nvPr>
            <p:ph type="title"/>
          </p:nvPr>
        </p:nvSpPr>
        <p:spPr/>
        <p:txBody>
          <a:bodyPr/>
          <a:lstStyle/>
          <a:p>
            <a:r>
              <a:rPr lang="en-CA" dirty="0"/>
              <a:t>Validating a Submitted Form</a:t>
            </a:r>
          </a:p>
        </p:txBody>
      </p:sp>
      <p:sp>
        <p:nvSpPr>
          <p:cNvPr id="3" name="Text Placeholder 2">
            <a:extLst>
              <a:ext uri="{FF2B5EF4-FFF2-40B4-BE49-F238E27FC236}">
                <a16:creationId xmlns:a16="http://schemas.microsoft.com/office/drawing/2014/main" id="{9A1ABB9C-C418-44E7-893D-1640BB4CA9FA}"/>
              </a:ext>
            </a:extLst>
          </p:cNvPr>
          <p:cNvSpPr>
            <a:spLocks noGrp="1"/>
          </p:cNvSpPr>
          <p:nvPr>
            <p:ph type="body" idx="1"/>
          </p:nvPr>
        </p:nvSpPr>
        <p:spPr/>
        <p:txBody>
          <a:bodyPr/>
          <a:lstStyle/>
          <a:p>
            <a:pPr marL="114300" indent="0">
              <a:buNone/>
            </a:pPr>
            <a:r>
              <a:rPr lang="en-US" b="0" i="0" u="none" strike="noStrike" baseline="0" dirty="0">
                <a:latin typeface="+mj-lt"/>
              </a:rPr>
              <a:t>Form validation continues to be one of the most common applications of JavaScript.</a:t>
            </a:r>
          </a:p>
          <a:p>
            <a:pPr marL="114300" indent="0">
              <a:buNone/>
            </a:pPr>
            <a:r>
              <a:rPr lang="en-US" b="0" i="0" u="none" strike="noStrike" baseline="0" dirty="0">
                <a:latin typeface="+mj-lt"/>
              </a:rPr>
              <a:t>Checking user inputs to ensure that they follow expected rules must happen on the server side for security reasons (in case JavaScript was circumvented); checking those same inputs on the client side using JavaScript will reduce server load and increase the perceived speed and responsiveness of the form. </a:t>
            </a:r>
          </a:p>
          <a:p>
            <a:pPr marL="114300" indent="0">
              <a:buNone/>
            </a:pPr>
            <a:r>
              <a:rPr lang="en-US" b="0" i="0" u="none" strike="noStrike" baseline="0" dirty="0">
                <a:latin typeface="+mj-lt"/>
              </a:rPr>
              <a:t>Some of the more common validation activities include email validation, number validation, and data validation. </a:t>
            </a:r>
          </a:p>
          <a:p>
            <a:pPr marL="114300" indent="0">
              <a:buNone/>
            </a:pPr>
            <a:r>
              <a:rPr lang="en-US" b="0" i="0" u="none" strike="noStrike" baseline="0" dirty="0">
                <a:latin typeface="+mj-lt"/>
              </a:rPr>
              <a:t>In practice, regular expressions (covered in Section 9.6) are used to concisely implement many of these validation checks.</a:t>
            </a:r>
            <a:endParaRPr lang="en-CA" sz="1400" dirty="0">
              <a:latin typeface="+mj-lt"/>
            </a:endParaRPr>
          </a:p>
        </p:txBody>
      </p:sp>
    </p:spTree>
    <p:extLst>
      <p:ext uri="{BB962C8B-B14F-4D97-AF65-F5344CB8AC3E}">
        <p14:creationId xmlns:p14="http://schemas.microsoft.com/office/powerpoint/2010/main" val="33183973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CD94F-7392-4B16-A57D-4305F284D9C1}"/>
              </a:ext>
            </a:extLst>
          </p:cNvPr>
          <p:cNvSpPr>
            <a:spLocks noGrp="1"/>
          </p:cNvSpPr>
          <p:nvPr>
            <p:ph type="title"/>
          </p:nvPr>
        </p:nvSpPr>
        <p:spPr/>
        <p:txBody>
          <a:bodyPr/>
          <a:lstStyle/>
          <a:p>
            <a:r>
              <a:rPr lang="en-CA" dirty="0"/>
              <a:t>Empty Field Validation</a:t>
            </a:r>
          </a:p>
        </p:txBody>
      </p:sp>
      <p:sp>
        <p:nvSpPr>
          <p:cNvPr id="4" name="TextBox 3" descr="LISTING 4.2 Embedded styles example">
            <a:extLst>
              <a:ext uri="{FF2B5EF4-FFF2-40B4-BE49-F238E27FC236}">
                <a16:creationId xmlns:a16="http://schemas.microsoft.com/office/drawing/2014/main" id="{1074D607-BC96-48DA-9ABF-163E1E77182E}"/>
              </a:ext>
            </a:extLst>
          </p:cNvPr>
          <p:cNvSpPr txBox="1"/>
          <p:nvPr/>
        </p:nvSpPr>
        <p:spPr>
          <a:xfrm>
            <a:off x="1193800" y="1255927"/>
            <a:ext cx="6756400" cy="2809197"/>
          </a:xfrm>
          <a:prstGeom prst="rect">
            <a:avLst/>
          </a:prstGeom>
          <a:solidFill>
            <a:srgbClr val="E6F0F5"/>
          </a:solidFill>
        </p:spPr>
        <p:txBody>
          <a:bodyPr wrap="square" numCol="1" rtlCol="0">
            <a:noAutofit/>
          </a:bodyPr>
          <a:lstStyle/>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const form = </a:t>
            </a:r>
            <a:r>
              <a:rPr lang="en-CA"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800" b="0" i="0" u="none" strike="noStrike" baseline="0" dirty="0">
                <a:solidFill>
                  <a:srgbClr val="000000"/>
                </a:solidFill>
                <a:latin typeface="Calibri" panose="020F0502020204030204" pitchFamily="34" charset="0"/>
                <a:cs typeface="Calibri" panose="020F0502020204030204" pitchFamily="34" charset="0"/>
              </a:rPr>
              <a:t>("#</a:t>
            </a:r>
            <a:r>
              <a:rPr lang="en-CA" sz="1800" b="0" i="0" u="none" strike="noStrike" baseline="0" dirty="0" err="1">
                <a:solidFill>
                  <a:srgbClr val="000000"/>
                </a:solidFill>
                <a:latin typeface="Calibri" panose="020F0502020204030204" pitchFamily="34" charset="0"/>
                <a:cs typeface="Calibri" panose="020F0502020204030204" pitchFamily="34" charset="0"/>
              </a:rPr>
              <a:t>loginForm</a:t>
            </a:r>
            <a:r>
              <a:rPr lang="en-CA" sz="18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800" b="0" i="0" u="none" strike="noStrike" baseline="0" dirty="0" err="1">
                <a:solidFill>
                  <a:srgbClr val="000000"/>
                </a:solidFill>
                <a:latin typeface="Calibri" panose="020F0502020204030204" pitchFamily="34" charset="0"/>
                <a:cs typeface="Calibri" panose="020F0502020204030204" pitchFamily="34" charset="0"/>
              </a:rPr>
              <a:t>form.addEventListener</a:t>
            </a:r>
            <a:r>
              <a:rPr lang="en-CA" sz="1800" b="0" i="0" u="none" strike="noStrike" baseline="0" dirty="0">
                <a:solidFill>
                  <a:srgbClr val="000000"/>
                </a:solidFill>
                <a:latin typeface="Calibri" panose="020F0502020204030204" pitchFamily="34" charset="0"/>
                <a:cs typeface="Calibri" panose="020F0502020204030204" pitchFamily="34" charset="0"/>
              </a:rPr>
              <a:t>("submit", (e) =&gt; {</a:t>
            </a:r>
          </a:p>
          <a:p>
            <a:pPr algn="l" defTabSz="180000"/>
            <a:r>
              <a:rPr lang="en-US" sz="1800" b="0" i="0" u="none" strike="noStrike" baseline="0" dirty="0">
                <a:solidFill>
                  <a:srgbClr val="000000"/>
                </a:solidFill>
                <a:latin typeface="Calibri" panose="020F0502020204030204" pitchFamily="34" charset="0"/>
                <a:cs typeface="Calibri" panose="020F0502020204030204" pitchFamily="34" charset="0"/>
              </a:rPr>
              <a:t>	const </a:t>
            </a:r>
            <a:r>
              <a:rPr lang="en-US" sz="1800" b="0" i="0" u="none" strike="noStrike" baseline="0" dirty="0" err="1">
                <a:solidFill>
                  <a:srgbClr val="000000"/>
                </a:solidFill>
                <a:latin typeface="Calibri" panose="020F0502020204030204" pitchFamily="34" charset="0"/>
                <a:cs typeface="Calibri" panose="020F0502020204030204" pitchFamily="34" charset="0"/>
              </a:rPr>
              <a:t>fieldValue</a:t>
            </a:r>
            <a:r>
              <a:rPr lang="en-US" sz="1800" b="0" i="0" u="none" strike="noStrike" baseline="0" dirty="0">
                <a:solidFill>
                  <a:srgbClr val="000000"/>
                </a:solidFill>
                <a:latin typeface="Calibri" panose="020F0502020204030204" pitchFamily="34" charset="0"/>
                <a:cs typeface="Calibri" panose="020F0502020204030204" pitchFamily="34" charset="0"/>
              </a:rPr>
              <a:t> = </a:t>
            </a:r>
            <a:r>
              <a:rPr lang="en-US" sz="18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US" sz="1800" b="0" i="0" u="none" strike="noStrike" baseline="0" dirty="0">
                <a:solidFill>
                  <a:srgbClr val="000000"/>
                </a:solidFill>
                <a:latin typeface="Calibri" panose="020F0502020204030204" pitchFamily="34" charset="0"/>
                <a:cs typeface="Calibri" panose="020F0502020204030204" pitchFamily="34" charset="0"/>
              </a:rPr>
              <a:t>("#username").value;</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if (</a:t>
            </a:r>
            <a:r>
              <a:rPr lang="en-CA" sz="1800" b="0" i="0" u="none" strike="noStrike" baseline="0" dirty="0" err="1">
                <a:solidFill>
                  <a:srgbClr val="9A0000"/>
                </a:solidFill>
                <a:latin typeface="Calibri" panose="020F0502020204030204" pitchFamily="34" charset="0"/>
                <a:cs typeface="Calibri" panose="020F0502020204030204" pitchFamily="34" charset="0"/>
              </a:rPr>
              <a:t>fieldValue</a:t>
            </a:r>
            <a:r>
              <a:rPr lang="en-CA" sz="1800" b="0" i="0" u="none" strike="noStrike" baseline="0" dirty="0">
                <a:solidFill>
                  <a:srgbClr val="9A0000"/>
                </a:solidFill>
                <a:latin typeface="Calibri" panose="020F0502020204030204" pitchFamily="34" charset="0"/>
                <a:cs typeface="Calibri" panose="020F0502020204030204" pitchFamily="34" charset="0"/>
              </a:rPr>
              <a:t> == null </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0" u="none" strike="noStrike" baseline="0" dirty="0" err="1">
                <a:solidFill>
                  <a:srgbClr val="9A0000"/>
                </a:solidFill>
                <a:latin typeface="Calibri" panose="020F0502020204030204" pitchFamily="34" charset="0"/>
                <a:cs typeface="Calibri" panose="020F0502020204030204" pitchFamily="34" charset="0"/>
              </a:rPr>
              <a:t>fieldValue</a:t>
            </a:r>
            <a:r>
              <a:rPr lang="en-CA" sz="1800" b="0" i="0" u="none" strike="noStrike" baseline="0" dirty="0">
                <a:solidFill>
                  <a:srgbClr val="9A0000"/>
                </a:solidFill>
                <a:latin typeface="Calibri" panose="020F0502020204030204" pitchFamily="34" charset="0"/>
                <a:cs typeface="Calibri" panose="020F0502020204030204" pitchFamily="34" charset="0"/>
              </a:rPr>
              <a:t> == ""</a:t>
            </a:r>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800" b="0" i="1" u="none" strike="noStrike" baseline="0" dirty="0">
                <a:solidFill>
                  <a:srgbClr val="009A9A"/>
                </a:solidFill>
                <a:latin typeface="Calibri" panose="020F0502020204030204" pitchFamily="34" charset="0"/>
                <a:cs typeface="Calibri" panose="020F0502020204030204" pitchFamily="34" charset="0"/>
              </a:rPr>
              <a:t>	</a:t>
            </a:r>
            <a:r>
              <a:rPr lang="en-US" sz="1800" b="0" i="1" u="none" strike="noStrike" baseline="0" dirty="0">
                <a:solidFill>
                  <a:schemeClr val="tx1"/>
                </a:solidFill>
                <a:latin typeface="Calibri" panose="020F0502020204030204" pitchFamily="34" charset="0"/>
                <a:cs typeface="Calibri" panose="020F0502020204030204" pitchFamily="34" charset="0"/>
              </a:rPr>
              <a:t>	// the field was empty. Stop form submission</a:t>
            </a:r>
          </a:p>
          <a:p>
            <a:pPr algn="l" defTabSz="180000"/>
            <a:r>
              <a:rPr lang="en-CA" sz="1800" b="0" i="0" u="none" strike="noStrike" baseline="0" dirty="0">
                <a:solidFill>
                  <a:schemeClr val="tx1"/>
                </a:solidFill>
                <a:latin typeface="Calibri" panose="020F0502020204030204" pitchFamily="34" charset="0"/>
                <a:cs typeface="Calibri" panose="020F0502020204030204" pitchFamily="34" charset="0"/>
              </a:rPr>
              <a:t>		</a:t>
            </a:r>
            <a:r>
              <a:rPr lang="en-CA" sz="1800" b="0" i="0" u="none" strike="noStrike" baseline="0" dirty="0" err="1">
                <a:solidFill>
                  <a:schemeClr val="tx1"/>
                </a:solidFill>
                <a:latin typeface="Calibri" panose="020F0502020204030204" pitchFamily="34" charset="0"/>
                <a:cs typeface="Calibri" panose="020F0502020204030204" pitchFamily="34" charset="0"/>
              </a:rPr>
              <a:t>e.preventDefault</a:t>
            </a:r>
            <a:r>
              <a:rPr lang="en-CA" sz="1800"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US" sz="1800" b="0" i="1" u="none" strike="noStrike" baseline="0" dirty="0">
                <a:solidFill>
                  <a:schemeClr val="tx1"/>
                </a:solidFill>
                <a:latin typeface="Calibri" panose="020F0502020204030204" pitchFamily="34" charset="0"/>
                <a:cs typeface="Calibri" panose="020F0502020204030204" pitchFamily="34" charset="0"/>
              </a:rPr>
              <a:t>		// Now tell the user something went wrong</a:t>
            </a:r>
          </a:p>
          <a:p>
            <a:pPr algn="l" defTabSz="180000"/>
            <a:r>
              <a:rPr lang="en-US" sz="1800" b="0" i="0" u="none" strike="noStrike" baseline="0" dirty="0">
                <a:solidFill>
                  <a:srgbClr val="000000"/>
                </a:solidFill>
                <a:latin typeface="Calibri" panose="020F0502020204030204" pitchFamily="34" charset="0"/>
                <a:cs typeface="Calibri" panose="020F0502020204030204" pitchFamily="34" charset="0"/>
              </a:rPr>
              <a:t>		console.log("you must enter a username");</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sz="8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CBC0C79-91BA-44D9-AAE0-142E513062EC}"/>
              </a:ext>
            </a:extLst>
          </p:cNvPr>
          <p:cNvSpPr txBox="1"/>
          <p:nvPr/>
        </p:nvSpPr>
        <p:spPr>
          <a:xfrm>
            <a:off x="1193800" y="4203700"/>
            <a:ext cx="6285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9.10 </a:t>
            </a:r>
            <a:r>
              <a:rPr lang="en-US" sz="1200" b="0" i="0" u="none" strike="noStrike" baseline="0" dirty="0">
                <a:solidFill>
                  <a:srgbClr val="000000"/>
                </a:solidFill>
                <a:latin typeface="+mj-lt"/>
              </a:rPr>
              <a:t>A simple validation script to check for empty fields</a:t>
            </a:r>
            <a:endParaRPr lang="en-CA" sz="1200" dirty="0">
              <a:latin typeface="+mj-lt"/>
            </a:endParaRPr>
          </a:p>
        </p:txBody>
      </p:sp>
    </p:spTree>
    <p:extLst>
      <p:ext uri="{BB962C8B-B14F-4D97-AF65-F5344CB8AC3E}">
        <p14:creationId xmlns:p14="http://schemas.microsoft.com/office/powerpoint/2010/main" val="18782384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CD94F-7392-4B16-A57D-4305F284D9C1}"/>
              </a:ext>
            </a:extLst>
          </p:cNvPr>
          <p:cNvSpPr>
            <a:spLocks noGrp="1"/>
          </p:cNvSpPr>
          <p:nvPr>
            <p:ph type="title"/>
          </p:nvPr>
        </p:nvSpPr>
        <p:spPr/>
        <p:txBody>
          <a:bodyPr/>
          <a:lstStyle/>
          <a:p>
            <a:r>
              <a:rPr lang="en-US" sz="2800" dirty="0"/>
              <a:t>Determining which items in multiselect list are selected</a:t>
            </a:r>
            <a:endParaRPr lang="en-CA" sz="2800" dirty="0"/>
          </a:p>
        </p:txBody>
      </p:sp>
      <p:sp>
        <p:nvSpPr>
          <p:cNvPr id="4" name="TextBox 3" descr="LISTING 4.2 Embedded styles example">
            <a:extLst>
              <a:ext uri="{FF2B5EF4-FFF2-40B4-BE49-F238E27FC236}">
                <a16:creationId xmlns:a16="http://schemas.microsoft.com/office/drawing/2014/main" id="{1074D607-BC96-48DA-9ABF-163E1E77182E}"/>
              </a:ext>
            </a:extLst>
          </p:cNvPr>
          <p:cNvSpPr txBox="1"/>
          <p:nvPr/>
        </p:nvSpPr>
        <p:spPr>
          <a:xfrm>
            <a:off x="876300" y="1029174"/>
            <a:ext cx="7391400" cy="3219213"/>
          </a:xfrm>
          <a:prstGeom prst="rect">
            <a:avLst/>
          </a:prstGeom>
          <a:solidFill>
            <a:srgbClr val="E6F0F5"/>
          </a:solidFill>
        </p:spPr>
        <p:txBody>
          <a:bodyPr wrap="square" numCol="1" rtlCol="0">
            <a:noAutofit/>
          </a:bodyPr>
          <a:lstStyle/>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const multi = </a:t>
            </a:r>
            <a:r>
              <a:rPr lang="en-CA" sz="1600" b="0" i="0" u="none" strike="noStrike" baseline="0" dirty="0" err="1">
                <a:solidFill>
                  <a:srgbClr val="000000"/>
                </a:solidFill>
                <a:latin typeface="Calibri" panose="020F0502020204030204" pitchFamily="34" charset="0"/>
                <a:cs typeface="Calibri" panose="020F0502020204030204" pitchFamily="34" charset="0"/>
              </a:rPr>
              <a:t>document.querySelector</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listbox</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using the options technique loops through each option and check if it is selected</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for (let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=0;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 &lt; </a:t>
            </a:r>
            <a:r>
              <a:rPr lang="en-CA" sz="1600" b="0" i="0" u="none" strike="noStrike" baseline="0" dirty="0" err="1">
                <a:solidFill>
                  <a:srgbClr val="000000"/>
                </a:solidFill>
                <a:latin typeface="Calibri" panose="020F0502020204030204" pitchFamily="34" charset="0"/>
                <a:cs typeface="Calibri" panose="020F0502020204030204" pitchFamily="34" charset="0"/>
              </a:rPr>
              <a:t>multi.</a:t>
            </a:r>
            <a:r>
              <a:rPr lang="en-CA" sz="1600" b="0" i="0" u="none" strike="noStrike" baseline="0" dirty="0" err="1">
                <a:solidFill>
                  <a:srgbClr val="9A0000"/>
                </a:solidFill>
                <a:latin typeface="Calibri" panose="020F0502020204030204" pitchFamily="34" charset="0"/>
                <a:cs typeface="Calibri" panose="020F0502020204030204" pitchFamily="34" charset="0"/>
              </a:rPr>
              <a:t>options</a:t>
            </a:r>
            <a:r>
              <a:rPr lang="en-CA" sz="1600" b="0" i="0" u="none" strike="noStrike" baseline="0" dirty="0" err="1">
                <a:solidFill>
                  <a:srgbClr val="000000"/>
                </a:solidFill>
                <a:latin typeface="Calibri" panose="020F0502020204030204" pitchFamily="34" charset="0"/>
                <a:cs typeface="Calibri" panose="020F0502020204030204" pitchFamily="34" charset="0"/>
              </a:rPr>
              <a:t>.length</a:t>
            </a:r>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600" b="0" i="0" u="none" strike="noStrike" baseline="0" dirty="0">
                <a:solidFill>
                  <a:srgbClr val="000000"/>
                </a:solidFill>
                <a:latin typeface="Calibri" panose="020F0502020204030204" pitchFamily="34" charset="0"/>
                <a:cs typeface="Calibri" panose="020F0502020204030204" pitchFamily="34" charset="0"/>
              </a:rPr>
              <a:t>	if (</a:t>
            </a:r>
            <a:r>
              <a:rPr lang="en-US" sz="1600" b="0" i="0" u="none" strike="noStrike" baseline="0" dirty="0" err="1">
                <a:solidFill>
                  <a:srgbClr val="000000"/>
                </a:solidFill>
                <a:latin typeface="Calibri" panose="020F0502020204030204" pitchFamily="34" charset="0"/>
                <a:cs typeface="Calibri" panose="020F0502020204030204" pitchFamily="34" charset="0"/>
              </a:rPr>
              <a:t>multi.</a:t>
            </a:r>
            <a:r>
              <a:rPr lang="en-US" sz="1600" b="0" i="0" u="none" strike="noStrike" baseline="0" dirty="0" err="1">
                <a:solidFill>
                  <a:srgbClr val="9A0000"/>
                </a:solidFill>
                <a:latin typeface="Calibri" panose="020F0502020204030204" pitchFamily="34" charset="0"/>
                <a:cs typeface="Calibri" panose="020F0502020204030204" pitchFamily="34" charset="0"/>
              </a:rPr>
              <a:t>options</a:t>
            </a:r>
            <a:r>
              <a:rPr lang="en-US" sz="1600" b="0" i="0" u="none" strike="noStrike" baseline="0" dirty="0">
                <a:solidFill>
                  <a:srgbClr val="9A0000"/>
                </a:solidFill>
                <a:latin typeface="Calibri" panose="020F0502020204030204" pitchFamily="34" charset="0"/>
                <a:cs typeface="Calibri" panose="020F0502020204030204" pitchFamily="34" charset="0"/>
              </a:rPr>
              <a:t>[</a:t>
            </a:r>
            <a:r>
              <a:rPr lang="en-US" sz="1600" b="0" i="0" u="none" strike="noStrike" baseline="0" dirty="0" err="1">
                <a:solidFill>
                  <a:srgbClr val="9A0000"/>
                </a:solidFill>
                <a:latin typeface="Calibri" panose="020F0502020204030204" pitchFamily="34" charset="0"/>
                <a:cs typeface="Calibri" panose="020F0502020204030204" pitchFamily="34" charset="0"/>
              </a:rPr>
              <a:t>i</a:t>
            </a:r>
            <a:r>
              <a:rPr lang="en-US" sz="1600" b="0" i="0" u="none" strike="noStrike" baseline="0" dirty="0">
                <a:solidFill>
                  <a:srgbClr val="9A0000"/>
                </a:solidFill>
                <a:latin typeface="Calibri" panose="020F0502020204030204" pitchFamily="34" charset="0"/>
                <a:cs typeface="Calibri" panose="020F0502020204030204" pitchFamily="34" charset="0"/>
              </a:rPr>
              <a:t>].selected</a:t>
            </a:r>
            <a:r>
              <a:rPr lang="en-US"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 this option was selected, do something with it ...</a:t>
            </a:r>
          </a:p>
          <a:p>
            <a:pPr algn="l" defTabSz="180000"/>
            <a:r>
              <a:rPr lang="fr-FR" sz="1600" b="0" i="0" u="none" strike="noStrike" baseline="0" dirty="0">
                <a:solidFill>
                  <a:srgbClr val="000000"/>
                </a:solidFill>
                <a:latin typeface="Calibri" panose="020F0502020204030204" pitchFamily="34" charset="0"/>
                <a:cs typeface="Calibri" panose="020F0502020204030204" pitchFamily="34" charset="0"/>
              </a:rPr>
              <a:t>		console.log(multi.</a:t>
            </a:r>
            <a:r>
              <a:rPr lang="fr-FR" sz="1600" b="0" i="0" u="none" strike="noStrike" baseline="0" dirty="0">
                <a:solidFill>
                  <a:srgbClr val="9A0000"/>
                </a:solidFill>
                <a:latin typeface="Calibri" panose="020F0502020204030204" pitchFamily="34" charset="0"/>
                <a:cs typeface="Calibri" panose="020F0502020204030204" pitchFamily="34" charset="0"/>
              </a:rPr>
              <a:t>options[i]</a:t>
            </a:r>
            <a:r>
              <a:rPr lang="fr-FR" sz="1600" b="0" i="0" u="none" strike="noStrike" baseline="0" dirty="0">
                <a:solidFill>
                  <a:srgbClr val="000000"/>
                </a:solidFill>
                <a:latin typeface="Calibri" panose="020F0502020204030204" pitchFamily="34" charset="0"/>
                <a:cs typeface="Calibri" panose="020F0502020204030204" pitchFamily="34" charset="0"/>
              </a:rPr>
              <a:t>.textContent);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defTabSz="180000"/>
            <a:r>
              <a:rPr lang="en-US" sz="1600" b="0" i="1" u="none" strike="noStrike" baseline="0" dirty="0">
                <a:solidFill>
                  <a:schemeClr val="tx1"/>
                </a:solidFill>
                <a:latin typeface="Calibri" panose="020F0502020204030204" pitchFamily="34" charset="0"/>
                <a:cs typeface="Calibri" panose="020F0502020204030204" pitchFamily="34" charset="0"/>
              </a:rPr>
              <a:t>// the </a:t>
            </a:r>
            <a:r>
              <a:rPr lang="en-US" sz="1600" b="0" i="1" u="none" strike="noStrike" baseline="0" dirty="0" err="1">
                <a:solidFill>
                  <a:schemeClr val="tx1"/>
                </a:solidFill>
                <a:latin typeface="Calibri" panose="020F0502020204030204" pitchFamily="34" charset="0"/>
                <a:cs typeface="Calibri" panose="020F0502020204030204" pitchFamily="34" charset="0"/>
              </a:rPr>
              <a:t>selectedOptions</a:t>
            </a:r>
            <a:r>
              <a:rPr lang="en-US" sz="1600" b="0" i="1" u="none" strike="noStrike" baseline="0" dirty="0">
                <a:solidFill>
                  <a:schemeClr val="tx1"/>
                </a:solidFill>
                <a:latin typeface="Calibri" panose="020F0502020204030204" pitchFamily="34" charset="0"/>
                <a:cs typeface="Calibri" panose="020F0502020204030204" pitchFamily="34" charset="0"/>
              </a:rPr>
              <a:t> technique is simpler ... it only loops through the selected options</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for (let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=0;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 &lt; </a:t>
            </a:r>
            <a:r>
              <a:rPr lang="en-CA" sz="1600" b="0" i="0" u="none" strike="noStrike" baseline="0" dirty="0" err="1">
                <a:solidFill>
                  <a:srgbClr val="000000"/>
                </a:solidFill>
                <a:latin typeface="Calibri" panose="020F0502020204030204" pitchFamily="34" charset="0"/>
                <a:cs typeface="Calibri" panose="020F0502020204030204" pitchFamily="34" charset="0"/>
              </a:rPr>
              <a:t>multi.</a:t>
            </a:r>
            <a:r>
              <a:rPr lang="en-CA" sz="1600" b="0" i="0" u="none" strike="noStrike" baseline="0" dirty="0" err="1">
                <a:solidFill>
                  <a:srgbClr val="9A0000"/>
                </a:solidFill>
                <a:latin typeface="Calibri" panose="020F0502020204030204" pitchFamily="34" charset="0"/>
                <a:cs typeface="Calibri" panose="020F0502020204030204" pitchFamily="34" charset="0"/>
              </a:rPr>
              <a:t>selectedOptions</a:t>
            </a:r>
            <a:r>
              <a:rPr lang="en-CA" sz="1600" b="0" i="0" u="none" strike="noStrike" baseline="0" dirty="0" err="1">
                <a:solidFill>
                  <a:srgbClr val="000000"/>
                </a:solidFill>
                <a:latin typeface="Calibri" panose="020F0502020204030204" pitchFamily="34" charset="0"/>
                <a:cs typeface="Calibri" panose="020F0502020204030204" pitchFamily="34" charset="0"/>
              </a:rPr>
              <a:t>.length</a:t>
            </a:r>
            <a:r>
              <a:rPr lang="en-CA" sz="1600" b="0" i="0" u="none" strike="noStrike" baseline="0" dirty="0">
                <a:solidFill>
                  <a:srgbClr val="000000"/>
                </a:solidFill>
                <a:latin typeface="Calibri" panose="020F0502020204030204" pitchFamily="34" charset="0"/>
                <a:cs typeface="Calibri" panose="020F0502020204030204" pitchFamily="34" charset="0"/>
              </a:rPr>
              <a:t>; </a:t>
            </a:r>
            <a:r>
              <a:rPr lang="en-CA" sz="1600" b="0" i="0" u="none" strike="noStrike" baseline="0" dirty="0" err="1">
                <a:solidFill>
                  <a:srgbClr val="000000"/>
                </a:solidFill>
                <a:latin typeface="Calibri" panose="020F0502020204030204" pitchFamily="34" charset="0"/>
                <a:cs typeface="Calibri" panose="020F0502020204030204" pitchFamily="34" charset="0"/>
              </a:rPr>
              <a:t>i</a:t>
            </a:r>
            <a:r>
              <a:rPr lang="en-CA" sz="1600" b="0" i="0" u="none" strike="noStrike" baseline="0" dirty="0">
                <a:solidFill>
                  <a:srgbClr val="000000"/>
                </a:solidFill>
                <a:latin typeface="Calibri" panose="020F0502020204030204" pitchFamily="34" charset="0"/>
                <a:cs typeface="Calibri" panose="020F0502020204030204" pitchFamily="34" charset="0"/>
              </a:rPr>
              <a:t>++) {</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	console.log(</a:t>
            </a:r>
            <a:r>
              <a:rPr lang="en-CA" sz="1600" b="0" i="0" u="none" strike="noStrike" baseline="0" dirty="0" err="1">
                <a:solidFill>
                  <a:srgbClr val="000000"/>
                </a:solidFill>
                <a:latin typeface="Calibri" panose="020F0502020204030204" pitchFamily="34" charset="0"/>
                <a:cs typeface="Calibri" panose="020F0502020204030204" pitchFamily="34" charset="0"/>
              </a:rPr>
              <a:t>multi.</a:t>
            </a:r>
            <a:r>
              <a:rPr lang="en-CA" sz="1600" b="0" i="0" u="none" strike="noStrike" baseline="0" dirty="0" err="1">
                <a:solidFill>
                  <a:srgbClr val="9A0000"/>
                </a:solidFill>
                <a:latin typeface="Calibri" panose="020F0502020204030204" pitchFamily="34" charset="0"/>
                <a:cs typeface="Calibri" panose="020F0502020204030204" pitchFamily="34" charset="0"/>
              </a:rPr>
              <a:t>selectedOptions</a:t>
            </a:r>
            <a:r>
              <a:rPr lang="en-CA" sz="1600" b="0" i="0" u="none" strike="noStrike" baseline="0" dirty="0">
                <a:solidFill>
                  <a:srgbClr val="9A0000"/>
                </a:solidFill>
                <a:latin typeface="Calibri" panose="020F0502020204030204" pitchFamily="34" charset="0"/>
                <a:cs typeface="Calibri" panose="020F0502020204030204" pitchFamily="34" charset="0"/>
              </a:rPr>
              <a:t>[</a:t>
            </a:r>
            <a:r>
              <a:rPr lang="en-CA" sz="1600" b="0" i="0" u="none" strike="noStrike" baseline="0" dirty="0" err="1">
                <a:solidFill>
                  <a:srgbClr val="9A0000"/>
                </a:solidFill>
                <a:latin typeface="Calibri" panose="020F0502020204030204" pitchFamily="34" charset="0"/>
                <a:cs typeface="Calibri" panose="020F0502020204030204" pitchFamily="34" charset="0"/>
              </a:rPr>
              <a:t>i</a:t>
            </a:r>
            <a:r>
              <a:rPr lang="en-CA" sz="1600" b="0" i="0" u="none" strike="noStrike" baseline="0" dirty="0">
                <a:solidFill>
                  <a:srgbClr val="9A0000"/>
                </a:solidFill>
                <a:latin typeface="Calibri" panose="020F0502020204030204" pitchFamily="34" charset="0"/>
                <a:cs typeface="Calibri" panose="020F0502020204030204" pitchFamily="34" charset="0"/>
              </a:rPr>
              <a:t>]</a:t>
            </a:r>
            <a:r>
              <a:rPr lang="en-CA" sz="1600" b="0" i="0" u="none" strike="noStrike" baseline="0" dirty="0">
                <a:solidFill>
                  <a:srgbClr val="000000"/>
                </a:solidFill>
                <a:latin typeface="Calibri" panose="020F0502020204030204" pitchFamily="34" charset="0"/>
                <a:cs typeface="Calibri" panose="020F0502020204030204" pitchFamily="34" charset="0"/>
              </a:rPr>
              <a:t>.</a:t>
            </a:r>
            <a:r>
              <a:rPr lang="en-CA" sz="1600" b="0" i="0" u="none" strike="noStrike" baseline="0" dirty="0" err="1">
                <a:solidFill>
                  <a:srgbClr val="000000"/>
                </a:solidFill>
                <a:latin typeface="Calibri" panose="020F0502020204030204" pitchFamily="34" charset="0"/>
                <a:cs typeface="Calibri" panose="020F0502020204030204" pitchFamily="34" charset="0"/>
              </a:rPr>
              <a:t>textContent</a:t>
            </a:r>
            <a:r>
              <a:rPr lang="en-CA" sz="1600"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a:t>
            </a:r>
            <a:endParaRPr lang="en-CA" sz="7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ACBC0C79-91BA-44D9-AAE0-142E513062EC}"/>
              </a:ext>
            </a:extLst>
          </p:cNvPr>
          <p:cNvSpPr txBox="1"/>
          <p:nvPr/>
        </p:nvSpPr>
        <p:spPr>
          <a:xfrm>
            <a:off x="876300" y="4248387"/>
            <a:ext cx="6285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9.11 </a:t>
            </a:r>
            <a:r>
              <a:rPr lang="en-US" sz="1200" b="0" i="0" u="none" strike="noStrike" baseline="0" dirty="0">
                <a:solidFill>
                  <a:srgbClr val="000000"/>
                </a:solidFill>
                <a:latin typeface="+mj-lt"/>
              </a:rPr>
              <a:t>Determining which items in multiselect list are selected</a:t>
            </a:r>
            <a:endParaRPr lang="en-CA" sz="1200" dirty="0">
              <a:latin typeface="+mj-lt"/>
            </a:endParaRPr>
          </a:p>
        </p:txBody>
      </p:sp>
    </p:spTree>
    <p:extLst>
      <p:ext uri="{BB962C8B-B14F-4D97-AF65-F5344CB8AC3E}">
        <p14:creationId xmlns:p14="http://schemas.microsoft.com/office/powerpoint/2010/main" val="8209878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BDD47-62E8-4699-9859-A2AF948023C9}"/>
              </a:ext>
            </a:extLst>
          </p:cNvPr>
          <p:cNvSpPr>
            <a:spLocks noGrp="1"/>
          </p:cNvSpPr>
          <p:nvPr>
            <p:ph type="title"/>
          </p:nvPr>
        </p:nvSpPr>
        <p:spPr/>
        <p:txBody>
          <a:bodyPr/>
          <a:lstStyle/>
          <a:p>
            <a:r>
              <a:rPr lang="en-CA" dirty="0"/>
              <a:t>Number Validation</a:t>
            </a:r>
          </a:p>
        </p:txBody>
      </p:sp>
      <p:sp>
        <p:nvSpPr>
          <p:cNvPr id="3" name="Text Placeholder 2">
            <a:extLst>
              <a:ext uri="{FF2B5EF4-FFF2-40B4-BE49-F238E27FC236}">
                <a16:creationId xmlns:a16="http://schemas.microsoft.com/office/drawing/2014/main" id="{24A0CE22-C616-4AE0-A649-9105AEE90732}"/>
              </a:ext>
            </a:extLst>
          </p:cNvPr>
          <p:cNvSpPr>
            <a:spLocks noGrp="1"/>
          </p:cNvSpPr>
          <p:nvPr>
            <p:ph type="body" idx="1"/>
          </p:nvPr>
        </p:nvSpPr>
        <p:spPr/>
        <p:txBody>
          <a:bodyPr/>
          <a:lstStyle/>
          <a:p>
            <a:pPr marL="114300" indent="0" algn="l">
              <a:buNone/>
            </a:pPr>
            <a:r>
              <a:rPr lang="en-US" sz="1800" b="0" i="0" u="none" strike="noStrike" baseline="0" dirty="0">
                <a:latin typeface="+mj-lt"/>
              </a:rPr>
              <a:t>Unfortunately, no simple functions exist for number validation like one might expect from a </a:t>
            </a:r>
            <a:r>
              <a:rPr lang="en-US" sz="1800" b="0" i="0" u="none" strike="noStrike" baseline="0" dirty="0" err="1">
                <a:latin typeface="+mj-lt"/>
              </a:rPr>
              <a:t>fullfledged</a:t>
            </a:r>
            <a:r>
              <a:rPr lang="en-US" sz="1800" dirty="0">
                <a:latin typeface="+mj-lt"/>
              </a:rPr>
              <a:t> </a:t>
            </a:r>
            <a:r>
              <a:rPr lang="en-US" sz="1800" b="0" i="0" u="none" strike="noStrike" baseline="0" dirty="0">
                <a:latin typeface="+mj-lt"/>
              </a:rPr>
              <a:t>library. Using </a:t>
            </a:r>
            <a:r>
              <a:rPr lang="en-US" sz="1800" b="0" i="0" u="none" strike="noStrike" baseline="0" dirty="0" err="1">
                <a:latin typeface="+mj-lt"/>
              </a:rPr>
              <a:t>parseInt</a:t>
            </a:r>
            <a:r>
              <a:rPr lang="en-US" sz="1800" b="0" i="0" u="none" strike="noStrike" baseline="0" dirty="0">
                <a:latin typeface="+mj-lt"/>
              </a:rPr>
              <a:t>(), </a:t>
            </a:r>
            <a:r>
              <a:rPr lang="en-US" sz="1800" b="0" i="0" u="none" strike="noStrike" baseline="0" dirty="0" err="1">
                <a:latin typeface="+mj-lt"/>
              </a:rPr>
              <a:t>isNAN</a:t>
            </a:r>
            <a:r>
              <a:rPr lang="en-US" sz="1800" b="0" i="0" u="none" strike="noStrike" baseline="0" dirty="0">
                <a:latin typeface="+mj-lt"/>
              </a:rPr>
              <a:t>(), and </a:t>
            </a:r>
            <a:r>
              <a:rPr lang="en-US" sz="1800" b="0" i="0" u="none" strike="noStrike" baseline="0" dirty="0" err="1">
                <a:latin typeface="+mj-lt"/>
              </a:rPr>
              <a:t>isFinite</a:t>
            </a:r>
            <a:r>
              <a:rPr lang="en-US" sz="1800" b="0" i="0" u="none" strike="noStrike" baseline="0" dirty="0">
                <a:latin typeface="+mj-lt"/>
              </a:rPr>
              <a:t>(), you can write your </a:t>
            </a:r>
            <a:r>
              <a:rPr lang="en-CA" sz="1800" b="0" i="0" u="none" strike="noStrike" baseline="0" dirty="0">
                <a:latin typeface="+mj-lt"/>
              </a:rPr>
              <a:t>own number validation function.</a:t>
            </a:r>
          </a:p>
          <a:p>
            <a:pPr marL="114300" indent="0" algn="l">
              <a:buNone/>
            </a:pPr>
            <a:r>
              <a:rPr lang="en-US" sz="1800" b="0" i="0" u="none" strike="noStrike" baseline="0" dirty="0">
                <a:latin typeface="+mj-lt"/>
              </a:rPr>
              <a:t>Validating email, phone numbers, or social security numbers would include checking for blank fields and making use of </a:t>
            </a:r>
            <a:r>
              <a:rPr lang="en-US" sz="1800" b="0" i="0" u="none" strike="noStrike" baseline="0" dirty="0" err="1">
                <a:latin typeface="+mj-lt"/>
              </a:rPr>
              <a:t>isNumeric</a:t>
            </a:r>
            <a:r>
              <a:rPr lang="en-US" sz="1800" b="0" i="0" u="none" strike="noStrike" baseline="0" dirty="0">
                <a:latin typeface="+mj-lt"/>
              </a:rPr>
              <a:t> and </a:t>
            </a:r>
            <a:r>
              <a:rPr lang="en-CA" sz="1800" b="0" i="0" u="none" strike="noStrike" baseline="0" dirty="0">
                <a:latin typeface="+mj-lt"/>
              </a:rPr>
              <a:t>regular expressions.</a:t>
            </a:r>
            <a:endParaRPr lang="en-CA" dirty="0">
              <a:latin typeface="+mj-lt"/>
            </a:endParaRPr>
          </a:p>
        </p:txBody>
      </p:sp>
      <p:sp>
        <p:nvSpPr>
          <p:cNvPr id="4" name="TextBox 3" descr="LISTING 4.2 Embedded styles example">
            <a:extLst>
              <a:ext uri="{FF2B5EF4-FFF2-40B4-BE49-F238E27FC236}">
                <a16:creationId xmlns:a16="http://schemas.microsoft.com/office/drawing/2014/main" id="{EA963C47-CD54-4D90-ADA1-F2CC62DB7BD6}"/>
              </a:ext>
            </a:extLst>
          </p:cNvPr>
          <p:cNvSpPr txBox="1"/>
          <p:nvPr/>
        </p:nvSpPr>
        <p:spPr>
          <a:xfrm>
            <a:off x="876300" y="3257787"/>
            <a:ext cx="7391400" cy="990600"/>
          </a:xfrm>
          <a:prstGeom prst="rect">
            <a:avLst/>
          </a:prstGeom>
          <a:solidFill>
            <a:srgbClr val="E6F0F5"/>
          </a:solidFill>
        </p:spPr>
        <p:txBody>
          <a:bodyPr wrap="square" numCol="1" rtlCol="0">
            <a:noAutofit/>
          </a:bodyPr>
          <a:lstStyle/>
          <a:p>
            <a:pPr algn="l"/>
            <a:r>
              <a:rPr lang="en-CA" sz="1800" b="0" i="0" u="none" strike="noStrike" baseline="0" dirty="0">
                <a:latin typeface="Calibri" panose="020F0502020204030204" pitchFamily="34" charset="0"/>
                <a:cs typeface="Calibri" panose="020F0502020204030204" pitchFamily="34" charset="0"/>
              </a:rPr>
              <a:t>function </a:t>
            </a:r>
            <a:r>
              <a:rPr lang="en-CA" sz="1800" b="0" i="0" u="none" strike="noStrike" baseline="0" dirty="0" err="1">
                <a:latin typeface="Calibri" panose="020F0502020204030204" pitchFamily="34" charset="0"/>
                <a:cs typeface="Calibri" panose="020F0502020204030204" pitchFamily="34" charset="0"/>
              </a:rPr>
              <a:t>isNumeric</a:t>
            </a:r>
            <a:r>
              <a:rPr lang="en-CA" sz="1800" b="0" i="0" u="none" strike="noStrike" baseline="0" dirty="0">
                <a:latin typeface="Calibri" panose="020F0502020204030204" pitchFamily="34" charset="0"/>
                <a:cs typeface="Calibri" panose="020F0502020204030204" pitchFamily="34" charset="0"/>
              </a:rPr>
              <a:t>(n) {</a:t>
            </a:r>
          </a:p>
          <a:p>
            <a:pPr algn="l"/>
            <a:r>
              <a:rPr lang="en-US" sz="1800" b="0" i="0" u="none" strike="noStrike" baseline="0" dirty="0">
                <a:latin typeface="Calibri" panose="020F0502020204030204" pitchFamily="34" charset="0"/>
                <a:cs typeface="Calibri" panose="020F0502020204030204" pitchFamily="34" charset="0"/>
              </a:rPr>
              <a:t>	return !</a:t>
            </a:r>
            <a:r>
              <a:rPr lang="en-US" sz="1800" b="0" i="0" u="none" strike="noStrike" baseline="0" dirty="0" err="1">
                <a:latin typeface="Calibri" panose="020F0502020204030204" pitchFamily="34" charset="0"/>
                <a:cs typeface="Calibri" panose="020F0502020204030204" pitchFamily="34" charset="0"/>
              </a:rPr>
              <a:t>isNaN</a:t>
            </a:r>
            <a:r>
              <a:rPr lang="en-US" sz="1800" b="0" i="0" u="none" strike="noStrike" baseline="0" dirty="0">
                <a:latin typeface="Calibri" panose="020F0502020204030204" pitchFamily="34" charset="0"/>
                <a:cs typeface="Calibri" panose="020F0502020204030204" pitchFamily="34" charset="0"/>
              </a:rPr>
              <a:t>(</a:t>
            </a:r>
            <a:r>
              <a:rPr lang="en-US" sz="1800" b="0" i="0" u="none" strike="noStrike" baseline="0" dirty="0" err="1">
                <a:latin typeface="Calibri" panose="020F0502020204030204" pitchFamily="34" charset="0"/>
                <a:cs typeface="Calibri" panose="020F0502020204030204" pitchFamily="34" charset="0"/>
              </a:rPr>
              <a:t>parseFloat</a:t>
            </a:r>
            <a:r>
              <a:rPr lang="en-US" sz="1800" b="0" i="0" u="none" strike="noStrike" baseline="0" dirty="0">
                <a:latin typeface="Calibri" panose="020F0502020204030204" pitchFamily="34" charset="0"/>
                <a:cs typeface="Calibri" panose="020F0502020204030204" pitchFamily="34" charset="0"/>
              </a:rPr>
              <a:t>(n)) &amp;&amp; </a:t>
            </a:r>
            <a:r>
              <a:rPr lang="en-US" sz="1800" b="0" i="0" u="none" strike="noStrike" baseline="0" dirty="0" err="1">
                <a:latin typeface="Calibri" panose="020F0502020204030204" pitchFamily="34" charset="0"/>
                <a:cs typeface="Calibri" panose="020F0502020204030204" pitchFamily="34" charset="0"/>
              </a:rPr>
              <a:t>isFinite</a:t>
            </a:r>
            <a:r>
              <a:rPr lang="en-US" sz="1800" b="0" i="0" u="none" strike="noStrike" baseline="0" dirty="0">
                <a:latin typeface="Calibri" panose="020F0502020204030204" pitchFamily="34" charset="0"/>
                <a:cs typeface="Calibri" panose="020F0502020204030204" pitchFamily="34" charset="0"/>
              </a:rPr>
              <a:t>(n);</a:t>
            </a:r>
          </a:p>
          <a:p>
            <a:pPr algn="l"/>
            <a:r>
              <a:rPr lang="en-CA" sz="1800" b="0" i="0" u="none" strike="noStrike" baseline="0" dirty="0">
                <a:latin typeface="Calibri" panose="020F0502020204030204" pitchFamily="34" charset="0"/>
                <a:cs typeface="Calibri" panose="020F0502020204030204" pitchFamily="34" charset="0"/>
              </a:rPr>
              <a:t>}</a:t>
            </a:r>
            <a:endParaRPr lang="en-CA" sz="7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0001DB4A-2EF3-4FA4-92FD-3BB5FA8502AF}"/>
              </a:ext>
            </a:extLst>
          </p:cNvPr>
          <p:cNvSpPr txBox="1"/>
          <p:nvPr/>
        </p:nvSpPr>
        <p:spPr>
          <a:xfrm>
            <a:off x="876300" y="4248387"/>
            <a:ext cx="6285059" cy="276999"/>
          </a:xfrm>
          <a:prstGeom prst="rect">
            <a:avLst/>
          </a:prstGeom>
          <a:noFill/>
        </p:spPr>
        <p:txBody>
          <a:bodyPr wrap="square" rtlCol="0">
            <a:spAutoFit/>
          </a:bodyPr>
          <a:lstStyle/>
          <a:p>
            <a:r>
              <a:rPr lang="en-US" sz="1200" b="1" i="0" u="none" strike="noStrike" baseline="0" dirty="0">
                <a:solidFill>
                  <a:srgbClr val="009A9A"/>
                </a:solidFill>
                <a:latin typeface="+mj-lt"/>
              </a:rPr>
              <a:t>LISTING 9.12 </a:t>
            </a:r>
            <a:r>
              <a:rPr lang="en-US" sz="1200" b="0" i="0" u="none" strike="noStrike" baseline="0" dirty="0">
                <a:solidFill>
                  <a:srgbClr val="000000"/>
                </a:solidFill>
                <a:latin typeface="+mj-lt"/>
              </a:rPr>
              <a:t>A function to test for a numeric value</a:t>
            </a:r>
            <a:endParaRPr lang="en-CA" sz="1200" dirty="0">
              <a:latin typeface="+mj-lt"/>
            </a:endParaRPr>
          </a:p>
        </p:txBody>
      </p:sp>
    </p:spTree>
    <p:extLst>
      <p:ext uri="{BB962C8B-B14F-4D97-AF65-F5344CB8AC3E}">
        <p14:creationId xmlns:p14="http://schemas.microsoft.com/office/powerpoint/2010/main" val="21343705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3E919-FDA7-4F7C-A31D-7EBE5EF3D3F0}"/>
              </a:ext>
            </a:extLst>
          </p:cNvPr>
          <p:cNvSpPr>
            <a:spLocks noGrp="1"/>
          </p:cNvSpPr>
          <p:nvPr>
            <p:ph type="title"/>
          </p:nvPr>
        </p:nvSpPr>
        <p:spPr/>
        <p:txBody>
          <a:bodyPr/>
          <a:lstStyle/>
          <a:p>
            <a:r>
              <a:rPr lang="en-CA" dirty="0"/>
              <a:t>Submitting Forms</a:t>
            </a:r>
          </a:p>
        </p:txBody>
      </p:sp>
      <p:sp>
        <p:nvSpPr>
          <p:cNvPr id="3" name="Text Placeholder 2">
            <a:extLst>
              <a:ext uri="{FF2B5EF4-FFF2-40B4-BE49-F238E27FC236}">
                <a16:creationId xmlns:a16="http://schemas.microsoft.com/office/drawing/2014/main" id="{1E6CD3DA-C80F-4DF3-A0B9-98478D9AE731}"/>
              </a:ext>
            </a:extLst>
          </p:cNvPr>
          <p:cNvSpPr>
            <a:spLocks noGrp="1"/>
          </p:cNvSpPr>
          <p:nvPr>
            <p:ph type="body" idx="1"/>
          </p:nvPr>
        </p:nvSpPr>
        <p:spPr/>
        <p:txBody>
          <a:bodyPr/>
          <a:lstStyle/>
          <a:p>
            <a:pPr marL="114300" indent="0" algn="l">
              <a:buNone/>
            </a:pPr>
            <a:r>
              <a:rPr lang="en-US" sz="1800" b="0" i="0" u="none" strike="noStrike" baseline="0" dirty="0">
                <a:latin typeface="+mj-lt"/>
              </a:rPr>
              <a:t>Submitting a form using JavaScript requires having a node variable for the form element. Once the variable, say, </a:t>
            </a:r>
            <a:r>
              <a:rPr lang="en-US" sz="1800" b="0" i="1" u="none" strike="noStrike" baseline="0" dirty="0" err="1">
                <a:latin typeface="+mj-lt"/>
              </a:rPr>
              <a:t>formExample</a:t>
            </a:r>
            <a:r>
              <a:rPr lang="en-US" sz="1800" b="0" i="0" u="none" strike="noStrike" baseline="0" dirty="0">
                <a:latin typeface="+mj-lt"/>
              </a:rPr>
              <a:t> is acquired, one can simply call the </a:t>
            </a:r>
            <a:r>
              <a:rPr lang="en-CA" sz="1800" b="1" i="0" u="none" strike="noStrike" baseline="0" dirty="0">
                <a:latin typeface="+mj-lt"/>
              </a:rPr>
              <a:t>submit() </a:t>
            </a:r>
            <a:r>
              <a:rPr lang="en-CA" sz="1800" b="0" i="0" u="none" strike="noStrike" baseline="0" dirty="0">
                <a:latin typeface="+mj-lt"/>
              </a:rPr>
              <a:t>method:</a:t>
            </a:r>
          </a:p>
          <a:p>
            <a:pPr marL="571500" lvl="1" indent="0">
              <a:buNone/>
            </a:pPr>
            <a:r>
              <a:rPr lang="en-CA" sz="1800" b="0" i="0" u="none" strike="noStrike" baseline="0" dirty="0">
                <a:latin typeface="+mj-lt"/>
                <a:cs typeface="Calibri" panose="020F0502020204030204" pitchFamily="34" charset="0"/>
              </a:rPr>
              <a:t>const </a:t>
            </a:r>
            <a:r>
              <a:rPr lang="en-CA" sz="1800" b="0" i="0" u="none" strike="noStrike" baseline="0" dirty="0" err="1">
                <a:latin typeface="+mj-lt"/>
                <a:cs typeface="Calibri" panose="020F0502020204030204" pitchFamily="34" charset="0"/>
              </a:rPr>
              <a:t>formExample</a:t>
            </a:r>
            <a:r>
              <a:rPr lang="en-CA" sz="1800" b="0" i="0" u="none" strike="noStrike" baseline="0" dirty="0">
                <a:latin typeface="+mj-lt"/>
                <a:cs typeface="Calibri" panose="020F0502020204030204" pitchFamily="34" charset="0"/>
              </a:rPr>
              <a:t> = </a:t>
            </a:r>
            <a:r>
              <a:rPr lang="en-CA" sz="1800" b="0" i="0" u="none" strike="noStrike" baseline="0" dirty="0" err="1">
                <a:latin typeface="+mj-lt"/>
                <a:cs typeface="Calibri" panose="020F0502020204030204" pitchFamily="34" charset="0"/>
              </a:rPr>
              <a:t>document.getElementById</a:t>
            </a:r>
            <a:r>
              <a:rPr lang="en-CA" sz="1800" b="0" i="0" u="none" strike="noStrike" baseline="0" dirty="0">
                <a:latin typeface="+mj-lt"/>
                <a:cs typeface="Calibri" panose="020F0502020204030204" pitchFamily="34" charset="0"/>
              </a:rPr>
              <a:t>("</a:t>
            </a:r>
            <a:r>
              <a:rPr lang="en-CA" sz="1800" b="0" i="0" u="none" strike="noStrike" baseline="0" dirty="0" err="1">
                <a:latin typeface="+mj-lt"/>
                <a:cs typeface="Calibri" panose="020F0502020204030204" pitchFamily="34" charset="0"/>
              </a:rPr>
              <a:t>loginForm</a:t>
            </a:r>
            <a:r>
              <a:rPr lang="en-CA" sz="1800" b="0" i="0" u="none" strike="noStrike" baseline="0" dirty="0">
                <a:latin typeface="+mj-lt"/>
                <a:cs typeface="Calibri" panose="020F0502020204030204" pitchFamily="34" charset="0"/>
              </a:rPr>
              <a:t>");</a:t>
            </a:r>
          </a:p>
          <a:p>
            <a:pPr marL="571500" lvl="1" indent="0">
              <a:buNone/>
            </a:pPr>
            <a:r>
              <a:rPr lang="en-CA" sz="1800" b="0" i="0" u="none" strike="noStrike" baseline="0" dirty="0" err="1">
                <a:latin typeface="+mj-lt"/>
                <a:cs typeface="Calibri" panose="020F0502020204030204" pitchFamily="34" charset="0"/>
              </a:rPr>
              <a:t>formExample.submit</a:t>
            </a:r>
            <a:r>
              <a:rPr lang="en-CA" sz="1800" b="0" i="0" u="none" strike="noStrike" baseline="0" dirty="0">
                <a:latin typeface="+mj-lt"/>
                <a:cs typeface="Calibri" panose="020F0502020204030204" pitchFamily="34" charset="0"/>
              </a:rPr>
              <a:t>();</a:t>
            </a:r>
          </a:p>
          <a:p>
            <a:pPr marL="114300" indent="0" algn="l">
              <a:buNone/>
            </a:pPr>
            <a:r>
              <a:rPr lang="en-US" sz="1800" b="0" i="0" u="none" strike="noStrike" baseline="0" dirty="0">
                <a:latin typeface="+mj-lt"/>
              </a:rPr>
              <a:t>This is often done in conjunction with calling </a:t>
            </a:r>
            <a:r>
              <a:rPr lang="en-US" sz="1800" b="0" i="0" u="none" strike="noStrike" baseline="0" dirty="0" err="1">
                <a:latin typeface="+mj-lt"/>
              </a:rPr>
              <a:t>preventDefault</a:t>
            </a:r>
            <a:r>
              <a:rPr lang="en-US" sz="1800" b="0" i="0" u="none" strike="noStrike" baseline="0" dirty="0">
                <a:latin typeface="+mj-lt"/>
              </a:rPr>
              <a:t>() on the submit </a:t>
            </a:r>
            <a:r>
              <a:rPr lang="en-CA" sz="1800" b="0" i="0" u="none" strike="noStrike" baseline="0" dirty="0">
                <a:latin typeface="+mj-lt"/>
              </a:rPr>
              <a:t>event.</a:t>
            </a:r>
          </a:p>
          <a:p>
            <a:pPr marL="114300" indent="0" algn="l">
              <a:buNone/>
            </a:pPr>
            <a:r>
              <a:rPr lang="en-US" sz="1800" b="0" i="0" u="none" strike="noStrike" baseline="0" dirty="0">
                <a:latin typeface="+mj-lt"/>
              </a:rPr>
              <a:t>It is possible to submit a form multiple times by clicking buttons quickly. The easiest way to protect against this is to simply disable the submit button immediately in the event handler for the submit </a:t>
            </a:r>
            <a:r>
              <a:rPr lang="en-CA" sz="1800" b="0" i="0" u="none" strike="noStrike" baseline="0" dirty="0">
                <a:latin typeface="+mj-lt"/>
              </a:rPr>
              <a:t>event.</a:t>
            </a:r>
            <a:endParaRPr lang="en-CA" dirty="0">
              <a:latin typeface="+mj-lt"/>
            </a:endParaRPr>
          </a:p>
        </p:txBody>
      </p:sp>
    </p:spTree>
    <p:extLst>
      <p:ext uri="{BB962C8B-B14F-4D97-AF65-F5344CB8AC3E}">
        <p14:creationId xmlns:p14="http://schemas.microsoft.com/office/powerpoint/2010/main" val="40364657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51E2F-D245-41A7-A934-545125EE0362}"/>
              </a:ext>
            </a:extLst>
          </p:cNvPr>
          <p:cNvSpPr>
            <a:spLocks noGrp="1"/>
          </p:cNvSpPr>
          <p:nvPr>
            <p:ph type="title"/>
          </p:nvPr>
        </p:nvSpPr>
        <p:spPr/>
        <p:txBody>
          <a:bodyPr/>
          <a:lstStyle/>
          <a:p>
            <a:r>
              <a:rPr lang="en-CA" dirty="0"/>
              <a:t>Regular Expressions</a:t>
            </a:r>
          </a:p>
        </p:txBody>
      </p:sp>
      <p:sp>
        <p:nvSpPr>
          <p:cNvPr id="3" name="Text Placeholder 2">
            <a:extLst>
              <a:ext uri="{FF2B5EF4-FFF2-40B4-BE49-F238E27FC236}">
                <a16:creationId xmlns:a16="http://schemas.microsoft.com/office/drawing/2014/main" id="{83B71C71-0227-4F06-9FA0-000A033FDBC5}"/>
              </a:ext>
            </a:extLst>
          </p:cNvPr>
          <p:cNvSpPr>
            <a:spLocks noGrp="1"/>
          </p:cNvSpPr>
          <p:nvPr>
            <p:ph type="body" idx="1"/>
          </p:nvPr>
        </p:nvSpPr>
        <p:spPr/>
        <p:txBody>
          <a:bodyPr/>
          <a:lstStyle/>
          <a:p>
            <a:pPr marL="114300" indent="0">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regular expression </a:t>
            </a:r>
            <a:r>
              <a:rPr lang="en-US" sz="1800" b="0" i="0" u="none" strike="noStrike" baseline="0" dirty="0">
                <a:solidFill>
                  <a:srgbClr val="000000"/>
                </a:solidFill>
                <a:latin typeface="+mj-lt"/>
              </a:rPr>
              <a:t>is a set of special characters that define a pattern.</a:t>
            </a:r>
          </a:p>
          <a:p>
            <a:pPr marL="114300" indent="0" algn="l">
              <a:buNone/>
            </a:pPr>
            <a:r>
              <a:rPr lang="en-US" sz="1800" b="0" i="0" u="none" strike="noStrike" baseline="0" dirty="0">
                <a:latin typeface="+mj-lt"/>
              </a:rPr>
              <a:t>Their history predates the world of web development, as evidenced by the formal specification defined by the IEEE POSIX standard.</a:t>
            </a:r>
          </a:p>
          <a:p>
            <a:pPr marL="114300" indent="0" algn="l">
              <a:buNone/>
            </a:pPr>
            <a:r>
              <a:rPr lang="en-US" sz="1800" b="0" i="0" u="none" strike="noStrike" baseline="0" dirty="0">
                <a:latin typeface="+mj-lt"/>
              </a:rPr>
              <a:t>PHP, JavaScript, Java, the .NET environment, and most other modern languages </a:t>
            </a:r>
            <a:r>
              <a:rPr lang="en-CA" sz="1800" b="0" i="0" u="none" strike="noStrike" baseline="0" dirty="0">
                <a:latin typeface="+mj-lt"/>
              </a:rPr>
              <a:t>support regular expressions.</a:t>
            </a:r>
            <a:endParaRPr lang="en-CA" sz="1800" dirty="0">
              <a:latin typeface="+mj-lt"/>
            </a:endParaRPr>
          </a:p>
        </p:txBody>
      </p:sp>
    </p:spTree>
    <p:extLst>
      <p:ext uri="{BB962C8B-B14F-4D97-AF65-F5344CB8AC3E}">
        <p14:creationId xmlns:p14="http://schemas.microsoft.com/office/powerpoint/2010/main" val="19477193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194A9-2708-40FF-B04E-8DF750B129AB}"/>
              </a:ext>
            </a:extLst>
          </p:cNvPr>
          <p:cNvSpPr>
            <a:spLocks noGrp="1"/>
          </p:cNvSpPr>
          <p:nvPr>
            <p:ph type="title"/>
          </p:nvPr>
        </p:nvSpPr>
        <p:spPr/>
        <p:txBody>
          <a:bodyPr/>
          <a:lstStyle/>
          <a:p>
            <a:r>
              <a:rPr lang="en-CA" dirty="0"/>
              <a:t>Regular Expression Syntax</a:t>
            </a:r>
          </a:p>
        </p:txBody>
      </p:sp>
      <p:sp>
        <p:nvSpPr>
          <p:cNvPr id="3" name="Text Placeholder 2">
            <a:extLst>
              <a:ext uri="{FF2B5EF4-FFF2-40B4-BE49-F238E27FC236}">
                <a16:creationId xmlns:a16="http://schemas.microsoft.com/office/drawing/2014/main" id="{B708E3DB-49CC-4034-8388-BF1A1FF77203}"/>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 regular expression consists of two types of characters: literals and metacharacters.</a:t>
            </a:r>
          </a:p>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literal </a:t>
            </a:r>
            <a:r>
              <a:rPr lang="en-US" sz="1800" b="0" i="0" u="none" strike="noStrike" baseline="0" dirty="0">
                <a:solidFill>
                  <a:srgbClr val="000000"/>
                </a:solidFill>
                <a:latin typeface="+mj-lt"/>
              </a:rPr>
              <a:t>is just a character you wish to match in the target (i.e., the text that you are searching within). </a:t>
            </a:r>
          </a:p>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metacharacter </a:t>
            </a:r>
            <a:r>
              <a:rPr lang="en-US" sz="1800" b="0" i="0" u="none" strike="noStrike" baseline="0" dirty="0">
                <a:solidFill>
                  <a:srgbClr val="000000"/>
                </a:solidFill>
                <a:latin typeface="+mj-lt"/>
              </a:rPr>
              <a:t>is a special symbol that acts as a command to the regular expression parser (there are 14, listed below).</a:t>
            </a:r>
          </a:p>
          <a:p>
            <a:pPr marL="114300" indent="0" algn="l">
              <a:buNone/>
            </a:pPr>
            <a:r>
              <a:rPr lang="en-CA" sz="1800" b="0" i="0" u="none" strike="noStrike" baseline="0" dirty="0">
                <a:latin typeface="+mj-lt"/>
              </a:rPr>
              <a:t>	</a:t>
            </a:r>
            <a:r>
              <a:rPr lang="en-CA" sz="1800" b="1" i="0" u="none" strike="noStrike" baseline="0" dirty="0">
                <a:latin typeface="+mj-lt"/>
              </a:rPr>
              <a:t>. [ ] \ ( ) ^ $ | * ? { } +</a:t>
            </a:r>
          </a:p>
          <a:p>
            <a:pPr marL="114300" indent="0" algn="l">
              <a:buNone/>
            </a:pPr>
            <a:r>
              <a:rPr lang="en-US" sz="1800" b="0" i="0" u="none" strike="noStrike" baseline="0" dirty="0">
                <a:latin typeface="+mj-lt"/>
              </a:rPr>
              <a:t>Table 9.12 lists examples of typical metacharacter usage to create </a:t>
            </a:r>
            <a:r>
              <a:rPr lang="en-CA" sz="1800" b="0" i="0" u="none" strike="noStrike" baseline="0" dirty="0">
                <a:latin typeface="+mj-lt"/>
              </a:rPr>
              <a:t>patterns;</a:t>
            </a:r>
            <a:endParaRPr lang="en-CA" b="1" dirty="0">
              <a:latin typeface="+mj-lt"/>
            </a:endParaRPr>
          </a:p>
        </p:txBody>
      </p:sp>
    </p:spTree>
    <p:extLst>
      <p:ext uri="{BB962C8B-B14F-4D97-AF65-F5344CB8AC3E}">
        <p14:creationId xmlns:p14="http://schemas.microsoft.com/office/powerpoint/2010/main" val="30027230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194A9-2708-40FF-B04E-8DF750B129AB}"/>
              </a:ext>
            </a:extLst>
          </p:cNvPr>
          <p:cNvSpPr>
            <a:spLocks noGrp="1"/>
          </p:cNvSpPr>
          <p:nvPr>
            <p:ph type="title"/>
          </p:nvPr>
        </p:nvSpPr>
        <p:spPr/>
        <p:txBody>
          <a:bodyPr/>
          <a:lstStyle/>
          <a:p>
            <a:r>
              <a:rPr lang="en-CA" dirty="0"/>
              <a:t>Regular Expression Syntax (ii)</a:t>
            </a:r>
          </a:p>
        </p:txBody>
      </p:sp>
      <p:sp>
        <p:nvSpPr>
          <p:cNvPr id="3" name="Text Placeholder 2">
            <a:extLst>
              <a:ext uri="{FF2B5EF4-FFF2-40B4-BE49-F238E27FC236}">
                <a16:creationId xmlns:a16="http://schemas.microsoft.com/office/drawing/2014/main" id="{B708E3DB-49CC-4034-8388-BF1A1FF77203}"/>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In JavaScript, regular expressions are case sensitive and contained within forward slashes. For instance</a:t>
            </a:r>
          </a:p>
          <a:p>
            <a:pPr marL="114300" indent="0" algn="l">
              <a:buNone/>
            </a:pPr>
            <a:r>
              <a:rPr lang="en-CA" b="1" i="0" u="none" strike="noStrike" baseline="0" dirty="0">
                <a:latin typeface="+mj-lt"/>
                <a:cs typeface="Calibri" panose="020F0502020204030204" pitchFamily="34" charset="0"/>
              </a:rPr>
              <a:t>let pattern = /ran/;</a:t>
            </a:r>
            <a:endParaRPr lang="en-US" b="1" dirty="0">
              <a:solidFill>
                <a:srgbClr val="000000"/>
              </a:solidFill>
              <a:latin typeface="+mj-lt"/>
              <a:cs typeface="Calibri" panose="020F0502020204030204" pitchFamily="34" charset="0"/>
            </a:endParaRPr>
          </a:p>
          <a:p>
            <a:pPr marL="114300" indent="0" algn="l">
              <a:buNone/>
            </a:pPr>
            <a:r>
              <a:rPr lang="en-US" b="0" i="0" u="none" strike="noStrike" baseline="0" dirty="0">
                <a:latin typeface="+mj-lt"/>
              </a:rPr>
              <a:t>will find matches in all three of the following strings:</a:t>
            </a:r>
          </a:p>
          <a:p>
            <a:pPr marL="114300" indent="0" algn="l">
              <a:buNone/>
            </a:pPr>
            <a:r>
              <a:rPr lang="en-CA" b="1" i="0" u="none" strike="noStrike" baseline="0" dirty="0">
                <a:latin typeface="+mj-lt"/>
                <a:cs typeface="Calibri" panose="020F0502020204030204" pitchFamily="34" charset="0"/>
              </a:rPr>
              <a:t>'randy </a:t>
            </a:r>
            <a:r>
              <a:rPr lang="en-CA" b="1" i="0" u="none" strike="noStrike" baseline="0" dirty="0" err="1">
                <a:latin typeface="+mj-lt"/>
                <a:cs typeface="Calibri" panose="020F0502020204030204" pitchFamily="34" charset="0"/>
              </a:rPr>
              <a:t>connolly</a:t>
            </a:r>
            <a:r>
              <a:rPr lang="en-CA" b="1" i="0" u="none" strike="noStrike" baseline="0" dirty="0">
                <a:latin typeface="+mj-lt"/>
                <a:cs typeface="Calibri" panose="020F0502020204030204" pitchFamily="34" charset="0"/>
              </a:rPr>
              <a:t>'</a:t>
            </a:r>
          </a:p>
          <a:p>
            <a:pPr marL="114300" indent="0" algn="l">
              <a:buNone/>
            </a:pPr>
            <a:r>
              <a:rPr lang="en-US" b="1" i="0" u="none" strike="noStrike" baseline="0" dirty="0">
                <a:latin typeface="+mj-lt"/>
                <a:cs typeface="Calibri" panose="020F0502020204030204" pitchFamily="34" charset="0"/>
              </a:rPr>
              <a:t>'Sue ran to the store'</a:t>
            </a:r>
          </a:p>
          <a:p>
            <a:pPr marL="114300" indent="0" algn="l">
              <a:buNone/>
            </a:pPr>
            <a:r>
              <a:rPr lang="en-US" b="1" i="0" u="none" strike="noStrike" baseline="0" dirty="0">
                <a:latin typeface="+mj-lt"/>
                <a:cs typeface="Calibri" panose="020F0502020204030204" pitchFamily="34" charset="0"/>
              </a:rPr>
              <a:t>'I would like a cranberry’</a:t>
            </a:r>
          </a:p>
          <a:p>
            <a:pPr marL="114300" indent="0" algn="l">
              <a:buNone/>
            </a:pPr>
            <a:r>
              <a:rPr lang="en-US" dirty="0">
                <a:latin typeface="+mj-lt"/>
                <a:cs typeface="Calibri" panose="020F0502020204030204" pitchFamily="34" charset="0"/>
              </a:rPr>
              <a:t>Listing 9.13 contains a more complex regular expression whose development is described in textbook</a:t>
            </a:r>
            <a:endParaRPr lang="en-CA" sz="1400" dirty="0">
              <a:latin typeface="+mj-lt"/>
              <a:cs typeface="Calibri" panose="020F0502020204030204" pitchFamily="34" charset="0"/>
            </a:endParaRPr>
          </a:p>
        </p:txBody>
      </p:sp>
    </p:spTree>
    <p:extLst>
      <p:ext uri="{BB962C8B-B14F-4D97-AF65-F5344CB8AC3E}">
        <p14:creationId xmlns:p14="http://schemas.microsoft.com/office/powerpoint/2010/main" val="3958056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2B992-63C5-47A8-8610-F2D894097C85}"/>
              </a:ext>
            </a:extLst>
          </p:cNvPr>
          <p:cNvSpPr>
            <a:spLocks noGrp="1"/>
          </p:cNvSpPr>
          <p:nvPr>
            <p:ph type="title"/>
          </p:nvPr>
        </p:nvSpPr>
        <p:spPr/>
        <p:txBody>
          <a:bodyPr/>
          <a:lstStyle/>
          <a:p>
            <a:r>
              <a:rPr lang="en-CA" dirty="0"/>
              <a:t>Document Object</a:t>
            </a:r>
          </a:p>
        </p:txBody>
      </p:sp>
      <p:sp>
        <p:nvSpPr>
          <p:cNvPr id="3" name="Text Placeholder 2">
            <a:extLst>
              <a:ext uri="{FF2B5EF4-FFF2-40B4-BE49-F238E27FC236}">
                <a16:creationId xmlns:a16="http://schemas.microsoft.com/office/drawing/2014/main" id="{80E1956F-4BAA-4607-811D-1F392478C47C}"/>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DOM document object </a:t>
            </a:r>
            <a:r>
              <a:rPr lang="en-US" sz="1800" b="0" i="0" u="none" strike="noStrike" baseline="0" dirty="0">
                <a:solidFill>
                  <a:srgbClr val="000000"/>
                </a:solidFill>
                <a:latin typeface="+mj-lt"/>
              </a:rPr>
              <a:t>is the root JavaScript object representing the entire </a:t>
            </a:r>
            <a:r>
              <a:rPr lang="en-CA" sz="1800" b="0" i="0" u="none" strike="noStrike" baseline="0" dirty="0">
                <a:solidFill>
                  <a:srgbClr val="000000"/>
                </a:solidFill>
                <a:latin typeface="+mj-lt"/>
              </a:rPr>
              <a:t>HTML document. It is </a:t>
            </a:r>
            <a:r>
              <a:rPr lang="en-US" sz="1800" b="0" i="0" u="none" strike="noStrike" baseline="0" dirty="0">
                <a:latin typeface="+mj-lt"/>
              </a:rPr>
              <a:t>globally accessible via the </a:t>
            </a:r>
            <a:r>
              <a:rPr lang="en-US" sz="1800" b="1" i="0" u="none" strike="noStrike" baseline="0" dirty="0">
                <a:latin typeface="+mj-lt"/>
              </a:rPr>
              <a:t>document</a:t>
            </a:r>
            <a:r>
              <a:rPr lang="en-US" sz="1800" b="0" i="0" u="none" strike="noStrike" baseline="0" dirty="0">
                <a:latin typeface="+mj-lt"/>
              </a:rPr>
              <a:t> object </a:t>
            </a:r>
            <a:r>
              <a:rPr lang="en-CA" sz="1800" b="0" i="0" u="none" strike="noStrike" baseline="0" dirty="0">
                <a:latin typeface="+mj-lt"/>
              </a:rPr>
              <a:t>reference.</a:t>
            </a:r>
          </a:p>
          <a:p>
            <a:pPr marL="114300" indent="0" algn="l">
              <a:buNone/>
            </a:pPr>
            <a:r>
              <a:rPr lang="en-US" sz="1800" i="0" u="none" strike="noStrike" baseline="0" dirty="0">
                <a:latin typeface="+mj-lt"/>
              </a:rPr>
              <a:t>The properties of a document</a:t>
            </a:r>
            <a:r>
              <a:rPr lang="en-US" sz="1800" b="0" i="0" u="none" strike="noStrike" baseline="0" dirty="0">
                <a:latin typeface="+mj-lt"/>
              </a:rPr>
              <a:t> cover information about the page. Some are read-only, but others are modifiable. Like any JavaScript object, you can access its properties using either dot notation or square bracket notation</a:t>
            </a:r>
          </a:p>
          <a:p>
            <a:pPr marL="571500" lvl="1" indent="0">
              <a:buNone/>
            </a:pPr>
            <a:r>
              <a:rPr lang="en-US" sz="1800" b="0" i="1" u="none" strike="noStrike" baseline="0" dirty="0">
                <a:solidFill>
                  <a:srgbClr val="009A9A"/>
                </a:solidFill>
                <a:latin typeface="Calibri" panose="020F0502020204030204" pitchFamily="34" charset="0"/>
                <a:cs typeface="Calibri" panose="020F0502020204030204" pitchFamily="34" charset="0"/>
              </a:rPr>
              <a:t>// retrieve the URL of the current page</a:t>
            </a:r>
            <a:br>
              <a:rPr lang="en-US" sz="1800" b="0" i="1" u="none" strike="noStrike" baseline="0" dirty="0">
                <a:solidFill>
                  <a:srgbClr val="009A9A"/>
                </a:solidFill>
                <a:latin typeface="Calibri" panose="020F0502020204030204" pitchFamily="34" charset="0"/>
                <a:cs typeface="Calibri" panose="020F0502020204030204" pitchFamily="34" charset="0"/>
              </a:rPr>
            </a:br>
            <a:r>
              <a:rPr lang="en-CA" sz="1800" b="0" i="0" u="none" strike="noStrike" baseline="0" dirty="0">
                <a:solidFill>
                  <a:srgbClr val="000000"/>
                </a:solidFill>
                <a:latin typeface="Calibri" panose="020F0502020204030204" pitchFamily="34" charset="0"/>
                <a:cs typeface="Calibri" panose="020F0502020204030204" pitchFamily="34" charset="0"/>
              </a:rPr>
              <a:t>let a = </a:t>
            </a:r>
            <a:r>
              <a:rPr lang="en-CA" sz="1800" b="0" i="0" u="none" strike="noStrike" baseline="0" dirty="0">
                <a:solidFill>
                  <a:srgbClr val="9A0000"/>
                </a:solidFill>
                <a:latin typeface="Calibri" panose="020F0502020204030204" pitchFamily="34" charset="0"/>
                <a:cs typeface="Calibri" panose="020F0502020204030204" pitchFamily="34" charset="0"/>
              </a:rPr>
              <a:t>document.URL</a:t>
            </a:r>
            <a:r>
              <a:rPr lang="en-CA" sz="1800" b="0" i="0" u="none" strike="noStrike" baseline="0" dirty="0">
                <a:solidFill>
                  <a:srgbClr val="000000"/>
                </a:solidFill>
                <a:latin typeface="Calibri" panose="020F0502020204030204" pitchFamily="34" charset="0"/>
                <a:cs typeface="Calibri" panose="020F0502020204030204" pitchFamily="34" charset="0"/>
              </a:rPr>
              <a:t>;</a:t>
            </a:r>
            <a:br>
              <a:rPr lang="en-CA" sz="1800" b="0" i="0" u="none" strike="noStrike" baseline="0" dirty="0">
                <a:solidFill>
                  <a:srgbClr val="000000"/>
                </a:solidFill>
                <a:latin typeface="Calibri" panose="020F0502020204030204" pitchFamily="34" charset="0"/>
                <a:cs typeface="Calibri" panose="020F0502020204030204" pitchFamily="34" charset="0"/>
              </a:rPr>
            </a:br>
            <a:r>
              <a:rPr lang="en-US" sz="1800" b="0" i="1" u="none" strike="noStrike" baseline="0" dirty="0">
                <a:solidFill>
                  <a:srgbClr val="009A9A"/>
                </a:solidFill>
                <a:latin typeface="Calibri" panose="020F0502020204030204" pitchFamily="34" charset="0"/>
                <a:cs typeface="Calibri" panose="020F0502020204030204" pitchFamily="34" charset="0"/>
              </a:rPr>
              <a:t>// retrieve the page encoding, for example </a:t>
            </a:r>
            <a:r>
              <a:rPr lang="en-US" sz="1800" b="0" i="0" u="none" strike="noStrike" baseline="0" dirty="0">
                <a:solidFill>
                  <a:srgbClr val="009A9A"/>
                </a:solidFill>
                <a:latin typeface="Calibri" panose="020F0502020204030204" pitchFamily="34" charset="0"/>
                <a:cs typeface="Calibri" panose="020F0502020204030204" pitchFamily="34" charset="0"/>
              </a:rPr>
              <a:t>ISO-8859-1</a:t>
            </a:r>
            <a:br>
              <a:rPr lang="en-US" sz="1800" b="0" i="0" u="none" strike="noStrike" baseline="0" dirty="0">
                <a:solidFill>
                  <a:srgbClr val="009A9A"/>
                </a:solidFill>
                <a:latin typeface="Calibri" panose="020F0502020204030204" pitchFamily="34" charset="0"/>
                <a:cs typeface="Calibri" panose="020F0502020204030204" pitchFamily="34" charset="0"/>
              </a:rPr>
            </a:br>
            <a:r>
              <a:rPr lang="en-CA" sz="1800" b="0" i="0" u="none" strike="noStrike" baseline="0" dirty="0">
                <a:solidFill>
                  <a:srgbClr val="000000"/>
                </a:solidFill>
                <a:latin typeface="Calibri" panose="020F0502020204030204" pitchFamily="34" charset="0"/>
                <a:cs typeface="Calibri" panose="020F0502020204030204" pitchFamily="34" charset="0"/>
              </a:rPr>
              <a:t>let b = </a:t>
            </a:r>
            <a:r>
              <a:rPr lang="en-CA" sz="1800" b="0" i="0" u="none" strike="noStrike" baseline="0" dirty="0">
                <a:solidFill>
                  <a:srgbClr val="9A0000"/>
                </a:solidFill>
                <a:latin typeface="Calibri" panose="020F0502020204030204" pitchFamily="34" charset="0"/>
                <a:cs typeface="Calibri" panose="020F0502020204030204" pitchFamily="34" charset="0"/>
              </a:rPr>
              <a:t>document["</a:t>
            </a:r>
            <a:r>
              <a:rPr lang="en-CA" sz="1800" b="0" i="0" u="none" strike="noStrike" baseline="0" dirty="0" err="1">
                <a:solidFill>
                  <a:srgbClr val="9A0000"/>
                </a:solidFill>
                <a:latin typeface="Calibri" panose="020F0502020204030204" pitchFamily="34" charset="0"/>
                <a:cs typeface="Calibri" panose="020F0502020204030204" pitchFamily="34" charset="0"/>
              </a:rPr>
              <a:t>inputEncoding</a:t>
            </a:r>
            <a:r>
              <a:rPr lang="en-CA" sz="1800" b="0" i="0" u="none" strike="noStrike" baseline="0" dirty="0">
                <a:solidFill>
                  <a:srgbClr val="9A0000"/>
                </a:solidFill>
                <a:latin typeface="Calibri" panose="020F0502020204030204" pitchFamily="34" charset="0"/>
                <a:cs typeface="Calibri" panose="020F0502020204030204" pitchFamily="34" charset="0"/>
              </a:rPr>
              <a:t>"]</a:t>
            </a:r>
            <a:r>
              <a:rPr lang="en-CA" sz="1800" b="0" i="0" u="none" strike="noStrike" baseline="0" dirty="0">
                <a:solidFill>
                  <a:srgbClr val="000000"/>
                </a:solidFill>
                <a:latin typeface="Calibri" panose="020F0502020204030204" pitchFamily="34" charset="0"/>
                <a:cs typeface="Calibri" panose="020F0502020204030204" pitchFamily="34" charset="0"/>
              </a:rPr>
              <a: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747672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3A5C5-3B21-4BB5-9F1D-64C00CA99336}"/>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85D4CE08-CB49-496C-8D8A-BEE65F2FD6AB}"/>
              </a:ext>
            </a:extLst>
          </p:cNvPr>
          <p:cNvSpPr>
            <a:spLocks noGrp="1"/>
          </p:cNvSpPr>
          <p:nvPr>
            <p:ph type="body" idx="1"/>
          </p:nvPr>
        </p:nvSpPr>
        <p:spPr/>
        <p:txBody>
          <a:bodyPr numCol="4"/>
          <a:lstStyle/>
          <a:p>
            <a:pPr marL="114300" indent="0" algn="l">
              <a:buNone/>
            </a:pPr>
            <a:r>
              <a:rPr lang="en-CA" b="0" i="0" u="none" strike="noStrike" baseline="0" dirty="0">
                <a:latin typeface="+mj-lt"/>
              </a:rPr>
              <a:t>blur</a:t>
            </a:r>
          </a:p>
          <a:p>
            <a:pPr marL="114300" indent="0" algn="l">
              <a:buNone/>
            </a:pPr>
            <a:r>
              <a:rPr lang="en-CA" b="0" i="0" u="none" strike="noStrike" baseline="0" dirty="0">
                <a:latin typeface="+mj-lt"/>
              </a:rPr>
              <a:t>Document Object Model</a:t>
            </a:r>
          </a:p>
          <a:p>
            <a:pPr marL="114300" indent="0" algn="l">
              <a:buNone/>
            </a:pPr>
            <a:r>
              <a:rPr lang="en-CA" b="0" i="0" u="none" strike="noStrike" baseline="0" dirty="0">
                <a:latin typeface="+mj-lt"/>
              </a:rPr>
              <a:t>(DOM)</a:t>
            </a:r>
          </a:p>
          <a:p>
            <a:pPr marL="114300" indent="0" algn="l">
              <a:buNone/>
            </a:pPr>
            <a:r>
              <a:rPr lang="en-CA" b="0" i="0" u="none" strike="noStrike" baseline="0" dirty="0">
                <a:latin typeface="+mj-lt"/>
              </a:rPr>
              <a:t>document root</a:t>
            </a:r>
          </a:p>
          <a:p>
            <a:pPr marL="114300" indent="0" algn="l">
              <a:buNone/>
            </a:pPr>
            <a:r>
              <a:rPr lang="en-CA" b="0" i="0" u="none" strike="noStrike" baseline="0" dirty="0">
                <a:latin typeface="+mj-lt"/>
              </a:rPr>
              <a:t>DOM document</a:t>
            </a:r>
          </a:p>
          <a:p>
            <a:pPr marL="114300" indent="0" algn="l">
              <a:buNone/>
            </a:pPr>
            <a:r>
              <a:rPr lang="en-CA" b="0" i="0" u="none" strike="noStrike" baseline="0" dirty="0">
                <a:latin typeface="+mj-lt"/>
              </a:rPr>
              <a:t>object</a:t>
            </a:r>
          </a:p>
          <a:p>
            <a:pPr marL="114300" indent="0" algn="l">
              <a:buNone/>
            </a:pPr>
            <a:r>
              <a:rPr lang="en-CA" b="0" i="0" u="none" strike="noStrike" baseline="0" dirty="0">
                <a:latin typeface="+mj-lt"/>
              </a:rPr>
              <a:t>DOM tree</a:t>
            </a:r>
          </a:p>
          <a:p>
            <a:pPr marL="114300" indent="0" algn="l">
              <a:buNone/>
            </a:pPr>
            <a:r>
              <a:rPr lang="en-CA" b="0" i="0" u="none" strike="noStrike" baseline="0" dirty="0">
                <a:latin typeface="+mj-lt"/>
              </a:rPr>
              <a:t>Element Node</a:t>
            </a:r>
          </a:p>
          <a:p>
            <a:pPr marL="114300" indent="0" algn="l">
              <a:buNone/>
            </a:pPr>
            <a:r>
              <a:rPr lang="en-CA" b="0" i="0" u="none" strike="noStrike" baseline="0" dirty="0">
                <a:latin typeface="+mj-lt"/>
              </a:rPr>
              <a:t>event bubbling</a:t>
            </a:r>
          </a:p>
          <a:p>
            <a:pPr marL="114300" indent="0" algn="l">
              <a:buNone/>
            </a:pPr>
            <a:r>
              <a:rPr lang="en-CA" b="0" i="0" u="none" strike="noStrike" baseline="0" dirty="0">
                <a:latin typeface="+mj-lt"/>
              </a:rPr>
              <a:t>phase</a:t>
            </a:r>
          </a:p>
          <a:p>
            <a:pPr marL="114300" indent="0" algn="l">
              <a:buNone/>
            </a:pPr>
            <a:r>
              <a:rPr lang="en-CA" b="0" i="0" u="none" strike="noStrike" baseline="0" dirty="0">
                <a:latin typeface="+mj-lt"/>
              </a:rPr>
              <a:t>event capturing phase</a:t>
            </a:r>
          </a:p>
          <a:p>
            <a:pPr marL="114300" indent="0" algn="l">
              <a:buNone/>
            </a:pPr>
            <a:r>
              <a:rPr lang="en-CA" b="0" i="0" u="none" strike="noStrike" baseline="0" dirty="0">
                <a:latin typeface="+mj-lt"/>
              </a:rPr>
              <a:t>event delegation</a:t>
            </a:r>
          </a:p>
          <a:p>
            <a:pPr marL="114300" indent="0" algn="l">
              <a:buNone/>
            </a:pPr>
            <a:r>
              <a:rPr lang="en-CA" b="0" i="0" u="none" strike="noStrike" baseline="0" dirty="0">
                <a:latin typeface="+mj-lt"/>
              </a:rPr>
              <a:t>event handler</a:t>
            </a:r>
          </a:p>
          <a:p>
            <a:pPr marL="114300" indent="0" algn="l">
              <a:buNone/>
            </a:pPr>
            <a:r>
              <a:rPr lang="en-CA" b="0" i="0" u="none" strike="noStrike" baseline="0" dirty="0">
                <a:latin typeface="+mj-lt"/>
              </a:rPr>
              <a:t>event object</a:t>
            </a:r>
          </a:p>
          <a:p>
            <a:pPr marL="114300" indent="0" algn="l">
              <a:buNone/>
            </a:pPr>
            <a:r>
              <a:rPr lang="en-CA" b="0" i="0" u="none" strike="noStrike" baseline="0" dirty="0">
                <a:latin typeface="+mj-lt"/>
              </a:rPr>
              <a:t>event propagation</a:t>
            </a:r>
          </a:p>
          <a:p>
            <a:pPr marL="114300" indent="0" algn="l">
              <a:buNone/>
            </a:pPr>
            <a:r>
              <a:rPr lang="en-CA" b="0" i="0" u="none" strike="noStrike" baseline="0" dirty="0">
                <a:latin typeface="+mj-lt"/>
              </a:rPr>
              <a:t>event target</a:t>
            </a:r>
          </a:p>
          <a:p>
            <a:pPr marL="114300" indent="0" algn="l">
              <a:buNone/>
            </a:pPr>
            <a:r>
              <a:rPr lang="en-CA" b="0" i="0" u="none" strike="noStrike" baseline="0" dirty="0">
                <a:latin typeface="+mj-lt"/>
              </a:rPr>
              <a:t>event type</a:t>
            </a:r>
          </a:p>
          <a:p>
            <a:pPr marL="114300" indent="0" algn="l">
              <a:buNone/>
            </a:pPr>
            <a:r>
              <a:rPr lang="en-CA" b="0" i="0" u="none" strike="noStrike" baseline="0" dirty="0">
                <a:latin typeface="+mj-lt"/>
              </a:rPr>
              <a:t>focus</a:t>
            </a:r>
          </a:p>
          <a:p>
            <a:pPr marL="114300" indent="0" algn="l">
              <a:buNone/>
            </a:pPr>
            <a:r>
              <a:rPr lang="en-CA" b="0" i="0" u="none" strike="noStrike" baseline="0" dirty="0">
                <a:latin typeface="+mj-lt"/>
              </a:rPr>
              <a:t>form events</a:t>
            </a:r>
          </a:p>
          <a:p>
            <a:pPr marL="114300" indent="0" algn="l">
              <a:buNone/>
            </a:pPr>
            <a:r>
              <a:rPr lang="en-CA" b="0" i="0" u="none" strike="noStrike" baseline="0" dirty="0">
                <a:latin typeface="+mj-lt"/>
              </a:rPr>
              <a:t>frame events</a:t>
            </a:r>
          </a:p>
          <a:p>
            <a:pPr marL="114300" indent="0" algn="l">
              <a:buNone/>
            </a:pPr>
            <a:r>
              <a:rPr lang="en-CA" b="0" i="0" u="none" strike="noStrike" baseline="0" dirty="0">
                <a:latin typeface="+mj-lt"/>
              </a:rPr>
              <a:t>iteral</a:t>
            </a:r>
          </a:p>
          <a:p>
            <a:pPr marL="114300" indent="0" algn="l">
              <a:buNone/>
            </a:pPr>
            <a:r>
              <a:rPr lang="en-CA" b="0" i="0" u="none" strike="noStrike" baseline="0" dirty="0">
                <a:latin typeface="+mj-lt"/>
              </a:rPr>
              <a:t>keyboard events</a:t>
            </a:r>
          </a:p>
          <a:p>
            <a:pPr marL="114300" indent="0" algn="l">
              <a:buNone/>
            </a:pPr>
            <a:r>
              <a:rPr lang="en-CA" b="0" i="0" u="none" strike="noStrike" baseline="0" dirty="0">
                <a:latin typeface="+mj-lt"/>
              </a:rPr>
              <a:t>linter</a:t>
            </a:r>
          </a:p>
          <a:p>
            <a:pPr marL="114300" indent="0" algn="l">
              <a:buNone/>
            </a:pPr>
            <a:r>
              <a:rPr lang="en-CA" b="0" i="0" u="none" strike="noStrike" baseline="0" dirty="0">
                <a:latin typeface="+mj-lt"/>
              </a:rPr>
              <a:t>media events</a:t>
            </a:r>
          </a:p>
          <a:p>
            <a:pPr marL="114300" indent="0" algn="l">
              <a:buNone/>
            </a:pPr>
            <a:r>
              <a:rPr lang="en-CA" b="0" i="0" u="none" strike="noStrike" baseline="0" dirty="0">
                <a:latin typeface="+mj-lt"/>
              </a:rPr>
              <a:t>metacharacter</a:t>
            </a:r>
          </a:p>
          <a:p>
            <a:pPr marL="114300" indent="0" algn="l">
              <a:buNone/>
            </a:pPr>
            <a:r>
              <a:rPr lang="en-CA" b="0" i="0" u="none" strike="noStrike" baseline="0" dirty="0">
                <a:latin typeface="+mj-lt"/>
              </a:rPr>
              <a:t>mouse events</a:t>
            </a:r>
          </a:p>
          <a:p>
            <a:pPr marL="114300" indent="0" algn="l">
              <a:buNone/>
            </a:pPr>
            <a:r>
              <a:rPr lang="en-CA" b="0" i="0" u="none" strike="noStrike" baseline="0" dirty="0">
                <a:latin typeface="+mj-lt"/>
              </a:rPr>
              <a:t>node</a:t>
            </a:r>
          </a:p>
          <a:p>
            <a:pPr marL="114300" indent="0" algn="l">
              <a:buNone/>
            </a:pPr>
            <a:r>
              <a:rPr lang="en-CA" b="0" i="0" u="none" strike="noStrike" baseline="0" dirty="0" err="1">
                <a:latin typeface="+mj-lt"/>
              </a:rPr>
              <a:t>nodeList</a:t>
            </a:r>
            <a:endParaRPr lang="en-CA" b="0" i="0" u="none" strike="noStrike" baseline="0" dirty="0">
              <a:latin typeface="+mj-lt"/>
            </a:endParaRPr>
          </a:p>
          <a:p>
            <a:pPr marL="114300" indent="0" algn="l">
              <a:buNone/>
            </a:pPr>
            <a:r>
              <a:rPr lang="en-CA" b="0" i="0" u="none" strike="noStrike" baseline="0" dirty="0">
                <a:latin typeface="+mj-lt"/>
              </a:rPr>
              <a:t>regular expression</a:t>
            </a:r>
          </a:p>
          <a:p>
            <a:pPr marL="114300" indent="0" algn="l">
              <a:buNone/>
            </a:pPr>
            <a:r>
              <a:rPr lang="en-CA" b="0" i="0" u="none" strike="noStrike" baseline="0" dirty="0">
                <a:latin typeface="+mj-lt"/>
              </a:rPr>
              <a:t>selection methods</a:t>
            </a:r>
            <a:endParaRPr lang="en-CA" sz="1400" dirty="0">
              <a:latin typeface="+mj-lt"/>
            </a:endParaRPr>
          </a:p>
        </p:txBody>
      </p:sp>
    </p:spTree>
    <p:extLst>
      <p:ext uri="{BB962C8B-B14F-4D97-AF65-F5344CB8AC3E}">
        <p14:creationId xmlns:p14="http://schemas.microsoft.com/office/powerpoint/2010/main" val="2618511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B05DD-31F3-47A8-B8EF-261A46112ECE}"/>
              </a:ext>
            </a:extLst>
          </p:cNvPr>
          <p:cNvSpPr>
            <a:spLocks noGrp="1"/>
          </p:cNvSpPr>
          <p:nvPr>
            <p:ph type="title"/>
          </p:nvPr>
        </p:nvSpPr>
        <p:spPr/>
        <p:txBody>
          <a:bodyPr/>
          <a:lstStyle/>
          <a:p>
            <a:r>
              <a:rPr lang="en-CA" dirty="0"/>
              <a:t>Document Methods</a:t>
            </a:r>
          </a:p>
        </p:txBody>
      </p:sp>
      <p:sp>
        <p:nvSpPr>
          <p:cNvPr id="3" name="Text Placeholder 2">
            <a:extLst>
              <a:ext uri="{FF2B5EF4-FFF2-40B4-BE49-F238E27FC236}">
                <a16:creationId xmlns:a16="http://schemas.microsoft.com/office/drawing/2014/main" id="{6762447B-41F2-4FEE-BFE9-125EA91ED60C}"/>
              </a:ext>
            </a:extLst>
          </p:cNvPr>
          <p:cNvSpPr>
            <a:spLocks noGrp="1"/>
          </p:cNvSpPr>
          <p:nvPr>
            <p:ph type="body" idx="1"/>
          </p:nvPr>
        </p:nvSpPr>
        <p:spPr/>
        <p:txBody>
          <a:bodyPr/>
          <a:lstStyle/>
          <a:p>
            <a:pPr marL="114300" indent="0" algn="l">
              <a:buNone/>
            </a:pPr>
            <a:r>
              <a:rPr lang="en-US" sz="1800" b="0" i="0" u="none" strike="noStrike" baseline="0" dirty="0">
                <a:latin typeface="+mj-lt"/>
              </a:rPr>
              <a:t>In addition to these properties, there are several essential methods you will use </a:t>
            </a:r>
            <a:r>
              <a:rPr lang="en-CA" sz="1800" b="0" i="0" u="none" strike="noStrike" baseline="0" dirty="0">
                <a:latin typeface="+mj-lt"/>
              </a:rPr>
              <a:t>all the time (We used </a:t>
            </a:r>
            <a:r>
              <a:rPr lang="en-US" sz="1800" b="1" i="0" u="none" strike="noStrike" baseline="0" dirty="0" err="1">
                <a:latin typeface="+mj-lt"/>
              </a:rPr>
              <a:t>document.write</a:t>
            </a:r>
            <a:r>
              <a:rPr lang="en-US" sz="1800" b="1" i="0" u="none" strike="noStrike" baseline="0" dirty="0">
                <a:latin typeface="+mj-lt"/>
              </a:rPr>
              <a:t>(</a:t>
            </a:r>
            <a:r>
              <a:rPr lang="en-US" sz="1800" b="0" i="0" u="none" strike="noStrike" baseline="0" dirty="0">
                <a:latin typeface="+mj-lt"/>
              </a:rPr>
              <a:t>) last chapter). These methods fall into three categories</a:t>
            </a:r>
            <a:endParaRPr lang="en-CA" sz="1800" b="0" i="0" u="none" strike="noStrike" baseline="0" dirty="0">
              <a:latin typeface="+mj-lt"/>
            </a:endParaRPr>
          </a:p>
          <a:p>
            <a:pPr algn="l"/>
            <a:r>
              <a:rPr lang="en-CA" sz="1800" b="0" i="0" u="none" strike="noStrike" baseline="0" dirty="0">
                <a:solidFill>
                  <a:srgbClr val="000000"/>
                </a:solidFill>
                <a:latin typeface="+mj-lt"/>
              </a:rPr>
              <a:t>Selection methods</a:t>
            </a:r>
          </a:p>
          <a:p>
            <a:pPr algn="l"/>
            <a:r>
              <a:rPr lang="en-CA" sz="1800" b="0" i="0" u="none" strike="noStrike" baseline="0" dirty="0">
                <a:solidFill>
                  <a:srgbClr val="000000"/>
                </a:solidFill>
                <a:latin typeface="+mj-lt"/>
              </a:rPr>
              <a:t>Family manipulation methods</a:t>
            </a:r>
          </a:p>
          <a:p>
            <a:pPr algn="l"/>
            <a:r>
              <a:rPr lang="en-CA" sz="1800" b="0" i="0" u="none" strike="noStrike" baseline="0" dirty="0">
                <a:solidFill>
                  <a:srgbClr val="000000"/>
                </a:solidFill>
                <a:latin typeface="+mj-lt"/>
              </a:rPr>
              <a:t>Event methods</a:t>
            </a:r>
            <a:endParaRPr lang="en-CA" dirty="0">
              <a:latin typeface="+mj-lt"/>
            </a:endParaRPr>
          </a:p>
        </p:txBody>
      </p:sp>
    </p:spTree>
    <p:extLst>
      <p:ext uri="{BB962C8B-B14F-4D97-AF65-F5344CB8AC3E}">
        <p14:creationId xmlns:p14="http://schemas.microsoft.com/office/powerpoint/2010/main" val="3922386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74B77-615A-4063-8805-B01318F33F8C}"/>
              </a:ext>
            </a:extLst>
          </p:cNvPr>
          <p:cNvSpPr>
            <a:spLocks noGrp="1"/>
          </p:cNvSpPr>
          <p:nvPr>
            <p:ph type="title"/>
          </p:nvPr>
        </p:nvSpPr>
        <p:spPr/>
        <p:txBody>
          <a:bodyPr/>
          <a:lstStyle/>
          <a:p>
            <a:r>
              <a:rPr lang="en-CA" dirty="0"/>
              <a:t>Selection Methods</a:t>
            </a:r>
          </a:p>
        </p:txBody>
      </p:sp>
      <p:sp>
        <p:nvSpPr>
          <p:cNvPr id="3" name="Text Placeholder 2">
            <a:extLst>
              <a:ext uri="{FF2B5EF4-FFF2-40B4-BE49-F238E27FC236}">
                <a16:creationId xmlns:a16="http://schemas.microsoft.com/office/drawing/2014/main" id="{FFD7F7E6-353A-4765-89F6-161FC42BBEF7}"/>
              </a:ext>
            </a:extLst>
          </p:cNvPr>
          <p:cNvSpPr>
            <a:spLocks noGrp="1"/>
          </p:cNvSpPr>
          <p:nvPr>
            <p:ph type="body" idx="1"/>
          </p:nvPr>
        </p:nvSpPr>
        <p:spPr>
          <a:xfrm>
            <a:off x="457200" y="1081088"/>
            <a:ext cx="8304027" cy="3532476"/>
          </a:xfrm>
        </p:spPr>
        <p:txBody>
          <a:bodyPr/>
          <a:lstStyle/>
          <a:p>
            <a:pPr marL="114300" indent="0">
              <a:buNone/>
            </a:pPr>
            <a:r>
              <a:rPr lang="en-US" sz="1800" b="0" i="0" u="none" strike="noStrike" baseline="0" dirty="0">
                <a:latin typeface="+mj-lt"/>
              </a:rPr>
              <a:t>The most important DOM methods</a:t>
            </a:r>
          </a:p>
          <a:p>
            <a:pPr marL="114300" indent="0" algn="l">
              <a:buNone/>
            </a:pPr>
            <a:r>
              <a:rPr lang="en-CA" sz="1800" b="0" i="0" u="none" strike="noStrike" baseline="0" dirty="0">
                <a:latin typeface="+mj-lt"/>
              </a:rPr>
              <a:t>They allow </a:t>
            </a:r>
            <a:r>
              <a:rPr lang="en-US" sz="1800" b="0" i="0" u="none" strike="noStrike" baseline="0" dirty="0">
                <a:latin typeface="+mj-lt"/>
              </a:rPr>
              <a:t>you to select one or more document elements. The oldest 3 are: </a:t>
            </a:r>
            <a:r>
              <a:rPr lang="en-US" sz="1800" b="1" i="0" u="none" strike="noStrike" baseline="0" dirty="0" err="1">
                <a:latin typeface="+mj-lt"/>
              </a:rPr>
              <a:t>getElementById</a:t>
            </a:r>
            <a:r>
              <a:rPr lang="en-US" sz="1800" b="1" i="0" u="none" strike="noStrike" baseline="0" dirty="0">
                <a:latin typeface="+mj-lt"/>
              </a:rPr>
              <a:t>("</a:t>
            </a:r>
            <a:r>
              <a:rPr lang="en-US" sz="1800" b="0" i="1" u="none" strike="noStrike" baseline="0" dirty="0">
                <a:latin typeface="+mj-lt"/>
              </a:rPr>
              <a:t>id</a:t>
            </a:r>
            <a:r>
              <a:rPr lang="en-US" sz="1800" b="1" i="0" u="none" strike="noStrike" baseline="0" dirty="0">
                <a:latin typeface="+mj-lt"/>
              </a:rPr>
              <a:t>"), </a:t>
            </a:r>
            <a:r>
              <a:rPr lang="en-US" sz="1800" b="1" i="0" u="none" strike="noStrike" baseline="0" dirty="0" err="1">
                <a:latin typeface="+mj-lt"/>
              </a:rPr>
              <a:t>getElementsByClassName</a:t>
            </a:r>
            <a:r>
              <a:rPr lang="en-US" sz="1800" b="1" i="0" u="none" strike="noStrike" baseline="0" dirty="0">
                <a:latin typeface="+mj-lt"/>
              </a:rPr>
              <a:t>("</a:t>
            </a:r>
            <a:r>
              <a:rPr lang="en-US" sz="1800" b="0" i="1" u="none" strike="noStrike" baseline="0" dirty="0">
                <a:latin typeface="+mj-lt"/>
              </a:rPr>
              <a:t>name</a:t>
            </a:r>
            <a:r>
              <a:rPr lang="en-US" sz="1800" b="1" i="0" u="none" strike="noStrike" baseline="0" dirty="0">
                <a:latin typeface="+mj-lt"/>
              </a:rPr>
              <a:t>") </a:t>
            </a:r>
            <a:r>
              <a:rPr lang="en-US" sz="1800" i="0" u="none" strike="noStrike" baseline="0" dirty="0">
                <a:latin typeface="+mj-lt"/>
              </a:rPr>
              <a:t>and</a:t>
            </a:r>
            <a:r>
              <a:rPr lang="en-US" sz="1800" b="1" i="0" u="none" strike="noStrike" baseline="0" dirty="0">
                <a:latin typeface="+mj-lt"/>
              </a:rPr>
              <a:t>  </a:t>
            </a:r>
            <a:r>
              <a:rPr lang="en-CA" sz="1800" b="1" i="0" u="none" strike="noStrike" baseline="0" dirty="0" err="1">
                <a:latin typeface="+mj-lt"/>
              </a:rPr>
              <a:t>getElementsByTagName</a:t>
            </a:r>
            <a:r>
              <a:rPr lang="en-CA" sz="1800" b="1" i="0" u="none" strike="noStrike" baseline="0" dirty="0">
                <a:latin typeface="+mj-lt"/>
              </a:rPr>
              <a:t>("</a:t>
            </a:r>
            <a:r>
              <a:rPr lang="en-CA" sz="1800" b="0" i="1" u="none" strike="noStrike" baseline="0" dirty="0">
                <a:latin typeface="+mj-lt"/>
              </a:rPr>
              <a:t>name</a:t>
            </a:r>
            <a:r>
              <a:rPr lang="en-CA" sz="1800" b="1" i="0" u="none" strike="noStrike" baseline="0" dirty="0">
                <a:latin typeface="+mj-lt"/>
              </a:rPr>
              <a:t>")</a:t>
            </a:r>
            <a:endParaRPr lang="en-CA" dirty="0">
              <a:latin typeface="+mj-lt"/>
            </a:endParaRPr>
          </a:p>
        </p:txBody>
      </p:sp>
      <p:pic>
        <p:nvPicPr>
          <p:cNvPr id="5" name="Picture 4" descr="FIGURE 9.3 Using the getElement selection methods">
            <a:extLst>
              <a:ext uri="{FF2B5EF4-FFF2-40B4-BE49-F238E27FC236}">
                <a16:creationId xmlns:a16="http://schemas.microsoft.com/office/drawing/2014/main" id="{CAA33004-C0FA-476A-BF93-566312CF7A4E}"/>
              </a:ext>
            </a:extLst>
          </p:cNvPr>
          <p:cNvPicPr>
            <a:picLocks noChangeAspect="1"/>
          </p:cNvPicPr>
          <p:nvPr/>
        </p:nvPicPr>
        <p:blipFill>
          <a:blip r:embed="rId2"/>
          <a:stretch>
            <a:fillRect/>
          </a:stretch>
        </p:blipFill>
        <p:spPr>
          <a:xfrm>
            <a:off x="1972340" y="2758529"/>
            <a:ext cx="5199320" cy="2046421"/>
          </a:xfrm>
          <a:prstGeom prst="rect">
            <a:avLst/>
          </a:prstGeom>
        </p:spPr>
      </p:pic>
    </p:spTree>
    <p:extLst>
      <p:ext uri="{BB962C8B-B14F-4D97-AF65-F5344CB8AC3E}">
        <p14:creationId xmlns:p14="http://schemas.microsoft.com/office/powerpoint/2010/main" val="431215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61F48-D6B0-4D8F-BEC4-B01F3F2F80B7}"/>
              </a:ext>
            </a:extLst>
          </p:cNvPr>
          <p:cNvSpPr>
            <a:spLocks noGrp="1"/>
          </p:cNvSpPr>
          <p:nvPr>
            <p:ph type="title"/>
          </p:nvPr>
        </p:nvSpPr>
        <p:spPr/>
        <p:txBody>
          <a:bodyPr/>
          <a:lstStyle/>
          <a:p>
            <a:r>
              <a:rPr lang="en-CA" dirty="0"/>
              <a:t>Query Selection Methods</a:t>
            </a:r>
          </a:p>
        </p:txBody>
      </p:sp>
      <p:sp>
        <p:nvSpPr>
          <p:cNvPr id="3" name="Text Placeholder 2">
            <a:extLst>
              <a:ext uri="{FF2B5EF4-FFF2-40B4-BE49-F238E27FC236}">
                <a16:creationId xmlns:a16="http://schemas.microsoft.com/office/drawing/2014/main" id="{E35BFC38-E22D-4C76-8861-70CC40FAD3DF}"/>
              </a:ext>
            </a:extLst>
          </p:cNvPr>
          <p:cNvSpPr>
            <a:spLocks noGrp="1"/>
          </p:cNvSpPr>
          <p:nvPr>
            <p:ph type="body" idx="1"/>
          </p:nvPr>
        </p:nvSpPr>
        <p:spPr>
          <a:xfrm>
            <a:off x="457200" y="1081088"/>
            <a:ext cx="3030279" cy="3532476"/>
          </a:xfrm>
        </p:spPr>
        <p:txBody>
          <a:bodyPr/>
          <a:lstStyle/>
          <a:p>
            <a:pPr marL="114300" indent="0" algn="l">
              <a:buNone/>
            </a:pPr>
            <a:r>
              <a:rPr lang="en-US" sz="1800" b="0" i="0" u="none" strike="noStrike" baseline="0" dirty="0">
                <a:latin typeface="+mj-lt"/>
              </a:rPr>
              <a:t>The newer </a:t>
            </a:r>
            <a:r>
              <a:rPr lang="en-US" sz="1800" b="1" i="0" u="none" strike="noStrike" baseline="0" dirty="0" err="1">
                <a:latin typeface="+mj-lt"/>
              </a:rPr>
              <a:t>querySelector</a:t>
            </a:r>
            <a:r>
              <a:rPr lang="en-US" sz="1800" b="0" i="0" u="none" strike="noStrike" baseline="0" dirty="0">
                <a:latin typeface="+mj-lt"/>
              </a:rPr>
              <a:t>() and </a:t>
            </a:r>
            <a:r>
              <a:rPr lang="en-US" sz="1800" b="1" i="0" u="none" strike="noStrike" baseline="0" dirty="0" err="1">
                <a:latin typeface="+mj-lt"/>
              </a:rPr>
              <a:t>querySelectorAll</a:t>
            </a:r>
            <a:r>
              <a:rPr lang="en-US" sz="1800" b="0" i="0" u="none" strike="noStrike" baseline="0" dirty="0">
                <a:latin typeface="+mj-lt"/>
              </a:rPr>
              <a:t>() methods allow you to query for DOM elements much the same way you </a:t>
            </a:r>
            <a:r>
              <a:rPr lang="en-CA" sz="1800" b="0" i="0" u="none" strike="noStrike" baseline="0" dirty="0">
                <a:latin typeface="+mj-lt"/>
              </a:rPr>
              <a:t>specify CSS styles</a:t>
            </a:r>
            <a:endParaRPr lang="en-CA" dirty="0">
              <a:latin typeface="+mj-lt"/>
            </a:endParaRPr>
          </a:p>
        </p:txBody>
      </p:sp>
      <p:pic>
        <p:nvPicPr>
          <p:cNvPr id="5" name="Picture 4" descr="FIGURE 9.4 Using querySelector and querySelectorAll selection methods">
            <a:extLst>
              <a:ext uri="{FF2B5EF4-FFF2-40B4-BE49-F238E27FC236}">
                <a16:creationId xmlns:a16="http://schemas.microsoft.com/office/drawing/2014/main" id="{5797502E-9094-4795-B7A6-84C6D5C55538}"/>
              </a:ext>
            </a:extLst>
          </p:cNvPr>
          <p:cNvPicPr>
            <a:picLocks noChangeAspect="1"/>
          </p:cNvPicPr>
          <p:nvPr/>
        </p:nvPicPr>
        <p:blipFill>
          <a:blip r:embed="rId2"/>
          <a:stretch>
            <a:fillRect/>
          </a:stretch>
        </p:blipFill>
        <p:spPr>
          <a:xfrm>
            <a:off x="3580164" y="984487"/>
            <a:ext cx="5117533" cy="3750635"/>
          </a:xfrm>
          <a:prstGeom prst="rect">
            <a:avLst/>
          </a:prstGeom>
        </p:spPr>
      </p:pic>
    </p:spTree>
    <p:extLst>
      <p:ext uri="{BB962C8B-B14F-4D97-AF65-F5344CB8AC3E}">
        <p14:creationId xmlns:p14="http://schemas.microsoft.com/office/powerpoint/2010/main" val="5579114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12359</TotalTime>
  <Words>4653</Words>
  <Application>Microsoft Office PowerPoint</Application>
  <PresentationFormat>On-screen Show (16:9)</PresentationFormat>
  <Paragraphs>438</Paragraphs>
  <Slides>61</Slides>
  <Notes>3</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61</vt:i4>
      </vt:variant>
    </vt:vector>
  </HeadingPairs>
  <TitlesOfParts>
    <vt:vector size="70" baseType="lpstr">
      <vt:lpstr>Arial</vt:lpstr>
      <vt:lpstr>Calibri</vt:lpstr>
      <vt:lpstr>Noto Sans Symbols</vt:lpstr>
      <vt:lpstr>SabonLTPro-Roman</vt:lpstr>
      <vt:lpstr>Times New Roman</vt:lpstr>
      <vt:lpstr>Verdana</vt:lpstr>
      <vt:lpstr>Simple Light</vt:lpstr>
      <vt:lpstr>USHE</vt:lpstr>
      <vt:lpstr>USHE_slide options</vt:lpstr>
      <vt:lpstr>Fundamentals of Web Development</vt:lpstr>
      <vt:lpstr>In this chapter you will learn . . .</vt:lpstr>
      <vt:lpstr>The Document Object Model (DOM)</vt:lpstr>
      <vt:lpstr>DOM Nodes and NodeLists</vt:lpstr>
      <vt:lpstr>Some Essential Node Object Properties</vt:lpstr>
      <vt:lpstr>Document Object</vt:lpstr>
      <vt:lpstr>Document Methods</vt:lpstr>
      <vt:lpstr>Selection Methods</vt:lpstr>
      <vt:lpstr>Query Selection Methods</vt:lpstr>
      <vt:lpstr>Element Node Object</vt:lpstr>
      <vt:lpstr>Some Essential Element Node Properties</vt:lpstr>
      <vt:lpstr>Extra Properties for Certain Tag Types</vt:lpstr>
      <vt:lpstr>Accessing elements and their properties</vt:lpstr>
      <vt:lpstr>Modifying the DOM</vt:lpstr>
      <vt:lpstr>Changing an Element’s Style</vt:lpstr>
      <vt:lpstr>How CSS styles can be programmatically manipulated in JavaScript</vt:lpstr>
      <vt:lpstr>InnerHTML vs textContent vs DOM Manipulation</vt:lpstr>
      <vt:lpstr>InnerHTML vs textContent vs DOM Manipulation (ii)</vt:lpstr>
      <vt:lpstr>DOM family relations</vt:lpstr>
      <vt:lpstr>DOM Manipulation Methods</vt:lpstr>
      <vt:lpstr>Visualizing the DOM modification</vt:lpstr>
      <vt:lpstr>Visualizing the DOM modification (ii)</vt:lpstr>
      <vt:lpstr>DOM Timing</vt:lpstr>
      <vt:lpstr>JavaScript Event Handling</vt:lpstr>
      <vt:lpstr>Implementing an Event Handler</vt:lpstr>
      <vt:lpstr>Listening with an anonymous function</vt:lpstr>
      <vt:lpstr>Event handling with NodeList arrays</vt:lpstr>
      <vt:lpstr>Page Loading and the DOM</vt:lpstr>
      <vt:lpstr>Wrapping DOM code within a DOMContentLoaded event handler</vt:lpstr>
      <vt:lpstr>Event Object</vt:lpstr>
      <vt:lpstr>Event Object Example</vt:lpstr>
      <vt:lpstr>Event Propagation</vt:lpstr>
      <vt:lpstr>Event capture and bubbling</vt:lpstr>
      <vt:lpstr>Problems with event propagation</vt:lpstr>
      <vt:lpstr>Stopping event propagation</vt:lpstr>
      <vt:lpstr>Event Delegation</vt:lpstr>
      <vt:lpstr>Event Delegation (ii)</vt:lpstr>
      <vt:lpstr>Event Delegation (iii)</vt:lpstr>
      <vt:lpstr>Event Delegation (iv)</vt:lpstr>
      <vt:lpstr>Using the Dataset Property</vt:lpstr>
      <vt:lpstr>Event Types</vt:lpstr>
      <vt:lpstr>Mouse Events</vt:lpstr>
      <vt:lpstr>Keyboard Events</vt:lpstr>
      <vt:lpstr>Form Events</vt:lpstr>
      <vt:lpstr>Handling the submit event</vt:lpstr>
      <vt:lpstr>Media Events</vt:lpstr>
      <vt:lpstr>Frame Events</vt:lpstr>
      <vt:lpstr>Lazy Loading</vt:lpstr>
      <vt:lpstr>Forms in JavaScript</vt:lpstr>
      <vt:lpstr>Responding to form movement events</vt:lpstr>
      <vt:lpstr>Responding to Form Changes Events</vt:lpstr>
      <vt:lpstr>Validating a Submitted Form</vt:lpstr>
      <vt:lpstr>Empty Field Validation</vt:lpstr>
      <vt:lpstr>Determining which items in multiselect list are selected</vt:lpstr>
      <vt:lpstr>Number Validation</vt:lpstr>
      <vt:lpstr>Submitting Forms</vt:lpstr>
      <vt:lpstr>Regular Expressions</vt:lpstr>
      <vt:lpstr>Regular Expression Syntax</vt:lpstr>
      <vt:lpstr>Regular Expression Syntax (ii)</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1142</cp:revision>
  <dcterms:modified xsi:type="dcterms:W3CDTF">2021-04-28T18:55:21Z</dcterms:modified>
</cp:coreProperties>
</file>