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60"/>
  </p:notesMasterIdLst>
  <p:handoutMasterIdLst>
    <p:handoutMasterId r:id="rId61"/>
  </p:handoutMasterIdLst>
  <p:sldIdLst>
    <p:sldId id="256" r:id="rId4"/>
    <p:sldId id="257" r:id="rId5"/>
    <p:sldId id="286" r:id="rId6"/>
    <p:sldId id="287" r:id="rId7"/>
    <p:sldId id="288" r:id="rId8"/>
    <p:sldId id="289" r:id="rId9"/>
    <p:sldId id="290" r:id="rId10"/>
    <p:sldId id="291" r:id="rId11"/>
    <p:sldId id="292" r:id="rId12"/>
    <p:sldId id="293" r:id="rId13"/>
    <p:sldId id="294" r:id="rId14"/>
    <p:sldId id="295" r:id="rId15"/>
    <p:sldId id="297" r:id="rId16"/>
    <p:sldId id="298" r:id="rId17"/>
    <p:sldId id="299"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7" r:id="rId54"/>
    <p:sldId id="336" r:id="rId55"/>
    <p:sldId id="338" r:id="rId56"/>
    <p:sldId id="339" r:id="rId57"/>
    <p:sldId id="340" r:id="rId58"/>
    <p:sldId id="285" r:id="rId5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48" autoAdjust="0"/>
    <p:restoredTop sz="94249" autoAdjust="0"/>
  </p:normalViewPr>
  <p:slideViewPr>
    <p:cSldViewPr snapToGrid="0">
      <p:cViewPr varScale="1">
        <p:scale>
          <a:sx n="90" d="100"/>
          <a:sy n="90" d="100"/>
        </p:scale>
        <p:origin x="84" y="72"/>
      </p:cViewPr>
      <p:guideLst>
        <p:guide orient="horz" pos="1620"/>
        <p:guide pos="2880"/>
      </p:guideLst>
    </p:cSldViewPr>
  </p:slideViewPr>
  <p:outlineViewPr>
    <p:cViewPr>
      <p:scale>
        <a:sx n="33" d="100"/>
        <a:sy n="33" d="100"/>
      </p:scale>
      <p:origin x="0" y="-613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2021-05-03</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56</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14</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Working with Databases</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30BE1-84AC-4A53-AB9D-B3F0F3526AA1}"/>
              </a:ext>
            </a:extLst>
          </p:cNvPr>
          <p:cNvSpPr>
            <a:spLocks noGrp="1"/>
          </p:cNvSpPr>
          <p:nvPr>
            <p:ph type="title"/>
          </p:nvPr>
        </p:nvSpPr>
        <p:spPr/>
        <p:txBody>
          <a:bodyPr/>
          <a:lstStyle/>
          <a:p>
            <a:r>
              <a:rPr lang="en-CA" dirty="0"/>
              <a:t>Foreign Key</a:t>
            </a:r>
          </a:p>
        </p:txBody>
      </p:sp>
      <p:sp>
        <p:nvSpPr>
          <p:cNvPr id="3" name="Text Placeholder 2">
            <a:extLst>
              <a:ext uri="{FF2B5EF4-FFF2-40B4-BE49-F238E27FC236}">
                <a16:creationId xmlns:a16="http://schemas.microsoft.com/office/drawing/2014/main" id="{5F59D876-7749-4CF9-A9E2-7F56CDBBC928}"/>
              </a:ext>
            </a:extLst>
          </p:cNvPr>
          <p:cNvSpPr>
            <a:spLocks noGrp="1"/>
          </p:cNvSpPr>
          <p:nvPr>
            <p:ph type="body" idx="1"/>
          </p:nvPr>
        </p:nvSpPr>
        <p:spPr>
          <a:xfrm>
            <a:off x="457200" y="1081088"/>
            <a:ext cx="2881423" cy="3532476"/>
          </a:xfrm>
        </p:spPr>
        <p:txBody>
          <a:bodyPr/>
          <a:lstStyle/>
          <a:p>
            <a:pPr marL="114300" indent="0">
              <a:buNone/>
            </a:pPr>
            <a:r>
              <a:rPr lang="en-US" sz="1800" b="1" i="0" u="none" strike="noStrike" baseline="0" dirty="0">
                <a:solidFill>
                  <a:srgbClr val="009A9A"/>
                </a:solidFill>
                <a:latin typeface="+mj-lt"/>
              </a:rPr>
              <a:t>Foreign key</a:t>
            </a:r>
            <a:r>
              <a:rPr lang="en-US" sz="1800" b="0" i="0" u="none" strike="noStrike" baseline="0" dirty="0">
                <a:solidFill>
                  <a:srgbClr val="000000"/>
                </a:solidFill>
                <a:latin typeface="+mj-lt"/>
              </a:rPr>
              <a:t> relates a field in one table to a primary key in another table</a:t>
            </a:r>
          </a:p>
          <a:p>
            <a:pPr marL="114300" indent="0" algn="l">
              <a:buNone/>
            </a:pPr>
            <a:r>
              <a:rPr lang="en-US" sz="1800" b="0" i="0" u="none" strike="noStrike" baseline="0" dirty="0">
                <a:solidFill>
                  <a:srgbClr val="000000"/>
                </a:solidFill>
                <a:latin typeface="+mj-lt"/>
              </a:rPr>
              <a:t>Tables that are linked via foreign keys are said to have a relationship. </a:t>
            </a:r>
            <a:endParaRPr lang="en-CA" dirty="0">
              <a:latin typeface="+mj-lt"/>
            </a:endParaRPr>
          </a:p>
        </p:txBody>
      </p:sp>
      <p:pic>
        <p:nvPicPr>
          <p:cNvPr id="5" name="Picture 4" descr="FIGURE 14.11 Foreign keys link tables">
            <a:extLst>
              <a:ext uri="{FF2B5EF4-FFF2-40B4-BE49-F238E27FC236}">
                <a16:creationId xmlns:a16="http://schemas.microsoft.com/office/drawing/2014/main" id="{109E4D99-9419-41E5-B9A9-5AF3E9C688CD}"/>
              </a:ext>
            </a:extLst>
          </p:cNvPr>
          <p:cNvPicPr>
            <a:picLocks noChangeAspect="1"/>
          </p:cNvPicPr>
          <p:nvPr/>
        </p:nvPicPr>
        <p:blipFill>
          <a:blip r:embed="rId2"/>
          <a:stretch>
            <a:fillRect/>
          </a:stretch>
        </p:blipFill>
        <p:spPr>
          <a:xfrm>
            <a:off x="3486809" y="1312935"/>
            <a:ext cx="5199991" cy="3300629"/>
          </a:xfrm>
          <a:prstGeom prst="rect">
            <a:avLst/>
          </a:prstGeom>
        </p:spPr>
      </p:pic>
    </p:spTree>
    <p:extLst>
      <p:ext uri="{BB962C8B-B14F-4D97-AF65-F5344CB8AC3E}">
        <p14:creationId xmlns:p14="http://schemas.microsoft.com/office/powerpoint/2010/main" val="2223870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30BE1-84AC-4A53-AB9D-B3F0F3526AA1}"/>
              </a:ext>
            </a:extLst>
          </p:cNvPr>
          <p:cNvSpPr>
            <a:spLocks noGrp="1"/>
          </p:cNvSpPr>
          <p:nvPr>
            <p:ph type="title"/>
          </p:nvPr>
        </p:nvSpPr>
        <p:spPr/>
        <p:txBody>
          <a:bodyPr/>
          <a:lstStyle/>
          <a:p>
            <a:r>
              <a:rPr lang="en-CA" dirty="0"/>
              <a:t>Table relationships</a:t>
            </a:r>
          </a:p>
        </p:txBody>
      </p:sp>
      <p:sp>
        <p:nvSpPr>
          <p:cNvPr id="3" name="Text Placeholder 2">
            <a:extLst>
              <a:ext uri="{FF2B5EF4-FFF2-40B4-BE49-F238E27FC236}">
                <a16:creationId xmlns:a16="http://schemas.microsoft.com/office/drawing/2014/main" id="{5F59D876-7749-4CF9-A9E2-7F56CDBBC928}"/>
              </a:ext>
            </a:extLst>
          </p:cNvPr>
          <p:cNvSpPr>
            <a:spLocks noGrp="1"/>
          </p:cNvSpPr>
          <p:nvPr>
            <p:ph type="body" idx="1"/>
          </p:nvPr>
        </p:nvSpPr>
        <p:spPr>
          <a:xfrm>
            <a:off x="457200" y="1081088"/>
            <a:ext cx="2881423" cy="3532476"/>
          </a:xfrm>
        </p:spPr>
        <p:txBody>
          <a:bodyPr/>
          <a:lstStyle/>
          <a:p>
            <a:pPr marL="114300" indent="0" algn="l">
              <a:buNone/>
            </a:pPr>
            <a:r>
              <a:rPr lang="en-US" sz="1800" b="0" i="0" u="none" strike="noStrike" baseline="0" dirty="0">
                <a:solidFill>
                  <a:srgbClr val="000000"/>
                </a:solidFill>
                <a:latin typeface="+mj-lt"/>
              </a:rPr>
              <a:t>Most often, two related tables will be in a </a:t>
            </a:r>
            <a:r>
              <a:rPr lang="en-US" sz="1800" b="1" i="0" u="none" strike="noStrike" baseline="0" dirty="0">
                <a:solidFill>
                  <a:srgbClr val="009A9A"/>
                </a:solidFill>
                <a:latin typeface="+mj-lt"/>
              </a:rPr>
              <a:t>one-to-many relationship</a:t>
            </a:r>
            <a:r>
              <a:rPr lang="en-US" sz="1800" b="0" i="0" u="none" strike="noStrike" baseline="0" dirty="0">
                <a:solidFill>
                  <a:srgbClr val="000000"/>
                </a:solidFill>
                <a:latin typeface="+mj-lt"/>
              </a:rPr>
              <a:t>.</a:t>
            </a:r>
          </a:p>
          <a:p>
            <a:pPr marL="114300" indent="0" algn="l">
              <a:buNone/>
            </a:pPr>
            <a:r>
              <a:rPr lang="en-US" sz="1800" b="0" i="0" u="none" strike="noStrike" baseline="0" dirty="0">
                <a:solidFill>
                  <a:srgbClr val="000000"/>
                </a:solidFill>
                <a:latin typeface="+mj-lt"/>
              </a:rPr>
              <a:t> There are two other table relationships: the </a:t>
            </a:r>
            <a:r>
              <a:rPr lang="en-US" sz="1800" b="1" i="0" u="none" strike="noStrike" baseline="0" dirty="0">
                <a:solidFill>
                  <a:srgbClr val="009A9A"/>
                </a:solidFill>
                <a:latin typeface="+mj-lt"/>
              </a:rPr>
              <a:t>one-to-one relationship </a:t>
            </a:r>
            <a:r>
              <a:rPr lang="en-US" sz="1800" b="0" i="0" u="none" strike="noStrike" baseline="0" dirty="0">
                <a:solidFill>
                  <a:srgbClr val="000000"/>
                </a:solidFill>
                <a:latin typeface="+mj-lt"/>
              </a:rPr>
              <a:t>and the </a:t>
            </a:r>
            <a:r>
              <a:rPr lang="en-CA" sz="1800" b="1" i="0" u="none" strike="noStrike" baseline="0" dirty="0">
                <a:solidFill>
                  <a:srgbClr val="009A9A"/>
                </a:solidFill>
                <a:latin typeface="+mj-lt"/>
              </a:rPr>
              <a:t>many-to-many relationship</a:t>
            </a:r>
            <a:r>
              <a:rPr lang="en-CA" sz="1800" b="0" i="0" u="none" strike="noStrike" baseline="0" dirty="0">
                <a:solidFill>
                  <a:srgbClr val="000000"/>
                </a:solidFill>
                <a:latin typeface="+mj-lt"/>
              </a:rPr>
              <a:t>.</a:t>
            </a:r>
            <a:endParaRPr lang="en-CA" sz="1800" dirty="0">
              <a:latin typeface="+mj-lt"/>
            </a:endParaRPr>
          </a:p>
        </p:txBody>
      </p:sp>
      <p:pic>
        <p:nvPicPr>
          <p:cNvPr id="6" name="Picture 5" descr="FIGURE 14.12 Diagramming a one-to-many relationship">
            <a:extLst>
              <a:ext uri="{FF2B5EF4-FFF2-40B4-BE49-F238E27FC236}">
                <a16:creationId xmlns:a16="http://schemas.microsoft.com/office/drawing/2014/main" id="{5844C5B6-EAEE-4CE3-8E68-65E2A8518619}"/>
              </a:ext>
            </a:extLst>
          </p:cNvPr>
          <p:cNvPicPr>
            <a:picLocks noChangeAspect="1"/>
          </p:cNvPicPr>
          <p:nvPr/>
        </p:nvPicPr>
        <p:blipFill>
          <a:blip r:embed="rId2"/>
          <a:stretch>
            <a:fillRect/>
          </a:stretch>
        </p:blipFill>
        <p:spPr>
          <a:xfrm>
            <a:off x="4572001" y="1081088"/>
            <a:ext cx="3840576" cy="3489510"/>
          </a:xfrm>
          <a:prstGeom prst="rect">
            <a:avLst/>
          </a:prstGeom>
        </p:spPr>
      </p:pic>
    </p:spTree>
    <p:extLst>
      <p:ext uri="{BB962C8B-B14F-4D97-AF65-F5344CB8AC3E}">
        <p14:creationId xmlns:p14="http://schemas.microsoft.com/office/powerpoint/2010/main" val="3079077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FE42E-963C-4086-BAB0-157B520B9F2C}"/>
              </a:ext>
            </a:extLst>
          </p:cNvPr>
          <p:cNvSpPr>
            <a:spLocks noGrp="1"/>
          </p:cNvSpPr>
          <p:nvPr>
            <p:ph type="title"/>
          </p:nvPr>
        </p:nvSpPr>
        <p:spPr/>
        <p:txBody>
          <a:bodyPr/>
          <a:lstStyle/>
          <a:p>
            <a:r>
              <a:rPr lang="en-CA" dirty="0"/>
              <a:t>Composite Key</a:t>
            </a:r>
          </a:p>
        </p:txBody>
      </p:sp>
      <p:sp>
        <p:nvSpPr>
          <p:cNvPr id="3" name="Text Placeholder 2">
            <a:extLst>
              <a:ext uri="{FF2B5EF4-FFF2-40B4-BE49-F238E27FC236}">
                <a16:creationId xmlns:a16="http://schemas.microsoft.com/office/drawing/2014/main" id="{EBD0B373-E4A7-46BD-A292-DE13EE480DA7}"/>
              </a:ext>
            </a:extLst>
          </p:cNvPr>
          <p:cNvSpPr>
            <a:spLocks noGrp="1"/>
          </p:cNvSpPr>
          <p:nvPr>
            <p:ph type="body" idx="1"/>
          </p:nvPr>
        </p:nvSpPr>
        <p:spPr>
          <a:xfrm>
            <a:off x="457200" y="1081088"/>
            <a:ext cx="8232775" cy="1927926"/>
          </a:xfrm>
        </p:spPr>
        <p:txBody>
          <a:bodyPr/>
          <a:lstStyle/>
          <a:p>
            <a:pPr algn="l"/>
            <a:r>
              <a:rPr lang="en-US" sz="1800" b="0" i="0" u="none" strike="noStrike" baseline="0" dirty="0">
                <a:solidFill>
                  <a:srgbClr val="000000"/>
                </a:solidFill>
                <a:latin typeface="+mj-lt"/>
              </a:rPr>
              <a:t>Note that in this example, the two foreign keys in the intermediate table are combined to create a </a:t>
            </a:r>
            <a:r>
              <a:rPr lang="en-US" sz="1800" b="1" i="0" u="none" strike="noStrike" baseline="0" dirty="0">
                <a:solidFill>
                  <a:srgbClr val="009A9A"/>
                </a:solidFill>
                <a:latin typeface="+mj-lt"/>
              </a:rPr>
              <a:t>composite key</a:t>
            </a:r>
            <a:r>
              <a:rPr lang="en-US" sz="1800" b="0" i="0" u="none" strike="noStrike" baseline="0" dirty="0">
                <a:solidFill>
                  <a:srgbClr val="000000"/>
                </a:solidFill>
                <a:latin typeface="+mj-lt"/>
              </a:rPr>
              <a:t>. Alternatively, the intermediate table could contain a separate primary key field.</a:t>
            </a:r>
            <a:endParaRPr lang="en-CA" dirty="0">
              <a:latin typeface="+mj-lt"/>
            </a:endParaRPr>
          </a:p>
        </p:txBody>
      </p:sp>
      <p:pic>
        <p:nvPicPr>
          <p:cNvPr id="5" name="Picture 4" descr="FIGURE 14.13 Implementing a many-to-many relationship">
            <a:extLst>
              <a:ext uri="{FF2B5EF4-FFF2-40B4-BE49-F238E27FC236}">
                <a16:creationId xmlns:a16="http://schemas.microsoft.com/office/drawing/2014/main" id="{755D025F-4FEE-4533-A237-25D94BBC7B1F}"/>
              </a:ext>
            </a:extLst>
          </p:cNvPr>
          <p:cNvPicPr>
            <a:picLocks noChangeAspect="1"/>
          </p:cNvPicPr>
          <p:nvPr/>
        </p:nvPicPr>
        <p:blipFill>
          <a:blip r:embed="rId2"/>
          <a:stretch>
            <a:fillRect/>
          </a:stretch>
        </p:blipFill>
        <p:spPr>
          <a:xfrm>
            <a:off x="2344479" y="3234445"/>
            <a:ext cx="4455042" cy="1310110"/>
          </a:xfrm>
          <a:prstGeom prst="rect">
            <a:avLst/>
          </a:prstGeom>
        </p:spPr>
      </p:pic>
    </p:spTree>
    <p:extLst>
      <p:ext uri="{BB962C8B-B14F-4D97-AF65-F5344CB8AC3E}">
        <p14:creationId xmlns:p14="http://schemas.microsoft.com/office/powerpoint/2010/main" val="269913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77EAE-A3C7-47BB-A121-C33A42D5B4CA}"/>
              </a:ext>
            </a:extLst>
          </p:cNvPr>
          <p:cNvSpPr>
            <a:spLocks noGrp="1"/>
          </p:cNvSpPr>
          <p:nvPr>
            <p:ph type="title"/>
          </p:nvPr>
        </p:nvSpPr>
        <p:spPr/>
        <p:txBody>
          <a:bodyPr/>
          <a:lstStyle/>
          <a:p>
            <a:r>
              <a:rPr lang="en-CA" dirty="0"/>
              <a:t>SELECT Statement </a:t>
            </a:r>
          </a:p>
        </p:txBody>
      </p:sp>
      <p:sp>
        <p:nvSpPr>
          <p:cNvPr id="3" name="Text Placeholder 2">
            <a:extLst>
              <a:ext uri="{FF2B5EF4-FFF2-40B4-BE49-F238E27FC236}">
                <a16:creationId xmlns:a16="http://schemas.microsoft.com/office/drawing/2014/main" id="{DEFDA841-DFFF-4BCC-9311-EC724E92C06D}"/>
              </a:ext>
            </a:extLst>
          </p:cNvPr>
          <p:cNvSpPr>
            <a:spLocks noGrp="1"/>
          </p:cNvSpPr>
          <p:nvPr>
            <p:ph type="body" idx="1"/>
          </p:nvPr>
        </p:nvSpPr>
        <p:spPr>
          <a:xfrm>
            <a:off x="457201" y="1081088"/>
            <a:ext cx="3040912" cy="3532476"/>
          </a:xfrm>
        </p:spPr>
        <p:txBody>
          <a:bodyPr/>
          <a:lstStyle/>
          <a:p>
            <a:pPr marL="114300" indent="0" algn="l">
              <a:buNone/>
            </a:pPr>
            <a:r>
              <a:rPr lang="en-US" sz="1800" b="0" i="0" u="none" strike="noStrike" baseline="0" dirty="0">
                <a:solidFill>
                  <a:srgbClr val="000000"/>
                </a:solidFill>
                <a:latin typeface="+mj-lt"/>
              </a:rPr>
              <a:t>The SELECT statement is used to retrieve data from the database. The term </a:t>
            </a:r>
            <a:r>
              <a:rPr lang="en-US" sz="1800" b="1" i="0" u="none" strike="noStrike" baseline="0" dirty="0">
                <a:solidFill>
                  <a:srgbClr val="009A9A"/>
                </a:solidFill>
                <a:latin typeface="+mj-lt"/>
              </a:rPr>
              <a:t>query </a:t>
            </a:r>
            <a:r>
              <a:rPr lang="en-US" sz="1800" b="0" i="0" u="none" strike="noStrike" baseline="0" dirty="0">
                <a:solidFill>
                  <a:srgbClr val="000000"/>
                </a:solidFill>
                <a:latin typeface="+mj-lt"/>
              </a:rPr>
              <a:t>is sometimes used as a synonym for running a SELECT statement </a:t>
            </a:r>
          </a:p>
          <a:p>
            <a:pPr marL="114300" indent="0" algn="l">
              <a:buNone/>
            </a:pPr>
            <a:r>
              <a:rPr lang="en-US" sz="1800" b="0" i="0" u="none" strike="noStrike" baseline="0" dirty="0">
                <a:solidFill>
                  <a:srgbClr val="000000"/>
                </a:solidFill>
                <a:latin typeface="+mj-lt"/>
              </a:rPr>
              <a:t>The result of a SELECT statement is a block of data typically called a </a:t>
            </a:r>
            <a:r>
              <a:rPr lang="en-CA" sz="1800" b="1" i="0" u="none" strike="noStrike" baseline="0" dirty="0">
                <a:solidFill>
                  <a:srgbClr val="009A9A"/>
                </a:solidFill>
                <a:latin typeface="+mj-lt"/>
              </a:rPr>
              <a:t>result set</a:t>
            </a:r>
            <a:r>
              <a:rPr lang="en-CA" sz="1800" b="1" i="0" u="none" strike="noStrike" baseline="0" dirty="0">
                <a:solidFill>
                  <a:srgbClr val="000000"/>
                </a:solidFill>
                <a:latin typeface="+mj-lt"/>
              </a:rPr>
              <a:t> </a:t>
            </a:r>
            <a:r>
              <a:rPr lang="en-CA" sz="1800" i="0" u="none" strike="noStrike" baseline="0" dirty="0">
                <a:solidFill>
                  <a:srgbClr val="000000"/>
                </a:solidFill>
                <a:latin typeface="+mj-lt"/>
              </a:rPr>
              <a:t>which can be ordered</a:t>
            </a:r>
            <a:endParaRPr lang="en-CA" dirty="0">
              <a:latin typeface="+mj-lt"/>
            </a:endParaRPr>
          </a:p>
        </p:txBody>
      </p:sp>
      <p:pic>
        <p:nvPicPr>
          <p:cNvPr id="5" name="Picture 4" descr="FIGURE 14.14 SQL SELECT from a single table">
            <a:extLst>
              <a:ext uri="{FF2B5EF4-FFF2-40B4-BE49-F238E27FC236}">
                <a16:creationId xmlns:a16="http://schemas.microsoft.com/office/drawing/2014/main" id="{848E12E4-3E78-46CF-A031-9A9B21AF25DA}"/>
              </a:ext>
            </a:extLst>
          </p:cNvPr>
          <p:cNvPicPr>
            <a:picLocks noChangeAspect="1"/>
          </p:cNvPicPr>
          <p:nvPr/>
        </p:nvPicPr>
        <p:blipFill rotWithShape="1">
          <a:blip r:embed="rId2"/>
          <a:srcRect l="-463" r="463" b="25783"/>
          <a:stretch/>
        </p:blipFill>
        <p:spPr>
          <a:xfrm>
            <a:off x="4093779" y="1187413"/>
            <a:ext cx="4593020" cy="3532476"/>
          </a:xfrm>
          <a:prstGeom prst="rect">
            <a:avLst/>
          </a:prstGeom>
        </p:spPr>
      </p:pic>
    </p:spTree>
    <p:extLst>
      <p:ext uri="{BB962C8B-B14F-4D97-AF65-F5344CB8AC3E}">
        <p14:creationId xmlns:p14="http://schemas.microsoft.com/office/powerpoint/2010/main" val="4137339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33A1E-B0BB-4012-B3DE-4C67BF6968A2}"/>
              </a:ext>
            </a:extLst>
          </p:cNvPr>
          <p:cNvSpPr>
            <a:spLocks noGrp="1"/>
          </p:cNvSpPr>
          <p:nvPr>
            <p:ph type="title"/>
          </p:nvPr>
        </p:nvSpPr>
        <p:spPr/>
        <p:txBody>
          <a:bodyPr/>
          <a:lstStyle/>
          <a:p>
            <a:r>
              <a:rPr lang="en-CA" dirty="0"/>
              <a:t>WHERE Clause</a:t>
            </a:r>
          </a:p>
        </p:txBody>
      </p:sp>
      <p:sp>
        <p:nvSpPr>
          <p:cNvPr id="3" name="Text Placeholder 2">
            <a:extLst>
              <a:ext uri="{FF2B5EF4-FFF2-40B4-BE49-F238E27FC236}">
                <a16:creationId xmlns:a16="http://schemas.microsoft.com/office/drawing/2014/main" id="{5F5019A3-B8CF-4413-8152-209E5FD0AC71}"/>
              </a:ext>
            </a:extLst>
          </p:cNvPr>
          <p:cNvSpPr>
            <a:spLocks noGrp="1"/>
          </p:cNvSpPr>
          <p:nvPr>
            <p:ph type="body" idx="1"/>
          </p:nvPr>
        </p:nvSpPr>
        <p:spPr>
          <a:xfrm>
            <a:off x="457200" y="1081088"/>
            <a:ext cx="8232775" cy="1119852"/>
          </a:xfrm>
        </p:spPr>
        <p:txBody>
          <a:bodyPr/>
          <a:lstStyle/>
          <a:p>
            <a:pPr marL="114300" indent="0" algn="l">
              <a:buNone/>
            </a:pPr>
            <a:r>
              <a:rPr lang="en-US" sz="1800" b="0" i="0" u="none" strike="noStrike" baseline="0" dirty="0">
                <a:latin typeface="+mj-lt"/>
              </a:rPr>
              <a:t>The WHERE keyword is used to supply a comparison expression that the data must match in order for a record to be included in the result set.</a:t>
            </a:r>
            <a:endParaRPr lang="en-CA" dirty="0">
              <a:latin typeface="+mj-lt"/>
            </a:endParaRPr>
          </a:p>
        </p:txBody>
      </p:sp>
      <p:pic>
        <p:nvPicPr>
          <p:cNvPr id="5" name="Picture 4" descr="FIGURE 14.15 Using the WHERE clause">
            <a:extLst>
              <a:ext uri="{FF2B5EF4-FFF2-40B4-BE49-F238E27FC236}">
                <a16:creationId xmlns:a16="http://schemas.microsoft.com/office/drawing/2014/main" id="{80639E36-3EBC-488A-B097-F78939522050}"/>
              </a:ext>
            </a:extLst>
          </p:cNvPr>
          <p:cNvPicPr>
            <a:picLocks noChangeAspect="1"/>
          </p:cNvPicPr>
          <p:nvPr/>
        </p:nvPicPr>
        <p:blipFill>
          <a:blip r:embed="rId2"/>
          <a:stretch>
            <a:fillRect/>
          </a:stretch>
        </p:blipFill>
        <p:spPr>
          <a:xfrm>
            <a:off x="1769814" y="2200940"/>
            <a:ext cx="5604372" cy="2231727"/>
          </a:xfrm>
          <a:prstGeom prst="rect">
            <a:avLst/>
          </a:prstGeom>
        </p:spPr>
      </p:pic>
    </p:spTree>
    <p:extLst>
      <p:ext uri="{BB962C8B-B14F-4D97-AF65-F5344CB8AC3E}">
        <p14:creationId xmlns:p14="http://schemas.microsoft.com/office/powerpoint/2010/main" val="427542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BCD64-C274-4A8E-A60B-D8BF3EF39DE9}"/>
              </a:ext>
            </a:extLst>
          </p:cNvPr>
          <p:cNvSpPr>
            <a:spLocks noGrp="1"/>
          </p:cNvSpPr>
          <p:nvPr>
            <p:ph type="title"/>
          </p:nvPr>
        </p:nvSpPr>
        <p:spPr/>
        <p:txBody>
          <a:bodyPr/>
          <a:lstStyle/>
          <a:p>
            <a:r>
              <a:rPr lang="en-US" dirty="0"/>
              <a:t>Join</a:t>
            </a:r>
            <a:endParaRPr lang="en-CA" dirty="0"/>
          </a:p>
        </p:txBody>
      </p:sp>
      <p:sp>
        <p:nvSpPr>
          <p:cNvPr id="3" name="Text Placeholder 2">
            <a:extLst>
              <a:ext uri="{FF2B5EF4-FFF2-40B4-BE49-F238E27FC236}">
                <a16:creationId xmlns:a16="http://schemas.microsoft.com/office/drawing/2014/main" id="{A9478B8A-64E9-4AF5-8355-C5E16F63C3A9}"/>
              </a:ext>
            </a:extLst>
          </p:cNvPr>
          <p:cNvSpPr>
            <a:spLocks noGrp="1"/>
          </p:cNvSpPr>
          <p:nvPr>
            <p:ph type="body" idx="1"/>
          </p:nvPr>
        </p:nvSpPr>
        <p:spPr>
          <a:xfrm>
            <a:off x="457200" y="1081088"/>
            <a:ext cx="3147237" cy="3532476"/>
          </a:xfrm>
        </p:spPr>
        <p:txBody>
          <a:bodyPr/>
          <a:lstStyle/>
          <a:p>
            <a:pPr marL="114300" indent="0">
              <a:buNone/>
            </a:pPr>
            <a:r>
              <a:rPr lang="en-US" sz="1800" b="0" i="0" u="none" strike="noStrike" baseline="0" dirty="0">
                <a:solidFill>
                  <a:srgbClr val="000000"/>
                </a:solidFill>
                <a:latin typeface="+mj-lt"/>
              </a:rPr>
              <a:t>Retrieving data from multiple tables is more complex and requires the use of a </a:t>
            </a:r>
            <a:r>
              <a:rPr lang="en-US" sz="1800" b="1" i="0" u="none" strike="noStrike" baseline="0" dirty="0">
                <a:solidFill>
                  <a:srgbClr val="009A9A"/>
                </a:solidFill>
                <a:latin typeface="+mj-lt"/>
              </a:rPr>
              <a:t>join</a:t>
            </a:r>
            <a:r>
              <a:rPr lang="en-US" sz="1800" b="0" i="0" u="none" strike="noStrike" baseline="0" dirty="0">
                <a:solidFill>
                  <a:srgbClr val="000000"/>
                </a:solidFill>
                <a:latin typeface="+mj-lt"/>
              </a:rPr>
              <a:t>.</a:t>
            </a:r>
          </a:p>
          <a:p>
            <a:pPr marL="114300" indent="0" algn="l">
              <a:buNone/>
            </a:pPr>
            <a:r>
              <a:rPr lang="en-US" sz="1800" b="0" i="0" u="none" strike="noStrike" baseline="0" dirty="0">
                <a:solidFill>
                  <a:srgbClr val="000000"/>
                </a:solidFill>
                <a:latin typeface="+mj-lt"/>
              </a:rPr>
              <a:t>When two tables are joined via an </a:t>
            </a:r>
            <a:r>
              <a:rPr lang="en-US" sz="1800" b="1" i="0" u="none" strike="noStrike" baseline="0" dirty="0">
                <a:solidFill>
                  <a:srgbClr val="009A9A"/>
                </a:solidFill>
                <a:latin typeface="+mj-lt"/>
              </a:rPr>
              <a:t>inner join</a:t>
            </a:r>
            <a:r>
              <a:rPr lang="en-US" sz="1800" b="0" i="0" u="none" strike="noStrike" baseline="0" dirty="0">
                <a:solidFill>
                  <a:srgbClr val="000000"/>
                </a:solidFill>
                <a:latin typeface="+mj-lt"/>
              </a:rPr>
              <a:t>, records are returned if there is matching data (typically from a primary key in one table and a foreign key in the </a:t>
            </a:r>
            <a:r>
              <a:rPr lang="en-CA" sz="1800" b="0" i="0" u="none" strike="noStrike" baseline="0" dirty="0">
                <a:solidFill>
                  <a:srgbClr val="000000"/>
                </a:solidFill>
                <a:latin typeface="+mj-lt"/>
              </a:rPr>
              <a:t>other) in both tables</a:t>
            </a:r>
            <a:endParaRPr lang="en-CA" dirty="0">
              <a:latin typeface="+mj-lt"/>
            </a:endParaRPr>
          </a:p>
        </p:txBody>
      </p:sp>
      <p:pic>
        <p:nvPicPr>
          <p:cNvPr id="5" name="Picture 4" descr="FIGURE 14.16 SQL SELECT from multiple tables using an INNER JOIN">
            <a:extLst>
              <a:ext uri="{FF2B5EF4-FFF2-40B4-BE49-F238E27FC236}">
                <a16:creationId xmlns:a16="http://schemas.microsoft.com/office/drawing/2014/main" id="{BC96C8C7-2FAF-4D24-89B0-9DFE6D2E1568}"/>
              </a:ext>
            </a:extLst>
          </p:cNvPr>
          <p:cNvPicPr>
            <a:picLocks noChangeAspect="1"/>
          </p:cNvPicPr>
          <p:nvPr/>
        </p:nvPicPr>
        <p:blipFill>
          <a:blip r:embed="rId2"/>
          <a:stretch>
            <a:fillRect/>
          </a:stretch>
        </p:blipFill>
        <p:spPr>
          <a:xfrm>
            <a:off x="3526544" y="1211241"/>
            <a:ext cx="5160256" cy="3272170"/>
          </a:xfrm>
          <a:prstGeom prst="rect">
            <a:avLst/>
          </a:prstGeom>
        </p:spPr>
      </p:pic>
    </p:spTree>
    <p:extLst>
      <p:ext uri="{BB962C8B-B14F-4D97-AF65-F5344CB8AC3E}">
        <p14:creationId xmlns:p14="http://schemas.microsoft.com/office/powerpoint/2010/main" val="2188801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BCD64-C274-4A8E-A60B-D8BF3EF39DE9}"/>
              </a:ext>
            </a:extLst>
          </p:cNvPr>
          <p:cNvSpPr>
            <a:spLocks noGrp="1"/>
          </p:cNvSpPr>
          <p:nvPr>
            <p:ph type="title"/>
          </p:nvPr>
        </p:nvSpPr>
        <p:spPr/>
        <p:txBody>
          <a:bodyPr/>
          <a:lstStyle/>
          <a:p>
            <a:r>
              <a:rPr lang="en-US" dirty="0"/>
              <a:t>Grouping</a:t>
            </a:r>
            <a:endParaRPr lang="en-CA" dirty="0"/>
          </a:p>
        </p:txBody>
      </p:sp>
      <p:sp>
        <p:nvSpPr>
          <p:cNvPr id="3" name="Text Placeholder 2">
            <a:extLst>
              <a:ext uri="{FF2B5EF4-FFF2-40B4-BE49-F238E27FC236}">
                <a16:creationId xmlns:a16="http://schemas.microsoft.com/office/drawing/2014/main" id="{A9478B8A-64E9-4AF5-8355-C5E16F63C3A9}"/>
              </a:ext>
            </a:extLst>
          </p:cNvPr>
          <p:cNvSpPr>
            <a:spLocks noGrp="1"/>
          </p:cNvSpPr>
          <p:nvPr>
            <p:ph type="body" idx="1"/>
          </p:nvPr>
        </p:nvSpPr>
        <p:spPr>
          <a:xfrm>
            <a:off x="457200" y="1081088"/>
            <a:ext cx="3147237" cy="3532476"/>
          </a:xfrm>
        </p:spPr>
        <p:txBody>
          <a:bodyPr/>
          <a:lstStyle/>
          <a:p>
            <a:pPr marL="114300" indent="0" algn="l">
              <a:buNone/>
            </a:pPr>
            <a:r>
              <a:rPr lang="en-US" sz="1800" b="0" i="0" u="none" strike="noStrike" baseline="0" dirty="0">
                <a:solidFill>
                  <a:srgbClr val="000000"/>
                </a:solidFill>
                <a:latin typeface="+mj-lt"/>
              </a:rPr>
              <a:t>When you don’t want every record in your table but instead want to perform some type of calculation on multiple records and then return the results you use one or more </a:t>
            </a:r>
            <a:r>
              <a:rPr lang="en-US" sz="1800" b="1" i="0" u="none" strike="noStrike" baseline="0" dirty="0">
                <a:solidFill>
                  <a:srgbClr val="009A9A"/>
                </a:solidFill>
                <a:latin typeface="+mj-lt"/>
              </a:rPr>
              <a:t>aggregate functions </a:t>
            </a:r>
            <a:r>
              <a:rPr lang="en-US" sz="1800" b="0" i="0" u="none" strike="noStrike" baseline="0" dirty="0">
                <a:solidFill>
                  <a:srgbClr val="000000"/>
                </a:solidFill>
                <a:latin typeface="+mj-lt"/>
              </a:rPr>
              <a:t>such as SUM() or COUNT(); these are often used in conjunction with the GROUP BY keywords.</a:t>
            </a:r>
            <a:endParaRPr lang="en-CA" dirty="0">
              <a:latin typeface="+mj-lt"/>
            </a:endParaRPr>
          </a:p>
        </p:txBody>
      </p:sp>
      <p:pic>
        <p:nvPicPr>
          <p:cNvPr id="6" name="Picture 5" descr="FIGURE 14.17 Using GROUP BY with aggregate functions">
            <a:extLst>
              <a:ext uri="{FF2B5EF4-FFF2-40B4-BE49-F238E27FC236}">
                <a16:creationId xmlns:a16="http://schemas.microsoft.com/office/drawing/2014/main" id="{31989A24-6B9D-4C9D-84D6-0493CA757AFC}"/>
              </a:ext>
            </a:extLst>
          </p:cNvPr>
          <p:cNvPicPr>
            <a:picLocks noChangeAspect="1"/>
          </p:cNvPicPr>
          <p:nvPr/>
        </p:nvPicPr>
        <p:blipFill>
          <a:blip r:embed="rId2"/>
          <a:stretch>
            <a:fillRect/>
          </a:stretch>
        </p:blipFill>
        <p:spPr>
          <a:xfrm>
            <a:off x="3747647" y="1081088"/>
            <a:ext cx="4939153" cy="3612412"/>
          </a:xfrm>
          <a:prstGeom prst="rect">
            <a:avLst/>
          </a:prstGeom>
        </p:spPr>
      </p:pic>
    </p:spTree>
    <p:extLst>
      <p:ext uri="{BB962C8B-B14F-4D97-AF65-F5344CB8AC3E}">
        <p14:creationId xmlns:p14="http://schemas.microsoft.com/office/powerpoint/2010/main" val="4020777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B38DE-A014-47D1-BC99-57FC8B9B90EF}"/>
              </a:ext>
            </a:extLst>
          </p:cNvPr>
          <p:cNvSpPr>
            <a:spLocks noGrp="1"/>
          </p:cNvSpPr>
          <p:nvPr>
            <p:ph type="title"/>
          </p:nvPr>
        </p:nvSpPr>
        <p:spPr/>
        <p:txBody>
          <a:bodyPr/>
          <a:lstStyle/>
          <a:p>
            <a:r>
              <a:rPr lang="en-CA" sz="2800" dirty="0"/>
              <a:t>INSERT Statements</a:t>
            </a:r>
          </a:p>
        </p:txBody>
      </p:sp>
      <p:pic>
        <p:nvPicPr>
          <p:cNvPr id="5" name="Picture 4" descr="FIGURE 14.18 SQL INSERT, UPDATE, and DELETE">
            <a:extLst>
              <a:ext uri="{FF2B5EF4-FFF2-40B4-BE49-F238E27FC236}">
                <a16:creationId xmlns:a16="http://schemas.microsoft.com/office/drawing/2014/main" id="{382495D6-374B-4BE2-9223-8728E6EE2B5E}"/>
              </a:ext>
            </a:extLst>
          </p:cNvPr>
          <p:cNvPicPr>
            <a:picLocks noChangeAspect="1"/>
          </p:cNvPicPr>
          <p:nvPr/>
        </p:nvPicPr>
        <p:blipFill rotWithShape="1">
          <a:blip r:embed="rId2"/>
          <a:srcRect r="-555" b="47504"/>
          <a:stretch/>
        </p:blipFill>
        <p:spPr>
          <a:xfrm>
            <a:off x="1708998" y="1201480"/>
            <a:ext cx="5726004" cy="3072808"/>
          </a:xfrm>
          <a:prstGeom prst="rect">
            <a:avLst/>
          </a:prstGeom>
        </p:spPr>
      </p:pic>
    </p:spTree>
    <p:extLst>
      <p:ext uri="{BB962C8B-B14F-4D97-AF65-F5344CB8AC3E}">
        <p14:creationId xmlns:p14="http://schemas.microsoft.com/office/powerpoint/2010/main" val="826654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B38DE-A014-47D1-BC99-57FC8B9B90EF}"/>
              </a:ext>
            </a:extLst>
          </p:cNvPr>
          <p:cNvSpPr>
            <a:spLocks noGrp="1"/>
          </p:cNvSpPr>
          <p:nvPr>
            <p:ph type="title"/>
          </p:nvPr>
        </p:nvSpPr>
        <p:spPr/>
        <p:txBody>
          <a:bodyPr/>
          <a:lstStyle/>
          <a:p>
            <a:r>
              <a:rPr lang="en-CA" sz="2800" dirty="0"/>
              <a:t>UPDATE and DELETE Statements</a:t>
            </a:r>
          </a:p>
        </p:txBody>
      </p:sp>
      <p:pic>
        <p:nvPicPr>
          <p:cNvPr id="5" name="Picture 4" descr="FIGURE 14.18 SQL INSERT, UPDATE, and DELETE">
            <a:extLst>
              <a:ext uri="{FF2B5EF4-FFF2-40B4-BE49-F238E27FC236}">
                <a16:creationId xmlns:a16="http://schemas.microsoft.com/office/drawing/2014/main" id="{382495D6-374B-4BE2-9223-8728E6EE2B5E}"/>
              </a:ext>
            </a:extLst>
          </p:cNvPr>
          <p:cNvPicPr>
            <a:picLocks noChangeAspect="1"/>
          </p:cNvPicPr>
          <p:nvPr/>
        </p:nvPicPr>
        <p:blipFill rotWithShape="1">
          <a:blip r:embed="rId2"/>
          <a:srcRect l="6494" t="53707" r="-278" b="-1298"/>
          <a:stretch/>
        </p:blipFill>
        <p:spPr>
          <a:xfrm>
            <a:off x="1901806" y="1178885"/>
            <a:ext cx="5340388" cy="2785729"/>
          </a:xfrm>
          <a:prstGeom prst="rect">
            <a:avLst/>
          </a:prstGeom>
        </p:spPr>
      </p:pic>
    </p:spTree>
    <p:extLst>
      <p:ext uri="{BB962C8B-B14F-4D97-AF65-F5344CB8AC3E}">
        <p14:creationId xmlns:p14="http://schemas.microsoft.com/office/powerpoint/2010/main" val="631262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3DA4B-C99C-40A3-A010-2436EB28BE5F}"/>
              </a:ext>
            </a:extLst>
          </p:cNvPr>
          <p:cNvSpPr>
            <a:spLocks noGrp="1"/>
          </p:cNvSpPr>
          <p:nvPr>
            <p:ph type="title"/>
          </p:nvPr>
        </p:nvSpPr>
        <p:spPr/>
        <p:txBody>
          <a:bodyPr/>
          <a:lstStyle/>
          <a:p>
            <a:r>
              <a:rPr lang="en-CA" dirty="0"/>
              <a:t>Transactions</a:t>
            </a:r>
          </a:p>
        </p:txBody>
      </p:sp>
      <p:sp>
        <p:nvSpPr>
          <p:cNvPr id="3" name="Text Placeholder 2">
            <a:extLst>
              <a:ext uri="{FF2B5EF4-FFF2-40B4-BE49-F238E27FC236}">
                <a16:creationId xmlns:a16="http://schemas.microsoft.com/office/drawing/2014/main" id="{4F4720EB-4AB1-478B-8DFE-4AD070AC5E45}"/>
              </a:ext>
            </a:extLst>
          </p:cNvPr>
          <p:cNvSpPr>
            <a:spLocks noGrp="1"/>
          </p:cNvSpPr>
          <p:nvPr>
            <p:ph type="body" idx="1"/>
          </p:nvPr>
        </p:nvSpPr>
        <p:spPr>
          <a:xfrm>
            <a:off x="457200" y="1081088"/>
            <a:ext cx="8232775" cy="1864131"/>
          </a:xfrm>
        </p:spPr>
        <p:txBody>
          <a:bodyPr/>
          <a:lstStyle/>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transaction </a:t>
            </a:r>
            <a:r>
              <a:rPr lang="en-US" sz="1800" b="0" i="0" u="none" strike="noStrike" baseline="0" dirty="0">
                <a:solidFill>
                  <a:srgbClr val="000000"/>
                </a:solidFill>
                <a:latin typeface="+mj-lt"/>
              </a:rPr>
              <a:t>refers to a sequence of steps that are treated as a single unit, and provide a way to gracefully handle errors and keep your data properly consistent when errors do occur.</a:t>
            </a:r>
          </a:p>
          <a:p>
            <a:pPr marL="114300" indent="0" algn="l">
              <a:buNone/>
            </a:pPr>
            <a:r>
              <a:rPr lang="en-CA" sz="1800" b="0" i="0" u="none" strike="noStrike" baseline="0" dirty="0">
                <a:latin typeface="+mj-lt"/>
              </a:rPr>
              <a:t>Local transaction </a:t>
            </a:r>
            <a:r>
              <a:rPr lang="en-US" sz="1800" b="0" i="0" u="none" strike="noStrike" baseline="0" dirty="0">
                <a:latin typeface="+mj-lt"/>
              </a:rPr>
              <a:t>support in the DBMS can handle the problem of an error with START TRANSACTION, COMMIT, and ROLLBACK commands.</a:t>
            </a:r>
            <a:endParaRPr lang="en-CA" dirty="0">
              <a:latin typeface="+mj-lt"/>
            </a:endParaRPr>
          </a:p>
        </p:txBody>
      </p:sp>
      <p:sp>
        <p:nvSpPr>
          <p:cNvPr id="4" name="TextBox 3">
            <a:extLst>
              <a:ext uri="{FF2B5EF4-FFF2-40B4-BE49-F238E27FC236}">
                <a16:creationId xmlns:a16="http://schemas.microsoft.com/office/drawing/2014/main" id="{A8DDA197-60C5-4EC1-8481-EF6687919446}"/>
              </a:ext>
            </a:extLst>
          </p:cNvPr>
          <p:cNvSpPr txBox="1"/>
          <p:nvPr/>
        </p:nvSpPr>
        <p:spPr>
          <a:xfrm>
            <a:off x="457200" y="3019647"/>
            <a:ext cx="8357191" cy="1343813"/>
          </a:xfrm>
          <a:prstGeom prst="rect">
            <a:avLst/>
          </a:prstGeom>
          <a:solidFill>
            <a:srgbClr val="E6F0F5"/>
          </a:solidFill>
        </p:spPr>
        <p:txBody>
          <a:bodyPr wrap="square" numCol="1" rtlCol="0">
            <a:noAutofit/>
          </a:bodyPr>
          <a:lstStyle/>
          <a:p>
            <a:pPr algn="l"/>
            <a:r>
              <a:rPr lang="en-US" sz="1200" b="0" i="1" u="none" strike="noStrike" baseline="0" dirty="0">
                <a:solidFill>
                  <a:schemeClr val="tx1"/>
                </a:solidFill>
                <a:latin typeface="Calibri" panose="020F0502020204030204" pitchFamily="34" charset="0"/>
                <a:cs typeface="Calibri" panose="020F0502020204030204" pitchFamily="34" charset="0"/>
              </a:rPr>
              <a:t>/* By starting the transaction, all database modifications within will only be permanently saved in the database </a:t>
            </a:r>
            <a:r>
              <a:rPr lang="en-CA" sz="1200" b="0" i="1" u="none" strike="noStrike" baseline="0" dirty="0">
                <a:solidFill>
                  <a:schemeClr val="tx1"/>
                </a:solidFill>
                <a:latin typeface="Calibri" panose="020F0502020204030204" pitchFamily="34" charset="0"/>
                <a:cs typeface="Calibri" panose="020F0502020204030204" pitchFamily="34" charset="0"/>
              </a:rPr>
              <a:t>if they all work */</a:t>
            </a:r>
          </a:p>
          <a:p>
            <a:pPr algn="l"/>
            <a:r>
              <a:rPr lang="en-CA" sz="1200" b="0" i="0" u="none" strike="noStrike" baseline="0" dirty="0">
                <a:solidFill>
                  <a:srgbClr val="9A0000"/>
                </a:solidFill>
                <a:latin typeface="Calibri" panose="020F0502020204030204" pitchFamily="34" charset="0"/>
                <a:cs typeface="Calibri" panose="020F0502020204030204" pitchFamily="34" charset="0"/>
              </a:rPr>
              <a:t>START TRANSACTION</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INSERT INTO orders . .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INSERT INTO </a:t>
            </a:r>
            <a:r>
              <a:rPr lang="en-CA" sz="1200" b="0" i="0" u="none" strike="noStrike" baseline="0" dirty="0" err="1">
                <a:solidFill>
                  <a:srgbClr val="000000"/>
                </a:solidFill>
                <a:latin typeface="Calibri" panose="020F0502020204030204" pitchFamily="34" charset="0"/>
                <a:cs typeface="Calibri" panose="020F0502020204030204" pitchFamily="34" charset="0"/>
              </a:rPr>
              <a:t>orderDetails</a:t>
            </a:r>
            <a:r>
              <a:rPr lang="en-CA" sz="1200" b="0" i="0" u="none" strike="noStrike" baseline="0" dirty="0">
                <a:solidFill>
                  <a:srgbClr val="000000"/>
                </a:solidFill>
                <a:latin typeface="Calibri" panose="020F0502020204030204" pitchFamily="34" charset="0"/>
                <a:cs typeface="Calibri" panose="020F0502020204030204" pitchFamily="34" charset="0"/>
              </a:rPr>
              <a:t> . .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UPDATE inventory . . .</a:t>
            </a:r>
          </a:p>
          <a:p>
            <a:pPr algn="l"/>
            <a:r>
              <a:rPr lang="en-US" sz="1200" b="0" i="1" u="none" strike="noStrike" baseline="0" dirty="0">
                <a:solidFill>
                  <a:schemeClr val="tx1"/>
                </a:solidFill>
                <a:latin typeface="Calibri" panose="020F0502020204030204" pitchFamily="34" charset="0"/>
                <a:cs typeface="Calibri" panose="020F0502020204030204" pitchFamily="34" charset="0"/>
              </a:rPr>
              <a:t>/* if we have made it here everything has worked so commit changes */</a:t>
            </a:r>
          </a:p>
          <a:p>
            <a:pPr algn="l"/>
            <a:r>
              <a:rPr lang="en-CA" sz="1200" b="0" i="0" u="none" strike="noStrike" baseline="0" dirty="0">
                <a:solidFill>
                  <a:srgbClr val="9A0000"/>
                </a:solidFill>
                <a:latin typeface="Calibri" panose="020F0502020204030204" pitchFamily="34" charset="0"/>
                <a:cs typeface="Calibri" panose="020F0502020204030204" pitchFamily="34" charset="0"/>
              </a:rPr>
              <a:t>COMMIT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018EA90-AC39-40B8-9A14-7FBDCDFA042D}"/>
              </a:ext>
            </a:extLst>
          </p:cNvPr>
          <p:cNvSpPr txBox="1"/>
          <p:nvPr/>
        </p:nvSpPr>
        <p:spPr>
          <a:xfrm>
            <a:off x="393404" y="4363460"/>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 </a:t>
            </a:r>
            <a:r>
              <a:rPr lang="en-US" sz="1200" b="0" i="0" u="none" strike="noStrike" baseline="0" dirty="0">
                <a:solidFill>
                  <a:srgbClr val="000000"/>
                </a:solidFill>
                <a:latin typeface="+mj-lt"/>
              </a:rPr>
              <a:t>SQL commands for transaction processing</a:t>
            </a:r>
            <a:endParaRPr lang="en-CA" sz="1200" dirty="0">
              <a:latin typeface="+mj-lt"/>
            </a:endParaRPr>
          </a:p>
        </p:txBody>
      </p:sp>
    </p:spTree>
    <p:extLst>
      <p:ext uri="{BB962C8B-B14F-4D97-AF65-F5344CB8AC3E}">
        <p14:creationId xmlns:p14="http://schemas.microsoft.com/office/powerpoint/2010/main" val="263823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The role that databases play in web development</a:t>
            </a:r>
          </a:p>
          <a:p>
            <a:pPr algn="l"/>
            <a:r>
              <a:rPr lang="en-US" sz="1800" b="0" i="0" u="none" strike="noStrike" baseline="0" dirty="0">
                <a:solidFill>
                  <a:schemeClr val="tx1"/>
                </a:solidFill>
                <a:latin typeface="+mj-lt"/>
              </a:rPr>
              <a:t>What are the most common commands in SQL</a:t>
            </a:r>
          </a:p>
          <a:p>
            <a:pPr algn="l"/>
            <a:r>
              <a:rPr lang="en-US" sz="1800" b="0" i="0" u="none" strike="noStrike" baseline="0" dirty="0">
                <a:solidFill>
                  <a:schemeClr val="tx1"/>
                </a:solidFill>
                <a:latin typeface="+mj-lt"/>
              </a:rPr>
              <a:t>How to access SQL databases in PHP</a:t>
            </a:r>
          </a:p>
          <a:p>
            <a:pPr algn="l"/>
            <a:r>
              <a:rPr lang="en-US" sz="1800" b="0" i="0" u="none" strike="noStrike" baseline="0" dirty="0">
                <a:solidFill>
                  <a:schemeClr val="tx1"/>
                </a:solidFill>
                <a:latin typeface="+mj-lt"/>
              </a:rPr>
              <a:t>How NoSQL database systems work</a:t>
            </a:r>
          </a:p>
          <a:p>
            <a:pPr algn="l"/>
            <a:r>
              <a:rPr lang="en-US" sz="1800" b="0" i="0" u="none" strike="noStrike" baseline="0" dirty="0">
                <a:solidFill>
                  <a:schemeClr val="tx1"/>
                </a:solidFill>
                <a:latin typeface="+mj-lt"/>
              </a:rPr>
              <a:t>How to work with NoSQL databases using Node</a:t>
            </a:r>
          </a:p>
          <a:p>
            <a:pPr algn="l"/>
            <a:r>
              <a:rPr lang="en-US" sz="1800" b="0" i="0" u="none" strike="noStrike" baseline="0" dirty="0">
                <a:solidFill>
                  <a:schemeClr val="tx1"/>
                </a:solidFill>
                <a:latin typeface="+mj-lt"/>
              </a:rPr>
              <a:t>What is </a:t>
            </a:r>
            <a:r>
              <a:rPr lang="en-US" sz="1800" b="0" i="0" u="none" strike="noStrike" baseline="0" dirty="0" err="1">
                <a:solidFill>
                  <a:schemeClr val="tx1"/>
                </a:solidFill>
                <a:latin typeface="+mj-lt"/>
              </a:rPr>
              <a:t>GraphQL</a:t>
            </a:r>
            <a:endParaRPr lang="en-US" sz="1800" b="0" i="0" u="none" strike="noStrike" baseline="0" dirty="0">
              <a:solidFill>
                <a:schemeClr val="tx1"/>
              </a:solidFill>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3837D-CB91-447F-8204-A7D9CB29B691}"/>
              </a:ext>
            </a:extLst>
          </p:cNvPr>
          <p:cNvSpPr>
            <a:spLocks noGrp="1"/>
          </p:cNvSpPr>
          <p:nvPr>
            <p:ph type="title"/>
          </p:nvPr>
        </p:nvSpPr>
        <p:spPr/>
        <p:txBody>
          <a:bodyPr/>
          <a:lstStyle/>
          <a:p>
            <a:r>
              <a:rPr lang="en-CA" dirty="0"/>
              <a:t>Distributed Transactions</a:t>
            </a:r>
          </a:p>
        </p:txBody>
      </p:sp>
      <p:sp>
        <p:nvSpPr>
          <p:cNvPr id="3" name="Text Placeholder 2">
            <a:extLst>
              <a:ext uri="{FF2B5EF4-FFF2-40B4-BE49-F238E27FC236}">
                <a16:creationId xmlns:a16="http://schemas.microsoft.com/office/drawing/2014/main" id="{504A255E-D09B-4095-8A44-424BB44711AA}"/>
              </a:ext>
            </a:extLst>
          </p:cNvPr>
          <p:cNvSpPr>
            <a:spLocks noGrp="1"/>
          </p:cNvSpPr>
          <p:nvPr>
            <p:ph type="body" idx="1"/>
          </p:nvPr>
        </p:nvSpPr>
        <p:spPr>
          <a:xfrm>
            <a:off x="457201" y="984487"/>
            <a:ext cx="3675174" cy="3629077"/>
          </a:xfrm>
        </p:spPr>
        <p:txBody>
          <a:bodyPr/>
          <a:lstStyle/>
          <a:p>
            <a:pPr marL="114300" indent="0" algn="l">
              <a:buNone/>
            </a:pPr>
            <a:r>
              <a:rPr lang="en-US" sz="1400" b="0" i="0" u="none" strike="noStrike" baseline="0" dirty="0">
                <a:solidFill>
                  <a:srgbClr val="000000"/>
                </a:solidFill>
                <a:latin typeface="+mj-lt"/>
              </a:rPr>
              <a:t>Transactions involving multiple hosts, several of which we may have no control over; are typically called </a:t>
            </a:r>
            <a:r>
              <a:rPr lang="en-US" sz="1400" b="1" i="0" u="none" strike="noStrike" baseline="0" dirty="0">
                <a:solidFill>
                  <a:srgbClr val="009A9A"/>
                </a:solidFill>
                <a:latin typeface="+mj-lt"/>
              </a:rPr>
              <a:t>distributed transactions</a:t>
            </a:r>
            <a:r>
              <a:rPr lang="en-US" sz="1400" b="0" i="0" u="none" strike="noStrike" baseline="0" dirty="0">
                <a:solidFill>
                  <a:srgbClr val="000000"/>
                </a:solidFill>
                <a:latin typeface="+mj-lt"/>
              </a:rPr>
              <a:t>.</a:t>
            </a:r>
          </a:p>
          <a:p>
            <a:pPr marL="114300" indent="0" algn="l">
              <a:buNone/>
            </a:pPr>
            <a:r>
              <a:rPr lang="en-US" sz="1400" b="0" i="0" u="none" strike="noStrike" baseline="0" dirty="0">
                <a:solidFill>
                  <a:srgbClr val="000000"/>
                </a:solidFill>
                <a:latin typeface="+mj-lt"/>
              </a:rPr>
              <a:t>A distributed transaction not only requires local database writes, but also the involvement of an external credit card processor, an external legacy ordering system, and an external shipping system. Because there are multiple external resources involved, distributed transactions are much more complicated than local </a:t>
            </a:r>
            <a:r>
              <a:rPr lang="en-CA" sz="1400" b="0" i="0" u="none" strike="noStrike" baseline="0" dirty="0">
                <a:solidFill>
                  <a:srgbClr val="000000"/>
                </a:solidFill>
                <a:latin typeface="+mj-lt"/>
              </a:rPr>
              <a:t>transactions.</a:t>
            </a:r>
            <a:endParaRPr lang="en-CA" sz="1200" dirty="0">
              <a:latin typeface="+mj-lt"/>
            </a:endParaRPr>
          </a:p>
        </p:txBody>
      </p:sp>
      <p:pic>
        <p:nvPicPr>
          <p:cNvPr id="5" name="Picture 4" descr="FIGURE 14.19 Distributed transaction processing">
            <a:extLst>
              <a:ext uri="{FF2B5EF4-FFF2-40B4-BE49-F238E27FC236}">
                <a16:creationId xmlns:a16="http://schemas.microsoft.com/office/drawing/2014/main" id="{3E901892-B7C4-4976-ABD4-54F543731BE7}"/>
              </a:ext>
            </a:extLst>
          </p:cNvPr>
          <p:cNvPicPr>
            <a:picLocks noChangeAspect="1"/>
          </p:cNvPicPr>
          <p:nvPr/>
        </p:nvPicPr>
        <p:blipFill>
          <a:blip r:embed="rId2"/>
          <a:stretch>
            <a:fillRect/>
          </a:stretch>
        </p:blipFill>
        <p:spPr>
          <a:xfrm>
            <a:off x="4132374" y="1102462"/>
            <a:ext cx="4554426" cy="3607703"/>
          </a:xfrm>
          <a:prstGeom prst="rect">
            <a:avLst/>
          </a:prstGeom>
        </p:spPr>
      </p:pic>
    </p:spTree>
    <p:extLst>
      <p:ext uri="{BB962C8B-B14F-4D97-AF65-F5344CB8AC3E}">
        <p14:creationId xmlns:p14="http://schemas.microsoft.com/office/powerpoint/2010/main" val="2876918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E0690-A9E5-4FE1-AC6C-78140526CB7A}"/>
              </a:ext>
            </a:extLst>
          </p:cNvPr>
          <p:cNvSpPr>
            <a:spLocks noGrp="1"/>
          </p:cNvSpPr>
          <p:nvPr>
            <p:ph type="title"/>
          </p:nvPr>
        </p:nvSpPr>
        <p:spPr/>
        <p:txBody>
          <a:bodyPr/>
          <a:lstStyle/>
          <a:p>
            <a:r>
              <a:rPr lang="en-CA" dirty="0"/>
              <a:t>Data Definition Statements</a:t>
            </a:r>
          </a:p>
        </p:txBody>
      </p:sp>
      <p:sp>
        <p:nvSpPr>
          <p:cNvPr id="3" name="Text Placeholder 2">
            <a:extLst>
              <a:ext uri="{FF2B5EF4-FFF2-40B4-BE49-F238E27FC236}">
                <a16:creationId xmlns:a16="http://schemas.microsoft.com/office/drawing/2014/main" id="{E0A4C53C-B6D8-4FFF-B74E-722B77731308}"/>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All of the SQL examples that you will use in this book are examples of the data manipulation language features of SQL, that is, SELECT, UPDATE, INSERT, and DELETE. There is </a:t>
            </a:r>
            <a:r>
              <a:rPr lang="en-US" sz="1800" dirty="0">
                <a:solidFill>
                  <a:srgbClr val="000000"/>
                </a:solidFill>
                <a:latin typeface="+mj-lt"/>
              </a:rPr>
              <a:t>al</a:t>
            </a:r>
            <a:r>
              <a:rPr lang="en-US" sz="1800" b="0" i="0" u="none" strike="noStrike" baseline="0" dirty="0">
                <a:solidFill>
                  <a:srgbClr val="000000"/>
                </a:solidFill>
                <a:latin typeface="+mj-lt"/>
              </a:rPr>
              <a:t>so a </a:t>
            </a:r>
            <a:r>
              <a:rPr lang="en-US" sz="1800" b="1" i="0" u="none" strike="noStrike" baseline="0" dirty="0">
                <a:solidFill>
                  <a:srgbClr val="009A9A"/>
                </a:solidFill>
                <a:latin typeface="+mj-lt"/>
              </a:rPr>
              <a:t>Data Definition Language (DDL) </a:t>
            </a:r>
            <a:r>
              <a:rPr lang="en-US" sz="1800" b="0" i="0" u="none" strike="noStrike" baseline="0" dirty="0">
                <a:solidFill>
                  <a:srgbClr val="000000"/>
                </a:solidFill>
                <a:latin typeface="+mj-lt"/>
              </a:rPr>
              <a:t>in SQL, which is used for creating tables, modifying the structure of a table, deleting tables, and creating and deleting databases.</a:t>
            </a:r>
            <a:br>
              <a:rPr lang="en-US" sz="1800" b="0" i="0" u="none" strike="noStrike" baseline="0" dirty="0">
                <a:solidFill>
                  <a:srgbClr val="000000"/>
                </a:solidFill>
                <a:latin typeface="+mj-lt"/>
              </a:rPr>
            </a:br>
            <a:endParaRPr lang="en-US" sz="1800" b="0" i="0" u="none" strike="noStrike" baseline="0" dirty="0">
              <a:solidFill>
                <a:srgbClr val="000000"/>
              </a:solidFill>
              <a:latin typeface="+mj-lt"/>
            </a:endParaRPr>
          </a:p>
          <a:p>
            <a:pPr marL="114300" indent="0" algn="l">
              <a:buNone/>
            </a:pPr>
            <a:r>
              <a:rPr lang="en-US" sz="1800" b="0" i="0" u="none" strike="noStrike" baseline="0" dirty="0">
                <a:solidFill>
                  <a:srgbClr val="000000"/>
                </a:solidFill>
                <a:latin typeface="+mj-lt"/>
              </a:rPr>
              <a:t>Most tools such as the phpMyAdmin, offer interfaces that allow you to manipulate table indirectly through a GUI.</a:t>
            </a:r>
            <a:endParaRPr lang="en-CA" dirty="0">
              <a:latin typeface="+mj-lt"/>
            </a:endParaRPr>
          </a:p>
        </p:txBody>
      </p:sp>
    </p:spTree>
    <p:extLst>
      <p:ext uri="{BB962C8B-B14F-4D97-AF65-F5344CB8AC3E}">
        <p14:creationId xmlns:p14="http://schemas.microsoft.com/office/powerpoint/2010/main" val="806569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F07E6-667D-4D39-B8BF-1718DF3DAC67}"/>
              </a:ext>
            </a:extLst>
          </p:cNvPr>
          <p:cNvSpPr>
            <a:spLocks noGrp="1"/>
          </p:cNvSpPr>
          <p:nvPr>
            <p:ph type="title"/>
          </p:nvPr>
        </p:nvSpPr>
        <p:spPr/>
        <p:txBody>
          <a:bodyPr/>
          <a:lstStyle/>
          <a:p>
            <a:r>
              <a:rPr lang="en-CA" dirty="0"/>
              <a:t>Database Indexes and Efficiency</a:t>
            </a:r>
          </a:p>
        </p:txBody>
      </p:sp>
      <p:sp>
        <p:nvSpPr>
          <p:cNvPr id="3" name="Text Placeholder 2">
            <a:extLst>
              <a:ext uri="{FF2B5EF4-FFF2-40B4-BE49-F238E27FC236}">
                <a16:creationId xmlns:a16="http://schemas.microsoft.com/office/drawing/2014/main" id="{D0C178B2-0BAB-4D65-8B7D-4E513A36752E}"/>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Consider the worst-case scenario for searching where we compare a query against every single record. If there are </a:t>
            </a:r>
            <a:r>
              <a:rPr lang="en-US" sz="1800" b="0" i="1" u="none" strike="noStrike" baseline="0" dirty="0">
                <a:solidFill>
                  <a:srgbClr val="000000"/>
                </a:solidFill>
                <a:latin typeface="+mj-lt"/>
              </a:rPr>
              <a:t>n </a:t>
            </a:r>
            <a:r>
              <a:rPr lang="en-US" sz="1800" b="0" i="0" u="none" strike="noStrike" baseline="0" dirty="0">
                <a:solidFill>
                  <a:srgbClr val="000000"/>
                </a:solidFill>
                <a:latin typeface="+mj-lt"/>
              </a:rPr>
              <a:t>elements, we say it takes </a:t>
            </a:r>
            <a:r>
              <a:rPr lang="en-US" sz="1800" b="1" i="0" u="none" strike="noStrike" baseline="0" dirty="0">
                <a:solidFill>
                  <a:srgbClr val="000000"/>
                </a:solidFill>
                <a:latin typeface="+mj-lt"/>
              </a:rPr>
              <a:t>O(n)</a:t>
            </a:r>
            <a:r>
              <a:rPr lang="en-US" sz="1800" b="0" i="0" u="none" strike="noStrike" baseline="0" dirty="0">
                <a:solidFill>
                  <a:srgbClr val="000000"/>
                </a:solidFill>
                <a:latin typeface="+mj-lt"/>
              </a:rPr>
              <a:t> time to do a search (we would say “Order of </a:t>
            </a:r>
            <a:r>
              <a:rPr lang="en-US" sz="1800" b="0" i="1" u="none" strike="noStrike" baseline="0" dirty="0">
                <a:solidFill>
                  <a:srgbClr val="000000"/>
                </a:solidFill>
                <a:latin typeface="+mj-lt"/>
              </a:rPr>
              <a:t>n</a:t>
            </a:r>
            <a:r>
              <a:rPr lang="en-US" sz="1800" b="0" i="0" u="none" strike="noStrike" baseline="0" dirty="0">
                <a:solidFill>
                  <a:srgbClr val="000000"/>
                </a:solidFill>
                <a:latin typeface="+mj-lt"/>
              </a:rPr>
              <a:t>”). </a:t>
            </a:r>
          </a:p>
          <a:p>
            <a:pPr marL="114300" indent="0" algn="l">
              <a:buNone/>
            </a:pPr>
            <a:r>
              <a:rPr lang="en-US" sz="1800" b="0" i="0" u="none" strike="noStrike" baseline="0" dirty="0">
                <a:solidFill>
                  <a:srgbClr val="000000"/>
                </a:solidFill>
                <a:latin typeface="+mj-lt"/>
              </a:rPr>
              <a:t>In comparison, a balanced </a:t>
            </a:r>
            <a:r>
              <a:rPr lang="en-US" sz="1800" b="1" i="0" u="none" strike="noStrike" baseline="0" dirty="0">
                <a:solidFill>
                  <a:srgbClr val="009A9A"/>
                </a:solidFill>
                <a:latin typeface="+mj-lt"/>
              </a:rPr>
              <a:t>binary tree </a:t>
            </a:r>
            <a:r>
              <a:rPr lang="en-US" sz="1800" b="0" i="0" u="none" strike="noStrike" baseline="0" dirty="0">
                <a:solidFill>
                  <a:srgbClr val="000000"/>
                </a:solidFill>
                <a:latin typeface="+mj-lt"/>
              </a:rPr>
              <a:t>data structure can be searched in </a:t>
            </a:r>
            <a:r>
              <a:rPr lang="en-US" sz="1800" b="1" i="0" u="none" strike="noStrike" baseline="0" dirty="0">
                <a:solidFill>
                  <a:srgbClr val="000000"/>
                </a:solidFill>
                <a:latin typeface="+mj-lt"/>
              </a:rPr>
              <a:t>O(log2 n) </a:t>
            </a:r>
            <a:r>
              <a:rPr lang="en-US" sz="1800" b="0" i="0" u="none" strike="noStrike" baseline="0" dirty="0">
                <a:solidFill>
                  <a:srgbClr val="000000"/>
                </a:solidFill>
                <a:latin typeface="+mj-lt"/>
              </a:rPr>
              <a:t>time.</a:t>
            </a:r>
          </a:p>
          <a:p>
            <a:pPr marL="114300" indent="0" algn="l">
              <a:buNone/>
            </a:pPr>
            <a:r>
              <a:rPr lang="en-US" sz="1800" b="0" i="0" u="none" strike="noStrike" baseline="0" dirty="0">
                <a:solidFill>
                  <a:srgbClr val="000000"/>
                </a:solidFill>
                <a:latin typeface="+mj-lt"/>
              </a:rPr>
              <a:t>It is possible to achieve </a:t>
            </a:r>
            <a:r>
              <a:rPr lang="en-US" sz="1800" b="1" i="0" u="none" strike="noStrike" baseline="0" dirty="0">
                <a:solidFill>
                  <a:srgbClr val="000000"/>
                </a:solidFill>
                <a:latin typeface="+mj-lt"/>
              </a:rPr>
              <a:t>O(1)</a:t>
            </a:r>
            <a:r>
              <a:rPr lang="en-US" sz="1800" b="0" i="0" u="none" strike="noStrike" baseline="0" dirty="0">
                <a:solidFill>
                  <a:srgbClr val="000000"/>
                </a:solidFill>
                <a:latin typeface="+mj-lt"/>
              </a:rPr>
              <a:t> search speed—that is, one operation to find the result—with a </a:t>
            </a:r>
            <a:r>
              <a:rPr lang="en-US" sz="1800" b="1" i="0" u="none" strike="noStrike" baseline="0" dirty="0">
                <a:solidFill>
                  <a:srgbClr val="009A9A"/>
                </a:solidFill>
                <a:latin typeface="+mj-lt"/>
              </a:rPr>
              <a:t>hash table </a:t>
            </a:r>
            <a:r>
              <a:rPr lang="en-US" sz="1800" b="0" i="0" u="none" strike="noStrike" baseline="0" dirty="0">
                <a:solidFill>
                  <a:srgbClr val="000000"/>
                </a:solidFill>
                <a:latin typeface="+mj-lt"/>
              </a:rPr>
              <a:t>data structure.</a:t>
            </a:r>
          </a:p>
          <a:p>
            <a:pPr marL="114300" indent="0" algn="l">
              <a:buNone/>
            </a:pPr>
            <a:r>
              <a:rPr lang="en-US" sz="1800" b="0" i="0" u="none" strike="noStrike" baseline="0" dirty="0">
                <a:solidFill>
                  <a:srgbClr val="000000"/>
                </a:solidFill>
                <a:latin typeface="+mj-lt"/>
              </a:rPr>
              <a:t>No matter which data structure is used, the application of that structure to ensure results are quickly accessible is called an </a:t>
            </a:r>
            <a:r>
              <a:rPr lang="en-US" sz="1800" b="1" i="0" u="none" strike="noStrike" baseline="0" dirty="0">
                <a:solidFill>
                  <a:srgbClr val="009A9A"/>
                </a:solidFill>
                <a:latin typeface="+mj-lt"/>
              </a:rPr>
              <a:t>index</a:t>
            </a:r>
            <a:r>
              <a:rPr lang="en-US" sz="1800" b="0" i="0" u="none" strike="noStrike" baseline="0" dirty="0">
                <a:solidFill>
                  <a:srgbClr val="000000"/>
                </a:solidFill>
                <a:latin typeface="+mj-lt"/>
              </a:rPr>
              <a:t>.</a:t>
            </a:r>
            <a:endParaRPr lang="en-CA" dirty="0">
              <a:latin typeface="+mj-lt"/>
            </a:endParaRPr>
          </a:p>
        </p:txBody>
      </p:sp>
    </p:spTree>
    <p:extLst>
      <p:ext uri="{BB962C8B-B14F-4D97-AF65-F5344CB8AC3E}">
        <p14:creationId xmlns:p14="http://schemas.microsoft.com/office/powerpoint/2010/main" val="661174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0F7C6-77A9-444C-A01F-0EBAAC913D71}"/>
              </a:ext>
            </a:extLst>
          </p:cNvPr>
          <p:cNvSpPr>
            <a:spLocks noGrp="1"/>
          </p:cNvSpPr>
          <p:nvPr>
            <p:ph type="title"/>
          </p:nvPr>
        </p:nvSpPr>
        <p:spPr/>
        <p:txBody>
          <a:bodyPr/>
          <a:lstStyle/>
          <a:p>
            <a:r>
              <a:rPr lang="en-CA" dirty="0"/>
              <a:t>Database Index</a:t>
            </a:r>
          </a:p>
        </p:txBody>
      </p:sp>
      <p:pic>
        <p:nvPicPr>
          <p:cNvPr id="5" name="Picture 4" descr="FIGURE 14.20 Visualization of a database index for our Books table">
            <a:extLst>
              <a:ext uri="{FF2B5EF4-FFF2-40B4-BE49-F238E27FC236}">
                <a16:creationId xmlns:a16="http://schemas.microsoft.com/office/drawing/2014/main" id="{87FD6C17-BB13-4F20-B0EC-6792213C8B30}"/>
              </a:ext>
            </a:extLst>
          </p:cNvPr>
          <p:cNvPicPr>
            <a:picLocks noChangeAspect="1"/>
          </p:cNvPicPr>
          <p:nvPr/>
        </p:nvPicPr>
        <p:blipFill>
          <a:blip r:embed="rId2"/>
          <a:stretch>
            <a:fillRect/>
          </a:stretch>
        </p:blipFill>
        <p:spPr>
          <a:xfrm>
            <a:off x="1265274" y="1336532"/>
            <a:ext cx="6613451" cy="2917211"/>
          </a:xfrm>
          <a:prstGeom prst="rect">
            <a:avLst/>
          </a:prstGeom>
        </p:spPr>
      </p:pic>
    </p:spTree>
    <p:extLst>
      <p:ext uri="{BB962C8B-B14F-4D97-AF65-F5344CB8AC3E}">
        <p14:creationId xmlns:p14="http://schemas.microsoft.com/office/powerpoint/2010/main" val="3152368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ABE01-8B92-48CB-8BA7-AEB6751B977C}"/>
              </a:ext>
            </a:extLst>
          </p:cNvPr>
          <p:cNvSpPr>
            <a:spLocks noGrp="1"/>
          </p:cNvSpPr>
          <p:nvPr>
            <p:ph type="title"/>
          </p:nvPr>
        </p:nvSpPr>
        <p:spPr/>
        <p:txBody>
          <a:bodyPr/>
          <a:lstStyle/>
          <a:p>
            <a:r>
              <a:rPr lang="en-US" dirty="0"/>
              <a:t>Working with SQL in PHP</a:t>
            </a:r>
            <a:endParaRPr lang="en-CA" dirty="0"/>
          </a:p>
        </p:txBody>
      </p:sp>
      <p:sp>
        <p:nvSpPr>
          <p:cNvPr id="3" name="Text Placeholder 2">
            <a:extLst>
              <a:ext uri="{FF2B5EF4-FFF2-40B4-BE49-F238E27FC236}">
                <a16:creationId xmlns:a16="http://schemas.microsoft.com/office/drawing/2014/main" id="{68B7B5BD-5B4C-46E9-83B5-44FBA3817281}"/>
              </a:ext>
            </a:extLst>
          </p:cNvPr>
          <p:cNvSpPr>
            <a:spLocks noGrp="1"/>
          </p:cNvSpPr>
          <p:nvPr>
            <p:ph type="body" idx="1"/>
          </p:nvPr>
        </p:nvSpPr>
        <p:spPr>
          <a:xfrm>
            <a:off x="457201" y="1081088"/>
            <a:ext cx="3508744" cy="3532476"/>
          </a:xfrm>
        </p:spPr>
        <p:txBody>
          <a:bodyPr/>
          <a:lstStyle/>
          <a:p>
            <a:pPr marL="114300" indent="0" algn="l">
              <a:buNone/>
            </a:pPr>
            <a:r>
              <a:rPr lang="en-US" b="0" i="0" u="none" strike="noStrike" baseline="0" dirty="0">
                <a:latin typeface="+mj-lt"/>
              </a:rPr>
              <a:t>With PDO, the basic database connection algorithm is:</a:t>
            </a:r>
          </a:p>
          <a:p>
            <a:pPr algn="l">
              <a:buFont typeface="+mj-lt"/>
              <a:buAutoNum type="arabicPeriod"/>
            </a:pPr>
            <a:r>
              <a:rPr lang="en-US" b="0" i="0" u="none" strike="noStrike" baseline="0" dirty="0">
                <a:latin typeface="+mj-lt"/>
              </a:rPr>
              <a:t>Connect to the database.</a:t>
            </a:r>
          </a:p>
          <a:p>
            <a:pPr algn="l">
              <a:buFont typeface="+mj-lt"/>
              <a:buAutoNum type="arabicPeriod"/>
            </a:pPr>
            <a:r>
              <a:rPr lang="en-CA" b="0" i="0" u="none" strike="noStrike" baseline="0" dirty="0">
                <a:latin typeface="+mj-lt"/>
              </a:rPr>
              <a:t>Handle connection errors.</a:t>
            </a:r>
          </a:p>
          <a:p>
            <a:pPr algn="l">
              <a:buFont typeface="+mj-lt"/>
              <a:buAutoNum type="arabicPeriod"/>
            </a:pPr>
            <a:r>
              <a:rPr lang="en-US" b="0" i="0" u="none" strike="noStrike" baseline="0" dirty="0">
                <a:latin typeface="+mj-lt"/>
              </a:rPr>
              <a:t>Execute the SQL query.</a:t>
            </a:r>
          </a:p>
          <a:p>
            <a:pPr algn="l">
              <a:buFont typeface="+mj-lt"/>
              <a:buAutoNum type="arabicPeriod"/>
            </a:pPr>
            <a:r>
              <a:rPr lang="en-CA" b="0" i="0" u="none" strike="noStrike" baseline="0" dirty="0">
                <a:latin typeface="+mj-lt"/>
              </a:rPr>
              <a:t>Process the results.</a:t>
            </a:r>
          </a:p>
          <a:p>
            <a:pPr algn="l">
              <a:buFont typeface="+mj-lt"/>
              <a:buAutoNum type="arabicPeriod"/>
            </a:pPr>
            <a:r>
              <a:rPr lang="en-US" b="0" i="0" u="none" strike="noStrike" baseline="0" dirty="0">
                <a:latin typeface="+mj-lt"/>
              </a:rPr>
              <a:t>Free resources and close connection.</a:t>
            </a:r>
            <a:endParaRPr lang="en-CA" sz="1400" dirty="0">
              <a:latin typeface="+mj-lt"/>
            </a:endParaRPr>
          </a:p>
        </p:txBody>
      </p:sp>
      <p:pic>
        <p:nvPicPr>
          <p:cNvPr id="7" name="Picture 6" descr="FIGURE 14.21 Basic database connection algorithm">
            <a:extLst>
              <a:ext uri="{FF2B5EF4-FFF2-40B4-BE49-F238E27FC236}">
                <a16:creationId xmlns:a16="http://schemas.microsoft.com/office/drawing/2014/main" id="{A30CB365-1797-48A7-AB58-2CFDA9556106}"/>
              </a:ext>
            </a:extLst>
          </p:cNvPr>
          <p:cNvPicPr>
            <a:picLocks noChangeAspect="1"/>
          </p:cNvPicPr>
          <p:nvPr/>
        </p:nvPicPr>
        <p:blipFill>
          <a:blip r:embed="rId2"/>
          <a:stretch>
            <a:fillRect/>
          </a:stretch>
        </p:blipFill>
        <p:spPr>
          <a:xfrm>
            <a:off x="4061637" y="1081088"/>
            <a:ext cx="4625163" cy="3455617"/>
          </a:xfrm>
          <a:prstGeom prst="rect">
            <a:avLst/>
          </a:prstGeom>
        </p:spPr>
      </p:pic>
    </p:spTree>
    <p:extLst>
      <p:ext uri="{BB962C8B-B14F-4D97-AF65-F5344CB8AC3E}">
        <p14:creationId xmlns:p14="http://schemas.microsoft.com/office/powerpoint/2010/main" val="1418067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9C644-92DE-4E3A-A1A9-7271A081648E}"/>
              </a:ext>
            </a:extLst>
          </p:cNvPr>
          <p:cNvSpPr>
            <a:spLocks noGrp="1"/>
          </p:cNvSpPr>
          <p:nvPr>
            <p:ph type="title"/>
          </p:nvPr>
        </p:nvSpPr>
        <p:spPr/>
        <p:txBody>
          <a:bodyPr/>
          <a:lstStyle/>
          <a:p>
            <a:r>
              <a:rPr lang="en-CA" dirty="0"/>
              <a:t>Connecting to a Database</a:t>
            </a:r>
          </a:p>
        </p:txBody>
      </p:sp>
      <p:sp>
        <p:nvSpPr>
          <p:cNvPr id="3" name="Text Placeholder 2">
            <a:extLst>
              <a:ext uri="{FF2B5EF4-FFF2-40B4-BE49-F238E27FC236}">
                <a16:creationId xmlns:a16="http://schemas.microsoft.com/office/drawing/2014/main" id="{4D756348-E01F-49E2-B821-226D4F767E1D}"/>
              </a:ext>
            </a:extLst>
          </p:cNvPr>
          <p:cNvSpPr>
            <a:spLocks noGrp="1"/>
          </p:cNvSpPr>
          <p:nvPr>
            <p:ph type="body" idx="1"/>
          </p:nvPr>
        </p:nvSpPr>
        <p:spPr>
          <a:xfrm>
            <a:off x="457201" y="1081088"/>
            <a:ext cx="4114800" cy="3532476"/>
          </a:xfrm>
        </p:spPr>
        <p:txBody>
          <a:bodyPr/>
          <a:lstStyle/>
          <a:p>
            <a:pPr marL="114300" indent="0" algn="l">
              <a:buNone/>
            </a:pPr>
            <a:r>
              <a:rPr lang="en-US" b="0" i="0" u="none" strike="noStrike" baseline="0" dirty="0">
                <a:latin typeface="+mj-lt"/>
              </a:rPr>
              <a:t>With MySQL databases, you supply:</a:t>
            </a:r>
          </a:p>
          <a:p>
            <a:r>
              <a:rPr lang="en-US" b="0" i="0" u="none" strike="noStrike" baseline="0" dirty="0">
                <a:latin typeface="+mj-lt"/>
              </a:rPr>
              <a:t>the host or URL of the database server, the</a:t>
            </a:r>
          </a:p>
          <a:p>
            <a:pPr algn="l"/>
            <a:r>
              <a:rPr lang="en-US" b="0" i="0" u="none" strike="noStrike" baseline="0" dirty="0">
                <a:latin typeface="+mj-lt"/>
              </a:rPr>
              <a:t>database name, and </a:t>
            </a:r>
          </a:p>
          <a:p>
            <a:pPr algn="l"/>
            <a:r>
              <a:rPr lang="en-US" b="0" i="0" u="none" strike="noStrike" baseline="0" dirty="0">
                <a:latin typeface="+mj-lt"/>
              </a:rPr>
              <a:t>the database user name and password. </a:t>
            </a:r>
          </a:p>
          <a:p>
            <a:pPr marL="114300" indent="0" algn="l">
              <a:buNone/>
            </a:pPr>
            <a:r>
              <a:rPr lang="en-US" b="0" i="0" u="none" strike="noStrike" baseline="0" dirty="0">
                <a:latin typeface="+mj-lt"/>
              </a:rPr>
              <a:t>With SQLite databases, you only need to supply the path to the file:</a:t>
            </a:r>
          </a:p>
          <a:p>
            <a:pPr marL="114300" indent="0" algn="l">
              <a:buNone/>
            </a:pPr>
            <a:r>
              <a:rPr lang="en-US" b="0" i="0" u="none" strike="noStrike" baseline="0" dirty="0">
                <a:latin typeface="Calibri" panose="020F0502020204030204" pitchFamily="34" charset="0"/>
                <a:cs typeface="Calibri" panose="020F0502020204030204" pitchFamily="34" charset="0"/>
              </a:rPr>
              <a:t>$</a:t>
            </a:r>
            <a:r>
              <a:rPr lang="en-US" b="0" i="0" u="none" strike="noStrike" baseline="0" dirty="0" err="1">
                <a:latin typeface="Calibri" panose="020F0502020204030204" pitchFamily="34" charset="0"/>
                <a:cs typeface="Calibri" panose="020F0502020204030204" pitchFamily="34" charset="0"/>
              </a:rPr>
              <a:t>pdo</a:t>
            </a:r>
            <a:r>
              <a:rPr lang="en-US" b="0" i="0" u="none" strike="noStrike" baseline="0" dirty="0">
                <a:latin typeface="Calibri" panose="020F0502020204030204" pitchFamily="34" charset="0"/>
                <a:cs typeface="Calibri" panose="020F0502020204030204" pitchFamily="34" charset="0"/>
              </a:rPr>
              <a:t> = new PDO('</a:t>
            </a:r>
            <a:r>
              <a:rPr lang="en-US" b="0" i="0" u="none" strike="noStrike" baseline="0" dirty="0" err="1">
                <a:latin typeface="Calibri" panose="020F0502020204030204" pitchFamily="34" charset="0"/>
                <a:cs typeface="Calibri" panose="020F0502020204030204" pitchFamily="34" charset="0"/>
              </a:rPr>
              <a:t>sqlite</a:t>
            </a:r>
            <a:r>
              <a:rPr lang="en-US" b="0" i="0" u="none" strike="noStrike" baseline="0" dirty="0">
                <a:latin typeface="Calibri" panose="020F0502020204030204" pitchFamily="34" charset="0"/>
                <a:cs typeface="Calibri" panose="020F0502020204030204" pitchFamily="34" charset="0"/>
              </a:rPr>
              <a:t>:./</a:t>
            </a:r>
            <a:r>
              <a:rPr lang="en-US" b="0" i="0" u="none" strike="noStrike" baseline="0" dirty="0" err="1">
                <a:latin typeface="Calibri" panose="020F0502020204030204" pitchFamily="34" charset="0"/>
                <a:cs typeface="Calibri" panose="020F0502020204030204" pitchFamily="34" charset="0"/>
              </a:rPr>
              <a:t>movies.db</a:t>
            </a:r>
            <a:r>
              <a:rPr lang="en-US" b="0" i="0" u="none" strike="noStrike" baseline="0" dirty="0">
                <a:latin typeface="Calibri" panose="020F0502020204030204" pitchFamily="34" charset="0"/>
                <a:cs typeface="Calibri" panose="020F0502020204030204" pitchFamily="34" charset="0"/>
              </a:rPr>
              <a:t>');</a:t>
            </a:r>
            <a:endParaRPr lang="en-CA" sz="1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A8F0069D-4A40-421A-9D67-775BAD119E3D}"/>
              </a:ext>
            </a:extLst>
          </p:cNvPr>
          <p:cNvSpPr txBox="1"/>
          <p:nvPr/>
        </p:nvSpPr>
        <p:spPr>
          <a:xfrm>
            <a:off x="4699591" y="1796902"/>
            <a:ext cx="4114800" cy="2317898"/>
          </a:xfrm>
          <a:prstGeom prst="rect">
            <a:avLst/>
          </a:prstGeom>
          <a:solidFill>
            <a:srgbClr val="E6F0F5"/>
          </a:solidFill>
        </p:spPr>
        <p:txBody>
          <a:bodyPr wrap="square" numCol="1" rtlCol="0">
            <a:noAutofit/>
          </a:bodyPr>
          <a:lstStyle/>
          <a:p>
            <a:pPr lvl="1"/>
            <a:r>
              <a:rPr lang="en-US" sz="1600" b="0" i="1" u="none" strike="noStrike" baseline="0" dirty="0">
                <a:solidFill>
                  <a:schemeClr val="tx1"/>
                </a:solidFill>
                <a:latin typeface="Calibri" panose="020F0502020204030204" pitchFamily="34" charset="0"/>
                <a:cs typeface="Calibri" panose="020F0502020204030204" pitchFamily="34" charset="0"/>
              </a:rPr>
              <a:t>// modify these variables for your installation</a:t>
            </a:r>
          </a:p>
          <a:p>
            <a:pPr lvl="1"/>
            <a:r>
              <a:rPr lang="en-US" sz="1600" b="0" i="0" u="none" strike="noStrike" baseline="0" dirty="0">
                <a:solidFill>
                  <a:schemeClr val="tx1"/>
                </a:solidFill>
                <a:latin typeface="Calibri" panose="020F0502020204030204" pitchFamily="34" charset="0"/>
                <a:cs typeface="Calibri" panose="020F0502020204030204" pitchFamily="34" charset="0"/>
              </a:rPr>
              <a:t>$</a:t>
            </a:r>
            <a:r>
              <a:rPr lang="en-US" sz="1600" b="0" i="0" u="none" strike="noStrike" baseline="0" dirty="0" err="1">
                <a:solidFill>
                  <a:schemeClr val="tx1"/>
                </a:solidFill>
                <a:latin typeface="Calibri" panose="020F0502020204030204" pitchFamily="34" charset="0"/>
                <a:cs typeface="Calibri" panose="020F0502020204030204" pitchFamily="34" charset="0"/>
              </a:rPr>
              <a:t>connectionString</a:t>
            </a:r>
            <a:r>
              <a:rPr lang="en-US" sz="1600" b="0" i="0" u="none" strike="noStrike" baseline="0" dirty="0">
                <a:solidFill>
                  <a:schemeClr val="tx1"/>
                </a:solidFill>
                <a:latin typeface="Calibri" panose="020F0502020204030204" pitchFamily="34" charset="0"/>
                <a:cs typeface="Calibri" panose="020F0502020204030204" pitchFamily="34" charset="0"/>
              </a:rPr>
              <a:t> = "</a:t>
            </a:r>
            <a:r>
              <a:rPr lang="en-US" sz="1600" b="0" i="0" u="none" strike="noStrike" baseline="0" dirty="0" err="1">
                <a:solidFill>
                  <a:schemeClr val="tx1"/>
                </a:solidFill>
                <a:latin typeface="Calibri" panose="020F0502020204030204" pitchFamily="34" charset="0"/>
                <a:cs typeface="Calibri" panose="020F0502020204030204" pitchFamily="34" charset="0"/>
              </a:rPr>
              <a:t>mysql:host</a:t>
            </a:r>
            <a:r>
              <a:rPr lang="en-US" sz="1600" b="0" i="0" u="none" strike="noStrike" baseline="0" dirty="0">
                <a:solidFill>
                  <a:schemeClr val="tx1"/>
                </a:solidFill>
                <a:latin typeface="Calibri" panose="020F0502020204030204" pitchFamily="34" charset="0"/>
                <a:cs typeface="Calibri" panose="020F0502020204030204" pitchFamily="34" charset="0"/>
              </a:rPr>
              <a:t>=</a:t>
            </a:r>
            <a:r>
              <a:rPr lang="en-US" sz="1600" b="0" i="0" u="none" strike="noStrike" baseline="0" dirty="0" err="1">
                <a:solidFill>
                  <a:schemeClr val="tx1"/>
                </a:solidFill>
                <a:latin typeface="Calibri" panose="020F0502020204030204" pitchFamily="34" charset="0"/>
                <a:cs typeface="Calibri" panose="020F0502020204030204" pitchFamily="34" charset="0"/>
              </a:rPr>
              <a:t>localhost;dbname</a:t>
            </a:r>
            <a:r>
              <a:rPr lang="en-US" sz="1600" b="0" i="0" u="none" strike="noStrike" baseline="0" dirty="0">
                <a:solidFill>
                  <a:schemeClr val="tx1"/>
                </a:solidFill>
                <a:latin typeface="Calibri" panose="020F0502020204030204" pitchFamily="34" charset="0"/>
                <a:cs typeface="Calibri" panose="020F0502020204030204" pitchFamily="34" charset="0"/>
              </a:rPr>
              <a:t>=</a:t>
            </a:r>
            <a:r>
              <a:rPr lang="en-US" sz="1600" b="0" i="0" u="none" strike="noStrike" baseline="0" dirty="0" err="1">
                <a:solidFill>
                  <a:schemeClr val="tx1"/>
                </a:solidFill>
                <a:latin typeface="Calibri" panose="020F0502020204030204" pitchFamily="34" charset="0"/>
                <a:cs typeface="Calibri" panose="020F0502020204030204" pitchFamily="34" charset="0"/>
              </a:rPr>
              <a:t>bookcrm</a:t>
            </a:r>
            <a:r>
              <a:rPr lang="en-US" sz="1600" b="0" i="0" u="none" strike="noStrike" baseline="0" dirty="0">
                <a:solidFill>
                  <a:schemeClr val="tx1"/>
                </a:solidFill>
                <a:latin typeface="Calibri" panose="020F0502020204030204" pitchFamily="34" charset="0"/>
                <a:cs typeface="Calibri" panose="020F0502020204030204" pitchFamily="34" charset="0"/>
              </a:rPr>
              <a:t>";</a:t>
            </a:r>
          </a:p>
          <a:p>
            <a:pPr lvl="1"/>
            <a:r>
              <a:rPr lang="en-US" sz="1600" b="0" i="1" u="none" strike="noStrike" baseline="0" dirty="0">
                <a:solidFill>
                  <a:schemeClr val="tx1"/>
                </a:solidFill>
                <a:latin typeface="Calibri" panose="020F0502020204030204" pitchFamily="34" charset="0"/>
                <a:cs typeface="Calibri" panose="020F0502020204030204" pitchFamily="34" charset="0"/>
              </a:rPr>
              <a:t>// you may need to add this if </a:t>
            </a:r>
            <a:r>
              <a:rPr lang="en-US" sz="1600" b="0" i="1" u="none" strike="noStrike" baseline="0" dirty="0" err="1">
                <a:solidFill>
                  <a:schemeClr val="tx1"/>
                </a:solidFill>
                <a:latin typeface="Calibri" panose="020F0502020204030204" pitchFamily="34" charset="0"/>
                <a:cs typeface="Calibri" panose="020F0502020204030204" pitchFamily="34" charset="0"/>
              </a:rPr>
              <a:t>db</a:t>
            </a:r>
            <a:r>
              <a:rPr lang="en-US" sz="1600" b="0" i="1" u="none" strike="noStrike" baseline="0" dirty="0">
                <a:solidFill>
                  <a:schemeClr val="tx1"/>
                </a:solidFill>
                <a:latin typeface="Calibri" panose="020F0502020204030204" pitchFamily="34" charset="0"/>
                <a:cs typeface="Calibri" panose="020F0502020204030204" pitchFamily="34" charset="0"/>
              </a:rPr>
              <a:t> has UTF data</a:t>
            </a:r>
          </a:p>
          <a:p>
            <a:pPr lvl="1"/>
            <a:r>
              <a:rPr lang="en-CA" sz="1600" b="0" i="0" u="none" strike="noStrike" baseline="0" dirty="0">
                <a:solidFill>
                  <a:schemeClr val="tx1"/>
                </a:solidFill>
                <a:latin typeface="Calibri" panose="020F0502020204030204" pitchFamily="34" charset="0"/>
                <a:cs typeface="Calibri" panose="020F0502020204030204" pitchFamily="34" charset="0"/>
              </a:rPr>
              <a:t>$</a:t>
            </a:r>
            <a:r>
              <a:rPr lang="en-CA" sz="1600" b="0" i="0" u="none" strike="noStrike" baseline="0" dirty="0" err="1">
                <a:solidFill>
                  <a:schemeClr val="tx1"/>
                </a:solidFill>
                <a:latin typeface="Calibri" panose="020F0502020204030204" pitchFamily="34" charset="0"/>
                <a:cs typeface="Calibri" panose="020F0502020204030204" pitchFamily="34" charset="0"/>
              </a:rPr>
              <a:t>connectionString</a:t>
            </a:r>
            <a:r>
              <a:rPr lang="en-CA" sz="1600" b="0" i="0" u="none" strike="noStrike" baseline="0" dirty="0">
                <a:solidFill>
                  <a:schemeClr val="tx1"/>
                </a:solidFill>
                <a:latin typeface="Calibri" panose="020F0502020204030204" pitchFamily="34" charset="0"/>
                <a:cs typeface="Calibri" panose="020F0502020204030204" pitchFamily="34" charset="0"/>
              </a:rPr>
              <a:t> .= ";charset=utf8mb4;";</a:t>
            </a:r>
          </a:p>
          <a:p>
            <a:pPr lvl="1"/>
            <a:r>
              <a:rPr lang="en-CA" sz="1600" b="0" i="0" u="none" strike="noStrike" baseline="0" dirty="0">
                <a:solidFill>
                  <a:schemeClr val="tx1"/>
                </a:solidFill>
                <a:latin typeface="Calibri" panose="020F0502020204030204" pitchFamily="34" charset="0"/>
                <a:cs typeface="Calibri" panose="020F0502020204030204" pitchFamily="34" charset="0"/>
              </a:rPr>
              <a:t>$user = "</a:t>
            </a:r>
            <a:r>
              <a:rPr lang="en-CA" sz="1600" b="0" i="0" u="none" strike="noStrike" baseline="0" dirty="0" err="1">
                <a:solidFill>
                  <a:schemeClr val="tx1"/>
                </a:solidFill>
                <a:latin typeface="Calibri" panose="020F0502020204030204" pitchFamily="34" charset="0"/>
                <a:cs typeface="Calibri" panose="020F0502020204030204" pitchFamily="34" charset="0"/>
              </a:rPr>
              <a:t>testuser</a:t>
            </a:r>
            <a:r>
              <a:rPr lang="en-CA" sz="1600" b="0" i="0" u="none" strike="noStrike" baseline="0" dirty="0">
                <a:solidFill>
                  <a:schemeClr val="tx1"/>
                </a:solidFill>
                <a:latin typeface="Calibri" panose="020F0502020204030204" pitchFamily="34" charset="0"/>
                <a:cs typeface="Calibri" panose="020F0502020204030204" pitchFamily="34" charset="0"/>
              </a:rPr>
              <a:t>";</a:t>
            </a:r>
          </a:p>
          <a:p>
            <a:pPr lvl="1"/>
            <a:r>
              <a:rPr lang="en-CA" sz="1600" b="0" i="0" u="none" strike="noStrike" baseline="0" dirty="0">
                <a:solidFill>
                  <a:schemeClr val="tx1"/>
                </a:solidFill>
                <a:latin typeface="Calibri" panose="020F0502020204030204" pitchFamily="34" charset="0"/>
                <a:cs typeface="Calibri" panose="020F0502020204030204" pitchFamily="34" charset="0"/>
              </a:rPr>
              <a:t>$pass = "</a:t>
            </a:r>
            <a:r>
              <a:rPr lang="en-CA" sz="1600" b="0" i="0" u="none" strike="noStrike" baseline="0" dirty="0" err="1">
                <a:solidFill>
                  <a:schemeClr val="tx1"/>
                </a:solidFill>
                <a:latin typeface="Calibri" panose="020F0502020204030204" pitchFamily="34" charset="0"/>
                <a:cs typeface="Calibri" panose="020F0502020204030204" pitchFamily="34" charset="0"/>
              </a:rPr>
              <a:t>mypassword</a:t>
            </a:r>
            <a:r>
              <a:rPr lang="en-CA" sz="1600" b="0" i="0" u="none" strike="noStrike" baseline="0" dirty="0">
                <a:solidFill>
                  <a:schemeClr val="tx1"/>
                </a:solidFill>
                <a:latin typeface="Calibri" panose="020F0502020204030204" pitchFamily="34" charset="0"/>
                <a:cs typeface="Calibri" panose="020F0502020204030204" pitchFamily="34" charset="0"/>
              </a:rPr>
              <a:t>";</a:t>
            </a:r>
          </a:p>
          <a:p>
            <a:pPr algn="l"/>
            <a:r>
              <a:rPr lang="en-US" sz="1600" b="0" i="0" u="none" strike="noStrike" baseline="0" dirty="0">
                <a:solidFill>
                  <a:srgbClr val="000000"/>
                </a:solidFill>
                <a:latin typeface="Calibri" panose="020F0502020204030204" pitchFamily="34" charset="0"/>
                <a:cs typeface="Calibri" panose="020F0502020204030204" pitchFamily="34" charset="0"/>
              </a:rPr>
              <a:t>$</a:t>
            </a:r>
            <a:r>
              <a:rPr lang="en-US" sz="1600" b="0" i="0" u="none" strike="noStrike" baseline="0" dirty="0" err="1">
                <a:solidFill>
                  <a:srgbClr val="000000"/>
                </a:solidFill>
                <a:latin typeface="Calibri" panose="020F0502020204030204" pitchFamily="34" charset="0"/>
                <a:cs typeface="Calibri" panose="020F0502020204030204" pitchFamily="34" charset="0"/>
              </a:rPr>
              <a:t>pdo</a:t>
            </a:r>
            <a:r>
              <a:rPr lang="en-US" sz="1600" b="0" i="0" u="none" strike="noStrike" baseline="0" dirty="0">
                <a:solidFill>
                  <a:srgbClr val="000000"/>
                </a:solidFill>
                <a:latin typeface="Calibri" panose="020F0502020204030204" pitchFamily="34" charset="0"/>
                <a:cs typeface="Calibri" panose="020F0502020204030204" pitchFamily="34" charset="0"/>
              </a:rPr>
              <a:t> = </a:t>
            </a:r>
            <a:r>
              <a:rPr lang="en-US" sz="1600" b="0" i="0" u="none" strike="noStrike" baseline="0" dirty="0">
                <a:solidFill>
                  <a:srgbClr val="9A0000"/>
                </a:solidFill>
                <a:latin typeface="Calibri" panose="020F0502020204030204" pitchFamily="34" charset="0"/>
                <a:cs typeface="Calibri" panose="020F0502020204030204" pitchFamily="34" charset="0"/>
              </a:rPr>
              <a:t>new PDO($</a:t>
            </a:r>
            <a:r>
              <a:rPr lang="en-US" sz="1600" b="0" i="0" u="none" strike="noStrike" baseline="0" dirty="0" err="1">
                <a:solidFill>
                  <a:srgbClr val="9A0000"/>
                </a:solidFill>
                <a:latin typeface="Calibri" panose="020F0502020204030204" pitchFamily="34" charset="0"/>
                <a:cs typeface="Calibri" panose="020F0502020204030204" pitchFamily="34" charset="0"/>
              </a:rPr>
              <a:t>connectionString</a:t>
            </a:r>
            <a:r>
              <a:rPr lang="en-US" sz="1600" b="0" i="0" u="none" strike="noStrike" baseline="0" dirty="0">
                <a:solidFill>
                  <a:srgbClr val="9A0000"/>
                </a:solidFill>
                <a:latin typeface="Calibri" panose="020F0502020204030204" pitchFamily="34" charset="0"/>
                <a:cs typeface="Calibri" panose="020F0502020204030204" pitchFamily="34" charset="0"/>
              </a:rPr>
              <a:t>, </a:t>
            </a:r>
          </a:p>
          <a:p>
            <a:pPr algn="l"/>
            <a:r>
              <a:rPr lang="en-US" sz="1600" dirty="0">
                <a:solidFill>
                  <a:srgbClr val="9A0000"/>
                </a:solidFill>
                <a:latin typeface="Calibri" panose="020F0502020204030204" pitchFamily="34" charset="0"/>
                <a:cs typeface="Calibri" panose="020F0502020204030204" pitchFamily="34" charset="0"/>
              </a:rPr>
              <a:t>		</a:t>
            </a:r>
            <a:r>
              <a:rPr lang="en-US" sz="1600" b="0" i="0" u="none" strike="noStrike" baseline="0" dirty="0">
                <a:solidFill>
                  <a:srgbClr val="9A0000"/>
                </a:solidFill>
                <a:latin typeface="Calibri" panose="020F0502020204030204" pitchFamily="34" charset="0"/>
                <a:cs typeface="Calibri" panose="020F0502020204030204" pitchFamily="34" charset="0"/>
              </a:rPr>
              <a:t>$user, $pass)</a:t>
            </a:r>
            <a:r>
              <a:rPr lang="en-US" sz="1600" b="0" i="0" u="none" strike="noStrike" baseline="0" dirty="0">
                <a:solidFill>
                  <a:srgbClr val="000000"/>
                </a:solidFill>
                <a:latin typeface="Calibri" panose="020F0502020204030204" pitchFamily="34" charset="0"/>
                <a:cs typeface="Calibri" panose="020F0502020204030204" pitchFamily="34" charset="0"/>
              </a:rPr>
              <a:t>;</a:t>
            </a:r>
            <a:endParaRPr lang="en-CA" sz="11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8ABE62AE-FDF3-4602-B192-6E83132BED75}"/>
              </a:ext>
            </a:extLst>
          </p:cNvPr>
          <p:cNvSpPr txBox="1"/>
          <p:nvPr/>
        </p:nvSpPr>
        <p:spPr>
          <a:xfrm>
            <a:off x="4699591" y="4114800"/>
            <a:ext cx="4114800" cy="461665"/>
          </a:xfrm>
          <a:prstGeom prst="rect">
            <a:avLst/>
          </a:prstGeom>
          <a:noFill/>
        </p:spPr>
        <p:txBody>
          <a:bodyPr wrap="square" rtlCol="0">
            <a:spAutoFit/>
          </a:bodyPr>
          <a:lstStyle/>
          <a:p>
            <a:r>
              <a:rPr lang="en-US" sz="1200" b="1" i="0" u="none" strike="noStrike" baseline="0" dirty="0">
                <a:solidFill>
                  <a:srgbClr val="009A9A"/>
                </a:solidFill>
                <a:latin typeface="+mj-lt"/>
              </a:rPr>
              <a:t>LISTING 14.4 </a:t>
            </a:r>
            <a:r>
              <a:rPr lang="en-US" sz="1200" b="0" i="0" u="none" strike="noStrike" baseline="0" dirty="0">
                <a:solidFill>
                  <a:srgbClr val="000000"/>
                </a:solidFill>
                <a:latin typeface="+mj-lt"/>
              </a:rPr>
              <a:t>Connecting to a database with PDO (object-oriented)</a:t>
            </a:r>
            <a:endParaRPr lang="en-CA" sz="1200" dirty="0">
              <a:latin typeface="+mj-lt"/>
            </a:endParaRPr>
          </a:p>
        </p:txBody>
      </p:sp>
    </p:spTree>
    <p:extLst>
      <p:ext uri="{BB962C8B-B14F-4D97-AF65-F5344CB8AC3E}">
        <p14:creationId xmlns:p14="http://schemas.microsoft.com/office/powerpoint/2010/main" val="17616807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4CAC6-98B7-43F1-BE7E-40E16C9AF50D}"/>
              </a:ext>
            </a:extLst>
          </p:cNvPr>
          <p:cNvSpPr>
            <a:spLocks noGrp="1"/>
          </p:cNvSpPr>
          <p:nvPr>
            <p:ph type="title"/>
          </p:nvPr>
        </p:nvSpPr>
        <p:spPr/>
        <p:txBody>
          <a:bodyPr/>
          <a:lstStyle/>
          <a:p>
            <a:r>
              <a:rPr lang="en-CA" dirty="0"/>
              <a:t>Storing Connection Details</a:t>
            </a:r>
          </a:p>
        </p:txBody>
      </p:sp>
      <p:sp>
        <p:nvSpPr>
          <p:cNvPr id="3" name="Text Placeholder 2">
            <a:extLst>
              <a:ext uri="{FF2B5EF4-FFF2-40B4-BE49-F238E27FC236}">
                <a16:creationId xmlns:a16="http://schemas.microsoft.com/office/drawing/2014/main" id="{FE24B689-44E4-4E0B-A572-6A5C48AF17CA}"/>
              </a:ext>
            </a:extLst>
          </p:cNvPr>
          <p:cNvSpPr>
            <a:spLocks noGrp="1"/>
          </p:cNvSpPr>
          <p:nvPr>
            <p:ph type="body" idx="1"/>
          </p:nvPr>
        </p:nvSpPr>
        <p:spPr>
          <a:xfrm>
            <a:off x="457200" y="1081088"/>
            <a:ext cx="8232775" cy="1204912"/>
          </a:xfrm>
        </p:spPr>
        <p:txBody>
          <a:bodyPr/>
          <a:lstStyle/>
          <a:p>
            <a:pPr marL="114300" indent="0" algn="l">
              <a:buNone/>
            </a:pPr>
            <a:r>
              <a:rPr lang="en-US" b="0" i="0" u="none" strike="noStrike" baseline="0" dirty="0">
                <a:solidFill>
                  <a:schemeClr val="tx1"/>
                </a:solidFill>
                <a:latin typeface="+mj-lt"/>
              </a:rPr>
              <a:t>A common solution is to store connection details in defined constants within a file named </a:t>
            </a:r>
            <a:r>
              <a:rPr lang="en-US" b="1" i="0" u="none" strike="noStrike" baseline="0" dirty="0" err="1">
                <a:solidFill>
                  <a:schemeClr val="tx1"/>
                </a:solidFill>
                <a:latin typeface="+mj-lt"/>
              </a:rPr>
              <a:t>config.inc.php</a:t>
            </a:r>
            <a:r>
              <a:rPr lang="en-US" b="1" i="0" u="none" strike="noStrike" baseline="0" dirty="0">
                <a:solidFill>
                  <a:schemeClr val="tx1"/>
                </a:solidFill>
                <a:latin typeface="+mj-lt"/>
              </a:rPr>
              <a:t>. </a:t>
            </a:r>
          </a:p>
          <a:p>
            <a:pPr marL="114300" indent="0" algn="l">
              <a:buNone/>
            </a:pPr>
            <a:r>
              <a:rPr lang="en-US" b="0" i="0" u="none" strike="noStrike" baseline="0" dirty="0" err="1">
                <a:solidFill>
                  <a:srgbClr val="9A0000"/>
                </a:solidFill>
                <a:latin typeface="CourierPSPro-Regular"/>
              </a:rPr>
              <a:t>require_once</a:t>
            </a:r>
            <a:r>
              <a:rPr lang="en-US" b="0" i="0" u="none" strike="noStrike" baseline="0" dirty="0">
                <a:solidFill>
                  <a:srgbClr val="9A0000"/>
                </a:solidFill>
                <a:latin typeface="CourierPSPro-Regular"/>
              </a:rPr>
              <a:t>(</a:t>
            </a:r>
            <a:r>
              <a:rPr lang="en-US" b="0" i="0" u="none" strike="noStrike" baseline="0" dirty="0">
                <a:solidFill>
                  <a:srgbClr val="000000"/>
                </a:solidFill>
                <a:latin typeface="CourierPSPro-Regular"/>
              </a:rPr>
              <a:t>'protected/</a:t>
            </a:r>
            <a:r>
              <a:rPr lang="en-US" b="0" i="0" u="none" strike="noStrike" baseline="0" dirty="0" err="1">
                <a:solidFill>
                  <a:srgbClr val="000000"/>
                </a:solidFill>
                <a:latin typeface="CourierPSPro-Regular"/>
              </a:rPr>
              <a:t>config.inc.php</a:t>
            </a:r>
            <a:r>
              <a:rPr lang="en-US" b="0" i="0" u="none" strike="noStrike" baseline="0" dirty="0">
                <a:solidFill>
                  <a:srgbClr val="000000"/>
                </a:solidFill>
                <a:latin typeface="CourierPSPro-Regular"/>
              </a:rPr>
              <a:t>’</a:t>
            </a:r>
            <a:r>
              <a:rPr lang="en-US" b="0" i="0" u="none" strike="noStrike" baseline="0" dirty="0">
                <a:solidFill>
                  <a:srgbClr val="9A0000"/>
                </a:solidFill>
                <a:latin typeface="CourierPSPro-Regular"/>
              </a:rPr>
              <a:t>)</a:t>
            </a:r>
            <a:r>
              <a:rPr lang="en-US" b="0" i="0" u="none" strike="noStrike" baseline="0" dirty="0">
                <a:solidFill>
                  <a:srgbClr val="000000"/>
                </a:solidFill>
                <a:latin typeface="CourierPSPro-Regular"/>
              </a:rPr>
              <a:t>;</a:t>
            </a:r>
            <a:br>
              <a:rPr lang="en-US" b="0" i="0" u="none" strike="noStrike" baseline="0" dirty="0">
                <a:solidFill>
                  <a:srgbClr val="000000"/>
                </a:solidFill>
                <a:latin typeface="CourierPSPro-Regular"/>
              </a:rPr>
            </a:br>
            <a:r>
              <a:rPr lang="en-CA" b="0" i="0" u="none" strike="noStrike" baseline="0" dirty="0">
                <a:solidFill>
                  <a:srgbClr val="000000"/>
                </a:solidFill>
                <a:latin typeface="CourierPSPro-Regular"/>
              </a:rPr>
              <a:t>$</a:t>
            </a:r>
            <a:r>
              <a:rPr lang="en-CA" b="0" i="0" u="none" strike="noStrike" baseline="0" dirty="0" err="1">
                <a:solidFill>
                  <a:srgbClr val="000000"/>
                </a:solidFill>
                <a:latin typeface="CourierPSPro-Regular"/>
              </a:rPr>
              <a:t>pdo</a:t>
            </a:r>
            <a:r>
              <a:rPr lang="en-CA" b="0" i="0" u="none" strike="noStrike" baseline="0" dirty="0">
                <a:solidFill>
                  <a:srgbClr val="000000"/>
                </a:solidFill>
                <a:latin typeface="CourierPSPro-Regular"/>
              </a:rPr>
              <a:t> = new PDO(</a:t>
            </a:r>
            <a:r>
              <a:rPr lang="en-CA" b="0" i="0" u="none" strike="noStrike" baseline="0" dirty="0">
                <a:solidFill>
                  <a:srgbClr val="9A0000"/>
                </a:solidFill>
                <a:latin typeface="CourierPSPro-Regular"/>
              </a:rPr>
              <a:t>DBCONNSTRING,DBUSER,DBPASS</a:t>
            </a:r>
            <a:r>
              <a:rPr lang="en-CA" b="0" i="0" u="none" strike="noStrike" baseline="0" dirty="0">
                <a:solidFill>
                  <a:srgbClr val="000000"/>
                </a:solidFill>
                <a:latin typeface="CourierPSPro-Regular"/>
              </a:rPr>
              <a:t>);</a:t>
            </a:r>
            <a:endParaRPr lang="en-CA" sz="1400" dirty="0">
              <a:solidFill>
                <a:schemeClr val="tx1"/>
              </a:solidFill>
              <a:latin typeface="+mj-lt"/>
            </a:endParaRPr>
          </a:p>
        </p:txBody>
      </p:sp>
      <p:sp>
        <p:nvSpPr>
          <p:cNvPr id="4" name="TextBox 3">
            <a:extLst>
              <a:ext uri="{FF2B5EF4-FFF2-40B4-BE49-F238E27FC236}">
                <a16:creationId xmlns:a16="http://schemas.microsoft.com/office/drawing/2014/main" id="{0A54293B-58CA-4594-A26B-2E28699C1CCE}"/>
              </a:ext>
            </a:extLst>
          </p:cNvPr>
          <p:cNvSpPr txBox="1"/>
          <p:nvPr/>
        </p:nvSpPr>
        <p:spPr>
          <a:xfrm>
            <a:off x="701749" y="2743200"/>
            <a:ext cx="7421525" cy="1740776"/>
          </a:xfrm>
          <a:prstGeom prst="rect">
            <a:avLst/>
          </a:prstGeom>
          <a:solidFill>
            <a:srgbClr val="E6F0F5"/>
          </a:solidFill>
        </p:spPr>
        <p:txBody>
          <a:bodyPr wrap="square" numCol="1" rtlCol="0">
            <a:noAutofit/>
          </a:bodyPr>
          <a:lstStyle/>
          <a:p>
            <a:pPr algn="l"/>
            <a:r>
              <a:rPr lang="en-CA" sz="1600" b="0" i="0" u="none" strike="noStrike" baseline="0" dirty="0">
                <a:latin typeface="Calibri" panose="020F0502020204030204" pitchFamily="34" charset="0"/>
                <a:cs typeface="Calibri" panose="020F0502020204030204" pitchFamily="34" charset="0"/>
              </a:rPr>
              <a:t>&lt;?php</a:t>
            </a:r>
          </a:p>
          <a:p>
            <a:pPr algn="l"/>
            <a:r>
              <a:rPr lang="en-CA" sz="1600" b="0" i="0" u="none" strike="noStrike" baseline="0" dirty="0">
                <a:latin typeface="Calibri" panose="020F0502020204030204" pitchFamily="34" charset="0"/>
                <a:cs typeface="Calibri" panose="020F0502020204030204" pitchFamily="34" charset="0"/>
              </a:rPr>
              <a:t>define('DBHOST', 'localhost');</a:t>
            </a:r>
          </a:p>
          <a:p>
            <a:pPr algn="l"/>
            <a:r>
              <a:rPr lang="en-CA" sz="1600" b="0" i="0" u="none" strike="noStrike" baseline="0" dirty="0">
                <a:latin typeface="Calibri" panose="020F0502020204030204" pitchFamily="34" charset="0"/>
                <a:cs typeface="Calibri" panose="020F0502020204030204" pitchFamily="34" charset="0"/>
              </a:rPr>
              <a:t>define('DBNAME', '</a:t>
            </a:r>
            <a:r>
              <a:rPr lang="en-CA" sz="1600" b="0" i="0" u="none" strike="noStrike" baseline="0" dirty="0" err="1">
                <a:latin typeface="Calibri" panose="020F0502020204030204" pitchFamily="34" charset="0"/>
                <a:cs typeface="Calibri" panose="020F0502020204030204" pitchFamily="34" charset="0"/>
              </a:rPr>
              <a:t>bookcrm</a:t>
            </a:r>
            <a:r>
              <a:rPr lang="en-CA" sz="1600" b="0" i="0" u="none" strike="noStrike" baseline="0" dirty="0">
                <a:latin typeface="Calibri" panose="020F0502020204030204" pitchFamily="34" charset="0"/>
                <a:cs typeface="Calibri" panose="020F0502020204030204" pitchFamily="34" charset="0"/>
              </a:rPr>
              <a:t>');</a:t>
            </a:r>
          </a:p>
          <a:p>
            <a:pPr algn="l"/>
            <a:r>
              <a:rPr lang="en-CA" sz="1600" b="0" i="0" u="none" strike="noStrike" baseline="0" dirty="0">
                <a:latin typeface="Calibri" panose="020F0502020204030204" pitchFamily="34" charset="0"/>
                <a:cs typeface="Calibri" panose="020F0502020204030204" pitchFamily="34" charset="0"/>
              </a:rPr>
              <a:t>define('DBUSER', '</a:t>
            </a:r>
            <a:r>
              <a:rPr lang="en-CA" sz="1600" b="0" i="0" u="none" strike="noStrike" baseline="0" dirty="0" err="1">
                <a:latin typeface="Calibri" panose="020F0502020204030204" pitchFamily="34" charset="0"/>
                <a:cs typeface="Calibri" panose="020F0502020204030204" pitchFamily="34" charset="0"/>
              </a:rPr>
              <a:t>testuser</a:t>
            </a:r>
            <a:r>
              <a:rPr lang="en-CA" sz="1600" b="0" i="0" u="none" strike="noStrike" baseline="0" dirty="0">
                <a:latin typeface="Calibri" panose="020F0502020204030204" pitchFamily="34" charset="0"/>
                <a:cs typeface="Calibri" panose="020F0502020204030204" pitchFamily="34" charset="0"/>
              </a:rPr>
              <a:t>');</a:t>
            </a:r>
          </a:p>
          <a:p>
            <a:pPr algn="l"/>
            <a:r>
              <a:rPr lang="en-CA" sz="1600" b="0" i="0" u="none" strike="noStrike" baseline="0" dirty="0">
                <a:latin typeface="Calibri" panose="020F0502020204030204" pitchFamily="34" charset="0"/>
                <a:cs typeface="Calibri" panose="020F0502020204030204" pitchFamily="34" charset="0"/>
              </a:rPr>
              <a:t>define('DBPASS', '</a:t>
            </a:r>
            <a:r>
              <a:rPr lang="en-CA" sz="1600" b="0" i="0" u="none" strike="noStrike" baseline="0" dirty="0" err="1">
                <a:latin typeface="Calibri" panose="020F0502020204030204" pitchFamily="34" charset="0"/>
                <a:cs typeface="Calibri" panose="020F0502020204030204" pitchFamily="34" charset="0"/>
              </a:rPr>
              <a:t>mypassword</a:t>
            </a:r>
            <a:r>
              <a:rPr lang="en-CA" sz="1600" b="0" i="0" u="none" strike="noStrike" baseline="0" dirty="0">
                <a:latin typeface="Calibri" panose="020F0502020204030204" pitchFamily="34" charset="0"/>
                <a:cs typeface="Calibri" panose="020F0502020204030204" pitchFamily="34" charset="0"/>
              </a:rPr>
              <a:t>');</a:t>
            </a:r>
          </a:p>
          <a:p>
            <a:pPr algn="l"/>
            <a:r>
              <a:rPr lang="en-CA" sz="1600" b="0" i="0" u="none" strike="noStrike" baseline="0" dirty="0">
                <a:latin typeface="Calibri" panose="020F0502020204030204" pitchFamily="34" charset="0"/>
                <a:cs typeface="Calibri" panose="020F0502020204030204" pitchFamily="34" charset="0"/>
              </a:rPr>
              <a:t>define('DBCONNSTRING',"</a:t>
            </a:r>
            <a:r>
              <a:rPr lang="en-CA" sz="1600" b="0" i="0" u="none" strike="noStrike" baseline="0" dirty="0" err="1">
                <a:latin typeface="Calibri" panose="020F0502020204030204" pitchFamily="34" charset="0"/>
                <a:cs typeface="Calibri" panose="020F0502020204030204" pitchFamily="34" charset="0"/>
              </a:rPr>
              <a:t>mysql:host</a:t>
            </a:r>
            <a:r>
              <a:rPr lang="en-CA" sz="1600" b="0" i="0" u="none" strike="noStrike" baseline="0" dirty="0">
                <a:latin typeface="Calibri" panose="020F0502020204030204" pitchFamily="34" charset="0"/>
                <a:cs typeface="Calibri" panose="020F0502020204030204" pitchFamily="34" charset="0"/>
              </a:rPr>
              <a:t>=". DBHOST. ";</a:t>
            </a:r>
            <a:r>
              <a:rPr lang="en-CA" sz="1600" b="0" i="0" u="none" strike="noStrike" baseline="0" dirty="0" err="1">
                <a:latin typeface="Calibri" panose="020F0502020204030204" pitchFamily="34" charset="0"/>
                <a:cs typeface="Calibri" panose="020F0502020204030204" pitchFamily="34" charset="0"/>
              </a:rPr>
              <a:t>dbname</a:t>
            </a:r>
            <a:r>
              <a:rPr lang="en-CA" sz="1600" b="0" i="0" u="none" strike="noStrike" baseline="0" dirty="0">
                <a:latin typeface="Calibri" panose="020F0502020204030204" pitchFamily="34" charset="0"/>
                <a:cs typeface="Calibri" panose="020F0502020204030204" pitchFamily="34" charset="0"/>
              </a:rPr>
              <a:t>=". DBNAME);</a:t>
            </a:r>
          </a:p>
          <a:p>
            <a:pPr algn="l"/>
            <a:r>
              <a:rPr lang="en-CA" sz="1600" b="0" i="0" u="none" strike="noStrike" baseline="0" dirty="0">
                <a:latin typeface="Calibri" panose="020F0502020204030204" pitchFamily="34" charset="0"/>
                <a:cs typeface="Calibri" panose="020F0502020204030204" pitchFamily="34" charset="0"/>
              </a:rPr>
              <a:t>?&gt;</a:t>
            </a:r>
            <a:endParaRPr lang="en-CA" sz="11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C4525391-A413-49FC-9F84-07EB38C414C7}"/>
              </a:ext>
            </a:extLst>
          </p:cNvPr>
          <p:cNvSpPr txBox="1"/>
          <p:nvPr/>
        </p:nvSpPr>
        <p:spPr>
          <a:xfrm>
            <a:off x="627321" y="4483977"/>
            <a:ext cx="7495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 </a:t>
            </a:r>
            <a:r>
              <a:rPr lang="en-US" sz="1200" b="0" i="0" u="none" strike="noStrike" baseline="0" dirty="0">
                <a:solidFill>
                  <a:srgbClr val="000000"/>
                </a:solidFill>
                <a:latin typeface="+mj-lt"/>
              </a:rPr>
              <a:t>Defining connection details via constants in a separate file (</a:t>
            </a:r>
            <a:r>
              <a:rPr lang="en-US" sz="1200" b="0" i="0" u="none" strike="noStrike" baseline="0" dirty="0" err="1">
                <a:solidFill>
                  <a:srgbClr val="000000"/>
                </a:solidFill>
                <a:latin typeface="+mj-lt"/>
              </a:rPr>
              <a:t>config.inc.php</a:t>
            </a:r>
            <a:r>
              <a:rPr lang="en-US" sz="1200" b="0" i="0" u="none" strike="noStrike" baseline="0" dirty="0">
                <a:solidFill>
                  <a:srgbClr val="000000"/>
                </a:solidFill>
                <a:latin typeface="+mj-lt"/>
              </a:rPr>
              <a:t>)</a:t>
            </a:r>
            <a:endParaRPr lang="en-CA" sz="1200" dirty="0">
              <a:latin typeface="+mj-lt"/>
            </a:endParaRPr>
          </a:p>
        </p:txBody>
      </p:sp>
    </p:spTree>
    <p:extLst>
      <p:ext uri="{BB962C8B-B14F-4D97-AF65-F5344CB8AC3E}">
        <p14:creationId xmlns:p14="http://schemas.microsoft.com/office/powerpoint/2010/main" val="29437218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B1404-BC91-4F1A-8362-4226C9D71CF9}"/>
              </a:ext>
            </a:extLst>
          </p:cNvPr>
          <p:cNvSpPr>
            <a:spLocks noGrp="1"/>
          </p:cNvSpPr>
          <p:nvPr>
            <p:ph type="title"/>
          </p:nvPr>
        </p:nvSpPr>
        <p:spPr/>
        <p:txBody>
          <a:bodyPr/>
          <a:lstStyle/>
          <a:p>
            <a:r>
              <a:rPr lang="en-CA" dirty="0"/>
              <a:t>Handling Connection Errors</a:t>
            </a:r>
          </a:p>
        </p:txBody>
      </p:sp>
      <p:sp>
        <p:nvSpPr>
          <p:cNvPr id="3" name="Text Placeholder 2">
            <a:extLst>
              <a:ext uri="{FF2B5EF4-FFF2-40B4-BE49-F238E27FC236}">
                <a16:creationId xmlns:a16="http://schemas.microsoft.com/office/drawing/2014/main" id="{38DE387C-156D-4B35-B51A-BCEEEF5D8B41}"/>
              </a:ext>
            </a:extLst>
          </p:cNvPr>
          <p:cNvSpPr>
            <a:spLocks noGrp="1"/>
          </p:cNvSpPr>
          <p:nvPr>
            <p:ph type="body" idx="1"/>
          </p:nvPr>
        </p:nvSpPr>
        <p:spPr>
          <a:xfrm>
            <a:off x="457200" y="1081089"/>
            <a:ext cx="8232775" cy="1490662"/>
          </a:xfrm>
        </p:spPr>
        <p:txBody>
          <a:bodyPr/>
          <a:lstStyle/>
          <a:p>
            <a:pPr marL="114300" indent="0" algn="l">
              <a:buNone/>
            </a:pPr>
            <a:r>
              <a:rPr lang="en-US" b="0" i="0" u="none" strike="noStrike" baseline="0" dirty="0">
                <a:latin typeface="+mj-lt"/>
              </a:rPr>
              <a:t>Unfortunately not every database connection always works. The approach in PDO for handling connection errors uses try...catch </a:t>
            </a:r>
            <a:r>
              <a:rPr lang="en-CA" b="0" i="0" u="none" strike="noStrike" baseline="0" dirty="0">
                <a:latin typeface="+mj-lt"/>
              </a:rPr>
              <a:t>exception- handling blocks.</a:t>
            </a:r>
          </a:p>
          <a:p>
            <a:pPr marL="114300" indent="0" algn="l">
              <a:buNone/>
            </a:pPr>
            <a:r>
              <a:rPr lang="en-US" b="0" i="0" u="none" strike="noStrike" baseline="0" dirty="0">
                <a:latin typeface="+mj-lt"/>
              </a:rPr>
              <a:t>It should be noted that PDO has three different error-handling approaches/modes.</a:t>
            </a:r>
            <a:endParaRPr lang="en-CA" sz="1400" dirty="0">
              <a:latin typeface="+mj-lt"/>
            </a:endParaRPr>
          </a:p>
        </p:txBody>
      </p:sp>
      <p:sp>
        <p:nvSpPr>
          <p:cNvPr id="4" name="TextBox 3">
            <a:extLst>
              <a:ext uri="{FF2B5EF4-FFF2-40B4-BE49-F238E27FC236}">
                <a16:creationId xmlns:a16="http://schemas.microsoft.com/office/drawing/2014/main" id="{C894CFF0-BFF4-4130-8FC9-8EC2241A5B91}"/>
              </a:ext>
            </a:extLst>
          </p:cNvPr>
          <p:cNvSpPr txBox="1"/>
          <p:nvPr/>
        </p:nvSpPr>
        <p:spPr>
          <a:xfrm>
            <a:off x="701749" y="2743200"/>
            <a:ext cx="7421525" cy="1740776"/>
          </a:xfrm>
          <a:prstGeom prst="rect">
            <a:avLst/>
          </a:prstGeom>
          <a:solidFill>
            <a:srgbClr val="E6F0F5"/>
          </a:solidFill>
        </p:spPr>
        <p:txBody>
          <a:bodyPr wrap="square" numCol="1" rtlCol="0">
            <a:noAutofit/>
          </a:bodyPr>
          <a:lstStyle/>
          <a:p>
            <a:pPr algn="l"/>
            <a:r>
              <a:rPr lang="en-CA" sz="1600" b="0" i="0" u="none" strike="noStrike" baseline="0" dirty="0">
                <a:solidFill>
                  <a:srgbClr val="9A0000"/>
                </a:solidFill>
                <a:latin typeface="Calibri" panose="020F0502020204030204" pitchFamily="34" charset="0"/>
                <a:cs typeface="Calibri" panose="020F0502020204030204" pitchFamily="34" charset="0"/>
              </a:rPr>
              <a:t>try {</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pdo</a:t>
            </a:r>
            <a:r>
              <a:rPr lang="en-CA" sz="1600" b="0" i="0" u="none" strike="noStrike" baseline="0" dirty="0">
                <a:solidFill>
                  <a:srgbClr val="000000"/>
                </a:solidFill>
                <a:latin typeface="Calibri" panose="020F0502020204030204" pitchFamily="34" charset="0"/>
                <a:cs typeface="Calibri" panose="020F0502020204030204" pitchFamily="34" charset="0"/>
              </a:rPr>
              <a:t> = new PDO(DBCONNSTRING,DBUSER,DBPASS);</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catch (</a:t>
            </a:r>
            <a:r>
              <a:rPr lang="en-CA" sz="1600" b="0" i="0" u="none" strike="noStrike" baseline="0" dirty="0" err="1">
                <a:solidFill>
                  <a:srgbClr val="9A0000"/>
                </a:solidFill>
                <a:latin typeface="Calibri" panose="020F0502020204030204" pitchFamily="34" charset="0"/>
                <a:cs typeface="Calibri" panose="020F0502020204030204" pitchFamily="34" charset="0"/>
              </a:rPr>
              <a:t>PDOException</a:t>
            </a:r>
            <a:r>
              <a:rPr lang="en-CA" sz="1600" b="0" i="0" u="none" strike="noStrike" baseline="0" dirty="0">
                <a:solidFill>
                  <a:srgbClr val="9A0000"/>
                </a:solidFill>
                <a:latin typeface="Calibri" panose="020F0502020204030204" pitchFamily="34" charset="0"/>
                <a:cs typeface="Calibri" panose="020F0502020204030204" pitchFamily="34" charset="0"/>
              </a:rPr>
              <a:t> $e) {</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die( </a:t>
            </a:r>
            <a:r>
              <a:rPr lang="en-CA" sz="1600" b="0" i="0" u="none" strike="noStrike" baseline="0" dirty="0">
                <a:solidFill>
                  <a:srgbClr val="9A0000"/>
                </a:solidFill>
                <a:latin typeface="Calibri" panose="020F0502020204030204" pitchFamily="34" charset="0"/>
                <a:cs typeface="Calibri" panose="020F0502020204030204" pitchFamily="34" charset="0"/>
              </a:rPr>
              <a:t>$e-&gt;</a:t>
            </a:r>
            <a:r>
              <a:rPr lang="en-CA" sz="1600" b="0" i="0" u="none" strike="noStrike" baseline="0" dirty="0" err="1">
                <a:solidFill>
                  <a:srgbClr val="9A0000"/>
                </a:solidFill>
                <a:latin typeface="Calibri" panose="020F0502020204030204" pitchFamily="34" charset="0"/>
                <a:cs typeface="Calibri" panose="020F0502020204030204" pitchFamily="34" charset="0"/>
              </a:rPr>
              <a:t>getMessage</a:t>
            </a:r>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a:t>
            </a:r>
            <a:endParaRPr lang="en-CA" sz="105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8372FBE-975E-4993-AF70-25FFE8E96EFB}"/>
              </a:ext>
            </a:extLst>
          </p:cNvPr>
          <p:cNvSpPr txBox="1"/>
          <p:nvPr/>
        </p:nvSpPr>
        <p:spPr>
          <a:xfrm>
            <a:off x="627321" y="4483977"/>
            <a:ext cx="7495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14.7 </a:t>
            </a:r>
            <a:r>
              <a:rPr lang="en-US" sz="1200" b="0" i="0" u="none" strike="noStrike" baseline="0" dirty="0">
                <a:solidFill>
                  <a:srgbClr val="000000"/>
                </a:solidFill>
                <a:latin typeface="+mj-lt"/>
              </a:rPr>
              <a:t>Handling connection errors with PDO</a:t>
            </a:r>
            <a:endParaRPr lang="en-CA" sz="1200" dirty="0">
              <a:latin typeface="+mj-lt"/>
            </a:endParaRPr>
          </a:p>
        </p:txBody>
      </p:sp>
    </p:spTree>
    <p:extLst>
      <p:ext uri="{BB962C8B-B14F-4D97-AF65-F5344CB8AC3E}">
        <p14:creationId xmlns:p14="http://schemas.microsoft.com/office/powerpoint/2010/main" val="31318212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D0E47-93C9-404A-8746-2A2B111BD2DE}"/>
              </a:ext>
            </a:extLst>
          </p:cNvPr>
          <p:cNvSpPr>
            <a:spLocks noGrp="1"/>
          </p:cNvSpPr>
          <p:nvPr>
            <p:ph type="title"/>
          </p:nvPr>
        </p:nvSpPr>
        <p:spPr/>
        <p:txBody>
          <a:bodyPr/>
          <a:lstStyle/>
          <a:p>
            <a:r>
              <a:rPr lang="en-CA" dirty="0"/>
              <a:t>Executing the Query</a:t>
            </a:r>
          </a:p>
        </p:txBody>
      </p:sp>
      <p:sp>
        <p:nvSpPr>
          <p:cNvPr id="3" name="Text Placeholder 2">
            <a:extLst>
              <a:ext uri="{FF2B5EF4-FFF2-40B4-BE49-F238E27FC236}">
                <a16:creationId xmlns:a16="http://schemas.microsoft.com/office/drawing/2014/main" id="{B6063C04-A96B-4BD0-9744-A94CC1C926B3}"/>
              </a:ext>
            </a:extLst>
          </p:cNvPr>
          <p:cNvSpPr>
            <a:spLocks noGrp="1"/>
          </p:cNvSpPr>
          <p:nvPr>
            <p:ph type="body" idx="1"/>
          </p:nvPr>
        </p:nvSpPr>
        <p:spPr>
          <a:xfrm>
            <a:off x="457200" y="1081088"/>
            <a:ext cx="8232775" cy="822959"/>
          </a:xfrm>
        </p:spPr>
        <p:txBody>
          <a:bodyPr/>
          <a:lstStyle/>
          <a:p>
            <a:pPr marL="114300" indent="0" algn="l">
              <a:buNone/>
            </a:pPr>
            <a:r>
              <a:rPr lang="en-US" sz="1800" b="0" i="0" u="none" strike="noStrike" baseline="0" dirty="0">
                <a:latin typeface="+mj-lt"/>
              </a:rPr>
              <a:t>If the connection to the database is successfully created, then you are ready to construct </a:t>
            </a:r>
            <a:r>
              <a:rPr lang="en-CA" sz="1800" b="0" i="0" u="none" strike="noStrike" baseline="0" dirty="0">
                <a:latin typeface="+mj-lt"/>
              </a:rPr>
              <a:t>and execute the query.</a:t>
            </a:r>
            <a:endParaRPr lang="en-CA" dirty="0">
              <a:latin typeface="+mj-lt"/>
            </a:endParaRPr>
          </a:p>
        </p:txBody>
      </p:sp>
      <p:sp>
        <p:nvSpPr>
          <p:cNvPr id="4" name="TextBox 3">
            <a:extLst>
              <a:ext uri="{FF2B5EF4-FFF2-40B4-BE49-F238E27FC236}">
                <a16:creationId xmlns:a16="http://schemas.microsoft.com/office/drawing/2014/main" id="{566650CC-38DC-43C7-907F-F5CA35337F50}"/>
              </a:ext>
            </a:extLst>
          </p:cNvPr>
          <p:cNvSpPr txBox="1"/>
          <p:nvPr/>
        </p:nvSpPr>
        <p:spPr>
          <a:xfrm>
            <a:off x="669851" y="2238306"/>
            <a:ext cx="7421525" cy="666887"/>
          </a:xfrm>
          <a:prstGeom prst="rect">
            <a:avLst/>
          </a:prstGeom>
          <a:solidFill>
            <a:srgbClr val="E6F0F5"/>
          </a:solidFill>
        </p:spPr>
        <p:txBody>
          <a:bodyPr wrap="square" numCol="1" rtlCol="0">
            <a:noAutofit/>
          </a:bodyPr>
          <a:lstStyle/>
          <a:p>
            <a:pPr algn="l"/>
            <a:r>
              <a:rPr lang="en-US" sz="1800" b="0" i="0" u="none" strike="noStrike" baseline="0" dirty="0">
                <a:solidFill>
                  <a:srgbClr val="000000"/>
                </a:solidFill>
                <a:latin typeface="Calibri" panose="020F0502020204030204" pitchFamily="34" charset="0"/>
                <a:cs typeface="Calibri" panose="020F0502020204030204" pitchFamily="34" charset="0"/>
              </a:rPr>
              <a:t>$</a:t>
            </a:r>
            <a:r>
              <a:rPr lang="en-US" sz="1800" b="0" i="0" u="none" strike="noStrike" baseline="0" dirty="0" err="1">
                <a:solidFill>
                  <a:srgbClr val="000000"/>
                </a:solidFill>
                <a:latin typeface="Calibri" panose="020F0502020204030204" pitchFamily="34" charset="0"/>
                <a:cs typeface="Calibri" panose="020F0502020204030204" pitchFamily="34" charset="0"/>
              </a:rPr>
              <a:t>sql</a:t>
            </a:r>
            <a:r>
              <a:rPr lang="en-US" sz="1800" b="0" i="0" u="none" strike="noStrike" baseline="0" dirty="0">
                <a:solidFill>
                  <a:srgbClr val="000000"/>
                </a:solidFill>
                <a:latin typeface="Calibri" panose="020F0502020204030204" pitchFamily="34" charset="0"/>
                <a:cs typeface="Calibri" panose="020F0502020204030204" pitchFamily="34" charset="0"/>
              </a:rPr>
              <a:t> = "SELECT * FROM Categories ORDER BY </a:t>
            </a:r>
            <a:r>
              <a:rPr lang="en-US" sz="1800" b="0" i="0" u="none" strike="noStrike" baseline="0" dirty="0" err="1">
                <a:solidFill>
                  <a:srgbClr val="000000"/>
                </a:solidFill>
                <a:latin typeface="Calibri" panose="020F0502020204030204" pitchFamily="34" charset="0"/>
                <a:cs typeface="Calibri" panose="020F0502020204030204" pitchFamily="34" charset="0"/>
              </a:rPr>
              <a:t>CategoryName</a:t>
            </a:r>
            <a:r>
              <a:rPr lang="en-US" sz="18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$result = </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pdo</a:t>
            </a:r>
            <a:r>
              <a:rPr lang="en-CA" sz="1800" b="0" i="0" u="none" strike="noStrike" baseline="0" dirty="0">
                <a:solidFill>
                  <a:srgbClr val="9A0000"/>
                </a:solidFill>
                <a:latin typeface="Calibri" panose="020F0502020204030204" pitchFamily="34" charset="0"/>
                <a:cs typeface="Calibri" panose="020F0502020204030204" pitchFamily="34" charset="0"/>
              </a:rPr>
              <a:t>-&gt;query</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sql</a:t>
            </a:r>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105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3FF5424-764C-4CDD-98AA-B0EB06C69446}"/>
              </a:ext>
            </a:extLst>
          </p:cNvPr>
          <p:cNvSpPr txBox="1"/>
          <p:nvPr/>
        </p:nvSpPr>
        <p:spPr>
          <a:xfrm>
            <a:off x="595423" y="2905195"/>
            <a:ext cx="7495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14.9 </a:t>
            </a:r>
            <a:r>
              <a:rPr lang="en-US" sz="1200" b="0" i="0" u="none" strike="noStrike" baseline="0" dirty="0">
                <a:solidFill>
                  <a:srgbClr val="000000"/>
                </a:solidFill>
                <a:latin typeface="+mj-lt"/>
              </a:rPr>
              <a:t>Executing a SELECT query</a:t>
            </a:r>
            <a:endParaRPr lang="en-CA" sz="1200" dirty="0">
              <a:latin typeface="+mj-lt"/>
            </a:endParaRPr>
          </a:p>
        </p:txBody>
      </p:sp>
      <p:sp>
        <p:nvSpPr>
          <p:cNvPr id="6" name="TextBox 5">
            <a:extLst>
              <a:ext uri="{FF2B5EF4-FFF2-40B4-BE49-F238E27FC236}">
                <a16:creationId xmlns:a16="http://schemas.microsoft.com/office/drawing/2014/main" id="{685676A7-9404-4D2E-84C8-29BF798E6D48}"/>
              </a:ext>
            </a:extLst>
          </p:cNvPr>
          <p:cNvSpPr txBox="1"/>
          <p:nvPr/>
        </p:nvSpPr>
        <p:spPr>
          <a:xfrm>
            <a:off x="669851" y="3280378"/>
            <a:ext cx="7421525" cy="993910"/>
          </a:xfrm>
          <a:prstGeom prst="rect">
            <a:avLst/>
          </a:prstGeom>
          <a:solidFill>
            <a:srgbClr val="E6F0F5"/>
          </a:solidFill>
        </p:spPr>
        <p:txBody>
          <a:bodyPr wrap="square" numCol="1" rtlCol="0">
            <a:noAutofit/>
          </a:bodyPr>
          <a:lstStyle/>
          <a:p>
            <a:pPr algn="l"/>
            <a:r>
              <a:rPr lang="en-US" sz="1800" b="0" i="0" u="none" strike="noStrike" baseline="0" dirty="0">
                <a:solidFill>
                  <a:srgbClr val="000000"/>
                </a:solidFill>
                <a:latin typeface="Calibri" panose="020F0502020204030204" pitchFamily="34" charset="0"/>
                <a:cs typeface="Calibri" panose="020F0502020204030204" pitchFamily="34" charset="0"/>
              </a:rPr>
              <a:t>$</a:t>
            </a:r>
            <a:r>
              <a:rPr lang="en-US" sz="1800" b="0" i="0" u="none" strike="noStrike" baseline="0" dirty="0" err="1">
                <a:solidFill>
                  <a:srgbClr val="000000"/>
                </a:solidFill>
                <a:latin typeface="Calibri" panose="020F0502020204030204" pitchFamily="34" charset="0"/>
                <a:cs typeface="Calibri" panose="020F0502020204030204" pitchFamily="34" charset="0"/>
              </a:rPr>
              <a:t>sql</a:t>
            </a:r>
            <a:r>
              <a:rPr lang="en-US" sz="1800" b="0" i="0" u="none" strike="noStrike" baseline="0" dirty="0">
                <a:solidFill>
                  <a:srgbClr val="000000"/>
                </a:solidFill>
                <a:latin typeface="Calibri" panose="020F0502020204030204" pitchFamily="34" charset="0"/>
                <a:cs typeface="Calibri" panose="020F0502020204030204" pitchFamily="34" charset="0"/>
              </a:rPr>
              <a:t> = "DELETE FROM artists WHERE </a:t>
            </a:r>
            <a:r>
              <a:rPr lang="en-US" sz="1800" b="0" i="0" u="none" strike="noStrike" baseline="0" dirty="0" err="1">
                <a:solidFill>
                  <a:srgbClr val="000000"/>
                </a:solidFill>
                <a:latin typeface="Calibri" panose="020F0502020204030204" pitchFamily="34" charset="0"/>
                <a:cs typeface="Calibri" panose="020F0502020204030204" pitchFamily="34" charset="0"/>
              </a:rPr>
              <a:t>LastName</a:t>
            </a:r>
            <a:r>
              <a:rPr lang="en-US" sz="1800" b="0" i="0" u="none" strike="noStrike" baseline="0" dirty="0">
                <a:solidFill>
                  <a:srgbClr val="000000"/>
                </a:solidFill>
                <a:latin typeface="Calibri" panose="020F0502020204030204" pitchFamily="34" charset="0"/>
                <a:cs typeface="Calibri" panose="020F0502020204030204" pitchFamily="34" charset="0"/>
              </a:rPr>
              <a:t> = 'Connolly'";</a:t>
            </a:r>
          </a:p>
          <a:p>
            <a:pPr algn="l"/>
            <a:r>
              <a:rPr lang="en-US" sz="1800" b="0" i="1" u="none" strike="noStrike" baseline="0" dirty="0">
                <a:solidFill>
                  <a:schemeClr val="tx1"/>
                </a:solidFill>
                <a:latin typeface="Calibri" panose="020F0502020204030204" pitchFamily="34" charset="0"/>
                <a:cs typeface="Calibri" panose="020F0502020204030204" pitchFamily="34" charset="0"/>
              </a:rPr>
              <a:t>// returns number of rows that were deleted</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$count = </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pdo</a:t>
            </a:r>
            <a:r>
              <a:rPr lang="en-CA" sz="1800" b="0" i="0" u="none" strike="noStrike" baseline="0" dirty="0">
                <a:solidFill>
                  <a:srgbClr val="9A0000"/>
                </a:solidFill>
                <a:latin typeface="Calibri" panose="020F0502020204030204" pitchFamily="34" charset="0"/>
                <a:cs typeface="Calibri" panose="020F0502020204030204" pitchFamily="34" charset="0"/>
              </a:rPr>
              <a:t>-&gt;exec</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sql</a:t>
            </a:r>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1050" b="0" i="0" u="none" strike="noStrike" baseline="0" dirty="0">
              <a:solidFill>
                <a:schemeClr val="tx1"/>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A4CFA05E-F32A-4A6B-A02B-3278099569A5}"/>
              </a:ext>
            </a:extLst>
          </p:cNvPr>
          <p:cNvSpPr txBox="1"/>
          <p:nvPr/>
        </p:nvSpPr>
        <p:spPr>
          <a:xfrm>
            <a:off x="595423" y="4274288"/>
            <a:ext cx="7495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14.10 </a:t>
            </a:r>
            <a:r>
              <a:rPr lang="en-US" sz="1200" b="0" i="0" u="none" strike="noStrike" baseline="0" dirty="0">
                <a:solidFill>
                  <a:srgbClr val="000000"/>
                </a:solidFill>
                <a:latin typeface="+mj-lt"/>
              </a:rPr>
              <a:t>Executing a DELETE query</a:t>
            </a:r>
            <a:endParaRPr lang="en-CA" sz="1200" dirty="0">
              <a:latin typeface="+mj-lt"/>
            </a:endParaRPr>
          </a:p>
        </p:txBody>
      </p:sp>
    </p:spTree>
    <p:extLst>
      <p:ext uri="{BB962C8B-B14F-4D97-AF65-F5344CB8AC3E}">
        <p14:creationId xmlns:p14="http://schemas.microsoft.com/office/powerpoint/2010/main" val="358474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1CE22-3702-4745-986F-C735E0A7D661}"/>
              </a:ext>
            </a:extLst>
          </p:cNvPr>
          <p:cNvSpPr>
            <a:spLocks noGrp="1"/>
          </p:cNvSpPr>
          <p:nvPr>
            <p:ph type="title"/>
          </p:nvPr>
        </p:nvSpPr>
        <p:spPr/>
        <p:txBody>
          <a:bodyPr/>
          <a:lstStyle/>
          <a:p>
            <a:r>
              <a:rPr lang="en-CA" dirty="0"/>
              <a:t>Processing the Query Results</a:t>
            </a:r>
          </a:p>
        </p:txBody>
      </p:sp>
      <p:sp>
        <p:nvSpPr>
          <p:cNvPr id="3" name="Text Placeholder 2">
            <a:extLst>
              <a:ext uri="{FF2B5EF4-FFF2-40B4-BE49-F238E27FC236}">
                <a16:creationId xmlns:a16="http://schemas.microsoft.com/office/drawing/2014/main" id="{DB10A822-1B3D-4B51-9C20-3207258059A4}"/>
              </a:ext>
            </a:extLst>
          </p:cNvPr>
          <p:cNvSpPr>
            <a:spLocks noGrp="1"/>
          </p:cNvSpPr>
          <p:nvPr>
            <p:ph type="body" idx="1"/>
          </p:nvPr>
        </p:nvSpPr>
        <p:spPr>
          <a:xfrm>
            <a:off x="457200" y="1081088"/>
            <a:ext cx="8232775" cy="1226177"/>
          </a:xfrm>
        </p:spPr>
        <p:txBody>
          <a:bodyPr/>
          <a:lstStyle/>
          <a:p>
            <a:pPr marL="114300" indent="0" algn="l">
              <a:buNone/>
            </a:pPr>
            <a:r>
              <a:rPr lang="en-US" sz="1800" b="0" i="0" u="none" strike="noStrike" baseline="0" dirty="0">
                <a:latin typeface="+mj-lt"/>
              </a:rPr>
              <a:t>If you are running a SELECT query, then you will want to do something with the retrieved result set, such as displaying it, or performing calculations on it, or searching </a:t>
            </a:r>
            <a:r>
              <a:rPr lang="en-CA" sz="1800" b="0" i="0" u="none" strike="noStrike" baseline="0" dirty="0">
                <a:latin typeface="+mj-lt"/>
              </a:rPr>
              <a:t>for something in it.</a:t>
            </a:r>
            <a:endParaRPr lang="en-CA" dirty="0">
              <a:latin typeface="+mj-lt"/>
            </a:endParaRPr>
          </a:p>
        </p:txBody>
      </p:sp>
      <p:sp>
        <p:nvSpPr>
          <p:cNvPr id="4" name="TextBox 3">
            <a:extLst>
              <a:ext uri="{FF2B5EF4-FFF2-40B4-BE49-F238E27FC236}">
                <a16:creationId xmlns:a16="http://schemas.microsoft.com/office/drawing/2014/main" id="{0928F0E1-E3B0-4D19-9998-9D28FCD1A1AB}"/>
              </a:ext>
            </a:extLst>
          </p:cNvPr>
          <p:cNvSpPr txBox="1"/>
          <p:nvPr/>
        </p:nvSpPr>
        <p:spPr>
          <a:xfrm>
            <a:off x="669851" y="2307265"/>
            <a:ext cx="7421525" cy="1967023"/>
          </a:xfrm>
          <a:prstGeom prst="rect">
            <a:avLst/>
          </a:prstGeom>
          <a:solidFill>
            <a:srgbClr val="E6F0F5"/>
          </a:solidFill>
        </p:spPr>
        <p:txBody>
          <a:bodyPr wrap="square" numCol="1" rtlCol="0">
            <a:noAutofit/>
          </a:bodyPr>
          <a:lstStyle/>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sql</a:t>
            </a:r>
            <a:r>
              <a:rPr lang="en-US" b="0" i="0" u="none" strike="noStrike" baseline="0" dirty="0">
                <a:solidFill>
                  <a:srgbClr val="000000"/>
                </a:solidFill>
                <a:latin typeface="Calibri" panose="020F0502020204030204" pitchFamily="34" charset="0"/>
                <a:cs typeface="Calibri" panose="020F0502020204030204" pitchFamily="34" charset="0"/>
              </a:rPr>
              <a:t> = "SELECT * FROM Paintings ORDER BY Title";</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$result = $</a:t>
            </a:r>
            <a:r>
              <a:rPr lang="en-CA" b="0" i="0" u="none" strike="noStrike" baseline="0" dirty="0" err="1">
                <a:solidFill>
                  <a:srgbClr val="9A0000"/>
                </a:solidFill>
                <a:latin typeface="Calibri" panose="020F0502020204030204" pitchFamily="34" charset="0"/>
                <a:cs typeface="Calibri" panose="020F0502020204030204" pitchFamily="34" charset="0"/>
              </a:rPr>
              <a:t>pdo</a:t>
            </a:r>
            <a:r>
              <a:rPr lang="en-CA" b="0" i="0" u="none" strike="noStrike" baseline="0" dirty="0">
                <a:solidFill>
                  <a:srgbClr val="9A0000"/>
                </a:solidFill>
                <a:latin typeface="Calibri" panose="020F0502020204030204" pitchFamily="34" charset="0"/>
                <a:cs typeface="Calibri" panose="020F0502020204030204" pitchFamily="34" charset="0"/>
              </a:rPr>
              <a:t>-&gt;query</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sql</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US" b="0" i="1" u="none" strike="noStrike" baseline="0" dirty="0">
              <a:solidFill>
                <a:schemeClr val="tx1"/>
              </a:solidFill>
              <a:latin typeface="Calibri" panose="020F0502020204030204" pitchFamily="34" charset="0"/>
              <a:cs typeface="Calibri" panose="020F0502020204030204" pitchFamily="34" charset="0"/>
            </a:endParaRPr>
          </a:p>
          <a:p>
            <a:pPr algn="l" defTabSz="360000"/>
            <a:r>
              <a:rPr lang="en-US" b="0" i="1" u="none" strike="noStrike" baseline="0" dirty="0">
                <a:solidFill>
                  <a:schemeClr val="tx1"/>
                </a:solidFill>
                <a:latin typeface="Calibri" panose="020F0502020204030204" pitchFamily="34" charset="0"/>
                <a:cs typeface="Calibri" panose="020F0502020204030204" pitchFamily="34" charset="0"/>
              </a:rPr>
              <a:t>// fetch a record from result set into an associative array</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while (</a:t>
            </a:r>
            <a:r>
              <a:rPr lang="en-CA" b="0" i="0" u="none" strike="noStrike" baseline="0" dirty="0">
                <a:solidFill>
                  <a:srgbClr val="9A0000"/>
                </a:solidFill>
                <a:latin typeface="Calibri" panose="020F0502020204030204" pitchFamily="34" charset="0"/>
                <a:cs typeface="Calibri" panose="020F0502020204030204" pitchFamily="34" charset="0"/>
              </a:rPr>
              <a:t>$row = $result-&gt;fetch()</a:t>
            </a:r>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US" b="0" i="1" u="none" strike="noStrike" baseline="0" dirty="0">
                <a:solidFill>
                  <a:schemeClr val="tx1"/>
                </a:solidFill>
                <a:latin typeface="Calibri" panose="020F0502020204030204" pitchFamily="34" charset="0"/>
                <a:cs typeface="Calibri" panose="020F0502020204030204" pitchFamily="34" charset="0"/>
              </a:rPr>
              <a:t>	// the keys match the field names from the table</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echo </a:t>
            </a:r>
            <a:r>
              <a:rPr lang="en-US" b="1" i="0" u="none" strike="noStrike" baseline="0" dirty="0">
                <a:solidFill>
                  <a:srgbClr val="000000"/>
                </a:solidFill>
                <a:latin typeface="Calibri" panose="020F0502020204030204" pitchFamily="34" charset="0"/>
                <a:cs typeface="Calibri" panose="020F0502020204030204" pitchFamily="34" charset="0"/>
              </a:rPr>
              <a:t>$row</a:t>
            </a:r>
            <a:r>
              <a:rPr lang="en-US" b="0" i="0" u="none" strike="noStrike" baseline="0" dirty="0">
                <a:solidFill>
                  <a:srgbClr val="000000"/>
                </a:solidFill>
                <a:latin typeface="Calibri" panose="020F0502020204030204" pitchFamily="34" charset="0"/>
                <a:cs typeface="Calibri" panose="020F0502020204030204" pitchFamily="34" charset="0"/>
              </a:rPr>
              <a:t>['ID']. " - ". </a:t>
            </a:r>
            <a:r>
              <a:rPr lang="en-US" b="1" i="0" u="none" strike="noStrike" baseline="0" dirty="0">
                <a:solidFill>
                  <a:srgbClr val="000000"/>
                </a:solidFill>
                <a:latin typeface="Calibri" panose="020F0502020204030204" pitchFamily="34" charset="0"/>
                <a:cs typeface="Calibri" panose="020F0502020204030204" pitchFamily="34" charset="0"/>
              </a:rPr>
              <a:t>$row</a:t>
            </a:r>
            <a:r>
              <a:rPr lang="en-US" b="0" i="0" u="none" strike="noStrike" baseline="0" dirty="0">
                <a:solidFill>
                  <a:srgbClr val="000000"/>
                </a:solidFill>
                <a:latin typeface="Calibri" panose="020F0502020204030204" pitchFamily="34" charset="0"/>
                <a:cs typeface="Calibri" panose="020F0502020204030204" pitchFamily="34" charset="0"/>
              </a:rPr>
              <a:t>['Title’];</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echo "&lt;</a:t>
            </a:r>
            <a:r>
              <a:rPr lang="en-CA" b="0" i="0" u="none" strike="noStrike" baseline="0" dirty="0" err="1">
                <a:solidFill>
                  <a:srgbClr val="000000"/>
                </a:solidFill>
                <a:latin typeface="Calibri" panose="020F0502020204030204" pitchFamily="34" charset="0"/>
                <a:cs typeface="Calibri" panose="020F0502020204030204" pitchFamily="34" charset="0"/>
              </a:rPr>
              <a:t>br</a:t>
            </a:r>
            <a:r>
              <a:rPr lang="en-CA" b="0" i="0" u="none" strike="noStrike" baseline="0" dirty="0">
                <a:solidFill>
                  <a:srgbClr val="000000"/>
                </a:solidFill>
                <a:latin typeface="Calibri" panose="020F0502020204030204" pitchFamily="34" charset="0"/>
                <a:cs typeface="Calibri" panose="020F0502020204030204" pitchFamily="34" charset="0"/>
              </a:rPr>
              <a:t>/&gt;";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9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5A80593-354B-4DB1-A2C5-53FB1C4A01B8}"/>
              </a:ext>
            </a:extLst>
          </p:cNvPr>
          <p:cNvSpPr txBox="1"/>
          <p:nvPr/>
        </p:nvSpPr>
        <p:spPr>
          <a:xfrm>
            <a:off x="595423" y="4274288"/>
            <a:ext cx="7495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14.11 </a:t>
            </a:r>
            <a:r>
              <a:rPr lang="en-US" sz="1200" b="0" i="0" u="none" strike="noStrike" baseline="0" dirty="0">
                <a:solidFill>
                  <a:srgbClr val="000000"/>
                </a:solidFill>
                <a:latin typeface="+mj-lt"/>
              </a:rPr>
              <a:t>Looping through the result set</a:t>
            </a:r>
            <a:endParaRPr lang="en-CA" sz="1200" dirty="0">
              <a:latin typeface="+mj-lt"/>
            </a:endParaRPr>
          </a:p>
        </p:txBody>
      </p:sp>
    </p:spTree>
    <p:extLst>
      <p:ext uri="{BB962C8B-B14F-4D97-AF65-F5344CB8AC3E}">
        <p14:creationId xmlns:p14="http://schemas.microsoft.com/office/powerpoint/2010/main" val="794774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D56F8-876E-45C5-BDC4-466A01AC33EC}"/>
              </a:ext>
            </a:extLst>
          </p:cNvPr>
          <p:cNvSpPr>
            <a:spLocks noGrp="1"/>
          </p:cNvSpPr>
          <p:nvPr>
            <p:ph type="title"/>
          </p:nvPr>
        </p:nvSpPr>
        <p:spPr/>
        <p:txBody>
          <a:bodyPr/>
          <a:lstStyle/>
          <a:p>
            <a:r>
              <a:rPr lang="en-CA" dirty="0"/>
              <a:t>Databases and Web Development</a:t>
            </a:r>
          </a:p>
        </p:txBody>
      </p:sp>
      <p:sp>
        <p:nvSpPr>
          <p:cNvPr id="3" name="Text Placeholder 2">
            <a:extLst>
              <a:ext uri="{FF2B5EF4-FFF2-40B4-BE49-F238E27FC236}">
                <a16:creationId xmlns:a16="http://schemas.microsoft.com/office/drawing/2014/main" id="{A7D16338-E80E-457D-9C28-D73F3F2E2D9E}"/>
              </a:ext>
            </a:extLst>
          </p:cNvPr>
          <p:cNvSpPr>
            <a:spLocks noGrp="1"/>
          </p:cNvSpPr>
          <p:nvPr>
            <p:ph type="body" idx="1"/>
          </p:nvPr>
        </p:nvSpPr>
        <p:spPr/>
        <p:txBody>
          <a:bodyPr/>
          <a:lstStyle/>
          <a:p>
            <a:pPr marL="114300" indent="0">
              <a:buNone/>
            </a:pPr>
            <a:r>
              <a:rPr lang="en-US" sz="1800" b="0" i="0" u="none" strike="noStrike" baseline="0" dirty="0">
                <a:latin typeface="+mj-lt"/>
              </a:rPr>
              <a:t>In this book, the relational DBMS used will be either </a:t>
            </a:r>
            <a:r>
              <a:rPr lang="en-US" sz="1800" b="1" i="0" u="none" strike="noStrike" baseline="0" dirty="0">
                <a:latin typeface="+mj-lt"/>
              </a:rPr>
              <a:t>SQLite</a:t>
            </a:r>
            <a:r>
              <a:rPr lang="en-US" sz="1800" b="0" i="0" u="none" strike="noStrike" baseline="0" dirty="0">
                <a:latin typeface="+mj-lt"/>
              </a:rPr>
              <a:t> or </a:t>
            </a:r>
            <a:r>
              <a:rPr lang="en-US" sz="1800" b="1" i="0" u="none" strike="noStrike" baseline="0" dirty="0">
                <a:latin typeface="+mj-lt"/>
              </a:rPr>
              <a:t>MySQL</a:t>
            </a:r>
            <a:r>
              <a:rPr lang="en-US" sz="1800" b="0" i="0" u="none" strike="noStrike" baseline="0" dirty="0">
                <a:latin typeface="+mj-lt"/>
              </a:rPr>
              <a:t> ( or MariaDB) There are many other open-source and proprietary relational DBMS alternates to </a:t>
            </a:r>
            <a:r>
              <a:rPr lang="en-US" sz="1800" b="1" i="0" u="none" strike="noStrike" baseline="0" dirty="0">
                <a:latin typeface="+mj-lt"/>
              </a:rPr>
              <a:t>MySQL</a:t>
            </a:r>
            <a:r>
              <a:rPr lang="en-US" sz="1800" b="0" i="0" u="none" strike="noStrike" baseline="0" dirty="0">
                <a:latin typeface="+mj-lt"/>
              </a:rPr>
              <a:t>, such as </a:t>
            </a:r>
            <a:r>
              <a:rPr lang="en-US" sz="1800" b="1" i="0" u="none" strike="noStrike" baseline="0" dirty="0">
                <a:latin typeface="+mj-lt"/>
              </a:rPr>
              <a:t>PostgreSQL, Oracle Database</a:t>
            </a:r>
            <a:r>
              <a:rPr lang="en-US" sz="1800" b="0" i="0" u="none" strike="noStrike" baseline="0" dirty="0">
                <a:latin typeface="+mj-lt"/>
              </a:rPr>
              <a:t>, </a:t>
            </a:r>
            <a:r>
              <a:rPr lang="en-US" sz="1800" b="1" i="0" u="none" strike="noStrike" baseline="0" dirty="0">
                <a:latin typeface="+mj-lt"/>
              </a:rPr>
              <a:t>IBM DB2</a:t>
            </a:r>
            <a:r>
              <a:rPr lang="en-US" sz="1800" b="0" i="0" u="none" strike="noStrike" baseline="0" dirty="0">
                <a:latin typeface="+mj-lt"/>
              </a:rPr>
              <a:t>, and </a:t>
            </a:r>
            <a:r>
              <a:rPr lang="en-US" sz="1800" b="1" i="0" u="none" strike="noStrike" baseline="0" dirty="0">
                <a:latin typeface="+mj-lt"/>
              </a:rPr>
              <a:t>Microsoft SQL Server</a:t>
            </a:r>
            <a:r>
              <a:rPr lang="en-US" sz="1800" b="0" i="0" u="none" strike="noStrike" baseline="0" dirty="0">
                <a:latin typeface="+mj-lt"/>
              </a:rPr>
              <a:t>.</a:t>
            </a:r>
          </a:p>
          <a:p>
            <a:pPr marL="114300" indent="0" algn="l">
              <a:buNone/>
            </a:pPr>
            <a:r>
              <a:rPr lang="en-US" sz="1800" b="0" i="0" u="none" strike="noStrike" baseline="0" dirty="0">
                <a:latin typeface="+mj-lt"/>
              </a:rPr>
              <a:t>In addition to relational database systems, there are non-relational models for database systems that will also be explored in this chapter. These systems are usually categorized with the term </a:t>
            </a:r>
            <a:r>
              <a:rPr lang="en-US" sz="1800" b="1" i="0" u="none" strike="noStrike" baseline="0" dirty="0">
                <a:latin typeface="+mj-lt"/>
              </a:rPr>
              <a:t>NoSQL</a:t>
            </a:r>
            <a:r>
              <a:rPr lang="en-US" sz="1800" b="0" i="0" u="none" strike="noStrike" baseline="0" dirty="0">
                <a:latin typeface="+mj-lt"/>
              </a:rPr>
              <a:t> and includes systems such as </a:t>
            </a:r>
            <a:r>
              <a:rPr lang="en-US" sz="1800" b="1" i="0" u="none" strike="noStrike" baseline="0" dirty="0">
                <a:latin typeface="+mj-lt"/>
              </a:rPr>
              <a:t>Cassandra</a:t>
            </a:r>
            <a:r>
              <a:rPr lang="en-US" sz="1800" b="0" i="0" u="none" strike="noStrike" baseline="0" dirty="0">
                <a:latin typeface="+mj-lt"/>
              </a:rPr>
              <a:t> and </a:t>
            </a:r>
            <a:r>
              <a:rPr lang="en-US" sz="1800" b="1" i="0" u="none" strike="noStrike" baseline="0" dirty="0">
                <a:latin typeface="+mj-lt"/>
              </a:rPr>
              <a:t>MongoDB</a:t>
            </a:r>
          </a:p>
          <a:p>
            <a:pPr marL="114300" indent="0" algn="l">
              <a:buNone/>
            </a:pPr>
            <a:r>
              <a:rPr lang="en-US" sz="1800" b="0" i="0" u="none" strike="noStrike" baseline="0" dirty="0">
                <a:solidFill>
                  <a:srgbClr val="000000"/>
                </a:solidFill>
                <a:latin typeface="+mj-lt"/>
              </a:rPr>
              <a:t>Databases provide  </a:t>
            </a:r>
            <a:r>
              <a:rPr lang="en-US" sz="1800" b="1" i="0" u="none" strike="noStrike" baseline="0" dirty="0">
                <a:solidFill>
                  <a:srgbClr val="009A9A"/>
                </a:solidFill>
                <a:latin typeface="+mj-lt"/>
              </a:rPr>
              <a:t>data integrity </a:t>
            </a:r>
            <a:r>
              <a:rPr lang="en-US" sz="1800" b="0" i="0" u="none" strike="noStrike" baseline="0" dirty="0">
                <a:solidFill>
                  <a:srgbClr val="000000"/>
                </a:solidFill>
                <a:latin typeface="+mj-lt"/>
              </a:rPr>
              <a:t>(accuracy and consistency of data) and can reduce the amount of </a:t>
            </a:r>
            <a:r>
              <a:rPr lang="en-US" sz="1800" b="1" i="0" u="none" strike="noStrike" baseline="0" dirty="0">
                <a:solidFill>
                  <a:srgbClr val="009A9A"/>
                </a:solidFill>
                <a:latin typeface="+mj-lt"/>
              </a:rPr>
              <a:t>data duplication</a:t>
            </a:r>
            <a:endParaRPr lang="en-CA" b="1" dirty="0">
              <a:latin typeface="+mj-lt"/>
            </a:endParaRPr>
          </a:p>
        </p:txBody>
      </p:sp>
    </p:spTree>
    <p:extLst>
      <p:ext uri="{BB962C8B-B14F-4D97-AF65-F5344CB8AC3E}">
        <p14:creationId xmlns:p14="http://schemas.microsoft.com/office/powerpoint/2010/main" val="31065269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C1C98-36D9-4AF8-80D0-6C29AFB2C364}"/>
              </a:ext>
            </a:extLst>
          </p:cNvPr>
          <p:cNvSpPr>
            <a:spLocks noGrp="1"/>
          </p:cNvSpPr>
          <p:nvPr>
            <p:ph type="title"/>
          </p:nvPr>
        </p:nvSpPr>
        <p:spPr/>
        <p:txBody>
          <a:bodyPr/>
          <a:lstStyle/>
          <a:p>
            <a:r>
              <a:rPr lang="en-US" dirty="0"/>
              <a:t>Fetching from a result set</a:t>
            </a:r>
            <a:endParaRPr lang="en-CA" dirty="0"/>
          </a:p>
        </p:txBody>
      </p:sp>
      <p:pic>
        <p:nvPicPr>
          <p:cNvPr id="5" name="Picture 4" descr="FIGURE 14.22 Fetching from a result set">
            <a:extLst>
              <a:ext uri="{FF2B5EF4-FFF2-40B4-BE49-F238E27FC236}">
                <a16:creationId xmlns:a16="http://schemas.microsoft.com/office/drawing/2014/main" id="{0CEBD12E-32DE-4FAB-90F2-0724AD4CE09D}"/>
              </a:ext>
            </a:extLst>
          </p:cNvPr>
          <p:cNvPicPr>
            <a:picLocks noChangeAspect="1"/>
          </p:cNvPicPr>
          <p:nvPr/>
        </p:nvPicPr>
        <p:blipFill>
          <a:blip r:embed="rId2"/>
          <a:stretch>
            <a:fillRect/>
          </a:stretch>
        </p:blipFill>
        <p:spPr>
          <a:xfrm>
            <a:off x="1313400" y="1081088"/>
            <a:ext cx="6517199" cy="3415390"/>
          </a:xfrm>
          <a:prstGeom prst="rect">
            <a:avLst/>
          </a:prstGeom>
        </p:spPr>
      </p:pic>
    </p:spTree>
    <p:extLst>
      <p:ext uri="{BB962C8B-B14F-4D97-AF65-F5344CB8AC3E}">
        <p14:creationId xmlns:p14="http://schemas.microsoft.com/office/powerpoint/2010/main" val="1619501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657F7-44FA-42D7-9025-2E333EC736D3}"/>
              </a:ext>
            </a:extLst>
          </p:cNvPr>
          <p:cNvSpPr>
            <a:spLocks noGrp="1"/>
          </p:cNvSpPr>
          <p:nvPr>
            <p:ph type="title"/>
          </p:nvPr>
        </p:nvSpPr>
        <p:spPr/>
        <p:txBody>
          <a:bodyPr/>
          <a:lstStyle/>
          <a:p>
            <a:r>
              <a:rPr lang="en-CA" dirty="0"/>
              <a:t>Fetching into an Object</a:t>
            </a:r>
          </a:p>
        </p:txBody>
      </p:sp>
      <p:sp>
        <p:nvSpPr>
          <p:cNvPr id="3" name="Text Placeholder 2">
            <a:extLst>
              <a:ext uri="{FF2B5EF4-FFF2-40B4-BE49-F238E27FC236}">
                <a16:creationId xmlns:a16="http://schemas.microsoft.com/office/drawing/2014/main" id="{AC59B993-AABF-45BE-87EA-3465E4D776A4}"/>
              </a:ext>
            </a:extLst>
          </p:cNvPr>
          <p:cNvSpPr>
            <a:spLocks noGrp="1"/>
          </p:cNvSpPr>
          <p:nvPr>
            <p:ph type="body" idx="1"/>
          </p:nvPr>
        </p:nvSpPr>
        <p:spPr>
          <a:xfrm>
            <a:off x="457201" y="1081088"/>
            <a:ext cx="2785730" cy="3532476"/>
          </a:xfrm>
        </p:spPr>
        <p:txBody>
          <a:bodyPr/>
          <a:lstStyle/>
          <a:p>
            <a:pPr marL="114300" indent="0" defTabSz="360000">
              <a:spcBef>
                <a:spcPts val="500"/>
              </a:spcBef>
              <a:buNone/>
            </a:pPr>
            <a:r>
              <a:rPr lang="en-CA" dirty="0"/>
              <a:t>Given the following simple class</a:t>
            </a:r>
            <a:r>
              <a:rPr lang="en-US" dirty="0">
                <a:latin typeface="+mj-lt"/>
              </a:rPr>
              <a:t> w</a:t>
            </a:r>
            <a:r>
              <a:rPr lang="en-US" b="0" i="0" u="none" strike="noStrike" baseline="0" dirty="0">
                <a:latin typeface="+mj-lt"/>
              </a:rPr>
              <a:t>e can have PHP populate an object of type Book</a:t>
            </a:r>
            <a:endParaRPr lang="en-CA" dirty="0"/>
          </a:p>
          <a:p>
            <a:pPr marL="114300" indent="0" defTabSz="360000">
              <a:spcBef>
                <a:spcPts val="500"/>
              </a:spcBef>
              <a:buNone/>
            </a:pPr>
            <a:endParaRPr lang="en-CA" dirty="0"/>
          </a:p>
          <a:p>
            <a:pPr marL="114300" indent="0" algn="l" defTabSz="360000">
              <a:spcBef>
                <a:spcPts val="500"/>
              </a:spcBef>
              <a:buNone/>
            </a:pPr>
            <a:r>
              <a:rPr lang="en-CA" sz="1800" b="0" i="0" u="none" strike="noStrike" baseline="0" dirty="0">
                <a:latin typeface="Calibri" panose="020F0502020204030204" pitchFamily="34" charset="0"/>
                <a:cs typeface="Calibri" panose="020F0502020204030204" pitchFamily="34" charset="0"/>
              </a:rPr>
              <a:t>class Book {</a:t>
            </a:r>
          </a:p>
          <a:p>
            <a:pPr marL="114300" indent="0" algn="l" defTabSz="360000">
              <a:spcBef>
                <a:spcPts val="500"/>
              </a:spcBef>
              <a:buNone/>
            </a:pPr>
            <a:r>
              <a:rPr lang="en-CA" sz="1800" b="0" i="0" u="none" strike="noStrike" baseline="0" dirty="0">
                <a:latin typeface="Calibri" panose="020F0502020204030204" pitchFamily="34" charset="0"/>
                <a:cs typeface="Calibri" panose="020F0502020204030204" pitchFamily="34" charset="0"/>
              </a:rPr>
              <a:t>	public $ID;</a:t>
            </a:r>
          </a:p>
          <a:p>
            <a:pPr marL="114300" indent="0" algn="l" defTabSz="360000">
              <a:spcBef>
                <a:spcPts val="500"/>
              </a:spcBef>
              <a:buNone/>
            </a:pPr>
            <a:r>
              <a:rPr lang="en-CA" sz="1800" b="0" i="0" u="none" strike="noStrike" baseline="0" dirty="0">
                <a:latin typeface="Calibri" panose="020F0502020204030204" pitchFamily="34" charset="0"/>
                <a:cs typeface="Calibri" panose="020F0502020204030204" pitchFamily="34" charset="0"/>
              </a:rPr>
              <a:t>	public $Title;</a:t>
            </a:r>
          </a:p>
          <a:p>
            <a:pPr marL="114300" indent="0" algn="l" defTabSz="360000">
              <a:spcBef>
                <a:spcPts val="500"/>
              </a:spcBef>
              <a:buNone/>
            </a:pPr>
            <a:r>
              <a:rPr lang="en-CA" sz="1800" b="0" i="0" u="none" strike="noStrike" baseline="0" dirty="0">
                <a:latin typeface="Calibri" panose="020F0502020204030204" pitchFamily="34" charset="0"/>
                <a:cs typeface="Calibri" panose="020F0502020204030204" pitchFamily="34" charset="0"/>
              </a:rPr>
              <a:t>	public $</a:t>
            </a:r>
            <a:r>
              <a:rPr lang="en-CA" sz="1800" b="0" i="0" u="none" strike="noStrike" baseline="0" dirty="0" err="1">
                <a:latin typeface="Calibri" panose="020F0502020204030204" pitchFamily="34" charset="0"/>
                <a:cs typeface="Calibri" panose="020F0502020204030204" pitchFamily="34" charset="0"/>
              </a:rPr>
              <a:t>CopyrightYear</a:t>
            </a:r>
            <a:r>
              <a:rPr lang="en-CA" sz="1800" b="0" i="0" u="none" strike="noStrike" baseline="0" dirty="0">
                <a:latin typeface="Calibri" panose="020F0502020204030204" pitchFamily="34" charset="0"/>
                <a:cs typeface="Calibri" panose="020F0502020204030204" pitchFamily="34" charset="0"/>
              </a:rPr>
              <a:t>;</a:t>
            </a:r>
          </a:p>
          <a:p>
            <a:pPr marL="114300" indent="0" algn="l" defTabSz="360000">
              <a:spcBef>
                <a:spcPts val="500"/>
              </a:spcBef>
              <a:buNone/>
            </a:pPr>
            <a:r>
              <a:rPr lang="en-CA" sz="1800" b="0" i="0" u="none" strike="noStrike" baseline="0" dirty="0">
                <a:latin typeface="Calibri" panose="020F0502020204030204" pitchFamily="34" charset="0"/>
                <a:cs typeface="Calibri" panose="020F0502020204030204" pitchFamily="34" charset="0"/>
              </a:rPr>
              <a:t>	public $Description;</a:t>
            </a:r>
          </a:p>
          <a:p>
            <a:pPr marL="114300" indent="0" algn="l" defTabSz="360000">
              <a:spcBef>
                <a:spcPts val="500"/>
              </a:spcBef>
              <a:buNone/>
            </a:pPr>
            <a:r>
              <a:rPr lang="en-CA" sz="1800" b="0" i="0" u="none" strike="noStrike" baseline="0" dirty="0">
                <a:latin typeface="Calibri" panose="020F0502020204030204" pitchFamily="34" charset="0"/>
                <a:cs typeface="Calibri" panose="020F0502020204030204" pitchFamily="34" charset="0"/>
              </a:rPr>
              <a:t>}</a:t>
            </a:r>
            <a:r>
              <a:rPr lang="en-US" sz="1800" b="0" i="0" u="none" strike="noStrike" baseline="0" dirty="0">
                <a:latin typeface="SabonLTPro-Roman"/>
              </a:rPr>
              <a:t> </a:t>
            </a:r>
          </a:p>
        </p:txBody>
      </p:sp>
      <p:sp>
        <p:nvSpPr>
          <p:cNvPr id="4" name="TextBox 3">
            <a:extLst>
              <a:ext uri="{FF2B5EF4-FFF2-40B4-BE49-F238E27FC236}">
                <a16:creationId xmlns:a16="http://schemas.microsoft.com/office/drawing/2014/main" id="{51C9D34B-80C6-4583-9C5F-66CFA3586FFD}"/>
              </a:ext>
            </a:extLst>
          </p:cNvPr>
          <p:cNvSpPr txBox="1"/>
          <p:nvPr/>
        </p:nvSpPr>
        <p:spPr>
          <a:xfrm>
            <a:off x="3242931" y="1081088"/>
            <a:ext cx="5443868" cy="3065610"/>
          </a:xfrm>
          <a:prstGeom prst="rect">
            <a:avLst/>
          </a:prstGeom>
          <a:solidFill>
            <a:srgbClr val="E6F0F5"/>
          </a:solidFill>
        </p:spPr>
        <p:txBody>
          <a:bodyPr wrap="square" numCol="1" rtlCol="0">
            <a:noAutofit/>
          </a:bodyPr>
          <a:lstStyle/>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sql</a:t>
            </a:r>
            <a:r>
              <a:rPr lang="en-CA" sz="1800" b="0" i="0" u="none" strike="noStrike" baseline="0" dirty="0">
                <a:solidFill>
                  <a:srgbClr val="000000"/>
                </a:solidFill>
                <a:latin typeface="Calibri" panose="020F0502020204030204" pitchFamily="34" charset="0"/>
                <a:cs typeface="Calibri" panose="020F0502020204030204" pitchFamily="34" charset="0"/>
              </a:rPr>
              <a:t> = "SELECT * FROM Books";</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$result = $</a:t>
            </a:r>
            <a:r>
              <a:rPr lang="en-CA" sz="1800" b="0" i="0" u="none" strike="noStrike" baseline="0" dirty="0" err="1">
                <a:solidFill>
                  <a:srgbClr val="000000"/>
                </a:solidFill>
                <a:latin typeface="Calibri" panose="020F0502020204030204" pitchFamily="34" charset="0"/>
                <a:cs typeface="Calibri" panose="020F0502020204030204" pitchFamily="34" charset="0"/>
              </a:rPr>
              <a:t>pdo</a:t>
            </a:r>
            <a:r>
              <a:rPr lang="en-CA" sz="1800" b="0" i="0" u="none" strike="noStrike" baseline="0" dirty="0">
                <a:solidFill>
                  <a:srgbClr val="000000"/>
                </a:solidFill>
                <a:latin typeface="Calibri" panose="020F0502020204030204" pitchFamily="34" charset="0"/>
                <a:cs typeface="Calibri" panose="020F0502020204030204" pitchFamily="34" charset="0"/>
              </a:rPr>
              <a:t>-&gt;query($</a:t>
            </a:r>
            <a:r>
              <a:rPr lang="en-CA" sz="1800" b="0" i="0" u="none" strike="noStrike" baseline="0" dirty="0" err="1">
                <a:solidFill>
                  <a:srgbClr val="000000"/>
                </a:solidFill>
                <a:latin typeface="Calibri" panose="020F0502020204030204" pitchFamily="34" charset="0"/>
                <a:cs typeface="Calibri" panose="020F0502020204030204" pitchFamily="34" charset="0"/>
              </a:rPr>
              <a:t>sql</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a:r>
              <a:rPr lang="en-US" sz="1800" b="0" i="1" u="none" strike="noStrike" baseline="0" dirty="0">
                <a:solidFill>
                  <a:schemeClr val="tx1"/>
                </a:solidFill>
                <a:latin typeface="Calibri" panose="020F0502020204030204" pitchFamily="34" charset="0"/>
                <a:cs typeface="Calibri" panose="020F0502020204030204" pitchFamily="34" charset="0"/>
              </a:rPr>
              <a:t>// fetch a record into an object of type Book</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while ( </a:t>
            </a:r>
            <a:r>
              <a:rPr lang="en-US" sz="1800" b="0" i="0" u="none" strike="noStrike" baseline="0" dirty="0">
                <a:solidFill>
                  <a:srgbClr val="9A0000"/>
                </a:solidFill>
                <a:latin typeface="Calibri" panose="020F0502020204030204" pitchFamily="34" charset="0"/>
                <a:cs typeface="Calibri" panose="020F0502020204030204" pitchFamily="34" charset="0"/>
              </a:rPr>
              <a:t>$b = $result-&gt;</a:t>
            </a:r>
            <a:r>
              <a:rPr lang="en-US" sz="1800" b="0" i="0" u="none" strike="noStrike" baseline="0" dirty="0" err="1">
                <a:solidFill>
                  <a:srgbClr val="9A0000"/>
                </a:solidFill>
                <a:latin typeface="Calibri" panose="020F0502020204030204" pitchFamily="34" charset="0"/>
                <a:cs typeface="Calibri" panose="020F0502020204030204" pitchFamily="34" charset="0"/>
              </a:rPr>
              <a:t>fetchObject</a:t>
            </a:r>
            <a:r>
              <a:rPr lang="en-US" sz="1800" b="0" i="0" u="none" strike="noStrike" baseline="0" dirty="0">
                <a:solidFill>
                  <a:srgbClr val="9A0000"/>
                </a:solidFill>
                <a:latin typeface="Calibri" panose="020F0502020204030204" pitchFamily="34" charset="0"/>
                <a:cs typeface="Calibri" panose="020F0502020204030204" pitchFamily="34" charset="0"/>
              </a:rPr>
              <a:t>('Book') </a:t>
            </a:r>
            <a:r>
              <a:rPr lang="en-US" sz="1800" b="0" i="0" u="none" strike="noStrike" baseline="0" dirty="0">
                <a:solidFill>
                  <a:srgbClr val="000000"/>
                </a:solidFill>
                <a:latin typeface="Calibri" panose="020F0502020204030204" pitchFamily="34" charset="0"/>
                <a:cs typeface="Calibri" panose="020F0502020204030204" pitchFamily="34" charset="0"/>
              </a:rPr>
              <a:t>) {</a:t>
            </a:r>
          </a:p>
          <a:p>
            <a:pPr algn="l"/>
            <a:r>
              <a:rPr lang="en-US" sz="1800" b="0" i="1" u="none" strike="noStrike" baseline="0" dirty="0">
                <a:solidFill>
                  <a:schemeClr val="tx1"/>
                </a:solidFill>
                <a:latin typeface="Calibri" panose="020F0502020204030204" pitchFamily="34" charset="0"/>
                <a:cs typeface="Calibri" panose="020F0502020204030204" pitchFamily="34" charset="0"/>
              </a:rPr>
              <a:t>// the property names match the table field names</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echo 'ID: '. </a:t>
            </a:r>
            <a:r>
              <a:rPr lang="en-CA" sz="1800" b="0" i="0" u="none" strike="noStrike" baseline="0" dirty="0">
                <a:solidFill>
                  <a:srgbClr val="9A0000"/>
                </a:solidFill>
                <a:latin typeface="Calibri" panose="020F0502020204030204" pitchFamily="34" charset="0"/>
                <a:cs typeface="Calibri" panose="020F0502020204030204" pitchFamily="34" charset="0"/>
              </a:rPr>
              <a:t>$b-&gt;ID </a:t>
            </a:r>
            <a:r>
              <a:rPr lang="en-CA" sz="1800" b="0" i="0" u="none" strike="noStrike" baseline="0" dirty="0">
                <a:solidFill>
                  <a:srgbClr val="000000"/>
                </a:solidFill>
                <a:latin typeface="Calibri" panose="020F0502020204030204" pitchFamily="34" charset="0"/>
                <a:cs typeface="Calibri" panose="020F0502020204030204" pitchFamily="34" charset="0"/>
              </a:rPr>
              <a:t>. '&lt;</a:t>
            </a:r>
            <a:r>
              <a:rPr lang="en-CA" sz="1800" b="0" i="0" u="none" strike="noStrike" baseline="0" dirty="0" err="1">
                <a:solidFill>
                  <a:srgbClr val="000000"/>
                </a:solidFill>
                <a:latin typeface="Calibri" panose="020F0502020204030204" pitchFamily="34" charset="0"/>
                <a:cs typeface="Calibri" panose="020F0502020204030204" pitchFamily="34" charset="0"/>
              </a:rPr>
              <a:t>br</a:t>
            </a:r>
            <a:r>
              <a:rPr lang="en-CA" sz="1800" b="0" i="0" u="none" strike="noStrike" baseline="0" dirty="0">
                <a:solidFill>
                  <a:srgbClr val="000000"/>
                </a:solidFill>
                <a:latin typeface="Calibri" panose="020F0502020204030204" pitchFamily="34" charset="0"/>
                <a:cs typeface="Calibri" panose="020F0502020204030204" pitchFamily="34" charset="0"/>
              </a:rPr>
              <a:t>/&gt;’;</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	echo 'Title: '. </a:t>
            </a:r>
            <a:r>
              <a:rPr lang="en-US" sz="1800" b="0" i="0" u="none" strike="noStrike" baseline="0" dirty="0">
                <a:solidFill>
                  <a:srgbClr val="9A0000"/>
                </a:solidFill>
                <a:latin typeface="Calibri" panose="020F0502020204030204" pitchFamily="34" charset="0"/>
                <a:cs typeface="Calibri" panose="020F0502020204030204" pitchFamily="34" charset="0"/>
              </a:rPr>
              <a:t>$b-&gt;Title </a:t>
            </a:r>
            <a:r>
              <a:rPr lang="en-US" sz="1800" b="0" i="0" u="none" strike="noStrike" baseline="0" dirty="0">
                <a:solidFill>
                  <a:srgbClr val="000000"/>
                </a:solidFill>
                <a:latin typeface="Calibri" panose="020F0502020204030204" pitchFamily="34" charset="0"/>
                <a:cs typeface="Calibri" panose="020F0502020204030204" pitchFamily="34" charset="0"/>
              </a:rPr>
              <a:t>. '&lt;</a:t>
            </a:r>
            <a:r>
              <a:rPr lang="en-US" sz="1800" b="0" i="0" u="none" strike="noStrike" baseline="0" dirty="0" err="1">
                <a:solidFill>
                  <a:srgbClr val="000000"/>
                </a:solidFill>
                <a:latin typeface="Calibri" panose="020F0502020204030204" pitchFamily="34" charset="0"/>
                <a:cs typeface="Calibri" panose="020F0502020204030204" pitchFamily="34" charset="0"/>
              </a:rPr>
              <a:t>br</a:t>
            </a:r>
            <a:r>
              <a:rPr lang="en-US" sz="1800" b="0" i="0" u="none" strike="noStrike" baseline="0" dirty="0">
                <a:solidFill>
                  <a:srgbClr val="000000"/>
                </a:solidFill>
                <a:latin typeface="Calibri" panose="020F0502020204030204" pitchFamily="34" charset="0"/>
                <a:cs typeface="Calibri" panose="020F0502020204030204" pitchFamily="34" charset="0"/>
              </a:rPr>
              <a:t>/&gt;’;</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	echo 'Year: '. </a:t>
            </a:r>
            <a:r>
              <a:rPr lang="en-US" sz="1800" b="0" i="0" u="none" strike="noStrike" baseline="0" dirty="0">
                <a:solidFill>
                  <a:srgbClr val="9A0000"/>
                </a:solidFill>
                <a:latin typeface="Calibri" panose="020F0502020204030204" pitchFamily="34" charset="0"/>
                <a:cs typeface="Calibri" panose="020F0502020204030204" pitchFamily="34" charset="0"/>
              </a:rPr>
              <a:t>$b-&gt;</a:t>
            </a:r>
            <a:r>
              <a:rPr lang="en-US" sz="1800" b="0" i="0" u="none" strike="noStrike" baseline="0" dirty="0" err="1">
                <a:solidFill>
                  <a:srgbClr val="9A0000"/>
                </a:solidFill>
                <a:latin typeface="Calibri" panose="020F0502020204030204" pitchFamily="34" charset="0"/>
                <a:cs typeface="Calibri" panose="020F0502020204030204" pitchFamily="34" charset="0"/>
              </a:rPr>
              <a:t>CopyrightYear</a:t>
            </a:r>
            <a:r>
              <a:rPr lang="en-US" sz="1800" b="0" i="0" u="none" strike="noStrike" baseline="0" dirty="0">
                <a:solidFill>
                  <a:srgbClr val="9A0000"/>
                </a:solidFill>
                <a:latin typeface="Calibri" panose="020F0502020204030204" pitchFamily="34" charset="0"/>
                <a:cs typeface="Calibri" panose="020F0502020204030204" pitchFamily="34" charset="0"/>
              </a:rPr>
              <a:t> </a:t>
            </a:r>
            <a:r>
              <a:rPr lang="en-US" sz="1800" b="0" i="0" u="none" strike="noStrike" baseline="0" dirty="0">
                <a:solidFill>
                  <a:srgbClr val="000000"/>
                </a:solidFill>
                <a:latin typeface="Calibri" panose="020F0502020204030204" pitchFamily="34" charset="0"/>
                <a:cs typeface="Calibri" panose="020F0502020204030204" pitchFamily="34" charset="0"/>
              </a:rPr>
              <a:t>. '&lt;</a:t>
            </a:r>
            <a:r>
              <a:rPr lang="en-US" sz="1800" b="0" i="0" u="none" strike="noStrike" baseline="0" dirty="0" err="1">
                <a:solidFill>
                  <a:srgbClr val="000000"/>
                </a:solidFill>
                <a:latin typeface="Calibri" panose="020F0502020204030204" pitchFamily="34" charset="0"/>
                <a:cs typeface="Calibri" panose="020F0502020204030204" pitchFamily="34" charset="0"/>
              </a:rPr>
              <a:t>br</a:t>
            </a:r>
            <a:r>
              <a:rPr lang="en-US" sz="1800" b="0" i="0" u="none" strike="noStrike" baseline="0" dirty="0">
                <a:solidFill>
                  <a:srgbClr val="000000"/>
                </a:solidFill>
                <a:latin typeface="Calibri" panose="020F0502020204030204" pitchFamily="34" charset="0"/>
                <a:cs typeface="Calibri" panose="020F0502020204030204" pitchFamily="34" charset="0"/>
              </a:rPr>
              <a:t>/&gt;’;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echo 'Description: '. </a:t>
            </a:r>
            <a:r>
              <a:rPr lang="en-CA" sz="1800" b="0" i="0" u="none" strike="noStrike" baseline="0" dirty="0">
                <a:solidFill>
                  <a:srgbClr val="9A0000"/>
                </a:solidFill>
                <a:latin typeface="Calibri" panose="020F0502020204030204" pitchFamily="34" charset="0"/>
                <a:cs typeface="Calibri" panose="020F0502020204030204" pitchFamily="34" charset="0"/>
              </a:rPr>
              <a:t>$b-&gt;Description </a:t>
            </a:r>
            <a:r>
              <a:rPr lang="en-CA" sz="1800" b="0" i="0" u="none" strike="noStrike" baseline="0" dirty="0">
                <a:solidFill>
                  <a:srgbClr val="000000"/>
                </a:solidFill>
                <a:latin typeface="Calibri" panose="020F0502020204030204" pitchFamily="34" charset="0"/>
                <a:cs typeface="Calibri" panose="020F0502020204030204" pitchFamily="34" charset="0"/>
              </a:rPr>
              <a:t>. '&lt;</a:t>
            </a:r>
            <a:r>
              <a:rPr lang="en-CA" sz="1800" b="0" i="0" u="none" strike="noStrike" baseline="0" dirty="0" err="1">
                <a:solidFill>
                  <a:srgbClr val="000000"/>
                </a:solidFill>
                <a:latin typeface="Calibri" panose="020F0502020204030204" pitchFamily="34" charset="0"/>
                <a:cs typeface="Calibri" panose="020F0502020204030204" pitchFamily="34" charset="0"/>
              </a:rPr>
              <a:t>br</a:t>
            </a:r>
            <a:r>
              <a:rPr lang="en-CA" sz="1800" b="0" i="0" u="none" strike="noStrike" baseline="0" dirty="0">
                <a:solidFill>
                  <a:srgbClr val="000000"/>
                </a:solidFill>
                <a:latin typeface="Calibri" panose="020F0502020204030204" pitchFamily="34" charset="0"/>
                <a:cs typeface="Calibri" panose="020F0502020204030204" pitchFamily="34" charset="0"/>
              </a:rPr>
              <a:t>/&gt;’;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echo '&lt;hr&gt;';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9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1AEA80CC-600C-4211-8A5A-6967CC6A02A2}"/>
              </a:ext>
            </a:extLst>
          </p:cNvPr>
          <p:cNvSpPr txBox="1"/>
          <p:nvPr/>
        </p:nvSpPr>
        <p:spPr>
          <a:xfrm>
            <a:off x="3188337" y="4146698"/>
            <a:ext cx="5498462"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14.13 </a:t>
            </a:r>
            <a:r>
              <a:rPr lang="en-US" sz="1200" b="0" i="0" u="none" strike="noStrike" baseline="0" dirty="0">
                <a:solidFill>
                  <a:srgbClr val="000000"/>
                </a:solidFill>
                <a:latin typeface="+mj-lt"/>
              </a:rPr>
              <a:t>Populating an object from a result set (PDO)</a:t>
            </a:r>
            <a:endParaRPr lang="en-CA" sz="1200" dirty="0">
              <a:latin typeface="+mj-lt"/>
            </a:endParaRPr>
          </a:p>
        </p:txBody>
      </p:sp>
    </p:spTree>
    <p:extLst>
      <p:ext uri="{BB962C8B-B14F-4D97-AF65-F5344CB8AC3E}">
        <p14:creationId xmlns:p14="http://schemas.microsoft.com/office/powerpoint/2010/main" val="17055987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0B6D4-B7BD-48DC-A594-41E425A16083}"/>
              </a:ext>
            </a:extLst>
          </p:cNvPr>
          <p:cNvSpPr>
            <a:spLocks noGrp="1"/>
          </p:cNvSpPr>
          <p:nvPr>
            <p:ph type="title"/>
          </p:nvPr>
        </p:nvSpPr>
        <p:spPr/>
        <p:txBody>
          <a:bodyPr/>
          <a:lstStyle/>
          <a:p>
            <a:r>
              <a:rPr lang="en-US" sz="2800" dirty="0"/>
              <a:t>Freeing Resources and Closing Connection</a:t>
            </a:r>
            <a:endParaRPr lang="en-CA" sz="2800" dirty="0"/>
          </a:p>
        </p:txBody>
      </p:sp>
      <p:sp>
        <p:nvSpPr>
          <p:cNvPr id="3" name="Text Placeholder 2">
            <a:extLst>
              <a:ext uri="{FF2B5EF4-FFF2-40B4-BE49-F238E27FC236}">
                <a16:creationId xmlns:a16="http://schemas.microsoft.com/office/drawing/2014/main" id="{496F0F28-A00B-4156-BABD-C312C109027E}"/>
              </a:ext>
            </a:extLst>
          </p:cNvPr>
          <p:cNvSpPr>
            <a:spLocks noGrp="1"/>
          </p:cNvSpPr>
          <p:nvPr>
            <p:ph type="body" idx="1"/>
          </p:nvPr>
        </p:nvSpPr>
        <p:spPr>
          <a:xfrm>
            <a:off x="457200" y="1081088"/>
            <a:ext cx="8232775" cy="1779070"/>
          </a:xfrm>
        </p:spPr>
        <p:txBody>
          <a:bodyPr/>
          <a:lstStyle/>
          <a:p>
            <a:pPr marL="114300" indent="0" algn="l">
              <a:buNone/>
            </a:pPr>
            <a:r>
              <a:rPr lang="en-US" sz="1800" b="0" i="0" u="none" strike="noStrike" baseline="0" dirty="0">
                <a:latin typeface="+mj-lt"/>
              </a:rPr>
              <a:t>When you are finished retrieving and displaying your requested data, you should release the memory used by any result sets and then close the connection so that the database system can allocate it to another process.</a:t>
            </a:r>
            <a:endParaRPr lang="en-CA" dirty="0">
              <a:latin typeface="+mj-lt"/>
            </a:endParaRPr>
          </a:p>
        </p:txBody>
      </p:sp>
      <p:sp>
        <p:nvSpPr>
          <p:cNvPr id="4" name="TextBox 3">
            <a:extLst>
              <a:ext uri="{FF2B5EF4-FFF2-40B4-BE49-F238E27FC236}">
                <a16:creationId xmlns:a16="http://schemas.microsoft.com/office/drawing/2014/main" id="{FE3CAEAC-D25E-4AD1-88E9-3A9AF25A616B}"/>
              </a:ext>
            </a:extLst>
          </p:cNvPr>
          <p:cNvSpPr txBox="1"/>
          <p:nvPr/>
        </p:nvSpPr>
        <p:spPr>
          <a:xfrm>
            <a:off x="669851" y="2495218"/>
            <a:ext cx="7421525" cy="1779070"/>
          </a:xfrm>
          <a:prstGeom prst="rect">
            <a:avLst/>
          </a:prstGeom>
          <a:solidFill>
            <a:srgbClr val="E6F0F5"/>
          </a:solidFill>
        </p:spPr>
        <p:txBody>
          <a:bodyPr wrap="square" numCol="1" rtlCol="0">
            <a:noAutofit/>
          </a:bodyPr>
          <a:lstStyle/>
          <a:p>
            <a:pPr algn="l"/>
            <a:r>
              <a:rPr lang="en-CA" sz="1800" b="0" i="0" u="none" strike="noStrike" baseline="0" dirty="0">
                <a:solidFill>
                  <a:srgbClr val="000000"/>
                </a:solidFill>
                <a:latin typeface="Calibri" panose="020F0502020204030204" pitchFamily="34" charset="0"/>
                <a:cs typeface="Calibri" panose="020F0502020204030204" pitchFamily="34" charset="0"/>
              </a:rPr>
              <a:t>try {</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pdo</a:t>
            </a:r>
            <a:r>
              <a:rPr lang="en-CA" sz="1800" b="0" i="0" u="none" strike="noStrike" baseline="0" dirty="0">
                <a:solidFill>
                  <a:srgbClr val="000000"/>
                </a:solidFill>
                <a:latin typeface="Calibri" panose="020F0502020204030204" pitchFamily="34" charset="0"/>
                <a:cs typeface="Calibri" panose="020F0502020204030204" pitchFamily="34" charset="0"/>
              </a:rPr>
              <a:t> = new PDO(DBCONNSTRING,DBUSER,DBPASS);</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a:solidFill>
                  <a:schemeClr val="tx1"/>
                </a:solidFill>
                <a:latin typeface="Calibri" panose="020F0502020204030204" pitchFamily="34" charset="0"/>
                <a:cs typeface="Calibri" panose="020F0502020204030204" pitchFamily="34" charset="0"/>
              </a:rPr>
              <a:t>...</a:t>
            </a:r>
          </a:p>
          <a:p>
            <a:pPr algn="l"/>
            <a:r>
              <a:rPr lang="en-US" sz="1800" b="0" i="1" u="none" strike="noStrike" baseline="0" dirty="0">
                <a:solidFill>
                  <a:schemeClr val="tx1"/>
                </a:solidFill>
                <a:latin typeface="Calibri" panose="020F0502020204030204" pitchFamily="34" charset="0"/>
                <a:cs typeface="Calibri" panose="020F0502020204030204" pitchFamily="34" charset="0"/>
              </a:rPr>
              <a:t>	// closes connection and frees the resources used by the PDO object</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pdo</a:t>
            </a:r>
            <a:r>
              <a:rPr lang="en-CA" sz="1800" b="0" i="0" u="none" strike="noStrike" baseline="0" dirty="0">
                <a:solidFill>
                  <a:srgbClr val="9A0000"/>
                </a:solidFill>
                <a:latin typeface="Calibri" panose="020F0502020204030204" pitchFamily="34" charset="0"/>
                <a:cs typeface="Calibri" panose="020F0502020204030204" pitchFamily="34" charset="0"/>
              </a:rPr>
              <a:t> = null;</a:t>
            </a:r>
          </a:p>
          <a:p>
            <a:pPr algn="l"/>
            <a:r>
              <a:rPr lang="en-CA" sz="1800" b="0" i="0" u="none" strike="noStrike" baseline="0" dirty="0">
                <a:solidFill>
                  <a:srgbClr val="000000"/>
                </a:solidFill>
                <a:latin typeface="CourierPSPro-Regular"/>
              </a:rPr>
              <a:t>}</a:t>
            </a:r>
            <a:endParaRPr lang="en-CA" sz="105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3779A150-460D-4039-B2EB-4D8A8453CFAE}"/>
              </a:ext>
            </a:extLst>
          </p:cNvPr>
          <p:cNvSpPr txBox="1"/>
          <p:nvPr/>
        </p:nvSpPr>
        <p:spPr>
          <a:xfrm>
            <a:off x="595423" y="4274288"/>
            <a:ext cx="7495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14.15 </a:t>
            </a:r>
            <a:r>
              <a:rPr lang="en-US" sz="1200" b="0" i="0" u="none" strike="noStrike" baseline="0" dirty="0">
                <a:solidFill>
                  <a:srgbClr val="000000"/>
                </a:solidFill>
                <a:latin typeface="+mj-lt"/>
              </a:rPr>
              <a:t>Closing the connection</a:t>
            </a:r>
            <a:endParaRPr lang="en-CA" sz="1200" dirty="0">
              <a:latin typeface="+mj-lt"/>
            </a:endParaRPr>
          </a:p>
        </p:txBody>
      </p:sp>
    </p:spTree>
    <p:extLst>
      <p:ext uri="{BB962C8B-B14F-4D97-AF65-F5344CB8AC3E}">
        <p14:creationId xmlns:p14="http://schemas.microsoft.com/office/powerpoint/2010/main" val="22296586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B675A-CBA0-4394-89F9-D23871CF035F}"/>
              </a:ext>
            </a:extLst>
          </p:cNvPr>
          <p:cNvSpPr>
            <a:spLocks noGrp="1"/>
          </p:cNvSpPr>
          <p:nvPr>
            <p:ph type="title"/>
          </p:nvPr>
        </p:nvSpPr>
        <p:spPr/>
        <p:txBody>
          <a:bodyPr/>
          <a:lstStyle/>
          <a:p>
            <a:r>
              <a:rPr lang="en-CA" dirty="0"/>
              <a:t>Working with Parameters</a:t>
            </a:r>
          </a:p>
        </p:txBody>
      </p:sp>
      <p:sp>
        <p:nvSpPr>
          <p:cNvPr id="3" name="Text Placeholder 2">
            <a:extLst>
              <a:ext uri="{FF2B5EF4-FFF2-40B4-BE49-F238E27FC236}">
                <a16:creationId xmlns:a16="http://schemas.microsoft.com/office/drawing/2014/main" id="{55173A34-64A7-4CE1-899D-FD8FA686A6B1}"/>
              </a:ext>
            </a:extLst>
          </p:cNvPr>
          <p:cNvSpPr>
            <a:spLocks noGrp="1"/>
          </p:cNvSpPr>
          <p:nvPr>
            <p:ph type="body" idx="1"/>
          </p:nvPr>
        </p:nvSpPr>
        <p:spPr>
          <a:xfrm>
            <a:off x="457200" y="1081088"/>
            <a:ext cx="2731137" cy="1332503"/>
          </a:xfrm>
        </p:spPr>
        <p:txBody>
          <a:bodyPr/>
          <a:lstStyle/>
          <a:p>
            <a:pPr marL="114300" indent="0" algn="l">
              <a:buNone/>
            </a:pPr>
            <a:r>
              <a:rPr lang="en-US" sz="1800" dirty="0">
                <a:latin typeface="+mj-lt"/>
              </a:rPr>
              <a:t>We can use</a:t>
            </a:r>
            <a:r>
              <a:rPr lang="en-US" sz="1800" b="0" i="0" u="none" strike="noStrike" baseline="0" dirty="0">
                <a:latin typeface="+mj-lt"/>
              </a:rPr>
              <a:t> the same page design to display different data records </a:t>
            </a:r>
          </a:p>
          <a:p>
            <a:pPr marL="114300" indent="0" algn="l">
              <a:buNone/>
            </a:pPr>
            <a:r>
              <a:rPr lang="en-US" sz="1800" dirty="0">
                <a:latin typeface="+mj-lt"/>
              </a:rPr>
              <a:t>H</a:t>
            </a:r>
            <a:r>
              <a:rPr lang="en-US" sz="1800" b="0" i="0" u="none" strike="noStrike" baseline="0" dirty="0">
                <a:latin typeface="+mj-lt"/>
              </a:rPr>
              <a:t>ow does a PHP page “know” which data record to display? </a:t>
            </a:r>
          </a:p>
          <a:p>
            <a:pPr marL="114300" indent="0">
              <a:buNone/>
            </a:pPr>
            <a:r>
              <a:rPr lang="en-US" sz="1800" b="1" i="0" u="none" strike="noStrike" baseline="0" dirty="0">
                <a:latin typeface="+mj-lt"/>
              </a:rPr>
              <a:t>query string parameters</a:t>
            </a:r>
          </a:p>
        </p:txBody>
      </p:sp>
      <p:pic>
        <p:nvPicPr>
          <p:cNvPr id="5" name="Picture 4" descr="FIGURE 14.23 Integrating user input data into a query">
            <a:extLst>
              <a:ext uri="{FF2B5EF4-FFF2-40B4-BE49-F238E27FC236}">
                <a16:creationId xmlns:a16="http://schemas.microsoft.com/office/drawing/2014/main" id="{B5FFE8F2-06F3-4069-B9DF-155F992B711A}"/>
              </a:ext>
            </a:extLst>
          </p:cNvPr>
          <p:cNvPicPr>
            <a:picLocks noChangeAspect="1"/>
          </p:cNvPicPr>
          <p:nvPr/>
        </p:nvPicPr>
        <p:blipFill>
          <a:blip r:embed="rId2"/>
          <a:stretch>
            <a:fillRect/>
          </a:stretch>
        </p:blipFill>
        <p:spPr>
          <a:xfrm>
            <a:off x="3242930" y="984487"/>
            <a:ext cx="4752753" cy="2063696"/>
          </a:xfrm>
          <a:prstGeom prst="rect">
            <a:avLst/>
          </a:prstGeom>
        </p:spPr>
      </p:pic>
      <p:sp>
        <p:nvSpPr>
          <p:cNvPr id="6" name="TextBox 5">
            <a:extLst>
              <a:ext uri="{FF2B5EF4-FFF2-40B4-BE49-F238E27FC236}">
                <a16:creationId xmlns:a16="http://schemas.microsoft.com/office/drawing/2014/main" id="{921ED30A-ECCC-4A7D-BB5A-C161ED6AAB74}"/>
              </a:ext>
            </a:extLst>
          </p:cNvPr>
          <p:cNvSpPr txBox="1"/>
          <p:nvPr/>
        </p:nvSpPr>
        <p:spPr>
          <a:xfrm>
            <a:off x="3242931" y="3323738"/>
            <a:ext cx="5443868" cy="822960"/>
          </a:xfrm>
          <a:prstGeom prst="rect">
            <a:avLst/>
          </a:prstGeom>
          <a:solidFill>
            <a:srgbClr val="E6F0F5"/>
          </a:solidFill>
        </p:spPr>
        <p:txBody>
          <a:bodyPr wrap="square" numCol="1" rtlCol="0">
            <a:noAutofit/>
          </a:bodyPr>
          <a:lstStyle/>
          <a:p>
            <a:pPr algn="l"/>
            <a:r>
              <a:rPr lang="en-CA" b="0" i="0" u="none" strike="noStrike" baseline="0" dirty="0">
                <a:latin typeface="Calibri" panose="020F0502020204030204" pitchFamily="34" charset="0"/>
                <a:cs typeface="Calibri" panose="020F0502020204030204" pitchFamily="34" charset="0"/>
              </a:rPr>
              <a:t>$</a:t>
            </a:r>
            <a:r>
              <a:rPr lang="en-CA" b="0" i="0" u="none" strike="noStrike" baseline="0" dirty="0" err="1">
                <a:latin typeface="Calibri" panose="020F0502020204030204" pitchFamily="34" charset="0"/>
                <a:cs typeface="Calibri" panose="020F0502020204030204" pitchFamily="34" charset="0"/>
              </a:rPr>
              <a:t>pdo</a:t>
            </a:r>
            <a:r>
              <a:rPr lang="en-CA" b="0" i="0" u="none" strike="noStrike" baseline="0" dirty="0">
                <a:latin typeface="Calibri" panose="020F0502020204030204" pitchFamily="34" charset="0"/>
                <a:cs typeface="Calibri" panose="020F0502020204030204" pitchFamily="34" charset="0"/>
              </a:rPr>
              <a:t> = new PDO(DBCONNSTRING,DBUSER,DBPASS);</a:t>
            </a:r>
          </a:p>
          <a:p>
            <a:pPr algn="l"/>
            <a:r>
              <a:rPr lang="en-US" b="0" i="0" u="none" strike="noStrike" baseline="0" dirty="0">
                <a:latin typeface="Calibri" panose="020F0502020204030204" pitchFamily="34" charset="0"/>
                <a:cs typeface="Calibri" panose="020F0502020204030204" pitchFamily="34" charset="0"/>
              </a:rPr>
              <a:t>$</a:t>
            </a:r>
            <a:r>
              <a:rPr lang="en-US" b="0" i="0" u="none" strike="noStrike" baseline="0" dirty="0" err="1">
                <a:latin typeface="Calibri" panose="020F0502020204030204" pitchFamily="34" charset="0"/>
                <a:cs typeface="Calibri" panose="020F0502020204030204" pitchFamily="34" charset="0"/>
              </a:rPr>
              <a:t>sql</a:t>
            </a:r>
            <a:r>
              <a:rPr lang="en-US" b="0" i="0" u="none" strike="noStrike" baseline="0" dirty="0">
                <a:latin typeface="Calibri" panose="020F0502020204030204" pitchFamily="34" charset="0"/>
                <a:cs typeface="Calibri" panose="020F0502020204030204" pitchFamily="34" charset="0"/>
              </a:rPr>
              <a:t> = "SELECT * FROM Galleries WHERE </a:t>
            </a:r>
            <a:r>
              <a:rPr lang="en-US" b="0" i="0" u="none" strike="noStrike" baseline="0" dirty="0" err="1">
                <a:latin typeface="Calibri" panose="020F0502020204030204" pitchFamily="34" charset="0"/>
                <a:cs typeface="Calibri" panose="020F0502020204030204" pitchFamily="34" charset="0"/>
              </a:rPr>
              <a:t>GalleryID</a:t>
            </a:r>
            <a:r>
              <a:rPr lang="en-US" b="0" i="0" u="none" strike="noStrike" baseline="0" dirty="0">
                <a:latin typeface="Calibri" panose="020F0502020204030204" pitchFamily="34" charset="0"/>
                <a:cs typeface="Calibri" panose="020F0502020204030204" pitchFamily="34" charset="0"/>
              </a:rPr>
              <a:t>=". $_GET["id"];</a:t>
            </a:r>
          </a:p>
          <a:p>
            <a:pPr algn="l"/>
            <a:r>
              <a:rPr lang="en-CA" b="0" i="0" u="none" strike="noStrike" baseline="0" dirty="0">
                <a:latin typeface="Calibri" panose="020F0502020204030204" pitchFamily="34" charset="0"/>
                <a:cs typeface="Calibri" panose="020F0502020204030204" pitchFamily="34" charset="0"/>
              </a:rPr>
              <a:t>$result = $</a:t>
            </a:r>
            <a:r>
              <a:rPr lang="en-CA" b="0" i="0" u="none" strike="noStrike" baseline="0" dirty="0" err="1">
                <a:latin typeface="Calibri" panose="020F0502020204030204" pitchFamily="34" charset="0"/>
                <a:cs typeface="Calibri" panose="020F0502020204030204" pitchFamily="34" charset="0"/>
              </a:rPr>
              <a:t>pdo</a:t>
            </a:r>
            <a:r>
              <a:rPr lang="en-CA" b="0" i="0" u="none" strike="noStrike" baseline="0" dirty="0">
                <a:latin typeface="Calibri" panose="020F0502020204030204" pitchFamily="34" charset="0"/>
                <a:cs typeface="Calibri" panose="020F0502020204030204" pitchFamily="34" charset="0"/>
              </a:rPr>
              <a:t>-&gt;query($</a:t>
            </a:r>
            <a:r>
              <a:rPr lang="en-CA" b="0" i="0" u="none" strike="noStrike" baseline="0" dirty="0" err="1">
                <a:latin typeface="Calibri" panose="020F0502020204030204" pitchFamily="34" charset="0"/>
                <a:cs typeface="Calibri" panose="020F0502020204030204" pitchFamily="34" charset="0"/>
              </a:rPr>
              <a:t>sql</a:t>
            </a:r>
            <a:r>
              <a:rPr lang="en-CA" b="0" i="0" u="none" strike="noStrike" baseline="0" dirty="0">
                <a:latin typeface="Calibri" panose="020F0502020204030204" pitchFamily="34" charset="0"/>
                <a:cs typeface="Calibri" panose="020F0502020204030204" pitchFamily="34" charset="0"/>
              </a:rPr>
              <a:t>);</a:t>
            </a:r>
            <a:endParaRPr lang="en-CA" sz="700" b="0" i="0" u="none" strike="noStrike" baseline="0" dirty="0">
              <a:solidFill>
                <a:schemeClr val="tx1"/>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1938559E-8EAB-4431-AE6D-E66E2FDA6AC3}"/>
              </a:ext>
            </a:extLst>
          </p:cNvPr>
          <p:cNvSpPr txBox="1"/>
          <p:nvPr/>
        </p:nvSpPr>
        <p:spPr>
          <a:xfrm>
            <a:off x="3188337" y="4146698"/>
            <a:ext cx="5498462"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14.16 </a:t>
            </a:r>
            <a:r>
              <a:rPr lang="en-US" sz="1200" b="0" i="0" u="none" strike="noStrike" baseline="0" dirty="0">
                <a:solidFill>
                  <a:srgbClr val="000000"/>
                </a:solidFill>
                <a:latin typeface="+mj-lt"/>
              </a:rPr>
              <a:t>Integrating user input into a query (first attempt)</a:t>
            </a:r>
            <a:endParaRPr lang="en-CA" sz="1200" dirty="0">
              <a:latin typeface="+mj-lt"/>
            </a:endParaRPr>
          </a:p>
        </p:txBody>
      </p:sp>
    </p:spTree>
    <p:extLst>
      <p:ext uri="{BB962C8B-B14F-4D97-AF65-F5344CB8AC3E}">
        <p14:creationId xmlns:p14="http://schemas.microsoft.com/office/powerpoint/2010/main" val="918236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872B8-F8A3-426E-9E26-93FFDBBF9D50}"/>
              </a:ext>
            </a:extLst>
          </p:cNvPr>
          <p:cNvSpPr>
            <a:spLocks noGrp="1"/>
          </p:cNvSpPr>
          <p:nvPr>
            <p:ph type="title"/>
          </p:nvPr>
        </p:nvSpPr>
        <p:spPr/>
        <p:txBody>
          <a:bodyPr/>
          <a:lstStyle/>
          <a:p>
            <a:r>
              <a:rPr lang="en-CA" dirty="0"/>
              <a:t>Sanitizing User Data</a:t>
            </a:r>
          </a:p>
        </p:txBody>
      </p:sp>
      <p:sp>
        <p:nvSpPr>
          <p:cNvPr id="3" name="Text Placeholder 2">
            <a:extLst>
              <a:ext uri="{FF2B5EF4-FFF2-40B4-BE49-F238E27FC236}">
                <a16:creationId xmlns:a16="http://schemas.microsoft.com/office/drawing/2014/main" id="{42D69FB7-EF5E-4ED5-AACF-50D840EA65CF}"/>
              </a:ext>
            </a:extLst>
          </p:cNvPr>
          <p:cNvSpPr>
            <a:spLocks noGrp="1"/>
          </p:cNvSpPr>
          <p:nvPr>
            <p:ph type="body" idx="1"/>
          </p:nvPr>
        </p:nvSpPr>
        <p:spPr/>
        <p:txBody>
          <a:bodyPr/>
          <a:lstStyle/>
          <a:p>
            <a:pPr marL="114300" indent="0" algn="l">
              <a:buNone/>
            </a:pPr>
            <a:r>
              <a:rPr lang="en-CA" sz="1800" i="0" u="none" strike="noStrike" baseline="0" dirty="0">
                <a:solidFill>
                  <a:schemeClr val="tx1"/>
                </a:solidFill>
                <a:latin typeface="+mj-lt"/>
              </a:rPr>
              <a:t>The last example is vulnerable to </a:t>
            </a:r>
            <a:r>
              <a:rPr lang="en-US" sz="1800" i="0" u="none" strike="noStrike" baseline="0" dirty="0">
                <a:solidFill>
                  <a:schemeClr val="tx1"/>
                </a:solidFill>
                <a:latin typeface="+mj-lt"/>
              </a:rPr>
              <a:t>SQL injection attack (Chapter 16)</a:t>
            </a:r>
            <a:endParaRPr lang="en-CA" sz="1800" i="0" u="none" strike="noStrike" baseline="0" dirty="0">
              <a:solidFill>
                <a:schemeClr val="tx1"/>
              </a:solidFill>
              <a:latin typeface="+mj-lt"/>
            </a:endParaRPr>
          </a:p>
          <a:p>
            <a:pPr marL="114300" indent="0" algn="l">
              <a:buNone/>
            </a:pPr>
            <a:r>
              <a:rPr lang="en-CA" sz="1800" b="1" i="0" u="none" strike="noStrike" baseline="0" dirty="0">
                <a:solidFill>
                  <a:srgbClr val="009A9A"/>
                </a:solidFill>
                <a:latin typeface="+mj-lt"/>
              </a:rPr>
              <a:t>Sanitization </a:t>
            </a:r>
            <a:r>
              <a:rPr lang="en-CA" sz="1800" b="0" i="0" u="none" strike="noStrike" baseline="0" dirty="0">
                <a:solidFill>
                  <a:srgbClr val="000000"/>
                </a:solidFill>
                <a:latin typeface="+mj-lt"/>
              </a:rPr>
              <a:t>uses </a:t>
            </a:r>
            <a:r>
              <a:rPr lang="en-US" sz="1800" b="0" i="0" u="none" strike="noStrike" baseline="0" dirty="0">
                <a:solidFill>
                  <a:srgbClr val="000000"/>
                </a:solidFill>
                <a:latin typeface="+mj-lt"/>
              </a:rPr>
              <a:t>capabilities built into database systems to remove any special characters from a </a:t>
            </a:r>
            <a:r>
              <a:rPr lang="en-CA" sz="1800" b="0" i="0" u="none" strike="noStrike" baseline="0" dirty="0">
                <a:solidFill>
                  <a:srgbClr val="000000"/>
                </a:solidFill>
                <a:latin typeface="+mj-lt"/>
              </a:rPr>
              <a:t>desired piece of text.</a:t>
            </a:r>
          </a:p>
          <a:p>
            <a:pPr marL="114300" indent="0" algn="l">
              <a:buNone/>
            </a:pPr>
            <a:r>
              <a:rPr lang="en-US" sz="1800" b="0" i="0" u="none" strike="noStrike" baseline="0" dirty="0">
                <a:latin typeface="+mj-lt"/>
              </a:rPr>
              <a:t>In MySQL, user inputs can be partly sanitized using the </a:t>
            </a:r>
            <a:r>
              <a:rPr lang="en-US" sz="1800" b="1" i="0" u="none" strike="noStrike" baseline="0" dirty="0">
                <a:latin typeface="+mj-lt"/>
              </a:rPr>
              <a:t>quote() </a:t>
            </a:r>
            <a:r>
              <a:rPr lang="en-US" sz="1800" b="0" i="0" u="none" strike="noStrike" baseline="0" dirty="0">
                <a:latin typeface="+mj-lt"/>
              </a:rPr>
              <a:t>method.</a:t>
            </a:r>
          </a:p>
          <a:p>
            <a:pPr marL="114300" indent="0" algn="l">
              <a:buNone/>
            </a:pPr>
            <a:r>
              <a:rPr lang="en-US" sz="1800" b="0" i="0" u="none" strike="noStrike" baseline="0" dirty="0">
                <a:latin typeface="+mj-lt"/>
              </a:rPr>
              <a:t> However, it is recommended that you use </a:t>
            </a:r>
            <a:r>
              <a:rPr lang="en-US" sz="1800" b="1" i="0" u="none" strike="noStrike" baseline="0" dirty="0">
                <a:latin typeface="+mj-lt"/>
              </a:rPr>
              <a:t>prepared statements</a:t>
            </a:r>
            <a:r>
              <a:rPr lang="en-US" sz="1800" b="0" i="0" u="none" strike="noStrike" baseline="0" dirty="0">
                <a:latin typeface="+mj-lt"/>
              </a:rPr>
              <a:t>.</a:t>
            </a:r>
            <a:endParaRPr lang="en-CA" dirty="0">
              <a:latin typeface="+mj-lt"/>
            </a:endParaRPr>
          </a:p>
        </p:txBody>
      </p:sp>
    </p:spTree>
    <p:extLst>
      <p:ext uri="{BB962C8B-B14F-4D97-AF65-F5344CB8AC3E}">
        <p14:creationId xmlns:p14="http://schemas.microsoft.com/office/powerpoint/2010/main" val="7748537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93707-3B9B-425A-B460-3B9D9C0729AF}"/>
              </a:ext>
            </a:extLst>
          </p:cNvPr>
          <p:cNvSpPr>
            <a:spLocks noGrp="1"/>
          </p:cNvSpPr>
          <p:nvPr>
            <p:ph type="title"/>
          </p:nvPr>
        </p:nvSpPr>
        <p:spPr/>
        <p:txBody>
          <a:bodyPr/>
          <a:lstStyle/>
          <a:p>
            <a:r>
              <a:rPr lang="en-CA" dirty="0"/>
              <a:t>Prepared Statements</a:t>
            </a:r>
          </a:p>
        </p:txBody>
      </p:sp>
      <p:sp>
        <p:nvSpPr>
          <p:cNvPr id="3" name="Text Placeholder 2">
            <a:extLst>
              <a:ext uri="{FF2B5EF4-FFF2-40B4-BE49-F238E27FC236}">
                <a16:creationId xmlns:a16="http://schemas.microsoft.com/office/drawing/2014/main" id="{189B1873-A127-4DA2-BD9D-D0EC078C1BCD}"/>
              </a:ext>
            </a:extLst>
          </p:cNvPr>
          <p:cNvSpPr>
            <a:spLocks noGrp="1"/>
          </p:cNvSpPr>
          <p:nvPr>
            <p:ph type="body" idx="1"/>
          </p:nvPr>
        </p:nvSpPr>
        <p:spPr>
          <a:xfrm>
            <a:off x="457201" y="1081088"/>
            <a:ext cx="2731136" cy="3532476"/>
          </a:xfrm>
        </p:spPr>
        <p:txBody>
          <a:bodyPr/>
          <a:lstStyle/>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prepared statement </a:t>
            </a:r>
            <a:r>
              <a:rPr lang="en-US" sz="1800" b="0" i="0" u="none" strike="noStrike" baseline="0" dirty="0">
                <a:solidFill>
                  <a:srgbClr val="000000"/>
                </a:solidFill>
                <a:latin typeface="+mj-lt"/>
              </a:rPr>
              <a:t>is actually a way to improve performance for queries that need to be executed multiple times.</a:t>
            </a:r>
            <a:endParaRPr lang="en-CA" dirty="0">
              <a:latin typeface="+mj-lt"/>
            </a:endParaRPr>
          </a:p>
        </p:txBody>
      </p:sp>
      <p:sp>
        <p:nvSpPr>
          <p:cNvPr id="4" name="TextBox 3">
            <a:extLst>
              <a:ext uri="{FF2B5EF4-FFF2-40B4-BE49-F238E27FC236}">
                <a16:creationId xmlns:a16="http://schemas.microsoft.com/office/drawing/2014/main" id="{C34B224B-46D1-4E51-A606-8D9F36EA680B}"/>
              </a:ext>
            </a:extLst>
          </p:cNvPr>
          <p:cNvSpPr txBox="1"/>
          <p:nvPr/>
        </p:nvSpPr>
        <p:spPr>
          <a:xfrm>
            <a:off x="3242931" y="1081088"/>
            <a:ext cx="5443868" cy="3065610"/>
          </a:xfrm>
          <a:prstGeom prst="rect">
            <a:avLst/>
          </a:prstGeom>
          <a:solidFill>
            <a:srgbClr val="E6F0F5"/>
          </a:solidFill>
        </p:spPr>
        <p:txBody>
          <a:bodyPr wrap="square" numCol="1" rtlCol="0">
            <a:noAutofit/>
          </a:bodyPr>
          <a:lstStyle/>
          <a:p>
            <a:pPr algn="l"/>
            <a:r>
              <a:rPr lang="en-US" b="0" i="1" u="none" strike="noStrike" baseline="0" dirty="0">
                <a:solidFill>
                  <a:schemeClr val="tx1"/>
                </a:solidFill>
                <a:latin typeface="Calibri" panose="020F0502020204030204" pitchFamily="34" charset="0"/>
                <a:cs typeface="Calibri" panose="020F0502020204030204" pitchFamily="34" charset="0"/>
              </a:rPr>
              <a:t>// retrieve parameter value from query string</a:t>
            </a:r>
          </a:p>
          <a:p>
            <a:pPr algn="l"/>
            <a:r>
              <a:rPr lang="en-CA" b="0" i="0" u="none" strike="noStrike" baseline="0" dirty="0">
                <a:solidFill>
                  <a:srgbClr val="000000"/>
                </a:solidFill>
                <a:latin typeface="Calibri" panose="020F0502020204030204" pitchFamily="34" charset="0"/>
                <a:cs typeface="Calibri" panose="020F0502020204030204" pitchFamily="34" charset="0"/>
              </a:rPr>
              <a:t>$id = $_GET['id’];</a:t>
            </a:r>
          </a:p>
          <a:p>
            <a:pPr algn="l"/>
            <a:endParaRPr lang="en-US" b="0" i="1" u="none" strike="noStrike" baseline="0" dirty="0">
              <a:solidFill>
                <a:srgbClr val="009A9A"/>
              </a:solidFill>
              <a:latin typeface="Calibri" panose="020F0502020204030204" pitchFamily="34" charset="0"/>
              <a:cs typeface="Calibri" panose="020F0502020204030204" pitchFamily="34" charset="0"/>
            </a:endParaRPr>
          </a:p>
          <a:p>
            <a:pPr algn="l"/>
            <a:r>
              <a:rPr lang="en-US" b="0" i="1" u="none" strike="noStrike" baseline="0" dirty="0">
                <a:solidFill>
                  <a:schemeClr val="tx1"/>
                </a:solidFill>
                <a:latin typeface="Calibri" panose="020F0502020204030204" pitchFamily="34" charset="0"/>
                <a:cs typeface="Calibri" panose="020F0502020204030204" pitchFamily="34" charset="0"/>
              </a:rPr>
              <a:t>/* method 1 – notice the </a:t>
            </a:r>
            <a:r>
              <a:rPr lang="en-US" b="0" i="0" u="none" strike="noStrike" baseline="0" dirty="0">
                <a:solidFill>
                  <a:schemeClr val="tx1"/>
                </a:solidFill>
                <a:latin typeface="Calibri" panose="020F0502020204030204" pitchFamily="34" charset="0"/>
                <a:cs typeface="Calibri" panose="020F0502020204030204" pitchFamily="34" charset="0"/>
              </a:rPr>
              <a:t>? </a:t>
            </a:r>
            <a:r>
              <a:rPr lang="en-US" b="0" i="1" u="none" strike="noStrike" baseline="0" dirty="0">
                <a:solidFill>
                  <a:schemeClr val="tx1"/>
                </a:solidFill>
                <a:latin typeface="Calibri" panose="020F0502020204030204" pitchFamily="34" charset="0"/>
                <a:cs typeface="Calibri" panose="020F0502020204030204" pitchFamily="34" charset="0"/>
              </a:rPr>
              <a:t>parameter */</a:t>
            </a:r>
          </a:p>
          <a:p>
            <a:pPr algn="l"/>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sql</a:t>
            </a:r>
            <a:r>
              <a:rPr lang="en-US" b="0" i="0" u="none" strike="noStrike" baseline="0" dirty="0">
                <a:solidFill>
                  <a:srgbClr val="000000"/>
                </a:solidFill>
                <a:latin typeface="Calibri" panose="020F0502020204030204" pitchFamily="34" charset="0"/>
                <a:cs typeface="Calibri" panose="020F0502020204030204" pitchFamily="34" charset="0"/>
              </a:rPr>
              <a:t> = "SELECT Title, </a:t>
            </a:r>
            <a:r>
              <a:rPr lang="en-US" b="0" i="0" u="none" strike="noStrike" baseline="0" dirty="0" err="1">
                <a:solidFill>
                  <a:srgbClr val="000000"/>
                </a:solidFill>
                <a:latin typeface="Calibri" panose="020F0502020204030204" pitchFamily="34" charset="0"/>
                <a:cs typeface="Calibri" panose="020F0502020204030204" pitchFamily="34" charset="0"/>
              </a:rPr>
              <a:t>CopyrightYear</a:t>
            </a:r>
            <a:r>
              <a:rPr lang="en-US" b="0" i="0" u="none" strike="noStrike" baseline="0" dirty="0">
                <a:solidFill>
                  <a:srgbClr val="000000"/>
                </a:solidFill>
                <a:latin typeface="Calibri" panose="020F0502020204030204" pitchFamily="34" charset="0"/>
                <a:cs typeface="Calibri" panose="020F0502020204030204" pitchFamily="34" charset="0"/>
              </a:rPr>
              <a:t> FROM Books WHERE ID = </a:t>
            </a:r>
            <a:r>
              <a:rPr lang="en-US" b="0" i="0" u="none" strike="noStrike" baseline="0" dirty="0">
                <a:solidFill>
                  <a:srgbClr val="9A0000"/>
                </a:solidFill>
                <a:latin typeface="Calibri" panose="020F0502020204030204" pitchFamily="34" charset="0"/>
                <a:cs typeface="Calibri" panose="020F0502020204030204" pitchFamily="34" charset="0"/>
              </a:rPr>
              <a:t>?</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9A0000"/>
                </a:solidFill>
                <a:latin typeface="Calibri" panose="020F0502020204030204" pitchFamily="34" charset="0"/>
                <a:cs typeface="Calibri" panose="020F0502020204030204" pitchFamily="34" charset="0"/>
              </a:rPr>
              <a:t>$statement = $</a:t>
            </a:r>
            <a:r>
              <a:rPr lang="en-CA" b="0" i="0" u="none" strike="noStrike" baseline="0" dirty="0" err="1">
                <a:solidFill>
                  <a:srgbClr val="9A0000"/>
                </a:solidFill>
                <a:latin typeface="Calibri" panose="020F0502020204030204" pitchFamily="34" charset="0"/>
                <a:cs typeface="Calibri" panose="020F0502020204030204" pitchFamily="34" charset="0"/>
              </a:rPr>
              <a:t>pdo</a:t>
            </a:r>
            <a:r>
              <a:rPr lang="en-CA" b="0" i="0" u="none" strike="noStrike" baseline="0" dirty="0">
                <a:solidFill>
                  <a:srgbClr val="9A0000"/>
                </a:solidFill>
                <a:latin typeface="Calibri" panose="020F0502020204030204" pitchFamily="34" charset="0"/>
                <a:cs typeface="Calibri" panose="020F0502020204030204" pitchFamily="34" charset="0"/>
              </a:rPr>
              <a:t>-&gt;prepare($</a:t>
            </a:r>
            <a:r>
              <a:rPr lang="en-CA" b="0" i="0" u="none" strike="noStrike" baseline="0" dirty="0" err="1">
                <a:solidFill>
                  <a:srgbClr val="9A0000"/>
                </a:solidFill>
                <a:latin typeface="Calibri" panose="020F0502020204030204" pitchFamily="34" charset="0"/>
                <a:cs typeface="Calibri" panose="020F0502020204030204" pitchFamily="34" charset="0"/>
              </a:rPr>
              <a:t>sql</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a:r>
              <a:rPr lang="en-US" b="0" i="0" u="none" strike="noStrike" baseline="0" dirty="0">
                <a:solidFill>
                  <a:srgbClr val="9A0000"/>
                </a:solidFill>
                <a:latin typeface="Calibri" panose="020F0502020204030204" pitchFamily="34" charset="0"/>
                <a:cs typeface="Calibri" panose="020F0502020204030204" pitchFamily="34" charset="0"/>
              </a:rPr>
              <a:t>$statement-&gt;</a:t>
            </a:r>
            <a:r>
              <a:rPr lang="en-US" b="0" i="0" u="none" strike="noStrike" baseline="0" dirty="0" err="1">
                <a:solidFill>
                  <a:srgbClr val="9A0000"/>
                </a:solidFill>
                <a:latin typeface="Calibri" panose="020F0502020204030204" pitchFamily="34" charset="0"/>
                <a:cs typeface="Calibri" panose="020F0502020204030204" pitchFamily="34" charset="0"/>
              </a:rPr>
              <a:t>bindValue</a:t>
            </a:r>
            <a:r>
              <a:rPr lang="en-US" b="0" i="0" u="none" strike="noStrike" baseline="0" dirty="0">
                <a:solidFill>
                  <a:srgbClr val="9A0000"/>
                </a:solidFill>
                <a:latin typeface="Calibri" panose="020F0502020204030204" pitchFamily="34" charset="0"/>
                <a:cs typeface="Calibri" panose="020F0502020204030204" pitchFamily="34" charset="0"/>
              </a:rPr>
              <a:t>(1, $id); </a:t>
            </a:r>
            <a:r>
              <a:rPr lang="en-US" b="0" i="1" u="none" strike="noStrike" baseline="0" dirty="0">
                <a:solidFill>
                  <a:schemeClr val="tx1"/>
                </a:solidFill>
                <a:latin typeface="Calibri" panose="020F0502020204030204" pitchFamily="34" charset="0"/>
                <a:cs typeface="Calibri" panose="020F0502020204030204" pitchFamily="34" charset="0"/>
              </a:rPr>
              <a:t>// bind to the 1st </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1" u="none" strike="noStrike" baseline="0" dirty="0">
                <a:solidFill>
                  <a:schemeClr val="tx1"/>
                </a:solidFill>
                <a:latin typeface="Calibri" panose="020F0502020204030204" pitchFamily="34" charset="0"/>
                <a:cs typeface="Calibri" panose="020F0502020204030204" pitchFamily="34" charset="0"/>
              </a:rPr>
              <a:t>parameter</a:t>
            </a:r>
          </a:p>
          <a:p>
            <a:pPr algn="l"/>
            <a:r>
              <a:rPr lang="en-CA" b="0" i="0" u="none" strike="noStrike" baseline="0" dirty="0">
                <a:solidFill>
                  <a:srgbClr val="9A0000"/>
                </a:solidFill>
                <a:latin typeface="Calibri" panose="020F0502020204030204" pitchFamily="34" charset="0"/>
                <a:cs typeface="Calibri" panose="020F0502020204030204" pitchFamily="34" charset="0"/>
              </a:rPr>
              <a:t>$statement-&gt;execute();</a:t>
            </a:r>
          </a:p>
          <a:p>
            <a:pPr algn="l"/>
            <a:endParaRPr lang="en-CA" b="0" i="1" u="none" strike="noStrike" baseline="0" dirty="0">
              <a:solidFill>
                <a:srgbClr val="009A9A"/>
              </a:solidFill>
              <a:latin typeface="Calibri" panose="020F0502020204030204" pitchFamily="34" charset="0"/>
              <a:cs typeface="Calibri" panose="020F0502020204030204" pitchFamily="34" charset="0"/>
            </a:endParaRPr>
          </a:p>
          <a:p>
            <a:pPr algn="l"/>
            <a:r>
              <a:rPr lang="en-CA" b="0" i="1" u="none" strike="noStrike" baseline="0" dirty="0">
                <a:solidFill>
                  <a:schemeClr val="tx1"/>
                </a:solidFill>
                <a:latin typeface="Calibri" panose="020F0502020204030204" pitchFamily="34" charset="0"/>
                <a:cs typeface="Calibri" panose="020F0502020204030204" pitchFamily="34" charset="0"/>
              </a:rPr>
              <a:t>/* method 2 */</a:t>
            </a:r>
          </a:p>
          <a:p>
            <a:pPr algn="l"/>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sql</a:t>
            </a:r>
            <a:r>
              <a:rPr lang="en-US" b="0" i="0" u="none" strike="noStrike" baseline="0" dirty="0">
                <a:solidFill>
                  <a:srgbClr val="000000"/>
                </a:solidFill>
                <a:latin typeface="Calibri" panose="020F0502020204030204" pitchFamily="34" charset="0"/>
                <a:cs typeface="Calibri" panose="020F0502020204030204" pitchFamily="34" charset="0"/>
              </a:rPr>
              <a:t> = "SELECT Title, </a:t>
            </a:r>
            <a:r>
              <a:rPr lang="en-US" b="0" i="0" u="none" strike="noStrike" baseline="0" dirty="0" err="1">
                <a:solidFill>
                  <a:srgbClr val="000000"/>
                </a:solidFill>
                <a:latin typeface="Calibri" panose="020F0502020204030204" pitchFamily="34" charset="0"/>
                <a:cs typeface="Calibri" panose="020F0502020204030204" pitchFamily="34" charset="0"/>
              </a:rPr>
              <a:t>CopyrightYear</a:t>
            </a:r>
            <a:r>
              <a:rPr lang="en-US" b="0" i="0" u="none" strike="noStrike" baseline="0" dirty="0">
                <a:solidFill>
                  <a:srgbClr val="000000"/>
                </a:solidFill>
                <a:latin typeface="Calibri" panose="020F0502020204030204" pitchFamily="34" charset="0"/>
                <a:cs typeface="Calibri" panose="020F0502020204030204" pitchFamily="34" charset="0"/>
              </a:rPr>
              <a:t> FROM Books WHERE ID = </a:t>
            </a:r>
            <a:r>
              <a:rPr lang="en-US" b="0" i="0" u="none" strike="noStrike" baseline="0" dirty="0">
                <a:solidFill>
                  <a:srgbClr val="9A0000"/>
                </a:solidFill>
                <a:latin typeface="Calibri" panose="020F0502020204030204" pitchFamily="34" charset="0"/>
                <a:cs typeface="Calibri" panose="020F0502020204030204" pitchFamily="34" charset="0"/>
              </a:rPr>
              <a:t>:id</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9A0000"/>
                </a:solidFill>
                <a:latin typeface="Calibri" panose="020F0502020204030204" pitchFamily="34" charset="0"/>
                <a:cs typeface="Calibri" panose="020F0502020204030204" pitchFamily="34" charset="0"/>
              </a:rPr>
              <a:t>$statement = $</a:t>
            </a:r>
            <a:r>
              <a:rPr lang="en-CA" b="0" i="0" u="none" strike="noStrike" baseline="0" dirty="0" err="1">
                <a:solidFill>
                  <a:srgbClr val="9A0000"/>
                </a:solidFill>
                <a:latin typeface="Calibri" panose="020F0502020204030204" pitchFamily="34" charset="0"/>
                <a:cs typeface="Calibri" panose="020F0502020204030204" pitchFamily="34" charset="0"/>
              </a:rPr>
              <a:t>pdo</a:t>
            </a:r>
            <a:r>
              <a:rPr lang="en-CA" b="0" i="0" u="none" strike="noStrike" baseline="0" dirty="0">
                <a:solidFill>
                  <a:srgbClr val="9A0000"/>
                </a:solidFill>
                <a:latin typeface="Calibri" panose="020F0502020204030204" pitchFamily="34" charset="0"/>
                <a:cs typeface="Calibri" panose="020F0502020204030204" pitchFamily="34" charset="0"/>
              </a:rPr>
              <a:t>-&gt;prepare($</a:t>
            </a:r>
            <a:r>
              <a:rPr lang="en-CA" b="0" i="0" u="none" strike="noStrike" baseline="0" dirty="0" err="1">
                <a:solidFill>
                  <a:srgbClr val="9A0000"/>
                </a:solidFill>
                <a:latin typeface="Calibri" panose="020F0502020204030204" pitchFamily="34" charset="0"/>
                <a:cs typeface="Calibri" panose="020F0502020204030204" pitchFamily="34" charset="0"/>
              </a:rPr>
              <a:t>sql</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a:r>
              <a:rPr lang="en-CA" b="0" i="0" u="none" strike="noStrike" baseline="0" dirty="0">
                <a:solidFill>
                  <a:srgbClr val="9A0000"/>
                </a:solidFill>
                <a:latin typeface="Calibri" panose="020F0502020204030204" pitchFamily="34" charset="0"/>
                <a:cs typeface="Calibri" panose="020F0502020204030204" pitchFamily="34" charset="0"/>
              </a:rPr>
              <a:t>$statement-&gt;</a:t>
            </a:r>
            <a:r>
              <a:rPr lang="en-CA" b="0" i="0" u="none" strike="noStrike" baseline="0" dirty="0" err="1">
                <a:solidFill>
                  <a:srgbClr val="9A0000"/>
                </a:solidFill>
                <a:latin typeface="Calibri" panose="020F0502020204030204" pitchFamily="34" charset="0"/>
                <a:cs typeface="Calibri" panose="020F0502020204030204" pitchFamily="34" charset="0"/>
              </a:rPr>
              <a:t>bindValue</a:t>
            </a:r>
            <a:r>
              <a:rPr lang="en-CA" b="0" i="0" u="none" strike="noStrike" baseline="0" dirty="0">
                <a:solidFill>
                  <a:srgbClr val="9A0000"/>
                </a:solidFill>
                <a:latin typeface="Calibri" panose="020F0502020204030204" pitchFamily="34" charset="0"/>
                <a:cs typeface="Calibri" panose="020F0502020204030204" pitchFamily="34" charset="0"/>
              </a:rPr>
              <a:t>(':id', $id);</a:t>
            </a:r>
          </a:p>
          <a:p>
            <a:pPr algn="l"/>
            <a:r>
              <a:rPr lang="en-CA" b="0" i="0" u="none" strike="noStrike" baseline="0" dirty="0">
                <a:solidFill>
                  <a:srgbClr val="9A0000"/>
                </a:solidFill>
                <a:latin typeface="Calibri" panose="020F0502020204030204" pitchFamily="34" charset="0"/>
                <a:cs typeface="Calibri" panose="020F0502020204030204" pitchFamily="34" charset="0"/>
              </a:rPr>
              <a:t>$statement-&gt;execute();</a:t>
            </a:r>
            <a:endParaRPr lang="en-CA" sz="5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37972F65-783F-4062-9D1C-684192D0F725}"/>
              </a:ext>
            </a:extLst>
          </p:cNvPr>
          <p:cNvSpPr txBox="1"/>
          <p:nvPr/>
        </p:nvSpPr>
        <p:spPr>
          <a:xfrm>
            <a:off x="3188337" y="4146698"/>
            <a:ext cx="5498462"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14.17 </a:t>
            </a:r>
            <a:r>
              <a:rPr lang="en-US" sz="1200" b="0" i="0" u="none" strike="noStrike" baseline="0" dirty="0">
                <a:solidFill>
                  <a:srgbClr val="000000"/>
                </a:solidFill>
                <a:latin typeface="+mj-lt"/>
              </a:rPr>
              <a:t>Using a prepared statement</a:t>
            </a:r>
            <a:endParaRPr lang="en-CA" sz="1200" dirty="0">
              <a:latin typeface="+mj-lt"/>
            </a:endParaRPr>
          </a:p>
        </p:txBody>
      </p:sp>
    </p:spTree>
    <p:extLst>
      <p:ext uri="{BB962C8B-B14F-4D97-AF65-F5344CB8AC3E}">
        <p14:creationId xmlns:p14="http://schemas.microsoft.com/office/powerpoint/2010/main" val="21914546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93707-3B9B-425A-B460-3B9D9C0729AF}"/>
              </a:ext>
            </a:extLst>
          </p:cNvPr>
          <p:cNvSpPr>
            <a:spLocks noGrp="1"/>
          </p:cNvSpPr>
          <p:nvPr>
            <p:ph type="title"/>
          </p:nvPr>
        </p:nvSpPr>
        <p:spPr/>
        <p:txBody>
          <a:bodyPr/>
          <a:lstStyle/>
          <a:p>
            <a:r>
              <a:rPr lang="en-CA" dirty="0"/>
              <a:t>Named Parameters</a:t>
            </a:r>
          </a:p>
        </p:txBody>
      </p:sp>
      <p:sp>
        <p:nvSpPr>
          <p:cNvPr id="3" name="Text Placeholder 2">
            <a:extLst>
              <a:ext uri="{FF2B5EF4-FFF2-40B4-BE49-F238E27FC236}">
                <a16:creationId xmlns:a16="http://schemas.microsoft.com/office/drawing/2014/main" id="{189B1873-A127-4DA2-BD9D-D0EC078C1BCD}"/>
              </a:ext>
            </a:extLst>
          </p:cNvPr>
          <p:cNvSpPr>
            <a:spLocks noGrp="1"/>
          </p:cNvSpPr>
          <p:nvPr>
            <p:ph type="body" idx="1"/>
          </p:nvPr>
        </p:nvSpPr>
        <p:spPr>
          <a:xfrm>
            <a:off x="457201" y="1081088"/>
            <a:ext cx="2731136" cy="3532476"/>
          </a:xfrm>
        </p:spPr>
        <p:txBody>
          <a:bodyPr/>
          <a:lstStyle/>
          <a:p>
            <a:pPr marL="114300" indent="0" algn="l">
              <a:buNone/>
            </a:pPr>
            <a:r>
              <a:rPr lang="en-CA" i="0" u="none" strike="noStrike" baseline="0" dirty="0">
                <a:solidFill>
                  <a:schemeClr val="tx1"/>
                </a:solidFill>
                <a:latin typeface="+mj-lt"/>
              </a:rPr>
              <a:t>A </a:t>
            </a:r>
            <a:r>
              <a:rPr lang="en-CA" b="1" i="0" u="none" strike="noStrike" baseline="0" dirty="0">
                <a:solidFill>
                  <a:srgbClr val="009A9A"/>
                </a:solidFill>
                <a:latin typeface="+mj-lt"/>
              </a:rPr>
              <a:t>named parameter </a:t>
            </a:r>
            <a:r>
              <a:rPr lang="en-CA" b="0" i="0" u="none" strike="noStrike" baseline="0" dirty="0">
                <a:solidFill>
                  <a:srgbClr val="000000"/>
                </a:solidFill>
                <a:latin typeface="+mj-lt"/>
              </a:rPr>
              <a:t>assigns</a:t>
            </a:r>
            <a:r>
              <a:rPr lang="en-CA" dirty="0">
                <a:solidFill>
                  <a:srgbClr val="000000"/>
                </a:solidFill>
                <a:latin typeface="+mj-lt"/>
              </a:rPr>
              <a:t> </a:t>
            </a:r>
            <a:r>
              <a:rPr lang="en-US" b="0" i="0" u="none" strike="noStrike" baseline="0" dirty="0">
                <a:solidFill>
                  <a:srgbClr val="000000"/>
                </a:solidFill>
                <a:latin typeface="+mj-lt"/>
              </a:rPr>
              <a:t>labels in prepared SQL statements which are then explicitly bound to variables in </a:t>
            </a:r>
            <a:r>
              <a:rPr lang="en-CA" b="0" i="0" u="none" strike="noStrike" baseline="0" dirty="0">
                <a:solidFill>
                  <a:srgbClr val="000000"/>
                </a:solidFill>
                <a:latin typeface="+mj-lt"/>
              </a:rPr>
              <a:t>PHP, reducing opportunities for error.</a:t>
            </a:r>
          </a:p>
          <a:p>
            <a:pPr marL="114300" indent="0" algn="l">
              <a:buNone/>
            </a:pPr>
            <a:br>
              <a:rPr lang="en-CA" b="0" i="0" u="none" strike="noStrike" baseline="0" dirty="0">
                <a:solidFill>
                  <a:srgbClr val="000000"/>
                </a:solidFill>
                <a:latin typeface="+mj-lt"/>
              </a:rPr>
            </a:br>
            <a:r>
              <a:rPr lang="en-US" b="0" i="0" u="none" strike="noStrike" baseline="0" dirty="0">
                <a:latin typeface="+mj-lt"/>
              </a:rPr>
              <a:t>It is also possible to pass in parameter values within an array to the execute() method and cut out the calls to </a:t>
            </a:r>
            <a:r>
              <a:rPr lang="en-US" b="0" i="0" u="none" strike="noStrike" baseline="0" dirty="0" err="1">
                <a:latin typeface="+mj-lt"/>
              </a:rPr>
              <a:t>bindValue</a:t>
            </a:r>
            <a:r>
              <a:rPr lang="en-US" b="0" i="0" u="none" strike="noStrike" baseline="0" dirty="0">
                <a:latin typeface="+mj-lt"/>
              </a:rPr>
              <a:t>()</a:t>
            </a:r>
            <a:endParaRPr lang="en-CA" sz="1400" dirty="0">
              <a:latin typeface="+mj-lt"/>
            </a:endParaRPr>
          </a:p>
        </p:txBody>
      </p:sp>
      <p:sp>
        <p:nvSpPr>
          <p:cNvPr id="4" name="TextBox 3">
            <a:extLst>
              <a:ext uri="{FF2B5EF4-FFF2-40B4-BE49-F238E27FC236}">
                <a16:creationId xmlns:a16="http://schemas.microsoft.com/office/drawing/2014/main" id="{C34B224B-46D1-4E51-A606-8D9F36EA680B}"/>
              </a:ext>
            </a:extLst>
          </p:cNvPr>
          <p:cNvSpPr txBox="1"/>
          <p:nvPr/>
        </p:nvSpPr>
        <p:spPr>
          <a:xfrm>
            <a:off x="3242931" y="1031358"/>
            <a:ext cx="5443868" cy="2925473"/>
          </a:xfrm>
          <a:prstGeom prst="rect">
            <a:avLst/>
          </a:prstGeom>
          <a:solidFill>
            <a:srgbClr val="E6F0F5"/>
          </a:solidFill>
        </p:spPr>
        <p:txBody>
          <a:bodyPr wrap="square" numCol="1" rtlCol="0">
            <a:noAutofit/>
          </a:bodyPr>
          <a:lstStyle/>
          <a:p>
            <a:pPr algn="l"/>
            <a:r>
              <a:rPr lang="en-CA" b="0" i="1" u="none" strike="noStrike" baseline="0" dirty="0">
                <a:solidFill>
                  <a:schemeClr val="tx1"/>
                </a:solidFill>
                <a:latin typeface="Calibri" panose="020F0502020204030204" pitchFamily="34" charset="0"/>
                <a:cs typeface="Calibri" panose="020F0502020204030204" pitchFamily="34" charset="0"/>
              </a:rPr>
              <a:t>/* technique named parameters */</a:t>
            </a:r>
          </a:p>
          <a:p>
            <a:pPr algn="l"/>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sql</a:t>
            </a:r>
            <a:r>
              <a:rPr lang="en-US" b="0" i="0" u="none" strike="noStrike" baseline="0" dirty="0">
                <a:solidFill>
                  <a:srgbClr val="000000"/>
                </a:solidFill>
                <a:latin typeface="Calibri" panose="020F0502020204030204" pitchFamily="34" charset="0"/>
                <a:cs typeface="Calibri" panose="020F0502020204030204" pitchFamily="34" charset="0"/>
              </a:rPr>
              <a:t> = "INSERT INTO books (ISBN10, Title, </a:t>
            </a:r>
            <a:r>
              <a:rPr lang="en-US" b="0" i="0" u="none" strike="noStrike" baseline="0" dirty="0" err="1">
                <a:solidFill>
                  <a:srgbClr val="000000"/>
                </a:solidFill>
                <a:latin typeface="Calibri" panose="020F0502020204030204" pitchFamily="34" charset="0"/>
                <a:cs typeface="Calibri" panose="020F0502020204030204" pitchFamily="34" charset="0"/>
              </a:rPr>
              <a:t>CopyrightYear</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ImprintId</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err="1">
                <a:solidFill>
                  <a:srgbClr val="000000"/>
                </a:solidFill>
                <a:latin typeface="Calibri" panose="020F0502020204030204" pitchFamily="34" charset="0"/>
                <a:cs typeface="Calibri" panose="020F0502020204030204" pitchFamily="34" charset="0"/>
              </a:rPr>
              <a:t>ProductionStatusId</a:t>
            </a:r>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TrimSize</a:t>
            </a:r>
            <a:r>
              <a:rPr lang="en-CA" b="0" i="0" u="none" strike="noStrike" baseline="0" dirty="0">
                <a:solidFill>
                  <a:srgbClr val="000000"/>
                </a:solidFill>
                <a:latin typeface="Calibri" panose="020F0502020204030204" pitchFamily="34" charset="0"/>
                <a:cs typeface="Calibri" panose="020F0502020204030204" pitchFamily="34" charset="0"/>
              </a:rPr>
              <a:t>, Description) VALUES (:</a:t>
            </a:r>
            <a:r>
              <a:rPr lang="en-CA" b="0" i="0" u="none" strike="noStrike" baseline="0" dirty="0" err="1">
                <a:solidFill>
                  <a:srgbClr val="000000"/>
                </a:solidFill>
                <a:latin typeface="Calibri" panose="020F0502020204030204" pitchFamily="34" charset="0"/>
                <a:cs typeface="Calibri" panose="020F0502020204030204" pitchFamily="34" charset="0"/>
              </a:rPr>
              <a:t>isbn</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title,:year,:imprint,:status,:size,:desc</a:t>
            </a:r>
            <a:r>
              <a:rPr lang="en-US" b="0" i="0" u="none" strike="noStrike" baseline="0" dirty="0">
                <a:solidFill>
                  <a:srgbClr val="000000"/>
                </a:solidFill>
                <a:latin typeface="Calibri" panose="020F0502020204030204" pitchFamily="34" charset="0"/>
                <a:cs typeface="Calibri" panose="020F0502020204030204" pitchFamily="34" charset="0"/>
              </a:rPr>
              <a:t>) ";</a:t>
            </a:r>
          </a:p>
          <a:p>
            <a:pPr algn="l"/>
            <a:r>
              <a:rPr lang="en-CA" b="0" i="0" u="none" strike="noStrike" baseline="0" dirty="0">
                <a:solidFill>
                  <a:srgbClr val="000000"/>
                </a:solidFill>
                <a:latin typeface="Calibri" panose="020F0502020204030204" pitchFamily="34" charset="0"/>
                <a:cs typeface="Calibri" panose="020F0502020204030204" pitchFamily="34" charset="0"/>
              </a:rPr>
              <a:t>$statement = $</a:t>
            </a:r>
            <a:r>
              <a:rPr lang="en-CA" b="0" i="0" u="none" strike="noStrike" baseline="0" dirty="0" err="1">
                <a:solidFill>
                  <a:srgbClr val="000000"/>
                </a:solidFill>
                <a:latin typeface="Calibri" panose="020F0502020204030204" pitchFamily="34" charset="0"/>
                <a:cs typeface="Calibri" panose="020F0502020204030204" pitchFamily="34" charset="0"/>
              </a:rPr>
              <a:t>pdo</a:t>
            </a:r>
            <a:r>
              <a:rPr lang="en-CA" b="0" i="0" u="none" strike="noStrike" baseline="0" dirty="0">
                <a:solidFill>
                  <a:srgbClr val="000000"/>
                </a:solidFill>
                <a:latin typeface="Calibri" panose="020F0502020204030204" pitchFamily="34" charset="0"/>
                <a:cs typeface="Calibri" panose="020F0502020204030204" pitchFamily="34" charset="0"/>
              </a:rPr>
              <a:t>-&gt;prepare($</a:t>
            </a:r>
            <a:r>
              <a:rPr lang="en-CA" b="0" i="0" u="none" strike="noStrike" baseline="0" dirty="0" err="1">
                <a:solidFill>
                  <a:srgbClr val="000000"/>
                </a:solidFill>
                <a:latin typeface="Calibri" panose="020F0502020204030204" pitchFamily="34" charset="0"/>
                <a:cs typeface="Calibri" panose="020F0502020204030204" pitchFamily="34" charset="0"/>
              </a:rPr>
              <a:t>sql</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000000"/>
                </a:solidFill>
                <a:latin typeface="Calibri" panose="020F0502020204030204" pitchFamily="34" charset="0"/>
                <a:cs typeface="Calibri" panose="020F0502020204030204" pitchFamily="34" charset="0"/>
              </a:rPr>
              <a:t>$statement-&gt;</a:t>
            </a:r>
            <a:r>
              <a:rPr lang="en-CA" b="0" i="0" u="none" strike="noStrike" baseline="0" dirty="0" err="1">
                <a:solidFill>
                  <a:srgbClr val="000000"/>
                </a:solidFill>
                <a:latin typeface="Calibri" panose="020F0502020204030204" pitchFamily="34" charset="0"/>
                <a:cs typeface="Calibri" panose="020F0502020204030204" pitchFamily="34" charset="0"/>
              </a:rPr>
              <a:t>bindValue</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isbn</a:t>
            </a:r>
            <a:r>
              <a:rPr lang="en-CA" b="0" i="0" u="none" strike="noStrike" baseline="0" dirty="0">
                <a:solidFill>
                  <a:srgbClr val="000000"/>
                </a:solidFill>
                <a:latin typeface="Calibri" panose="020F0502020204030204" pitchFamily="34" charset="0"/>
                <a:cs typeface="Calibri" panose="020F0502020204030204" pitchFamily="34" charset="0"/>
              </a:rPr>
              <a:t>', $_POST['</a:t>
            </a:r>
            <a:r>
              <a:rPr lang="en-CA" b="0" i="0" u="none" strike="noStrike" baseline="0" dirty="0" err="1">
                <a:solidFill>
                  <a:srgbClr val="000000"/>
                </a:solidFill>
                <a:latin typeface="Calibri" panose="020F0502020204030204" pitchFamily="34" charset="0"/>
                <a:cs typeface="Calibri" panose="020F0502020204030204" pitchFamily="34" charset="0"/>
              </a:rPr>
              <a:t>isbn</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000000"/>
                </a:solidFill>
                <a:latin typeface="Calibri" panose="020F0502020204030204" pitchFamily="34" charset="0"/>
                <a:cs typeface="Calibri" panose="020F0502020204030204" pitchFamily="34" charset="0"/>
              </a:rPr>
              <a:t>$statement-&gt;</a:t>
            </a:r>
            <a:r>
              <a:rPr lang="en-CA" b="0" i="0" u="none" strike="noStrike" baseline="0" dirty="0" err="1">
                <a:solidFill>
                  <a:srgbClr val="000000"/>
                </a:solidFill>
                <a:latin typeface="Calibri" panose="020F0502020204030204" pitchFamily="34" charset="0"/>
                <a:cs typeface="Calibri" panose="020F0502020204030204" pitchFamily="34" charset="0"/>
              </a:rPr>
              <a:t>bindValue</a:t>
            </a:r>
            <a:r>
              <a:rPr lang="en-CA" b="0" i="0" u="none" strike="noStrike" baseline="0" dirty="0">
                <a:solidFill>
                  <a:srgbClr val="000000"/>
                </a:solidFill>
                <a:latin typeface="Calibri" panose="020F0502020204030204" pitchFamily="34" charset="0"/>
                <a:cs typeface="Calibri" panose="020F0502020204030204" pitchFamily="34" charset="0"/>
              </a:rPr>
              <a:t>(':title', $_POST['title']);</a:t>
            </a:r>
          </a:p>
          <a:p>
            <a:pPr algn="l"/>
            <a:r>
              <a:rPr lang="en-US" b="0" i="0" u="none" strike="noStrike" baseline="0" dirty="0">
                <a:solidFill>
                  <a:srgbClr val="000000"/>
                </a:solidFill>
                <a:latin typeface="Calibri" panose="020F0502020204030204" pitchFamily="34" charset="0"/>
                <a:cs typeface="Calibri" panose="020F0502020204030204" pitchFamily="34" charset="0"/>
              </a:rPr>
              <a:t>$statement-&gt;</a:t>
            </a:r>
            <a:r>
              <a:rPr lang="en-US" b="0" i="0" u="none" strike="noStrike" baseline="0" dirty="0" err="1">
                <a:solidFill>
                  <a:srgbClr val="000000"/>
                </a:solidFill>
                <a:latin typeface="Calibri" panose="020F0502020204030204" pitchFamily="34" charset="0"/>
                <a:cs typeface="Calibri" panose="020F0502020204030204" pitchFamily="34" charset="0"/>
              </a:rPr>
              <a:t>bindValue</a:t>
            </a:r>
            <a:r>
              <a:rPr lang="en-US" b="0" i="0" u="none" strike="noStrike" baseline="0" dirty="0">
                <a:solidFill>
                  <a:srgbClr val="000000"/>
                </a:solidFill>
                <a:latin typeface="Calibri" panose="020F0502020204030204" pitchFamily="34" charset="0"/>
                <a:cs typeface="Calibri" panose="020F0502020204030204" pitchFamily="34" charset="0"/>
              </a:rPr>
              <a:t>(':year', $_POST['year']);</a:t>
            </a:r>
          </a:p>
          <a:p>
            <a:pPr algn="l"/>
            <a:r>
              <a:rPr lang="en-CA" b="0" i="0" u="none" strike="noStrike" baseline="0" dirty="0">
                <a:solidFill>
                  <a:srgbClr val="000000"/>
                </a:solidFill>
                <a:latin typeface="Calibri" panose="020F0502020204030204" pitchFamily="34" charset="0"/>
                <a:cs typeface="Calibri" panose="020F0502020204030204" pitchFamily="34" charset="0"/>
              </a:rPr>
              <a:t>$statement-&gt;</a:t>
            </a:r>
            <a:r>
              <a:rPr lang="en-CA" b="0" i="0" u="none" strike="noStrike" baseline="0" dirty="0" err="1">
                <a:solidFill>
                  <a:srgbClr val="000000"/>
                </a:solidFill>
                <a:latin typeface="Calibri" panose="020F0502020204030204" pitchFamily="34" charset="0"/>
                <a:cs typeface="Calibri" panose="020F0502020204030204" pitchFamily="34" charset="0"/>
              </a:rPr>
              <a:t>bindValue</a:t>
            </a:r>
            <a:r>
              <a:rPr lang="en-CA" b="0" i="0" u="none" strike="noStrike" baseline="0" dirty="0">
                <a:solidFill>
                  <a:srgbClr val="000000"/>
                </a:solidFill>
                <a:latin typeface="Calibri" panose="020F0502020204030204" pitchFamily="34" charset="0"/>
                <a:cs typeface="Calibri" panose="020F0502020204030204" pitchFamily="34" charset="0"/>
              </a:rPr>
              <a:t>(':imprint', $_POST['imprint']);</a:t>
            </a:r>
          </a:p>
          <a:p>
            <a:pPr algn="l"/>
            <a:r>
              <a:rPr lang="en-CA" b="0" i="0" u="none" strike="noStrike" baseline="0" dirty="0">
                <a:solidFill>
                  <a:srgbClr val="000000"/>
                </a:solidFill>
                <a:latin typeface="Calibri" panose="020F0502020204030204" pitchFamily="34" charset="0"/>
                <a:cs typeface="Calibri" panose="020F0502020204030204" pitchFamily="34" charset="0"/>
              </a:rPr>
              <a:t>$statement-&gt;</a:t>
            </a:r>
            <a:r>
              <a:rPr lang="en-CA" b="0" i="0" u="none" strike="noStrike" baseline="0" dirty="0" err="1">
                <a:solidFill>
                  <a:srgbClr val="000000"/>
                </a:solidFill>
                <a:latin typeface="Calibri" panose="020F0502020204030204" pitchFamily="34" charset="0"/>
                <a:cs typeface="Calibri" panose="020F0502020204030204" pitchFamily="34" charset="0"/>
              </a:rPr>
              <a:t>bindValue</a:t>
            </a:r>
            <a:r>
              <a:rPr lang="en-CA" b="0" i="0" u="none" strike="noStrike" baseline="0" dirty="0">
                <a:solidFill>
                  <a:srgbClr val="000000"/>
                </a:solidFill>
                <a:latin typeface="Calibri" panose="020F0502020204030204" pitchFamily="34" charset="0"/>
                <a:cs typeface="Calibri" panose="020F0502020204030204" pitchFamily="34" charset="0"/>
              </a:rPr>
              <a:t>(':status', $_POST['status']);</a:t>
            </a:r>
          </a:p>
          <a:p>
            <a:pPr algn="l"/>
            <a:r>
              <a:rPr lang="en-US" b="0" i="0" u="none" strike="noStrike" baseline="0" dirty="0">
                <a:solidFill>
                  <a:srgbClr val="000000"/>
                </a:solidFill>
                <a:latin typeface="Calibri" panose="020F0502020204030204" pitchFamily="34" charset="0"/>
                <a:cs typeface="Calibri" panose="020F0502020204030204" pitchFamily="34" charset="0"/>
              </a:rPr>
              <a:t>$statement-&gt;</a:t>
            </a:r>
            <a:r>
              <a:rPr lang="en-US" b="0" i="0" u="none" strike="noStrike" baseline="0" dirty="0" err="1">
                <a:solidFill>
                  <a:srgbClr val="000000"/>
                </a:solidFill>
                <a:latin typeface="Calibri" panose="020F0502020204030204" pitchFamily="34" charset="0"/>
                <a:cs typeface="Calibri" panose="020F0502020204030204" pitchFamily="34" charset="0"/>
              </a:rPr>
              <a:t>bindValue</a:t>
            </a:r>
            <a:r>
              <a:rPr lang="en-US" b="0" i="0" u="none" strike="noStrike" baseline="0" dirty="0">
                <a:solidFill>
                  <a:srgbClr val="000000"/>
                </a:solidFill>
                <a:latin typeface="Calibri" panose="020F0502020204030204" pitchFamily="34" charset="0"/>
                <a:cs typeface="Calibri" panose="020F0502020204030204" pitchFamily="34" charset="0"/>
              </a:rPr>
              <a:t>(':size', $_POST['size']);</a:t>
            </a:r>
          </a:p>
          <a:p>
            <a:pPr algn="l"/>
            <a:r>
              <a:rPr lang="fr-FR" b="0" i="0" u="none" strike="noStrike" baseline="0" dirty="0">
                <a:solidFill>
                  <a:srgbClr val="000000"/>
                </a:solidFill>
                <a:latin typeface="Calibri" panose="020F0502020204030204" pitchFamily="34" charset="0"/>
                <a:cs typeface="Calibri" panose="020F0502020204030204" pitchFamily="34" charset="0"/>
              </a:rPr>
              <a:t>$statement-&gt;bindValue(':desc', $_POST['desc']);</a:t>
            </a:r>
          </a:p>
          <a:p>
            <a:pPr algn="l"/>
            <a:r>
              <a:rPr lang="en-CA" b="0" i="0" u="none" strike="noStrike" baseline="0" dirty="0">
                <a:solidFill>
                  <a:srgbClr val="000000"/>
                </a:solidFill>
                <a:latin typeface="Calibri" panose="020F0502020204030204" pitchFamily="34" charset="0"/>
                <a:cs typeface="Calibri" panose="020F0502020204030204" pitchFamily="34" charset="0"/>
              </a:rPr>
              <a:t>$statement-&gt;execute();</a:t>
            </a:r>
            <a:endParaRPr lang="en-CA"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37972F65-783F-4062-9D1C-684192D0F725}"/>
              </a:ext>
            </a:extLst>
          </p:cNvPr>
          <p:cNvSpPr txBox="1"/>
          <p:nvPr/>
        </p:nvSpPr>
        <p:spPr>
          <a:xfrm>
            <a:off x="3188337" y="4003702"/>
            <a:ext cx="5498462" cy="276999"/>
          </a:xfrm>
          <a:prstGeom prst="rect">
            <a:avLst/>
          </a:prstGeom>
          <a:noFill/>
        </p:spPr>
        <p:txBody>
          <a:bodyPr wrap="square" rtlCol="0">
            <a:spAutoFit/>
          </a:bodyPr>
          <a:lstStyle/>
          <a:p>
            <a:r>
              <a:rPr lang="en-US" sz="1200" b="1" i="0" u="none" strike="noStrike" baseline="0" dirty="0">
                <a:solidFill>
                  <a:srgbClr val="009A9A"/>
                </a:solidFill>
                <a:latin typeface="+mj-lt"/>
              </a:rPr>
              <a:t>LISTING 14.18 </a:t>
            </a:r>
            <a:r>
              <a:rPr lang="en-US" sz="1200" b="0" i="0" u="none" strike="noStrike" baseline="0" dirty="0">
                <a:solidFill>
                  <a:srgbClr val="000000"/>
                </a:solidFill>
                <a:latin typeface="+mj-lt"/>
              </a:rPr>
              <a:t>Using names parameters (part b)</a:t>
            </a:r>
            <a:endParaRPr lang="en-CA" sz="1200" dirty="0">
              <a:latin typeface="+mj-lt"/>
            </a:endParaRPr>
          </a:p>
        </p:txBody>
      </p:sp>
    </p:spTree>
    <p:extLst>
      <p:ext uri="{BB962C8B-B14F-4D97-AF65-F5344CB8AC3E}">
        <p14:creationId xmlns:p14="http://schemas.microsoft.com/office/powerpoint/2010/main" val="14939401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E5B3-B602-4125-B0D7-C1FCBE041136}"/>
              </a:ext>
            </a:extLst>
          </p:cNvPr>
          <p:cNvSpPr>
            <a:spLocks noGrp="1"/>
          </p:cNvSpPr>
          <p:nvPr>
            <p:ph type="title"/>
          </p:nvPr>
        </p:nvSpPr>
        <p:spPr/>
        <p:txBody>
          <a:bodyPr/>
          <a:lstStyle/>
          <a:p>
            <a:r>
              <a:rPr lang="en-CA" dirty="0"/>
              <a:t>Using Transactions</a:t>
            </a:r>
          </a:p>
        </p:txBody>
      </p:sp>
      <p:sp>
        <p:nvSpPr>
          <p:cNvPr id="4" name="TextBox 3">
            <a:extLst>
              <a:ext uri="{FF2B5EF4-FFF2-40B4-BE49-F238E27FC236}">
                <a16:creationId xmlns:a16="http://schemas.microsoft.com/office/drawing/2014/main" id="{3568616B-2DFD-45F8-BEDE-93F0B3FE3307}"/>
              </a:ext>
            </a:extLst>
          </p:cNvPr>
          <p:cNvSpPr txBox="1"/>
          <p:nvPr/>
        </p:nvSpPr>
        <p:spPr>
          <a:xfrm>
            <a:off x="511794" y="984487"/>
            <a:ext cx="8229600" cy="3249343"/>
          </a:xfrm>
          <a:prstGeom prst="rect">
            <a:avLst/>
          </a:prstGeom>
          <a:solidFill>
            <a:srgbClr val="E6F0F5"/>
          </a:solidFill>
        </p:spPr>
        <p:txBody>
          <a:bodyPr wrap="square" numCol="1" rtlCol="0">
            <a:noAutofit/>
          </a:bodyPr>
          <a:lstStyle/>
          <a:p>
            <a:pPr algn="l"/>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 = new PDO($</a:t>
            </a:r>
            <a:r>
              <a:rPr lang="en-US" sz="1200" b="0" i="0" u="none" strike="noStrike" baseline="0" dirty="0" err="1">
                <a:solidFill>
                  <a:srgbClr val="000000"/>
                </a:solidFill>
                <a:latin typeface="Calibri" panose="020F0502020204030204" pitchFamily="34" charset="0"/>
                <a:cs typeface="Calibri" panose="020F0502020204030204" pitchFamily="34" charset="0"/>
              </a:rPr>
              <a:t>connString</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user,$pass</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a:r>
              <a:rPr lang="en-US" sz="1200" b="0" i="1" u="none" strike="noStrike" baseline="0" dirty="0">
                <a:solidFill>
                  <a:schemeClr val="tx1"/>
                </a:solidFill>
                <a:latin typeface="Calibri" panose="020F0502020204030204" pitchFamily="34" charset="0"/>
                <a:cs typeface="Calibri" panose="020F0502020204030204" pitchFamily="34" charset="0"/>
              </a:rPr>
              <a:t>// turn on exceptions so that exception is thrown if error occurs</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-&gt;</a:t>
            </a:r>
            <a:r>
              <a:rPr lang="en-CA" sz="1200" b="0" i="0" u="none" strike="noStrike" baseline="0" dirty="0" err="1">
                <a:solidFill>
                  <a:srgbClr val="000000"/>
                </a:solidFill>
                <a:latin typeface="Calibri" panose="020F0502020204030204" pitchFamily="34" charset="0"/>
                <a:cs typeface="Calibri" panose="020F0502020204030204" pitchFamily="34" charset="0"/>
              </a:rPr>
              <a:t>setAttribute</a:t>
            </a:r>
            <a:r>
              <a:rPr lang="en-CA" sz="1200" b="0" i="0" u="none" strike="noStrike" baseline="0" dirty="0">
                <a:solidFill>
                  <a:srgbClr val="000000"/>
                </a:solidFill>
                <a:latin typeface="Calibri" panose="020F0502020204030204" pitchFamily="34" charset="0"/>
                <a:cs typeface="Calibri" panose="020F0502020204030204" pitchFamily="34" charset="0"/>
              </a:rPr>
              <a:t>(PDO::ATTR_ERRMODE, PDO::ERRMODE_EXCEPTION);</a:t>
            </a:r>
          </a:p>
          <a:p>
            <a:pPr algn="l"/>
            <a:r>
              <a:rPr lang="en-CA" sz="1200" b="0" i="1" u="none" strike="noStrike" baseline="0" dirty="0">
                <a:solidFill>
                  <a:schemeClr val="tx1"/>
                </a:solidFill>
                <a:latin typeface="Calibri" panose="020F0502020204030204" pitchFamily="34" charset="0"/>
                <a:cs typeface="Calibri" panose="020F0502020204030204" pitchFamily="34" charset="0"/>
              </a:rPr>
              <a: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try {</a:t>
            </a:r>
          </a:p>
          <a:p>
            <a:pPr algn="l"/>
            <a:r>
              <a:rPr lang="en-CA" sz="1200" b="0" i="1" u="none" strike="noStrike" baseline="0" dirty="0">
                <a:solidFill>
                  <a:srgbClr val="009A9A"/>
                </a:solidFill>
                <a:latin typeface="Calibri" panose="020F0502020204030204" pitchFamily="34" charset="0"/>
                <a:cs typeface="Calibri" panose="020F0502020204030204" pitchFamily="34" charset="0"/>
              </a:rPr>
              <a:t>	</a:t>
            </a:r>
            <a:r>
              <a:rPr lang="en-CA" sz="1200" b="0" i="1" u="none" strike="noStrike" baseline="0" dirty="0">
                <a:solidFill>
                  <a:schemeClr val="tx1"/>
                </a:solidFill>
                <a:latin typeface="Calibri" panose="020F0502020204030204" pitchFamily="34" charset="0"/>
                <a:cs typeface="Calibri" panose="020F0502020204030204" pitchFamily="34" charset="0"/>
              </a:rPr>
              <a:t>// begin a transaction</a:t>
            </a:r>
          </a:p>
          <a:p>
            <a:pPr algn="l"/>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pdo</a:t>
            </a:r>
            <a:r>
              <a:rPr lang="en-CA" sz="1200" b="0" i="0" u="none" strike="noStrike" baseline="0" dirty="0">
                <a:solidFill>
                  <a:srgbClr val="9A0000"/>
                </a:solidFill>
                <a:latin typeface="Calibri" panose="020F0502020204030204" pitchFamily="34" charset="0"/>
                <a:cs typeface="Calibri" panose="020F0502020204030204" pitchFamily="34" charset="0"/>
              </a:rPr>
              <a:t>-&gt;</a:t>
            </a:r>
            <a:r>
              <a:rPr lang="en-CA" sz="1200" b="0" i="0" u="none" strike="noStrike" baseline="0" dirty="0" err="1">
                <a:solidFill>
                  <a:srgbClr val="9A0000"/>
                </a:solidFill>
                <a:latin typeface="Calibri" panose="020F0502020204030204" pitchFamily="34" charset="0"/>
                <a:cs typeface="Calibri" panose="020F0502020204030204" pitchFamily="34" charset="0"/>
              </a:rPr>
              <a:t>beginTransaction</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-&gt;exec("INSERT INTO Categories (</a:t>
            </a:r>
            <a:r>
              <a:rPr lang="en-US" sz="1200" b="0" i="0" u="none" strike="noStrike" baseline="0" dirty="0" err="1">
                <a:solidFill>
                  <a:srgbClr val="000000"/>
                </a:solidFill>
                <a:latin typeface="Calibri" panose="020F0502020204030204" pitchFamily="34" charset="0"/>
                <a:cs typeface="Calibri" panose="020F0502020204030204" pitchFamily="34" charset="0"/>
              </a:rPr>
              <a:t>CategoryName</a:t>
            </a:r>
            <a:r>
              <a:rPr lang="en-US" sz="1200" b="0" i="0" u="none" strike="noStrike" baseline="0" dirty="0">
                <a:solidFill>
                  <a:srgbClr val="000000"/>
                </a:solidFill>
                <a:latin typeface="Calibri" panose="020F0502020204030204" pitchFamily="34" charset="0"/>
                <a:cs typeface="Calibri" panose="020F0502020204030204" pitchFamily="34" charset="0"/>
              </a:rPr>
              <a:t>) VALUES </a:t>
            </a:r>
            <a:r>
              <a:rPr lang="en-CA" sz="1200" b="0" i="0" u="none" strike="noStrike" baseline="0" dirty="0">
                <a:solidFill>
                  <a:srgbClr val="000000"/>
                </a:solidFill>
                <a:latin typeface="Calibri" panose="020F0502020204030204" pitchFamily="34" charset="0"/>
                <a:cs typeface="Calibri" panose="020F0502020204030204" pitchFamily="34" charset="0"/>
              </a:rPr>
              <a:t>('Philosophy')");</a:t>
            </a:r>
          </a:p>
          <a:p>
            <a:pPr algn="l"/>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-&gt;exec("INSERT INTO Categories (</a:t>
            </a:r>
            <a:r>
              <a:rPr lang="en-US" sz="1200" b="0" i="0" u="none" strike="noStrike" baseline="0" dirty="0" err="1">
                <a:solidFill>
                  <a:srgbClr val="000000"/>
                </a:solidFill>
                <a:latin typeface="Calibri" panose="020F0502020204030204" pitchFamily="34" charset="0"/>
                <a:cs typeface="Calibri" panose="020F0502020204030204" pitchFamily="34" charset="0"/>
              </a:rPr>
              <a:t>CategoryName</a:t>
            </a:r>
            <a:r>
              <a:rPr lang="en-US" sz="1200" b="0" i="0" u="none" strike="noStrike" baseline="0" dirty="0">
                <a:solidFill>
                  <a:srgbClr val="000000"/>
                </a:solidFill>
                <a:latin typeface="Calibri" panose="020F0502020204030204" pitchFamily="34" charset="0"/>
                <a:cs typeface="Calibri" panose="020F0502020204030204" pitchFamily="34" charset="0"/>
              </a:rPr>
              <a:t>) VALUES ('Art')");</a:t>
            </a:r>
          </a:p>
          <a:p>
            <a:pPr algn="l"/>
            <a:r>
              <a:rPr lang="en-US" sz="1200" b="0" i="1" u="none" strike="noStrike" baseline="0" dirty="0">
                <a:solidFill>
                  <a:srgbClr val="009A9A"/>
                </a:solidFill>
                <a:latin typeface="Calibri" panose="020F0502020204030204" pitchFamily="34" charset="0"/>
                <a:cs typeface="Calibri" panose="020F0502020204030204" pitchFamily="34" charset="0"/>
              </a:rPr>
              <a:t>		</a:t>
            </a:r>
            <a:r>
              <a:rPr lang="en-US" sz="1200" b="0" i="1" u="none" strike="noStrike" baseline="0" dirty="0">
                <a:solidFill>
                  <a:schemeClr val="tx1"/>
                </a:solidFill>
                <a:latin typeface="Calibri" panose="020F0502020204030204" pitchFamily="34" charset="0"/>
                <a:cs typeface="Calibri" panose="020F0502020204030204" pitchFamily="34" charset="0"/>
              </a:rPr>
              <a:t>// if we arrive here, it means that no exception was thrown</a:t>
            </a:r>
          </a:p>
          <a:p>
            <a:pPr algn="l"/>
            <a:r>
              <a:rPr lang="en-US" sz="1200" b="0" i="1" u="none" strike="noStrike" baseline="0" dirty="0">
                <a:solidFill>
                  <a:schemeClr val="tx1"/>
                </a:solidFill>
                <a:latin typeface="Calibri" panose="020F0502020204030204" pitchFamily="34" charset="0"/>
                <a:cs typeface="Calibri" panose="020F0502020204030204" pitchFamily="34" charset="0"/>
              </a:rPr>
              <a:t>		// which means no query has failed, so we can commit the transaction</a:t>
            </a:r>
          </a:p>
          <a:p>
            <a:pPr algn="l"/>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pdo</a:t>
            </a:r>
            <a:r>
              <a:rPr lang="en-CA" sz="1200" b="0" i="0" u="none" strike="noStrike" baseline="0" dirty="0">
                <a:solidFill>
                  <a:srgbClr val="9A0000"/>
                </a:solidFill>
                <a:latin typeface="Calibri" panose="020F0502020204030204" pitchFamily="34" charset="0"/>
                <a:cs typeface="Calibri" panose="020F0502020204030204" pitchFamily="34" charset="0"/>
              </a:rPr>
              <a:t>-&gt;commit();</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 catch (Exception $e) {</a:t>
            </a:r>
          </a:p>
          <a:p>
            <a:pPr algn="l"/>
            <a:r>
              <a:rPr lang="en-US" sz="1200" b="0" i="1" u="none" strike="noStrike" baseline="0" dirty="0">
                <a:solidFill>
                  <a:schemeClr val="tx1"/>
                </a:solidFill>
                <a:latin typeface="Calibri" panose="020F0502020204030204" pitchFamily="34" charset="0"/>
                <a:cs typeface="Calibri" panose="020F0502020204030204" pitchFamily="34" charset="0"/>
              </a:rPr>
              <a:t>// we must rollback the transaction since an error occurred</a:t>
            </a:r>
          </a:p>
          <a:p>
            <a:pPr algn="l"/>
            <a:r>
              <a:rPr lang="en-CA" sz="1200" b="0" i="1" u="none" strike="noStrike" baseline="0" dirty="0">
                <a:solidFill>
                  <a:schemeClr val="tx1"/>
                </a:solidFill>
                <a:latin typeface="Calibri" panose="020F0502020204030204" pitchFamily="34" charset="0"/>
                <a:cs typeface="Calibri" panose="020F0502020204030204" pitchFamily="34" charset="0"/>
              </a:rPr>
              <a:t>// with insert</a:t>
            </a:r>
          </a:p>
          <a:p>
            <a:pPr algn="l"/>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pdo</a:t>
            </a:r>
            <a:r>
              <a:rPr lang="en-CA" sz="1200" b="0" i="0" u="none" strike="noStrike" baseline="0" dirty="0">
                <a:solidFill>
                  <a:srgbClr val="9A0000"/>
                </a:solidFill>
                <a:latin typeface="Calibri" panose="020F0502020204030204" pitchFamily="34" charset="0"/>
                <a:cs typeface="Calibri" panose="020F0502020204030204" pitchFamily="34" charset="0"/>
              </a:rPr>
              <a:t>-&gt;rollback();</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05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9C7CFB6F-FCCA-4116-989D-BCC20BC2201B}"/>
              </a:ext>
            </a:extLst>
          </p:cNvPr>
          <p:cNvSpPr txBox="1"/>
          <p:nvPr/>
        </p:nvSpPr>
        <p:spPr>
          <a:xfrm>
            <a:off x="457200" y="4233830"/>
            <a:ext cx="8312131"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14.20 </a:t>
            </a:r>
            <a:r>
              <a:rPr lang="en-US" sz="1200" b="0" i="0" u="none" strike="noStrike" baseline="0" dirty="0">
                <a:solidFill>
                  <a:srgbClr val="000000"/>
                </a:solidFill>
                <a:latin typeface="+mj-lt"/>
              </a:rPr>
              <a:t>Using transactions (PDO)</a:t>
            </a:r>
            <a:endParaRPr lang="en-CA" sz="1200" dirty="0">
              <a:latin typeface="+mj-lt"/>
            </a:endParaRPr>
          </a:p>
        </p:txBody>
      </p:sp>
    </p:spTree>
    <p:extLst>
      <p:ext uri="{BB962C8B-B14F-4D97-AF65-F5344CB8AC3E}">
        <p14:creationId xmlns:p14="http://schemas.microsoft.com/office/powerpoint/2010/main" val="34091774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92B7-EF5A-4AE5-A5B2-62535B6F1FFB}"/>
              </a:ext>
            </a:extLst>
          </p:cNvPr>
          <p:cNvSpPr>
            <a:spLocks noGrp="1"/>
          </p:cNvSpPr>
          <p:nvPr>
            <p:ph type="title"/>
          </p:nvPr>
        </p:nvSpPr>
        <p:spPr/>
        <p:txBody>
          <a:bodyPr/>
          <a:lstStyle/>
          <a:p>
            <a:r>
              <a:rPr lang="en-CA" dirty="0"/>
              <a:t>Designing Data Access</a:t>
            </a:r>
          </a:p>
        </p:txBody>
      </p:sp>
      <p:sp>
        <p:nvSpPr>
          <p:cNvPr id="3" name="Text Placeholder 2">
            <a:extLst>
              <a:ext uri="{FF2B5EF4-FFF2-40B4-BE49-F238E27FC236}">
                <a16:creationId xmlns:a16="http://schemas.microsoft.com/office/drawing/2014/main" id="{8B964F6F-83A8-41B1-BDA0-FC8E7070D81E}"/>
              </a:ext>
            </a:extLst>
          </p:cNvPr>
          <p:cNvSpPr>
            <a:spLocks noGrp="1"/>
          </p:cNvSpPr>
          <p:nvPr>
            <p:ph type="body" idx="1"/>
          </p:nvPr>
        </p:nvSpPr>
        <p:spPr/>
        <p:txBody>
          <a:bodyPr/>
          <a:lstStyle/>
          <a:p>
            <a:pPr marL="114300" indent="0" algn="l">
              <a:buNone/>
            </a:pPr>
            <a:r>
              <a:rPr lang="en-US" sz="1800" b="0" i="0" u="none" strike="noStrike" baseline="0" dirty="0">
                <a:latin typeface="+mj-lt"/>
              </a:rPr>
              <a:t>Database details such as connection strings and table and field names are examples of externalities. These details tend to change over the life of a web application.</a:t>
            </a:r>
          </a:p>
          <a:p>
            <a:pPr marL="114300" indent="0" algn="l">
              <a:buNone/>
            </a:pPr>
            <a:r>
              <a:rPr lang="en-US" sz="1800" b="0" i="0" u="none" strike="noStrike" baseline="0" dirty="0">
                <a:latin typeface="+mj-lt"/>
              </a:rPr>
              <a:t>Initially, the database for our website might be a SQLite database on our development machine; later it might change to a MySQL database on a data server, and even later, to a relational cloud service. Ideally, with each change in our database infrastructure, we would have to change very little in our code base.</a:t>
            </a:r>
          </a:p>
          <a:p>
            <a:pPr marL="114300" indent="0" algn="l">
              <a:buNone/>
            </a:pPr>
            <a:r>
              <a:rPr lang="en-CA" sz="1800" b="0" i="0" u="none" strike="noStrike" baseline="0" dirty="0">
                <a:latin typeface="+mj-lt"/>
              </a:rPr>
              <a:t>One simple </a:t>
            </a:r>
            <a:r>
              <a:rPr lang="en-US" sz="1800" b="0" i="0" u="none" strike="noStrike" baseline="0" dirty="0">
                <a:latin typeface="+mj-lt"/>
              </a:rPr>
              <a:t>step might be to extract all PDO code into separate functions or classes and use </a:t>
            </a:r>
            <a:r>
              <a:rPr lang="en-CA" sz="1800" b="0" i="0" u="none" strike="noStrike" baseline="0" dirty="0">
                <a:latin typeface="+mj-lt"/>
              </a:rPr>
              <a:t>those instead.</a:t>
            </a:r>
            <a:endParaRPr lang="en-CA" dirty="0">
              <a:latin typeface="+mj-lt"/>
            </a:endParaRPr>
          </a:p>
        </p:txBody>
      </p:sp>
    </p:spTree>
    <p:extLst>
      <p:ext uri="{BB962C8B-B14F-4D97-AF65-F5344CB8AC3E}">
        <p14:creationId xmlns:p14="http://schemas.microsoft.com/office/powerpoint/2010/main" val="1702622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92B7-EF5A-4AE5-A5B2-62535B6F1FFB}"/>
              </a:ext>
            </a:extLst>
          </p:cNvPr>
          <p:cNvSpPr>
            <a:spLocks noGrp="1"/>
          </p:cNvSpPr>
          <p:nvPr>
            <p:ph type="title"/>
          </p:nvPr>
        </p:nvSpPr>
        <p:spPr/>
        <p:txBody>
          <a:bodyPr/>
          <a:lstStyle/>
          <a:p>
            <a:r>
              <a:rPr lang="en-CA" dirty="0"/>
              <a:t>Designing Data Access (ii)</a:t>
            </a:r>
          </a:p>
        </p:txBody>
      </p:sp>
      <p:sp>
        <p:nvSpPr>
          <p:cNvPr id="4" name="TextBox 3">
            <a:extLst>
              <a:ext uri="{FF2B5EF4-FFF2-40B4-BE49-F238E27FC236}">
                <a16:creationId xmlns:a16="http://schemas.microsoft.com/office/drawing/2014/main" id="{84F19A7B-BD70-415E-9F96-5F0FC8DDDB08}"/>
              </a:ext>
            </a:extLst>
          </p:cNvPr>
          <p:cNvSpPr txBox="1"/>
          <p:nvPr/>
        </p:nvSpPr>
        <p:spPr>
          <a:xfrm>
            <a:off x="511794" y="984487"/>
            <a:ext cx="8229600" cy="3449290"/>
          </a:xfrm>
          <a:prstGeom prst="rect">
            <a:avLst/>
          </a:prstGeom>
          <a:solidFill>
            <a:srgbClr val="E6F0F5"/>
          </a:solidFill>
        </p:spPr>
        <p:txBody>
          <a:bodyPr wrap="square" numCol="2" rtlCol="0">
            <a:noAutofit/>
          </a:bodyPr>
          <a:lstStyle/>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class </a:t>
            </a:r>
            <a:r>
              <a:rPr lang="en-CA" sz="1200" b="0" i="0" u="none" strike="noStrike" baseline="0" dirty="0" err="1">
                <a:solidFill>
                  <a:schemeClr val="tx1"/>
                </a:solidFill>
                <a:latin typeface="Calibri" panose="020F0502020204030204" pitchFamily="34" charset="0"/>
                <a:cs typeface="Calibri" panose="020F0502020204030204" pitchFamily="34" charset="0"/>
              </a:rPr>
              <a:t>DatabaseHelper</a:t>
            </a:r>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US" sz="1200" b="0" i="0" u="none" strike="noStrike" baseline="0" dirty="0">
                <a:solidFill>
                  <a:schemeClr val="tx1"/>
                </a:solidFill>
                <a:latin typeface="Calibri" panose="020F0502020204030204" pitchFamily="34" charset="0"/>
                <a:cs typeface="Calibri" panose="020F0502020204030204" pitchFamily="34" charset="0"/>
              </a:rPr>
              <a:t>public static function </a:t>
            </a:r>
            <a:r>
              <a:rPr lang="en-US" sz="1200" b="0" i="0" u="none" strike="noStrike" baseline="0" dirty="0" err="1">
                <a:solidFill>
                  <a:schemeClr val="tx1"/>
                </a:solidFill>
                <a:latin typeface="Calibri" panose="020F0502020204030204" pitchFamily="34" charset="0"/>
                <a:cs typeface="Calibri" panose="020F0502020204030204" pitchFamily="34" charset="0"/>
              </a:rPr>
              <a:t>createConnection</a:t>
            </a:r>
            <a:r>
              <a:rPr lang="en-US" sz="1200" b="0" i="0" u="none" strike="noStrike" baseline="0" dirty="0">
                <a:solidFill>
                  <a:schemeClr val="tx1"/>
                </a:solidFill>
                <a:latin typeface="Calibri" panose="020F0502020204030204" pitchFamily="34" charset="0"/>
                <a:cs typeface="Calibri" panose="020F0502020204030204" pitchFamily="34" charset="0"/>
              </a:rPr>
              <a:t>($values=array())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connString</a:t>
            </a:r>
            <a:r>
              <a:rPr lang="en-CA" sz="1200" b="0" i="0" u="none" strike="noStrike" baseline="0" dirty="0">
                <a:solidFill>
                  <a:schemeClr val="tx1"/>
                </a:solidFill>
                <a:latin typeface="Calibri" panose="020F0502020204030204" pitchFamily="34" charset="0"/>
                <a:cs typeface="Calibri" panose="020F0502020204030204" pitchFamily="34" charset="0"/>
              </a:rPr>
              <a:t> = $values[0];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$user = $values[1];</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$password = $values[2];</a:t>
            </a:r>
          </a:p>
          <a:p>
            <a:pPr algn="l" defTabSz="360000"/>
            <a:r>
              <a:rPr lang="en-US" sz="1200" b="0" i="0" u="none" strike="noStrike" baseline="0" dirty="0">
                <a:solidFill>
                  <a:schemeClr val="tx1"/>
                </a:solidFill>
                <a:latin typeface="Calibri" panose="020F0502020204030204" pitchFamily="34" charset="0"/>
                <a:cs typeface="Calibri" panose="020F0502020204030204" pitchFamily="34" charset="0"/>
              </a:rPr>
              <a:t>	$</a:t>
            </a:r>
            <a:r>
              <a:rPr lang="en-US" sz="1200" b="0" i="0" u="none" strike="noStrike" baseline="0" dirty="0" err="1">
                <a:solidFill>
                  <a:schemeClr val="tx1"/>
                </a:solidFill>
                <a:latin typeface="Calibri" panose="020F0502020204030204" pitchFamily="34" charset="0"/>
                <a:cs typeface="Calibri" panose="020F0502020204030204" pitchFamily="34" charset="0"/>
              </a:rPr>
              <a:t>pdo</a:t>
            </a:r>
            <a:r>
              <a:rPr lang="en-US" sz="1200" b="0" i="0" u="none" strike="noStrike" baseline="0" dirty="0">
                <a:solidFill>
                  <a:schemeClr val="tx1"/>
                </a:solidFill>
                <a:latin typeface="Calibri" panose="020F0502020204030204" pitchFamily="34" charset="0"/>
                <a:cs typeface="Calibri" panose="020F0502020204030204" pitchFamily="34" charset="0"/>
              </a:rPr>
              <a:t> = new PDO($</a:t>
            </a:r>
            <a:r>
              <a:rPr lang="en-US" sz="1200" b="0" i="0" u="none" strike="noStrike" baseline="0" dirty="0" err="1">
                <a:solidFill>
                  <a:schemeClr val="tx1"/>
                </a:solidFill>
                <a:latin typeface="Calibri" panose="020F0502020204030204" pitchFamily="34" charset="0"/>
                <a:cs typeface="Calibri" panose="020F0502020204030204" pitchFamily="34" charset="0"/>
              </a:rPr>
              <a:t>connString</a:t>
            </a:r>
            <a:r>
              <a:rPr lang="en-US" sz="1200" b="0" i="0" u="none" strike="noStrike" baseline="0" dirty="0">
                <a:solidFill>
                  <a:schemeClr val="tx1"/>
                </a:solidFill>
                <a:latin typeface="Calibri" panose="020F0502020204030204" pitchFamily="34" charset="0"/>
                <a:cs typeface="Calibri" panose="020F0502020204030204" pitchFamily="34" charset="0"/>
              </a:rPr>
              <a:t>,$</a:t>
            </a:r>
            <a:r>
              <a:rPr lang="en-US" sz="1200" b="0" i="0" u="none" strike="noStrike" baseline="0" dirty="0" err="1">
                <a:solidFill>
                  <a:schemeClr val="tx1"/>
                </a:solidFill>
                <a:latin typeface="Calibri" panose="020F0502020204030204" pitchFamily="34" charset="0"/>
                <a:cs typeface="Calibri" panose="020F0502020204030204" pitchFamily="34" charset="0"/>
              </a:rPr>
              <a:t>user,$password</a:t>
            </a:r>
            <a:r>
              <a:rPr lang="en-US"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pdo</a:t>
            </a:r>
            <a:r>
              <a:rPr lang="en-CA" sz="1200" b="0" i="0" u="none" strike="noStrike" baseline="0" dirty="0">
                <a:solidFill>
                  <a:schemeClr val="tx1"/>
                </a:solidFill>
                <a:latin typeface="Calibri" panose="020F0502020204030204" pitchFamily="34" charset="0"/>
                <a:cs typeface="Calibri" panose="020F0502020204030204" pitchFamily="34" charset="0"/>
              </a:rPr>
              <a:t>-&gt;</a:t>
            </a:r>
            <a:r>
              <a:rPr lang="en-CA" sz="1200" b="0" i="0" u="none" strike="noStrike" baseline="0" dirty="0" err="1">
                <a:solidFill>
                  <a:schemeClr val="tx1"/>
                </a:solidFill>
                <a:latin typeface="Calibri" panose="020F0502020204030204" pitchFamily="34" charset="0"/>
                <a:cs typeface="Calibri" panose="020F0502020204030204" pitchFamily="34" charset="0"/>
              </a:rPr>
              <a:t>setAttribute</a:t>
            </a:r>
            <a:r>
              <a:rPr lang="en-CA" sz="1200" b="0" i="0" u="none" strike="noStrike" baseline="0" dirty="0">
                <a:solidFill>
                  <a:schemeClr val="tx1"/>
                </a:solidFill>
                <a:latin typeface="Calibri" panose="020F0502020204030204" pitchFamily="34" charset="0"/>
                <a:cs typeface="Calibri" panose="020F0502020204030204" pitchFamily="34" charset="0"/>
              </a:rPr>
              <a:t>(PDO::ATTR_ERRMODE, 							PDO::ERRMODE_EXCEPTION);</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pdo</a:t>
            </a:r>
            <a:r>
              <a:rPr lang="en-CA" sz="1200" b="0" i="0" u="none" strike="noStrike" baseline="0" dirty="0">
                <a:solidFill>
                  <a:schemeClr val="tx1"/>
                </a:solidFill>
                <a:latin typeface="Calibri" panose="020F0502020204030204" pitchFamily="34" charset="0"/>
                <a:cs typeface="Calibri" panose="020F0502020204030204" pitchFamily="34" charset="0"/>
              </a:rPr>
              <a:t>-&gt;</a:t>
            </a:r>
            <a:r>
              <a:rPr lang="en-CA" sz="1200" b="0" i="0" u="none" strike="noStrike" baseline="0" dirty="0" err="1">
                <a:solidFill>
                  <a:schemeClr val="tx1"/>
                </a:solidFill>
                <a:latin typeface="Calibri" panose="020F0502020204030204" pitchFamily="34" charset="0"/>
                <a:cs typeface="Calibri" panose="020F0502020204030204" pitchFamily="34" charset="0"/>
              </a:rPr>
              <a:t>setAttribute</a:t>
            </a:r>
            <a:r>
              <a:rPr lang="en-CA" sz="1200" b="0" i="0" u="none" strike="noStrike" baseline="0" dirty="0">
                <a:solidFill>
                  <a:schemeClr val="tx1"/>
                </a:solidFill>
                <a:latin typeface="Calibri" panose="020F0502020204030204" pitchFamily="34" charset="0"/>
                <a:cs typeface="Calibri" panose="020F0502020204030204" pitchFamily="34" charset="0"/>
              </a:rPr>
              <a:t>(PDO::ATTR_DEFAULT_FETCH_MODE, 					PDO::FETCH_ASSOC);</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return $</a:t>
            </a:r>
            <a:r>
              <a:rPr lang="en-CA" sz="1200" b="0" i="0" u="none" strike="noStrike" baseline="0" dirty="0" err="1">
                <a:solidFill>
                  <a:schemeClr val="tx1"/>
                </a:solidFill>
                <a:latin typeface="Calibri" panose="020F0502020204030204" pitchFamily="34" charset="0"/>
                <a:cs typeface="Calibri" panose="020F0502020204030204" pitchFamily="34" charset="0"/>
              </a:rPr>
              <a:t>pdo</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chemeClr val="tx1"/>
                </a:solidFill>
                <a:latin typeface="Calibri" panose="020F0502020204030204" pitchFamily="34" charset="0"/>
                <a:cs typeface="Calibri" panose="020F0502020204030204" pitchFamily="34" charset="0"/>
              </a:rPr>
              <a:t>public static function </a:t>
            </a:r>
            <a:r>
              <a:rPr lang="en-US" sz="1200" b="0" i="0" u="none" strike="noStrike" baseline="0" dirty="0" err="1">
                <a:solidFill>
                  <a:schemeClr val="tx1"/>
                </a:solidFill>
                <a:latin typeface="Calibri" panose="020F0502020204030204" pitchFamily="34" charset="0"/>
                <a:cs typeface="Calibri" panose="020F0502020204030204" pitchFamily="34" charset="0"/>
              </a:rPr>
              <a:t>runQuery</a:t>
            </a:r>
            <a:r>
              <a:rPr lang="en-US" sz="1200" b="0" i="0" u="none" strike="noStrike" baseline="0" dirty="0">
                <a:solidFill>
                  <a:schemeClr val="tx1"/>
                </a:solidFill>
                <a:latin typeface="Calibri" panose="020F0502020204030204" pitchFamily="34" charset="0"/>
                <a:cs typeface="Calibri" panose="020F0502020204030204" pitchFamily="34" charset="0"/>
              </a:rPr>
              <a:t>($</a:t>
            </a:r>
            <a:r>
              <a:rPr lang="en-US" sz="1200" b="0" i="0" u="none" strike="noStrike" baseline="0" dirty="0" err="1">
                <a:solidFill>
                  <a:schemeClr val="tx1"/>
                </a:solidFill>
                <a:latin typeface="Calibri" panose="020F0502020204030204" pitchFamily="34" charset="0"/>
                <a:cs typeface="Calibri" panose="020F0502020204030204" pitchFamily="34" charset="0"/>
              </a:rPr>
              <a:t>pdo</a:t>
            </a:r>
            <a:r>
              <a:rPr lang="en-US" sz="1200" b="0" i="0" u="none" strike="noStrike" baseline="0" dirty="0">
                <a:solidFill>
                  <a:schemeClr val="tx1"/>
                </a:solidFill>
                <a:latin typeface="Calibri" panose="020F0502020204030204" pitchFamily="34" charset="0"/>
                <a:cs typeface="Calibri" panose="020F0502020204030204" pitchFamily="34" charset="0"/>
              </a:rPr>
              <a:t>, $</a:t>
            </a:r>
            <a:r>
              <a:rPr lang="en-US" sz="1200" b="0" i="0" u="none" strike="noStrike" baseline="0" dirty="0" err="1">
                <a:solidFill>
                  <a:schemeClr val="tx1"/>
                </a:solidFill>
                <a:latin typeface="Calibri" panose="020F0502020204030204" pitchFamily="34" charset="0"/>
                <a:cs typeface="Calibri" panose="020F0502020204030204" pitchFamily="34" charset="0"/>
              </a:rPr>
              <a:t>sql</a:t>
            </a:r>
            <a:r>
              <a:rPr lang="en-US" sz="1200" b="0" i="0" u="none" strike="noStrike" baseline="0" dirty="0">
                <a:solidFill>
                  <a:schemeClr val="tx1"/>
                </a:solidFill>
                <a:latin typeface="Calibri" panose="020F0502020204030204" pitchFamily="34" charset="0"/>
                <a:cs typeface="Calibri" panose="020F0502020204030204" pitchFamily="34" charset="0"/>
              </a:rPr>
              <a:t>, $parameters=array()) {</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 Ensure parameters are in an array</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if (!</a:t>
            </a:r>
            <a:r>
              <a:rPr lang="en-CA" sz="1200" b="0" i="0" u="none" strike="noStrike" baseline="0" dirty="0" err="1">
                <a:solidFill>
                  <a:schemeClr val="tx1"/>
                </a:solidFill>
                <a:latin typeface="Calibri" panose="020F0502020204030204" pitchFamily="34" charset="0"/>
                <a:cs typeface="Calibri" panose="020F0502020204030204" pitchFamily="34" charset="0"/>
              </a:rPr>
              <a:t>is_array</a:t>
            </a:r>
            <a:r>
              <a:rPr lang="en-CA" sz="1200" b="0" i="0" u="none" strike="noStrike" baseline="0" dirty="0">
                <a:solidFill>
                  <a:schemeClr val="tx1"/>
                </a:solidFill>
                <a:latin typeface="Calibri" panose="020F0502020204030204" pitchFamily="34" charset="0"/>
                <a:cs typeface="Calibri" panose="020F0502020204030204" pitchFamily="34" charset="0"/>
              </a:rPr>
              <a:t>($parameters))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$parameters = array($parameters);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$statement = null;</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If (count($parameters) &gt; 0) {</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 Use a prepared statement if parameters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$statement = $</a:t>
            </a:r>
            <a:r>
              <a:rPr lang="en-CA" sz="1200" b="0" i="0" u="none" strike="noStrike" baseline="0" dirty="0" err="1">
                <a:solidFill>
                  <a:schemeClr val="tx1"/>
                </a:solidFill>
                <a:latin typeface="Calibri" panose="020F0502020204030204" pitchFamily="34" charset="0"/>
                <a:cs typeface="Calibri" panose="020F0502020204030204" pitchFamily="34" charset="0"/>
              </a:rPr>
              <a:t>pdo</a:t>
            </a:r>
            <a:r>
              <a:rPr lang="en-CA" sz="1200" b="0" i="0" u="none" strike="noStrike" baseline="0" dirty="0">
                <a:solidFill>
                  <a:schemeClr val="tx1"/>
                </a:solidFill>
                <a:latin typeface="Calibri" panose="020F0502020204030204" pitchFamily="34" charset="0"/>
                <a:cs typeface="Calibri" panose="020F0502020204030204" pitchFamily="34" charset="0"/>
              </a:rPr>
              <a:t>-&gt;prepare($</a:t>
            </a:r>
            <a:r>
              <a:rPr lang="en-CA" sz="1200" b="0" i="0" u="none" strike="noStrike" baseline="0" dirty="0" err="1">
                <a:solidFill>
                  <a:schemeClr val="tx1"/>
                </a:solidFill>
                <a:latin typeface="Calibri" panose="020F0502020204030204" pitchFamily="34" charset="0"/>
                <a:cs typeface="Calibri" panose="020F0502020204030204" pitchFamily="34" charset="0"/>
              </a:rPr>
              <a:t>sql</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executedOk</a:t>
            </a:r>
            <a:r>
              <a:rPr lang="en-CA" sz="1200" b="0" i="0" u="none" strike="noStrike" baseline="0" dirty="0">
                <a:solidFill>
                  <a:schemeClr val="tx1"/>
                </a:solidFill>
                <a:latin typeface="Calibri" panose="020F0502020204030204" pitchFamily="34" charset="0"/>
                <a:cs typeface="Calibri" panose="020F0502020204030204" pitchFamily="34" charset="0"/>
              </a:rPr>
              <a:t> = $statement-&gt;execute($parameters);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if (! $</a:t>
            </a:r>
            <a:r>
              <a:rPr lang="en-CA" sz="1200" b="0" i="0" u="none" strike="noStrike" baseline="0" dirty="0" err="1">
                <a:solidFill>
                  <a:schemeClr val="tx1"/>
                </a:solidFill>
                <a:latin typeface="Calibri" panose="020F0502020204030204" pitchFamily="34" charset="0"/>
                <a:cs typeface="Calibri" panose="020F0502020204030204" pitchFamily="34" charset="0"/>
              </a:rPr>
              <a:t>executedOk</a:t>
            </a:r>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throw new </a:t>
            </a:r>
            <a:r>
              <a:rPr lang="en-CA" sz="1200" b="0" i="0" u="none" strike="noStrike" baseline="0" dirty="0" err="1">
                <a:solidFill>
                  <a:schemeClr val="tx1"/>
                </a:solidFill>
                <a:latin typeface="Calibri" panose="020F0502020204030204" pitchFamily="34" charset="0"/>
                <a:cs typeface="Calibri" panose="020F0502020204030204" pitchFamily="34" charset="0"/>
              </a:rPr>
              <a:t>PDOException</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 else {</a:t>
            </a:r>
          </a:p>
          <a:p>
            <a:pPr algn="l" defTabSz="360000"/>
            <a:r>
              <a:rPr lang="en-CA" sz="1200" b="0" i="1" u="none" strike="noStrike" baseline="0" dirty="0">
                <a:solidFill>
                  <a:schemeClr val="tx1"/>
                </a:solidFill>
                <a:latin typeface="Calibri" panose="020F0502020204030204" pitchFamily="34" charset="0"/>
                <a:cs typeface="Calibri" panose="020F0502020204030204" pitchFamily="34" charset="0"/>
              </a:rPr>
              <a:t>		// Execute a normal query</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$statement = $</a:t>
            </a:r>
            <a:r>
              <a:rPr lang="en-CA" sz="1200" b="0" i="0" u="none" strike="noStrike" baseline="0" dirty="0" err="1">
                <a:solidFill>
                  <a:schemeClr val="tx1"/>
                </a:solidFill>
                <a:latin typeface="Calibri" panose="020F0502020204030204" pitchFamily="34" charset="0"/>
                <a:cs typeface="Calibri" panose="020F0502020204030204" pitchFamily="34" charset="0"/>
              </a:rPr>
              <a:t>pdo</a:t>
            </a:r>
            <a:r>
              <a:rPr lang="en-CA" sz="1200" b="0" i="0" u="none" strike="noStrike" baseline="0" dirty="0">
                <a:solidFill>
                  <a:schemeClr val="tx1"/>
                </a:solidFill>
                <a:latin typeface="Calibri" panose="020F0502020204030204" pitchFamily="34" charset="0"/>
                <a:cs typeface="Calibri" panose="020F0502020204030204" pitchFamily="34" charset="0"/>
              </a:rPr>
              <a:t>-&gt;query($</a:t>
            </a:r>
            <a:r>
              <a:rPr lang="en-CA" sz="1200" b="0" i="0" u="none" strike="noStrike" baseline="0" dirty="0" err="1">
                <a:solidFill>
                  <a:schemeClr val="tx1"/>
                </a:solidFill>
                <a:latin typeface="Calibri" panose="020F0502020204030204" pitchFamily="34" charset="0"/>
                <a:cs typeface="Calibri" panose="020F0502020204030204" pitchFamily="34" charset="0"/>
              </a:rPr>
              <a:t>sql</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if (!$statement)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throw new </a:t>
            </a:r>
            <a:r>
              <a:rPr lang="en-CA" sz="1200" b="0" i="0" u="none" strike="noStrike" baseline="0" dirty="0" err="1">
                <a:solidFill>
                  <a:schemeClr val="tx1"/>
                </a:solidFill>
                <a:latin typeface="Calibri" panose="020F0502020204030204" pitchFamily="34" charset="0"/>
                <a:cs typeface="Calibri" panose="020F0502020204030204" pitchFamily="34" charset="0"/>
              </a:rPr>
              <a:t>PDOException</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return $statement;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//end class</a:t>
            </a:r>
          </a:p>
        </p:txBody>
      </p:sp>
      <p:sp>
        <p:nvSpPr>
          <p:cNvPr id="5" name="TextBox 4">
            <a:extLst>
              <a:ext uri="{FF2B5EF4-FFF2-40B4-BE49-F238E27FC236}">
                <a16:creationId xmlns:a16="http://schemas.microsoft.com/office/drawing/2014/main" id="{61F0519A-9E6C-482F-B46F-54AB5F418377}"/>
              </a:ext>
            </a:extLst>
          </p:cNvPr>
          <p:cNvSpPr txBox="1"/>
          <p:nvPr/>
        </p:nvSpPr>
        <p:spPr>
          <a:xfrm>
            <a:off x="457200" y="4433777"/>
            <a:ext cx="8312131"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14.21 </a:t>
            </a:r>
            <a:r>
              <a:rPr lang="en-US" sz="1200" b="0" i="0" u="none" strike="noStrike" baseline="0" dirty="0">
                <a:solidFill>
                  <a:srgbClr val="000000"/>
                </a:solidFill>
                <a:latin typeface="+mj-lt"/>
              </a:rPr>
              <a:t>Encapsulating database access via a helper class</a:t>
            </a:r>
            <a:endParaRPr lang="en-CA" sz="1200" dirty="0">
              <a:latin typeface="+mj-lt"/>
            </a:endParaRPr>
          </a:p>
        </p:txBody>
      </p:sp>
    </p:spTree>
    <p:extLst>
      <p:ext uri="{BB962C8B-B14F-4D97-AF65-F5344CB8AC3E}">
        <p14:creationId xmlns:p14="http://schemas.microsoft.com/office/powerpoint/2010/main" val="2962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86E57-EC6B-4B76-A7F8-FDB1036BA666}"/>
              </a:ext>
            </a:extLst>
          </p:cNvPr>
          <p:cNvSpPr>
            <a:spLocks noGrp="1"/>
          </p:cNvSpPr>
          <p:nvPr>
            <p:ph type="title"/>
          </p:nvPr>
        </p:nvSpPr>
        <p:spPr/>
        <p:txBody>
          <a:bodyPr/>
          <a:lstStyle/>
          <a:p>
            <a:r>
              <a:rPr lang="en-US" sz="2800" dirty="0"/>
              <a:t>The Role of Databases in Web Development</a:t>
            </a:r>
            <a:endParaRPr lang="en-CA" sz="2800" dirty="0"/>
          </a:p>
        </p:txBody>
      </p:sp>
      <p:sp>
        <p:nvSpPr>
          <p:cNvPr id="3" name="Text Placeholder 2">
            <a:extLst>
              <a:ext uri="{FF2B5EF4-FFF2-40B4-BE49-F238E27FC236}">
                <a16:creationId xmlns:a16="http://schemas.microsoft.com/office/drawing/2014/main" id="{2A38C59B-BF0F-4B99-8008-94F8BC979B5D}"/>
              </a:ext>
            </a:extLst>
          </p:cNvPr>
          <p:cNvSpPr>
            <a:spLocks noGrp="1"/>
          </p:cNvSpPr>
          <p:nvPr>
            <p:ph type="body" idx="1"/>
          </p:nvPr>
        </p:nvSpPr>
        <p:spPr>
          <a:xfrm>
            <a:off x="457201" y="1081088"/>
            <a:ext cx="3689498" cy="3532476"/>
          </a:xfrm>
        </p:spPr>
        <p:txBody>
          <a:bodyPr/>
          <a:lstStyle/>
          <a:p>
            <a:pPr marL="114300" indent="0" algn="l">
              <a:buNone/>
            </a:pPr>
            <a:r>
              <a:rPr lang="en-US" sz="1800" b="0" i="0" u="none" strike="noStrike" baseline="0" dirty="0">
                <a:latin typeface="+mj-lt"/>
              </a:rPr>
              <a:t>Databases provide a way to implement an important software design principles: namely, that one should </a:t>
            </a:r>
            <a:r>
              <a:rPr lang="en-US" sz="1800" b="0" i="1" u="none" strike="noStrike" baseline="0" dirty="0">
                <a:latin typeface="+mj-lt"/>
              </a:rPr>
              <a:t>separate that which varies from that which stays the </a:t>
            </a:r>
            <a:r>
              <a:rPr lang="en-CA" sz="1800" b="0" i="1" u="none" strike="noStrike" baseline="0" dirty="0">
                <a:latin typeface="+mj-lt"/>
              </a:rPr>
              <a:t>same</a:t>
            </a:r>
            <a:r>
              <a:rPr lang="en-CA" sz="1800" b="0" i="0" u="none" strike="noStrike" baseline="0" dirty="0">
                <a:latin typeface="+mj-lt"/>
              </a:rPr>
              <a:t>.</a:t>
            </a:r>
          </a:p>
          <a:p>
            <a:pPr marL="114300" indent="0" algn="l">
              <a:buNone/>
            </a:pPr>
            <a:r>
              <a:rPr lang="en-US" sz="1800" dirty="0">
                <a:latin typeface="+mj-lt"/>
              </a:rPr>
              <a:t>On the web the </a:t>
            </a:r>
            <a:r>
              <a:rPr lang="en-US" sz="1800" b="0" i="0" u="none" strike="noStrike" baseline="0" dirty="0">
                <a:latin typeface="+mj-lt"/>
              </a:rPr>
              <a:t>visual appearance (i.e., the HTML and CSS) is that which </a:t>
            </a:r>
            <a:r>
              <a:rPr lang="en-US" sz="1800" b="0" i="1" u="none" strike="noStrike" baseline="0" dirty="0">
                <a:latin typeface="+mj-lt"/>
              </a:rPr>
              <a:t>stays the same</a:t>
            </a:r>
            <a:r>
              <a:rPr lang="en-US" sz="1800" b="0" i="0" u="none" strike="noStrike" baseline="0" dirty="0">
                <a:latin typeface="+mj-lt"/>
              </a:rPr>
              <a:t>, while the data content is </a:t>
            </a:r>
            <a:r>
              <a:rPr lang="en-US" sz="1800" b="0" i="1" u="none" strike="noStrike" baseline="0" dirty="0">
                <a:latin typeface="+mj-lt"/>
              </a:rPr>
              <a:t>that which varies</a:t>
            </a:r>
            <a:r>
              <a:rPr lang="en-US" sz="1800" b="0" i="0" u="none" strike="noStrike" baseline="0" dirty="0">
                <a:latin typeface="+mj-lt"/>
              </a:rPr>
              <a:t>.</a:t>
            </a:r>
            <a:endParaRPr lang="en-CA" dirty="0">
              <a:latin typeface="+mj-lt"/>
            </a:endParaRPr>
          </a:p>
        </p:txBody>
      </p:sp>
      <p:pic>
        <p:nvPicPr>
          <p:cNvPr id="5" name="Picture 4" descr="FIGURE 14.1 Separating content from data">
            <a:extLst>
              <a:ext uri="{FF2B5EF4-FFF2-40B4-BE49-F238E27FC236}">
                <a16:creationId xmlns:a16="http://schemas.microsoft.com/office/drawing/2014/main" id="{5182CA4B-669A-4AEA-8388-2E7EB36A68A6}"/>
              </a:ext>
            </a:extLst>
          </p:cNvPr>
          <p:cNvPicPr>
            <a:picLocks noChangeAspect="1"/>
          </p:cNvPicPr>
          <p:nvPr/>
        </p:nvPicPr>
        <p:blipFill>
          <a:blip r:embed="rId2"/>
          <a:stretch>
            <a:fillRect/>
          </a:stretch>
        </p:blipFill>
        <p:spPr>
          <a:xfrm>
            <a:off x="4572000" y="1081088"/>
            <a:ext cx="3800741" cy="3570634"/>
          </a:xfrm>
          <a:prstGeom prst="rect">
            <a:avLst/>
          </a:prstGeom>
        </p:spPr>
      </p:pic>
    </p:spTree>
    <p:extLst>
      <p:ext uri="{BB962C8B-B14F-4D97-AF65-F5344CB8AC3E}">
        <p14:creationId xmlns:p14="http://schemas.microsoft.com/office/powerpoint/2010/main" val="26362762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92B7-EF5A-4AE5-A5B2-62535B6F1FFB}"/>
              </a:ext>
            </a:extLst>
          </p:cNvPr>
          <p:cNvSpPr>
            <a:spLocks noGrp="1"/>
          </p:cNvSpPr>
          <p:nvPr>
            <p:ph type="title"/>
          </p:nvPr>
        </p:nvSpPr>
        <p:spPr/>
        <p:txBody>
          <a:bodyPr/>
          <a:lstStyle/>
          <a:p>
            <a:r>
              <a:rPr lang="en-CA" dirty="0"/>
              <a:t>Designing Data Access (iii)</a:t>
            </a:r>
          </a:p>
        </p:txBody>
      </p:sp>
      <p:sp>
        <p:nvSpPr>
          <p:cNvPr id="3" name="Text Placeholder 2">
            <a:extLst>
              <a:ext uri="{FF2B5EF4-FFF2-40B4-BE49-F238E27FC236}">
                <a16:creationId xmlns:a16="http://schemas.microsoft.com/office/drawing/2014/main" id="{8B964F6F-83A8-41B1-BDA0-FC8E7070D81E}"/>
              </a:ext>
            </a:extLst>
          </p:cNvPr>
          <p:cNvSpPr>
            <a:spLocks noGrp="1"/>
          </p:cNvSpPr>
          <p:nvPr>
            <p:ph type="body" idx="1"/>
          </p:nvPr>
        </p:nvSpPr>
        <p:spPr/>
        <p:txBody>
          <a:bodyPr/>
          <a:lstStyle/>
          <a:p>
            <a:pPr marL="114300" indent="0">
              <a:spcBef>
                <a:spcPts val="500"/>
              </a:spcBef>
              <a:buNone/>
            </a:pPr>
            <a:r>
              <a:rPr lang="en-CA" sz="1400" b="0" i="0" u="none" strike="noStrike" baseline="0" dirty="0">
                <a:latin typeface="Calibri" panose="020F0502020204030204" pitchFamily="34" charset="0"/>
                <a:cs typeface="Calibri" panose="020F0502020204030204" pitchFamily="34" charset="0"/>
              </a:rPr>
              <a:t>try {</a:t>
            </a:r>
          </a:p>
          <a:p>
            <a:pPr marL="114300" indent="0" algn="l">
              <a:spcBef>
                <a:spcPts val="500"/>
              </a:spcBef>
              <a:buNone/>
            </a:pPr>
            <a:r>
              <a:rPr lang="en-US" sz="1400" b="0" i="0" u="none" strike="noStrike" baseline="0" dirty="0">
                <a:latin typeface="Calibri" panose="020F0502020204030204" pitchFamily="34" charset="0"/>
                <a:cs typeface="Calibri" panose="020F0502020204030204" pitchFamily="34" charset="0"/>
              </a:rPr>
              <a:t>	$conn = </a:t>
            </a:r>
            <a:r>
              <a:rPr lang="en-US" sz="1400" b="0" i="0" u="none" strike="noStrike" baseline="0" dirty="0" err="1">
                <a:latin typeface="Calibri" panose="020F0502020204030204" pitchFamily="34" charset="0"/>
                <a:cs typeface="Calibri" panose="020F0502020204030204" pitchFamily="34" charset="0"/>
              </a:rPr>
              <a:t>DatabaseHelper</a:t>
            </a:r>
            <a:r>
              <a:rPr lang="en-US" sz="1400" b="0" i="0" u="none" strike="noStrike" baseline="0" dirty="0">
                <a:latin typeface="Calibri" panose="020F0502020204030204" pitchFamily="34" charset="0"/>
                <a:cs typeface="Calibri" panose="020F0502020204030204" pitchFamily="34" charset="0"/>
              </a:rPr>
              <a:t>::</a:t>
            </a:r>
            <a:r>
              <a:rPr lang="en-US" sz="1400" b="0" i="0" u="none" strike="noStrike" baseline="0" dirty="0" err="1">
                <a:latin typeface="Calibri" panose="020F0502020204030204" pitchFamily="34" charset="0"/>
                <a:cs typeface="Calibri" panose="020F0502020204030204" pitchFamily="34" charset="0"/>
              </a:rPr>
              <a:t>createConnectionInfo</a:t>
            </a:r>
            <a:r>
              <a:rPr lang="en-US" sz="1400" b="0" i="0" u="none" strike="noStrike" baseline="0" dirty="0">
                <a:latin typeface="Calibri" panose="020F0502020204030204" pitchFamily="34" charset="0"/>
                <a:cs typeface="Calibri" panose="020F0502020204030204" pitchFamily="34" charset="0"/>
              </a:rPr>
              <a:t>(array(DBCONNECTION, </a:t>
            </a:r>
            <a:r>
              <a:rPr lang="en-CA" sz="1400" b="0" i="0" u="none" strike="noStrike" baseline="0" dirty="0">
                <a:latin typeface="Calibri" panose="020F0502020204030204" pitchFamily="34" charset="0"/>
                <a:cs typeface="Calibri" panose="020F0502020204030204" pitchFamily="34" charset="0"/>
              </a:rPr>
              <a:t>DBUSER, DBPASS));</a:t>
            </a:r>
          </a:p>
          <a:p>
            <a:pPr marL="114300" indent="0" algn="l">
              <a:spcBef>
                <a:spcPts val="500"/>
              </a:spcBef>
              <a:buNone/>
            </a:pPr>
            <a:r>
              <a:rPr lang="en-CA" sz="1400" b="0" i="0" u="none" strike="noStrike" baseline="0" dirty="0">
                <a:latin typeface="Calibri" panose="020F0502020204030204" pitchFamily="34" charset="0"/>
                <a:cs typeface="Calibri" panose="020F0502020204030204" pitchFamily="34" charset="0"/>
              </a:rPr>
              <a:t>	$</a:t>
            </a:r>
            <a:r>
              <a:rPr lang="en-CA" sz="1400" b="0" i="0" u="none" strike="noStrike" baseline="0" dirty="0" err="1">
                <a:latin typeface="Calibri" panose="020F0502020204030204" pitchFamily="34" charset="0"/>
                <a:cs typeface="Calibri" panose="020F0502020204030204" pitchFamily="34" charset="0"/>
              </a:rPr>
              <a:t>sql</a:t>
            </a:r>
            <a:r>
              <a:rPr lang="en-CA" sz="1400" b="0" i="0" u="none" strike="noStrike" baseline="0" dirty="0">
                <a:latin typeface="Calibri" panose="020F0502020204030204" pitchFamily="34" charset="0"/>
                <a:cs typeface="Calibri" panose="020F0502020204030204" pitchFamily="34" charset="0"/>
              </a:rPr>
              <a:t> = "SELECT * FROM Paintings ";</a:t>
            </a:r>
          </a:p>
          <a:p>
            <a:pPr marL="114300" indent="0" algn="l">
              <a:spcBef>
                <a:spcPts val="500"/>
              </a:spcBef>
              <a:buNone/>
            </a:pPr>
            <a:r>
              <a:rPr lang="en-CA" sz="1400" b="0" i="0" u="none" strike="noStrike" baseline="0" dirty="0">
                <a:latin typeface="Calibri" panose="020F0502020204030204" pitchFamily="34" charset="0"/>
                <a:cs typeface="Calibri" panose="020F0502020204030204" pitchFamily="34" charset="0"/>
              </a:rPr>
              <a:t>	$paintings = </a:t>
            </a:r>
            <a:r>
              <a:rPr lang="en-CA" sz="1400" b="0" i="0" u="none" strike="noStrike" baseline="0" dirty="0" err="1">
                <a:latin typeface="Calibri" panose="020F0502020204030204" pitchFamily="34" charset="0"/>
                <a:cs typeface="Calibri" panose="020F0502020204030204" pitchFamily="34" charset="0"/>
              </a:rPr>
              <a:t>DatabaseHelper</a:t>
            </a:r>
            <a:r>
              <a:rPr lang="en-CA" sz="1400" b="0" i="0" u="none" strike="noStrike" baseline="0" dirty="0">
                <a:latin typeface="Calibri" panose="020F0502020204030204" pitchFamily="34" charset="0"/>
                <a:cs typeface="Calibri" panose="020F0502020204030204" pitchFamily="34" charset="0"/>
              </a:rPr>
              <a:t>::</a:t>
            </a:r>
            <a:r>
              <a:rPr lang="en-CA" sz="1400" b="0" i="0" u="none" strike="noStrike" baseline="0" dirty="0" err="1">
                <a:latin typeface="Calibri" panose="020F0502020204030204" pitchFamily="34" charset="0"/>
                <a:cs typeface="Calibri" panose="020F0502020204030204" pitchFamily="34" charset="0"/>
              </a:rPr>
              <a:t>runQuery</a:t>
            </a:r>
            <a:r>
              <a:rPr lang="en-CA" sz="1400" b="0" i="0" u="none" strike="noStrike" baseline="0" dirty="0">
                <a:latin typeface="Calibri" panose="020F0502020204030204" pitchFamily="34" charset="0"/>
                <a:cs typeface="Calibri" panose="020F0502020204030204" pitchFamily="34" charset="0"/>
              </a:rPr>
              <a:t>($conn, $</a:t>
            </a:r>
            <a:r>
              <a:rPr lang="en-CA" sz="1400" b="0" i="0" u="none" strike="noStrike" baseline="0" dirty="0" err="1">
                <a:latin typeface="Calibri" panose="020F0502020204030204" pitchFamily="34" charset="0"/>
                <a:cs typeface="Calibri" panose="020F0502020204030204" pitchFamily="34" charset="0"/>
              </a:rPr>
              <a:t>sql</a:t>
            </a:r>
            <a:r>
              <a:rPr lang="en-CA" sz="1400" b="0" i="0" u="none" strike="noStrike" baseline="0" dirty="0">
                <a:latin typeface="Calibri" panose="020F0502020204030204" pitchFamily="34" charset="0"/>
                <a:cs typeface="Calibri" panose="020F0502020204030204" pitchFamily="34" charset="0"/>
              </a:rPr>
              <a:t>, null);</a:t>
            </a:r>
          </a:p>
          <a:p>
            <a:pPr marL="114300" indent="0" algn="l">
              <a:spcBef>
                <a:spcPts val="500"/>
              </a:spcBef>
              <a:buNone/>
            </a:pPr>
            <a:r>
              <a:rPr lang="en-CA" sz="1400" b="0" i="0" u="none" strike="noStrike" baseline="0" dirty="0">
                <a:latin typeface="Calibri" panose="020F0502020204030204" pitchFamily="34" charset="0"/>
                <a:cs typeface="Calibri" panose="020F0502020204030204" pitchFamily="34" charset="0"/>
              </a:rPr>
              <a:t>	foreach ($paintings as $p) {</a:t>
            </a:r>
          </a:p>
          <a:p>
            <a:pPr marL="114300" indent="0" algn="l">
              <a:spcBef>
                <a:spcPts val="500"/>
              </a:spcBef>
              <a:buNone/>
            </a:pPr>
            <a:r>
              <a:rPr lang="en-CA" sz="1400" b="0" i="0" u="none" strike="noStrike" baseline="0" dirty="0">
                <a:latin typeface="Calibri" panose="020F0502020204030204" pitchFamily="34" charset="0"/>
                <a:cs typeface="Calibri" panose="020F0502020204030204" pitchFamily="34" charset="0"/>
              </a:rPr>
              <a:t>		echo $p["Title"];</a:t>
            </a:r>
          </a:p>
          <a:p>
            <a:pPr marL="114300" indent="0" algn="l">
              <a:spcBef>
                <a:spcPts val="500"/>
              </a:spcBef>
              <a:buNone/>
            </a:pPr>
            <a:r>
              <a:rPr lang="en-CA" sz="1400" b="0" i="0" u="none" strike="noStrike" baseline="0" dirty="0">
                <a:latin typeface="Calibri" panose="020F0502020204030204" pitchFamily="34" charset="0"/>
                <a:cs typeface="Calibri" panose="020F0502020204030204" pitchFamily="34" charset="0"/>
              </a:rPr>
              <a:t>	}</a:t>
            </a:r>
          </a:p>
          <a:p>
            <a:pPr marL="114300" indent="0" algn="l">
              <a:spcBef>
                <a:spcPts val="500"/>
              </a:spcBef>
              <a:buNone/>
            </a:pPr>
            <a:r>
              <a:rPr lang="en-US" sz="1400" b="0" i="0" u="none" strike="noStrike" baseline="0" dirty="0">
                <a:latin typeface="Calibri" panose="020F0502020204030204" pitchFamily="34" charset="0"/>
                <a:cs typeface="Calibri" panose="020F0502020204030204" pitchFamily="34" charset="0"/>
              </a:rPr>
              <a:t>	$</a:t>
            </a:r>
            <a:r>
              <a:rPr lang="en-US" sz="1400" b="0" i="0" u="none" strike="noStrike" baseline="0" dirty="0" err="1">
                <a:latin typeface="Calibri" panose="020F0502020204030204" pitchFamily="34" charset="0"/>
                <a:cs typeface="Calibri" panose="020F0502020204030204" pitchFamily="34" charset="0"/>
              </a:rPr>
              <a:t>sql</a:t>
            </a:r>
            <a:r>
              <a:rPr lang="en-US" sz="1400" b="0" i="0" u="none" strike="noStrike" baseline="0" dirty="0">
                <a:latin typeface="Calibri" panose="020F0502020204030204" pitchFamily="34" charset="0"/>
                <a:cs typeface="Calibri" panose="020F0502020204030204" pitchFamily="34" charset="0"/>
              </a:rPr>
              <a:t> = "SELECT * FROM Artists WHERE Nationality=?";</a:t>
            </a:r>
          </a:p>
          <a:p>
            <a:pPr marL="114300" indent="0" algn="l">
              <a:spcBef>
                <a:spcPts val="500"/>
              </a:spcBef>
              <a:buNone/>
            </a:pPr>
            <a:r>
              <a:rPr lang="en-US" sz="1400" b="0" i="0" u="none" strike="noStrike" baseline="0" dirty="0">
                <a:latin typeface="Calibri" panose="020F0502020204030204" pitchFamily="34" charset="0"/>
                <a:cs typeface="Calibri" panose="020F0502020204030204" pitchFamily="34" charset="0"/>
              </a:rPr>
              <a:t>	$artists = </a:t>
            </a:r>
            <a:r>
              <a:rPr lang="en-US" sz="1400" b="0" i="0" u="none" strike="noStrike" baseline="0" dirty="0" err="1">
                <a:latin typeface="Calibri" panose="020F0502020204030204" pitchFamily="34" charset="0"/>
                <a:cs typeface="Calibri" panose="020F0502020204030204" pitchFamily="34" charset="0"/>
              </a:rPr>
              <a:t>DatabaseHelper</a:t>
            </a:r>
            <a:r>
              <a:rPr lang="en-US" sz="1400" b="0" i="0" u="none" strike="noStrike" baseline="0" dirty="0">
                <a:latin typeface="Calibri" panose="020F0502020204030204" pitchFamily="34" charset="0"/>
                <a:cs typeface="Calibri" panose="020F0502020204030204" pitchFamily="34" charset="0"/>
              </a:rPr>
              <a:t>::</a:t>
            </a:r>
            <a:r>
              <a:rPr lang="en-US" sz="1400" b="0" i="0" u="none" strike="noStrike" baseline="0" dirty="0" err="1">
                <a:latin typeface="Calibri" panose="020F0502020204030204" pitchFamily="34" charset="0"/>
                <a:cs typeface="Calibri" panose="020F0502020204030204" pitchFamily="34" charset="0"/>
              </a:rPr>
              <a:t>runQuery</a:t>
            </a:r>
            <a:r>
              <a:rPr lang="en-US" sz="1400" b="0" i="0" u="none" strike="noStrike" baseline="0" dirty="0">
                <a:latin typeface="Calibri" panose="020F0502020204030204" pitchFamily="34" charset="0"/>
                <a:cs typeface="Calibri" panose="020F0502020204030204" pitchFamily="34" charset="0"/>
              </a:rPr>
              <a:t>($conn, $</a:t>
            </a:r>
            <a:r>
              <a:rPr lang="en-US" sz="1400" b="0" i="0" u="none" strike="noStrike" baseline="0" dirty="0" err="1">
                <a:latin typeface="Calibri" panose="020F0502020204030204" pitchFamily="34" charset="0"/>
                <a:cs typeface="Calibri" panose="020F0502020204030204" pitchFamily="34" charset="0"/>
              </a:rPr>
              <a:t>sql</a:t>
            </a:r>
            <a:r>
              <a:rPr lang="en-US" sz="1400" b="0" i="0" u="none" strike="noStrike" baseline="0" dirty="0">
                <a:latin typeface="Calibri" panose="020F0502020204030204" pitchFamily="34" charset="0"/>
                <a:cs typeface="Calibri" panose="020F0502020204030204" pitchFamily="34" charset="0"/>
              </a:rPr>
              <a:t>, Array("France"));</a:t>
            </a:r>
          </a:p>
          <a:p>
            <a:pPr marL="114300" indent="0" algn="l">
              <a:spcBef>
                <a:spcPts val="500"/>
              </a:spcBef>
              <a:buNone/>
            </a:pPr>
            <a:r>
              <a:rPr lang="en-CA" sz="1400" b="0" i="0" u="none" strike="noStrike" baseline="0" dirty="0">
                <a:latin typeface="Calibri" panose="020F0502020204030204" pitchFamily="34" charset="0"/>
                <a:cs typeface="Calibri" panose="020F0502020204030204" pitchFamily="34" charset="0"/>
              </a:rPr>
              <a:t>}</a:t>
            </a:r>
          </a:p>
          <a:p>
            <a:pPr marL="114300" indent="0" algn="l">
              <a:buNone/>
            </a:pPr>
            <a:r>
              <a:rPr lang="en-US" b="0" i="0" u="none" strike="noStrike" baseline="0" dirty="0">
                <a:latin typeface="+mj-lt"/>
              </a:rPr>
              <a:t>Illustrates two example uses of this class. While an improvement, we still have a database dependency in this code with the SQL statements and field names.</a:t>
            </a:r>
            <a:endParaRPr lang="en-CA" sz="1200" dirty="0">
              <a:latin typeface="+mj-lt"/>
              <a:cs typeface="Calibri" panose="020F0502020204030204" pitchFamily="34" charset="0"/>
            </a:endParaRPr>
          </a:p>
        </p:txBody>
      </p:sp>
    </p:spTree>
    <p:extLst>
      <p:ext uri="{BB962C8B-B14F-4D97-AF65-F5344CB8AC3E}">
        <p14:creationId xmlns:p14="http://schemas.microsoft.com/office/powerpoint/2010/main" val="3024915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CBD75-8673-4C76-B16F-43F2DD545B25}"/>
              </a:ext>
            </a:extLst>
          </p:cNvPr>
          <p:cNvSpPr>
            <a:spLocks noGrp="1"/>
          </p:cNvSpPr>
          <p:nvPr>
            <p:ph type="title"/>
          </p:nvPr>
        </p:nvSpPr>
        <p:spPr/>
        <p:txBody>
          <a:bodyPr/>
          <a:lstStyle/>
          <a:p>
            <a:r>
              <a:rPr lang="en-US" dirty="0"/>
              <a:t>A table gateway</a:t>
            </a:r>
            <a:endParaRPr lang="en-CA" dirty="0"/>
          </a:p>
        </p:txBody>
      </p:sp>
      <p:sp>
        <p:nvSpPr>
          <p:cNvPr id="4" name="TextBox 3">
            <a:extLst>
              <a:ext uri="{FF2B5EF4-FFF2-40B4-BE49-F238E27FC236}">
                <a16:creationId xmlns:a16="http://schemas.microsoft.com/office/drawing/2014/main" id="{AF58C1E7-5991-4D76-908B-CCE90F1110FE}"/>
              </a:ext>
            </a:extLst>
          </p:cNvPr>
          <p:cNvSpPr txBox="1"/>
          <p:nvPr/>
        </p:nvSpPr>
        <p:spPr>
          <a:xfrm>
            <a:off x="511794" y="984488"/>
            <a:ext cx="8229600" cy="3301074"/>
          </a:xfrm>
          <a:prstGeom prst="rect">
            <a:avLst/>
          </a:prstGeom>
          <a:solidFill>
            <a:srgbClr val="E6F0F5"/>
          </a:solidFill>
        </p:spPr>
        <p:txBody>
          <a:bodyPr wrap="square" numCol="2" rtlCol="0">
            <a:noAutofit/>
          </a:bodyPr>
          <a:lstStyle/>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class </a:t>
            </a:r>
            <a:r>
              <a:rPr lang="en-CA" sz="1200" b="0" i="0" u="none" strike="noStrike" baseline="0" dirty="0" err="1">
                <a:solidFill>
                  <a:srgbClr val="000000"/>
                </a:solidFill>
                <a:latin typeface="Calibri" panose="020F0502020204030204" pitchFamily="34" charset="0"/>
                <a:cs typeface="Calibri" panose="020F0502020204030204" pitchFamily="34" charset="0"/>
              </a:rPr>
              <a:t>PaintingDB</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private static $</a:t>
            </a:r>
            <a:r>
              <a:rPr lang="en-US" sz="1200" b="0" i="0" u="none" strike="noStrike" baseline="0" dirty="0" err="1">
                <a:solidFill>
                  <a:srgbClr val="000000"/>
                </a:solidFill>
                <a:latin typeface="Calibri" panose="020F0502020204030204" pitchFamily="34" charset="0"/>
                <a:cs typeface="Calibri" panose="020F0502020204030204" pitchFamily="34" charset="0"/>
              </a:rPr>
              <a:t>baseSQL</a:t>
            </a:r>
            <a:r>
              <a:rPr lang="en-US" sz="1200" b="0" i="0" u="none" strike="noStrike" baseline="0" dirty="0">
                <a:solidFill>
                  <a:srgbClr val="000000"/>
                </a:solidFill>
                <a:latin typeface="Calibri" panose="020F0502020204030204" pitchFamily="34" charset="0"/>
                <a:cs typeface="Calibri" panose="020F0502020204030204" pitchFamily="34" charset="0"/>
              </a:rPr>
              <a:t> = "SELECT * FROM Paintings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public function __construct($connection)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$this-&gt;</a:t>
            </a:r>
            <a:r>
              <a:rPr lang="en-CA" sz="1200" b="0" i="0" u="none" strike="noStrike" baseline="0" dirty="0" err="1">
                <a:solidFill>
                  <a:srgbClr val="000000"/>
                </a:solidFill>
                <a:latin typeface="Calibri" panose="020F0502020204030204" pitchFamily="34" charset="0"/>
                <a:cs typeface="Calibri" panose="020F0502020204030204" pitchFamily="34" charset="0"/>
              </a:rPr>
              <a:t>pdo</a:t>
            </a:r>
            <a:r>
              <a:rPr lang="en-CA" sz="1200" b="0" i="0" u="none" strike="noStrike" baseline="0" dirty="0">
                <a:solidFill>
                  <a:srgbClr val="000000"/>
                </a:solidFill>
                <a:latin typeface="Calibri" panose="020F0502020204030204" pitchFamily="34" charset="0"/>
                <a:cs typeface="Calibri" panose="020F0502020204030204" pitchFamily="34" charset="0"/>
              </a:rPr>
              <a:t> = $connection;</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public function </a:t>
            </a:r>
            <a:r>
              <a:rPr lang="en-CA" sz="1200" b="0" i="0" u="none" strike="noStrike" baseline="0" dirty="0" err="1">
                <a:solidFill>
                  <a:srgbClr val="000000"/>
                </a:solidFill>
                <a:latin typeface="Calibri" panose="020F0502020204030204" pitchFamily="34" charset="0"/>
                <a:cs typeface="Calibri" panose="020F0502020204030204" pitchFamily="34" charset="0"/>
              </a:rPr>
              <a:t>getAll</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sql</a:t>
            </a:r>
            <a:r>
              <a:rPr lang="en-CA" sz="1200" b="0" i="0" u="none" strike="noStrike" baseline="0" dirty="0">
                <a:solidFill>
                  <a:srgbClr val="000000"/>
                </a:solidFill>
                <a:latin typeface="Calibri" panose="020F0502020204030204" pitchFamily="34" charset="0"/>
                <a:cs typeface="Calibri" panose="020F0502020204030204" pitchFamily="34" charset="0"/>
              </a:rPr>
              <a:t> = self::$</a:t>
            </a:r>
            <a:r>
              <a:rPr lang="en-CA" sz="1200" b="0" i="0" u="none" strike="noStrike" baseline="0" dirty="0" err="1">
                <a:solidFill>
                  <a:srgbClr val="000000"/>
                </a:solidFill>
                <a:latin typeface="Calibri" panose="020F0502020204030204" pitchFamily="34" charset="0"/>
                <a:cs typeface="Calibri" panose="020F0502020204030204" pitchFamily="34" charset="0"/>
              </a:rPr>
              <a:t>baseSQL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$statement = </a:t>
            </a:r>
            <a:r>
              <a:rPr lang="en-US" sz="1200" b="0" i="0" u="none" strike="noStrike" baseline="0" dirty="0" err="1">
                <a:solidFill>
                  <a:srgbClr val="000000"/>
                </a:solidFill>
                <a:latin typeface="Calibri" panose="020F0502020204030204" pitchFamily="34" charset="0"/>
                <a:cs typeface="Calibri" panose="020F0502020204030204" pitchFamily="34" charset="0"/>
              </a:rPr>
              <a:t>DatabaseHelper</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runQuery</a:t>
            </a:r>
            <a:r>
              <a:rPr lang="en-US" sz="1200" b="0" i="0" u="none" strike="noStrike" baseline="0" dirty="0">
                <a:solidFill>
                  <a:srgbClr val="000000"/>
                </a:solidFill>
                <a:latin typeface="Calibri" panose="020F0502020204030204" pitchFamily="34" charset="0"/>
                <a:cs typeface="Calibri" panose="020F0502020204030204" pitchFamily="34" charset="0"/>
              </a:rPr>
              <a:t>($this-&gt;</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US" sz="1200" dirty="0">
                <a:latin typeface="Calibri" panose="020F0502020204030204" pitchFamily="34" charset="0"/>
                <a:cs typeface="Calibri" panose="020F0502020204030204" pitchFamily="34" charset="0"/>
              </a:rPr>
              <a:t>								</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null);</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return $statement-&gt;</a:t>
            </a:r>
            <a:r>
              <a:rPr lang="en-CA" sz="1200" b="0" i="0" u="none" strike="noStrike" baseline="0" dirty="0" err="1">
                <a:solidFill>
                  <a:srgbClr val="000000"/>
                </a:solidFill>
                <a:latin typeface="Calibri" panose="020F0502020204030204" pitchFamily="34" charset="0"/>
                <a:cs typeface="Calibri" panose="020F0502020204030204" pitchFamily="34" charset="0"/>
              </a:rPr>
              <a:t>fetchAll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public function </a:t>
            </a:r>
            <a:r>
              <a:rPr lang="en-CA" sz="1200" b="0" i="0" u="none" strike="noStrike" baseline="0" dirty="0" err="1">
                <a:solidFill>
                  <a:srgbClr val="000000"/>
                </a:solidFill>
                <a:latin typeface="Calibri" panose="020F0502020204030204" pitchFamily="34" charset="0"/>
                <a:cs typeface="Calibri" panose="020F0502020204030204" pitchFamily="34" charset="0"/>
              </a:rPr>
              <a:t>findById</a:t>
            </a:r>
            <a:r>
              <a:rPr lang="en-CA" sz="1200" b="0" i="0" u="none" strike="noStrike" baseline="0" dirty="0">
                <a:solidFill>
                  <a:srgbClr val="000000"/>
                </a:solidFill>
                <a:latin typeface="Calibri" panose="020F0502020204030204" pitchFamily="34" charset="0"/>
                <a:cs typeface="Calibri" panose="020F0502020204030204" pitchFamily="34" charset="0"/>
              </a:rPr>
              <a:t>($id) {</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 self::$</a:t>
            </a:r>
            <a:r>
              <a:rPr lang="en-US" sz="1200" b="0" i="0" u="none" strike="noStrike" baseline="0" dirty="0" err="1">
                <a:solidFill>
                  <a:srgbClr val="000000"/>
                </a:solidFill>
                <a:latin typeface="Calibri" panose="020F0502020204030204" pitchFamily="34" charset="0"/>
                <a:cs typeface="Calibri" panose="020F0502020204030204" pitchFamily="34" charset="0"/>
              </a:rPr>
              <a:t>baseSQL</a:t>
            </a:r>
            <a:r>
              <a:rPr lang="en-US" sz="1200" b="0" i="0" u="none" strike="noStrike" baseline="0" dirty="0">
                <a:solidFill>
                  <a:srgbClr val="000000"/>
                </a:solidFill>
                <a:latin typeface="Calibri" panose="020F0502020204030204" pitchFamily="34" charset="0"/>
                <a:cs typeface="Calibri" panose="020F0502020204030204" pitchFamily="34" charset="0"/>
              </a:rPr>
              <a:t> . " WHERE </a:t>
            </a:r>
            <a:r>
              <a:rPr lang="en-US" sz="1200" b="0" i="0" u="none" strike="noStrike" baseline="0" dirty="0" err="1">
                <a:solidFill>
                  <a:srgbClr val="000000"/>
                </a:solidFill>
                <a:latin typeface="Calibri" panose="020F0502020204030204" pitchFamily="34" charset="0"/>
                <a:cs typeface="Calibri" panose="020F0502020204030204" pitchFamily="34" charset="0"/>
              </a:rPr>
              <a:t>PaintingID</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$statement = </a:t>
            </a:r>
            <a:r>
              <a:rPr lang="en-US" sz="1200" b="0" i="0" u="none" strike="noStrike" baseline="0" dirty="0" err="1">
                <a:solidFill>
                  <a:srgbClr val="000000"/>
                </a:solidFill>
                <a:latin typeface="Calibri" panose="020F0502020204030204" pitchFamily="34" charset="0"/>
                <a:cs typeface="Calibri" panose="020F0502020204030204" pitchFamily="34" charset="0"/>
              </a:rPr>
              <a:t>DatabaseHelper</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runQuery</a:t>
            </a:r>
            <a:r>
              <a:rPr lang="en-US" sz="1200" b="0" i="0" u="none" strike="noStrike" baseline="0" dirty="0">
                <a:solidFill>
                  <a:srgbClr val="000000"/>
                </a:solidFill>
                <a:latin typeface="Calibri" panose="020F0502020204030204" pitchFamily="34" charset="0"/>
                <a:cs typeface="Calibri" panose="020F0502020204030204" pitchFamily="34" charset="0"/>
              </a:rPr>
              <a:t>($this-&gt;</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Array($id));</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return $statement-&gt;fetch();</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dirty="0">
              <a:latin typeface="Calibri" panose="020F0502020204030204" pitchFamily="34" charset="0"/>
              <a:cs typeface="Calibri" panose="020F0502020204030204" pitchFamily="34" charset="0"/>
            </a:endParaRP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public function </a:t>
            </a:r>
            <a:r>
              <a:rPr lang="en-CA" sz="1200" b="0" i="0" u="none" strike="noStrike" baseline="0" dirty="0" err="1">
                <a:solidFill>
                  <a:srgbClr val="000000"/>
                </a:solidFill>
                <a:latin typeface="Calibri" panose="020F0502020204030204" pitchFamily="34" charset="0"/>
                <a:cs typeface="Calibri" panose="020F0502020204030204" pitchFamily="34" charset="0"/>
              </a:rPr>
              <a:t>getAllForArtist</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artistID</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 self::$</a:t>
            </a:r>
            <a:r>
              <a:rPr lang="en-US" sz="1200" b="0" i="0" u="none" strike="noStrike" baseline="0" dirty="0" err="1">
                <a:solidFill>
                  <a:srgbClr val="000000"/>
                </a:solidFill>
                <a:latin typeface="Calibri" panose="020F0502020204030204" pitchFamily="34" charset="0"/>
                <a:cs typeface="Calibri" panose="020F0502020204030204" pitchFamily="34" charset="0"/>
              </a:rPr>
              <a:t>baseSQL</a:t>
            </a:r>
            <a:r>
              <a:rPr lang="en-US" sz="1200" b="0" i="0" u="none" strike="noStrike" baseline="0" dirty="0">
                <a:solidFill>
                  <a:srgbClr val="000000"/>
                </a:solidFill>
                <a:latin typeface="Calibri" panose="020F0502020204030204" pitchFamily="34" charset="0"/>
                <a:cs typeface="Calibri" panose="020F0502020204030204" pitchFamily="34" charset="0"/>
              </a:rPr>
              <a:t> . " WHERE </a:t>
            </a:r>
            <a:r>
              <a:rPr lang="en-US" sz="1200" b="0" i="0" u="none" strike="noStrike" baseline="0" dirty="0" err="1">
                <a:solidFill>
                  <a:srgbClr val="000000"/>
                </a:solidFill>
                <a:latin typeface="Calibri" panose="020F0502020204030204" pitchFamily="34" charset="0"/>
                <a:cs typeface="Calibri" panose="020F0502020204030204" pitchFamily="34" charset="0"/>
              </a:rPr>
              <a:t>Paintings.ArtistID</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$statement = </a:t>
            </a:r>
            <a:r>
              <a:rPr lang="en-US" sz="1200" b="0" i="0" u="none" strike="noStrike" baseline="0" dirty="0" err="1">
                <a:solidFill>
                  <a:srgbClr val="000000"/>
                </a:solidFill>
                <a:latin typeface="Calibri" panose="020F0502020204030204" pitchFamily="34" charset="0"/>
                <a:cs typeface="Calibri" panose="020F0502020204030204" pitchFamily="34" charset="0"/>
              </a:rPr>
              <a:t>DatabaseHelper</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runQuery</a:t>
            </a:r>
            <a:r>
              <a:rPr lang="en-US" sz="1200" b="0" i="0" u="none" strike="noStrike" baseline="0" dirty="0">
                <a:solidFill>
                  <a:srgbClr val="000000"/>
                </a:solidFill>
                <a:latin typeface="Calibri" panose="020F0502020204030204" pitchFamily="34" charset="0"/>
                <a:cs typeface="Calibri" panose="020F0502020204030204" pitchFamily="34" charset="0"/>
              </a:rPr>
              <a:t>($this-&gt;</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Array($</a:t>
            </a:r>
            <a:r>
              <a:rPr lang="en-US" sz="1200" b="0" i="0" u="none" strike="noStrike" baseline="0" dirty="0" err="1">
                <a:solidFill>
                  <a:srgbClr val="000000"/>
                </a:solidFill>
                <a:latin typeface="Calibri" panose="020F0502020204030204" pitchFamily="34" charset="0"/>
                <a:cs typeface="Calibri" panose="020F0502020204030204" pitchFamily="34" charset="0"/>
              </a:rPr>
              <a:t>artistID</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return $statement-&gt;</a:t>
            </a:r>
            <a:r>
              <a:rPr lang="en-CA" sz="1200" b="0" i="0" u="none" strike="noStrike" baseline="0" dirty="0" err="1">
                <a:solidFill>
                  <a:srgbClr val="000000"/>
                </a:solidFill>
                <a:latin typeface="Calibri" panose="020F0502020204030204" pitchFamily="34" charset="0"/>
                <a:cs typeface="Calibri" panose="020F0502020204030204" pitchFamily="34" charset="0"/>
              </a:rPr>
              <a:t>fetchAll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public function </a:t>
            </a:r>
            <a:r>
              <a:rPr lang="en-CA" sz="1200" b="0" i="0" u="none" strike="noStrike" baseline="0" dirty="0" err="1">
                <a:solidFill>
                  <a:srgbClr val="000000"/>
                </a:solidFill>
                <a:latin typeface="Calibri" panose="020F0502020204030204" pitchFamily="34" charset="0"/>
                <a:cs typeface="Calibri" panose="020F0502020204030204" pitchFamily="34" charset="0"/>
              </a:rPr>
              <a:t>getAllForGallery</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galleryID</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 = self::$</a:t>
            </a:r>
            <a:r>
              <a:rPr lang="en-US" sz="1200" b="0" i="0" u="none" strike="noStrike" baseline="0" dirty="0" err="1">
                <a:solidFill>
                  <a:srgbClr val="000000"/>
                </a:solidFill>
                <a:latin typeface="Calibri" panose="020F0502020204030204" pitchFamily="34" charset="0"/>
                <a:cs typeface="Calibri" panose="020F0502020204030204" pitchFamily="34" charset="0"/>
              </a:rPr>
              <a:t>baseSQL</a:t>
            </a:r>
            <a:r>
              <a:rPr lang="en-US" sz="1200" b="0" i="0" u="none" strike="noStrike" baseline="0" dirty="0">
                <a:solidFill>
                  <a:srgbClr val="000000"/>
                </a:solidFill>
                <a:latin typeface="Calibri" panose="020F0502020204030204" pitchFamily="34" charset="0"/>
                <a:cs typeface="Calibri" panose="020F0502020204030204" pitchFamily="34" charset="0"/>
              </a:rPr>
              <a:t> . " WHERE </a:t>
            </a:r>
            <a:r>
              <a:rPr lang="en-US" sz="1200" b="0" i="0" u="none" strike="noStrike" baseline="0" dirty="0" err="1">
                <a:solidFill>
                  <a:srgbClr val="000000"/>
                </a:solidFill>
                <a:latin typeface="Calibri" panose="020F0502020204030204" pitchFamily="34" charset="0"/>
                <a:cs typeface="Calibri" panose="020F0502020204030204" pitchFamily="34" charset="0"/>
              </a:rPr>
              <a:t>Paintings.GalleryID</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	$statement = </a:t>
            </a:r>
            <a:r>
              <a:rPr lang="en-US" sz="1200" b="0" i="0" u="none" strike="noStrike" baseline="0" dirty="0" err="1">
                <a:solidFill>
                  <a:srgbClr val="000000"/>
                </a:solidFill>
                <a:latin typeface="Calibri" panose="020F0502020204030204" pitchFamily="34" charset="0"/>
                <a:cs typeface="Calibri" panose="020F0502020204030204" pitchFamily="34" charset="0"/>
              </a:rPr>
              <a:t>DatabaseHelper</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runQuery</a:t>
            </a:r>
            <a:r>
              <a:rPr lang="en-US" sz="1200" b="0" i="0" u="none" strike="noStrike" baseline="0" dirty="0">
                <a:solidFill>
                  <a:srgbClr val="000000"/>
                </a:solidFill>
                <a:latin typeface="Calibri" panose="020F0502020204030204" pitchFamily="34" charset="0"/>
                <a:cs typeface="Calibri" panose="020F0502020204030204" pitchFamily="34" charset="0"/>
              </a:rPr>
              <a:t>($this-&gt;</a:t>
            </a:r>
            <a:r>
              <a:rPr lang="en-US" sz="1200" b="0" i="0" u="none" strike="noStrike" baseline="0" dirty="0" err="1">
                <a:solidFill>
                  <a:srgbClr val="000000"/>
                </a:solidFill>
                <a:latin typeface="Calibri" panose="020F0502020204030204" pitchFamily="34" charset="0"/>
                <a:cs typeface="Calibri" panose="020F0502020204030204" pitchFamily="34" charset="0"/>
              </a:rPr>
              <a:t>pdo</a:t>
            </a:r>
            <a:r>
              <a:rPr lang="en-US" sz="1200" b="0" i="0" u="none" strike="noStrike" baseline="0" dirty="0">
                <a:solidFill>
                  <a:srgbClr val="000000"/>
                </a:solidFill>
                <a:latin typeface="Calibri" panose="020F0502020204030204" pitchFamily="34" charset="0"/>
                <a:cs typeface="Calibri" panose="020F0502020204030204" pitchFamily="34" charset="0"/>
              </a:rPr>
              <a:t>, $</a:t>
            </a:r>
            <a:r>
              <a:rPr lang="en-US" sz="1200" b="0" i="0" u="none" strike="noStrike" baseline="0" dirty="0" err="1">
                <a:solidFill>
                  <a:srgbClr val="000000"/>
                </a:solidFill>
                <a:latin typeface="Calibri" panose="020F0502020204030204" pitchFamily="34" charset="0"/>
                <a:cs typeface="Calibri" panose="020F0502020204030204" pitchFamily="34" charset="0"/>
              </a:rPr>
              <a:t>sql</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Array($</a:t>
            </a:r>
            <a:r>
              <a:rPr lang="en-CA" sz="1200" b="0" i="0" u="none" strike="noStrike" baseline="0" dirty="0" err="1">
                <a:solidFill>
                  <a:srgbClr val="000000"/>
                </a:solidFill>
                <a:latin typeface="Calibri" panose="020F0502020204030204" pitchFamily="34" charset="0"/>
                <a:cs typeface="Calibri" panose="020F0502020204030204" pitchFamily="34" charset="0"/>
              </a:rPr>
              <a:t>galleryID</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return $statement-&gt;</a:t>
            </a:r>
            <a:r>
              <a:rPr lang="en-CA" sz="1200" b="0" i="0" u="none" strike="noStrike" baseline="0" dirty="0" err="1">
                <a:solidFill>
                  <a:srgbClr val="000000"/>
                </a:solidFill>
                <a:latin typeface="Calibri" panose="020F0502020204030204" pitchFamily="34" charset="0"/>
                <a:cs typeface="Calibri" panose="020F0502020204030204" pitchFamily="34" charset="0"/>
              </a:rPr>
              <a:t>fetchAll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9AB58FD-6BB7-4695-A997-29A2391ECC1E}"/>
              </a:ext>
            </a:extLst>
          </p:cNvPr>
          <p:cNvSpPr txBox="1"/>
          <p:nvPr/>
        </p:nvSpPr>
        <p:spPr>
          <a:xfrm>
            <a:off x="457200" y="4285562"/>
            <a:ext cx="8312131"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14.22 </a:t>
            </a:r>
            <a:r>
              <a:rPr lang="en-US" sz="1200" b="0" i="0" u="none" strike="noStrike" baseline="0" dirty="0">
                <a:solidFill>
                  <a:srgbClr val="000000"/>
                </a:solidFill>
                <a:latin typeface="+mj-lt"/>
              </a:rPr>
              <a:t>Sample gateway class for painting table</a:t>
            </a:r>
            <a:endParaRPr lang="en-CA" sz="1200" dirty="0">
              <a:latin typeface="+mj-lt"/>
            </a:endParaRPr>
          </a:p>
        </p:txBody>
      </p:sp>
    </p:spTree>
    <p:extLst>
      <p:ext uri="{BB962C8B-B14F-4D97-AF65-F5344CB8AC3E}">
        <p14:creationId xmlns:p14="http://schemas.microsoft.com/office/powerpoint/2010/main" val="19812402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A3255-C40A-41CF-8736-DAF45A2599C1}"/>
              </a:ext>
            </a:extLst>
          </p:cNvPr>
          <p:cNvSpPr>
            <a:spLocks noGrp="1"/>
          </p:cNvSpPr>
          <p:nvPr>
            <p:ph type="title"/>
          </p:nvPr>
        </p:nvSpPr>
        <p:spPr/>
        <p:txBody>
          <a:bodyPr/>
          <a:lstStyle/>
          <a:p>
            <a:r>
              <a:rPr lang="en-CA" dirty="0"/>
              <a:t>NoSQL Databases</a:t>
            </a:r>
          </a:p>
        </p:txBody>
      </p:sp>
      <p:sp>
        <p:nvSpPr>
          <p:cNvPr id="3" name="Text Placeholder 2">
            <a:extLst>
              <a:ext uri="{FF2B5EF4-FFF2-40B4-BE49-F238E27FC236}">
                <a16:creationId xmlns:a16="http://schemas.microsoft.com/office/drawing/2014/main" id="{7FECC688-9D8E-4A1A-97CB-275192777ED2}"/>
              </a:ext>
            </a:extLst>
          </p:cNvPr>
          <p:cNvSpPr>
            <a:spLocks noGrp="1"/>
          </p:cNvSpPr>
          <p:nvPr>
            <p:ph type="body" idx="1"/>
          </p:nvPr>
        </p:nvSpPr>
        <p:spPr/>
        <p:txBody>
          <a:bodyPr/>
          <a:lstStyle/>
          <a:p>
            <a:pPr marL="114300" indent="0">
              <a:buNone/>
            </a:pPr>
            <a:r>
              <a:rPr lang="en-US" sz="1800" b="1" i="0" u="none" strike="noStrike" baseline="0" dirty="0">
                <a:solidFill>
                  <a:srgbClr val="009A9A"/>
                </a:solidFill>
                <a:latin typeface="+mj-lt"/>
              </a:rPr>
              <a:t>NoSQL </a:t>
            </a:r>
            <a:r>
              <a:rPr lang="en-US" sz="1800" b="0" i="0" u="none" strike="noStrike" baseline="0" dirty="0">
                <a:solidFill>
                  <a:srgbClr val="000000"/>
                </a:solidFill>
                <a:latin typeface="+mj-lt"/>
              </a:rPr>
              <a:t>(which stands for Not-only-SQL) is category of database software that describes a style of database that doesn’t use the relational table model of normal </a:t>
            </a:r>
            <a:r>
              <a:rPr lang="en-CA" sz="1800" b="0" i="0" u="none" strike="noStrike" baseline="0" dirty="0">
                <a:solidFill>
                  <a:srgbClr val="000000"/>
                </a:solidFill>
                <a:latin typeface="+mj-lt"/>
              </a:rPr>
              <a:t>SQL databases.</a:t>
            </a:r>
          </a:p>
          <a:p>
            <a:pPr marL="114300" indent="0" algn="l">
              <a:buNone/>
            </a:pPr>
            <a:r>
              <a:rPr lang="en-US" sz="1800" b="0" i="0" u="none" strike="noStrike" baseline="0" dirty="0">
                <a:latin typeface="+mj-lt"/>
              </a:rPr>
              <a:t>NoSQL databases rely on a different set of ideas for data modeling that put fast retrieval ahead of other considerations </a:t>
            </a:r>
            <a:r>
              <a:rPr lang="en-CA" sz="1800" b="0" i="0" u="none" strike="noStrike" baseline="0" dirty="0">
                <a:latin typeface="+mj-lt"/>
              </a:rPr>
              <a:t>like consistency.</a:t>
            </a:r>
          </a:p>
          <a:p>
            <a:pPr marL="114300" indent="0" algn="l">
              <a:buNone/>
            </a:pPr>
            <a:r>
              <a:rPr lang="en-US" sz="1800" b="0" i="0" u="none" strike="noStrike" baseline="0" dirty="0">
                <a:latin typeface="+mj-lt"/>
              </a:rPr>
              <a:t>Systems like DynamoDB, Firebase, and MongoDB now power thousands of sites including household names like Netflix, eBay, Instagram, Forbes, Facebook, and others.</a:t>
            </a:r>
            <a:endParaRPr lang="en-CA" dirty="0">
              <a:latin typeface="+mj-lt"/>
            </a:endParaRPr>
          </a:p>
        </p:txBody>
      </p:sp>
    </p:spTree>
    <p:extLst>
      <p:ext uri="{BB962C8B-B14F-4D97-AF65-F5344CB8AC3E}">
        <p14:creationId xmlns:p14="http://schemas.microsoft.com/office/powerpoint/2010/main" val="29673397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BF6E7-F2A2-442D-AAE7-5B646B0D8504}"/>
              </a:ext>
            </a:extLst>
          </p:cNvPr>
          <p:cNvSpPr>
            <a:spLocks noGrp="1"/>
          </p:cNvSpPr>
          <p:nvPr>
            <p:ph type="title"/>
          </p:nvPr>
        </p:nvSpPr>
        <p:spPr/>
        <p:txBody>
          <a:bodyPr/>
          <a:lstStyle/>
          <a:p>
            <a:r>
              <a:rPr lang="en-US" dirty="0"/>
              <a:t>Why (and Why Not) Choose NoSQL?</a:t>
            </a:r>
            <a:endParaRPr lang="en-CA" dirty="0"/>
          </a:p>
        </p:txBody>
      </p:sp>
      <p:sp>
        <p:nvSpPr>
          <p:cNvPr id="3" name="Text Placeholder 2">
            <a:extLst>
              <a:ext uri="{FF2B5EF4-FFF2-40B4-BE49-F238E27FC236}">
                <a16:creationId xmlns:a16="http://schemas.microsoft.com/office/drawing/2014/main" id="{FCD08ED2-111C-486C-A17D-331E697C4059}"/>
              </a:ext>
            </a:extLst>
          </p:cNvPr>
          <p:cNvSpPr>
            <a:spLocks noGrp="1"/>
          </p:cNvSpPr>
          <p:nvPr>
            <p:ph type="body" idx="1"/>
          </p:nvPr>
        </p:nvSpPr>
        <p:spPr/>
        <p:txBody>
          <a:bodyPr/>
          <a:lstStyle/>
          <a:p>
            <a:pPr marL="114300" indent="0" algn="l">
              <a:buNone/>
            </a:pPr>
            <a:r>
              <a:rPr lang="en-CA" sz="1800" b="0" i="0" u="none" strike="noStrike" baseline="0" dirty="0">
                <a:latin typeface="+mj-lt"/>
              </a:rPr>
              <a:t>NoSQL systems handle huge datasets better than relational systems.</a:t>
            </a:r>
          </a:p>
          <a:p>
            <a:pPr marL="114300" indent="0" algn="l">
              <a:buNone/>
            </a:pPr>
            <a:r>
              <a:rPr lang="en-US" sz="1800" b="0" i="0" u="none" strike="noStrike" baseline="0" dirty="0">
                <a:latin typeface="+mj-lt"/>
              </a:rPr>
              <a:t>NoSQL databases aren’t the best answer for all </a:t>
            </a:r>
            <a:r>
              <a:rPr lang="en-CA" sz="1800" b="0" i="0" u="none" strike="noStrike" baseline="0" dirty="0">
                <a:latin typeface="+mj-lt"/>
              </a:rPr>
              <a:t>scenarios. </a:t>
            </a:r>
            <a:r>
              <a:rPr lang="en-US" sz="1800" b="0" i="0" u="none" strike="noStrike" baseline="0" dirty="0">
                <a:latin typeface="+mj-lt"/>
              </a:rPr>
              <a:t>SQL databases use schemas for a very good reason: they ensure data </a:t>
            </a:r>
            <a:r>
              <a:rPr lang="en-CA" sz="1800" b="0" i="0" u="none" strike="noStrike" baseline="0" dirty="0">
                <a:latin typeface="+mj-lt"/>
              </a:rPr>
              <a:t>consistency and data integrity.</a:t>
            </a:r>
          </a:p>
          <a:p>
            <a:pPr marL="114300" indent="0">
              <a:buNone/>
            </a:pPr>
            <a:r>
              <a:rPr lang="en-US" sz="1800" b="0" i="0" u="none" strike="noStrike" baseline="0" dirty="0">
                <a:latin typeface="+mj-lt"/>
              </a:rPr>
              <a:t>The data in most NoSQL database systems is identified by a unique key. The key-value organization often results in faster retrieval of data in comparison to a </a:t>
            </a:r>
            <a:r>
              <a:rPr lang="en-CA" sz="1800" b="0" i="0" u="none" strike="noStrike" baseline="0" dirty="0">
                <a:latin typeface="+mj-lt"/>
              </a:rPr>
              <a:t>relational database</a:t>
            </a:r>
          </a:p>
        </p:txBody>
      </p:sp>
    </p:spTree>
    <p:extLst>
      <p:ext uri="{BB962C8B-B14F-4D97-AF65-F5344CB8AC3E}">
        <p14:creationId xmlns:p14="http://schemas.microsoft.com/office/powerpoint/2010/main" val="22170095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53158-025C-4EA9-86C7-77AD3F8B7024}"/>
              </a:ext>
            </a:extLst>
          </p:cNvPr>
          <p:cNvSpPr>
            <a:spLocks noGrp="1"/>
          </p:cNvSpPr>
          <p:nvPr>
            <p:ph type="title"/>
          </p:nvPr>
        </p:nvSpPr>
        <p:spPr/>
        <p:txBody>
          <a:bodyPr/>
          <a:lstStyle/>
          <a:p>
            <a:r>
              <a:rPr lang="en-CA" dirty="0"/>
              <a:t>Key-Value Stores</a:t>
            </a:r>
          </a:p>
        </p:txBody>
      </p:sp>
      <p:sp>
        <p:nvSpPr>
          <p:cNvPr id="3" name="Text Placeholder 2">
            <a:extLst>
              <a:ext uri="{FF2B5EF4-FFF2-40B4-BE49-F238E27FC236}">
                <a16:creationId xmlns:a16="http://schemas.microsoft.com/office/drawing/2014/main" id="{02C3FD6C-779D-46FE-B686-FC2A194B3B40}"/>
              </a:ext>
            </a:extLst>
          </p:cNvPr>
          <p:cNvSpPr>
            <a:spLocks noGrp="1"/>
          </p:cNvSpPr>
          <p:nvPr>
            <p:ph type="body" idx="1"/>
          </p:nvPr>
        </p:nvSpPr>
        <p:spPr>
          <a:xfrm>
            <a:off x="457201" y="1081088"/>
            <a:ext cx="3965944" cy="3532476"/>
          </a:xfrm>
        </p:spPr>
        <p:txBody>
          <a:bodyPr/>
          <a:lstStyle/>
          <a:p>
            <a:pPr marL="114300" indent="0" algn="l">
              <a:buNone/>
            </a:pPr>
            <a:r>
              <a:rPr lang="en-CA" b="1" i="0" u="none" strike="noStrike" baseline="0" dirty="0">
                <a:solidFill>
                  <a:srgbClr val="009A9A"/>
                </a:solidFill>
                <a:latin typeface="+mj-lt"/>
              </a:rPr>
              <a:t>Key-value </a:t>
            </a:r>
            <a:r>
              <a:rPr lang="en-US" b="1" i="0" u="none" strike="noStrike" baseline="0" dirty="0">
                <a:solidFill>
                  <a:srgbClr val="009A9A"/>
                </a:solidFill>
                <a:latin typeface="+mj-lt"/>
              </a:rPr>
              <a:t>stores </a:t>
            </a:r>
            <a:r>
              <a:rPr lang="en-US" b="0" i="0" u="none" strike="noStrike" baseline="0" dirty="0">
                <a:solidFill>
                  <a:srgbClr val="000000"/>
                </a:solidFill>
                <a:latin typeface="+mj-lt"/>
              </a:rPr>
              <a:t>alone are quite straightforward in that every value, whether an integer, string, or other data structure, has an associated key (i.e., they are analogous to PHP associative </a:t>
            </a:r>
            <a:r>
              <a:rPr lang="en-CA" b="0" i="0" u="none" strike="noStrike" baseline="0" dirty="0">
                <a:solidFill>
                  <a:srgbClr val="000000"/>
                </a:solidFill>
                <a:latin typeface="+mj-lt"/>
              </a:rPr>
              <a:t>arrays)</a:t>
            </a:r>
          </a:p>
          <a:p>
            <a:pPr marL="114300" indent="0" algn="l">
              <a:buNone/>
            </a:pPr>
            <a:r>
              <a:rPr lang="en-US" b="0" i="0" u="none" strike="noStrike" baseline="0" dirty="0">
                <a:latin typeface="+mj-lt"/>
              </a:rPr>
              <a:t>Here every value has a key</a:t>
            </a:r>
            <a:r>
              <a:rPr lang="en-CA" b="0" i="0" u="none" strike="noStrike" baseline="0" dirty="0">
                <a:solidFill>
                  <a:srgbClr val="000000"/>
                </a:solidFill>
                <a:latin typeface="+mj-lt"/>
              </a:rPr>
              <a:t>.</a:t>
            </a:r>
            <a:r>
              <a:rPr lang="en-US" b="0" i="0" u="none" strike="noStrike" baseline="0" dirty="0">
                <a:latin typeface="+mj-lt"/>
              </a:rPr>
              <a:t> This allows fast retrieval through means such as a hash function, and precludes the need for indexes on multiple fields as is the case with SQL</a:t>
            </a:r>
            <a:endParaRPr lang="en-CA" sz="1400" dirty="0">
              <a:latin typeface="+mj-lt"/>
            </a:endParaRPr>
          </a:p>
        </p:txBody>
      </p:sp>
      <p:pic>
        <p:nvPicPr>
          <p:cNvPr id="5" name="Picture 4" descr="FIGURE 14.25 Data in a key/value store">
            <a:extLst>
              <a:ext uri="{FF2B5EF4-FFF2-40B4-BE49-F238E27FC236}">
                <a16:creationId xmlns:a16="http://schemas.microsoft.com/office/drawing/2014/main" id="{9B9800AA-B54A-45E8-BD3A-4C7F0F155D67}"/>
              </a:ext>
            </a:extLst>
          </p:cNvPr>
          <p:cNvPicPr>
            <a:picLocks noChangeAspect="1"/>
          </p:cNvPicPr>
          <p:nvPr/>
        </p:nvPicPr>
        <p:blipFill>
          <a:blip r:embed="rId2"/>
          <a:stretch>
            <a:fillRect/>
          </a:stretch>
        </p:blipFill>
        <p:spPr>
          <a:xfrm>
            <a:off x="4423144" y="2007087"/>
            <a:ext cx="4263656" cy="1680477"/>
          </a:xfrm>
          <a:prstGeom prst="rect">
            <a:avLst/>
          </a:prstGeom>
        </p:spPr>
      </p:pic>
    </p:spTree>
    <p:extLst>
      <p:ext uri="{BB962C8B-B14F-4D97-AF65-F5344CB8AC3E}">
        <p14:creationId xmlns:p14="http://schemas.microsoft.com/office/powerpoint/2010/main" val="40375701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BBE27-2EC5-4A0A-B86D-8B509FD17608}"/>
              </a:ext>
            </a:extLst>
          </p:cNvPr>
          <p:cNvSpPr>
            <a:spLocks noGrp="1"/>
          </p:cNvSpPr>
          <p:nvPr>
            <p:ph type="title"/>
          </p:nvPr>
        </p:nvSpPr>
        <p:spPr/>
        <p:txBody>
          <a:bodyPr/>
          <a:lstStyle/>
          <a:p>
            <a:r>
              <a:rPr lang="en-CA" dirty="0"/>
              <a:t>Document Store</a:t>
            </a:r>
          </a:p>
        </p:txBody>
      </p:sp>
      <p:sp>
        <p:nvSpPr>
          <p:cNvPr id="3" name="Text Placeholder 2">
            <a:extLst>
              <a:ext uri="{FF2B5EF4-FFF2-40B4-BE49-F238E27FC236}">
                <a16:creationId xmlns:a16="http://schemas.microsoft.com/office/drawing/2014/main" id="{29084164-21F1-49DB-95EC-253194C7FA7C}"/>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Document Stores </a:t>
            </a:r>
            <a:r>
              <a:rPr lang="en-US" sz="1800" b="0" i="0" u="none" strike="noStrike" baseline="0" dirty="0">
                <a:solidFill>
                  <a:srgbClr val="000000"/>
                </a:solidFill>
                <a:latin typeface="+mj-lt"/>
              </a:rPr>
              <a:t>(also called document-oriented databases) associate keys with values, but unlike key-value stores, they call that value a document. </a:t>
            </a:r>
          </a:p>
          <a:p>
            <a:r>
              <a:rPr lang="en-US" sz="1800" b="0" i="0" u="none" strike="noStrike" baseline="0" dirty="0">
                <a:solidFill>
                  <a:srgbClr val="000000"/>
                </a:solidFill>
                <a:latin typeface="+mj-lt"/>
              </a:rPr>
              <a:t>A document can be a binary file like a .doc or .pdf or a semi-structured XML or JSON document.</a:t>
            </a:r>
          </a:p>
          <a:p>
            <a:pPr algn="l"/>
            <a:r>
              <a:rPr lang="en-US" sz="1800" b="0" i="0" u="none" strike="noStrike" baseline="0" dirty="0">
                <a:latin typeface="+mj-lt"/>
              </a:rPr>
              <a:t>Most NoSQL systems are of this type. MongoDB, AWS DynamoDB, Google </a:t>
            </a:r>
            <a:r>
              <a:rPr lang="en-US" sz="1800" b="0" i="0" u="none" strike="noStrike" baseline="0" dirty="0" err="1">
                <a:latin typeface="+mj-lt"/>
              </a:rPr>
              <a:t>FireBase</a:t>
            </a:r>
            <a:r>
              <a:rPr lang="en-US" sz="1800" b="0" i="0" u="none" strike="noStrike" baseline="0" dirty="0">
                <a:latin typeface="+mj-lt"/>
              </a:rPr>
              <a:t>, and Cloud Datastore are popular examples.</a:t>
            </a:r>
            <a:endParaRPr lang="en-CA" dirty="0">
              <a:latin typeface="+mj-lt"/>
            </a:endParaRPr>
          </a:p>
        </p:txBody>
      </p:sp>
    </p:spTree>
    <p:extLst>
      <p:ext uri="{BB962C8B-B14F-4D97-AF65-F5344CB8AC3E}">
        <p14:creationId xmlns:p14="http://schemas.microsoft.com/office/powerpoint/2010/main" val="30329014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3D0C1-D2E8-4BC8-869E-57546B3D8E6D}"/>
              </a:ext>
            </a:extLst>
          </p:cNvPr>
          <p:cNvSpPr>
            <a:spLocks noGrp="1"/>
          </p:cNvSpPr>
          <p:nvPr>
            <p:ph type="title"/>
          </p:nvPr>
        </p:nvSpPr>
        <p:spPr/>
        <p:txBody>
          <a:bodyPr/>
          <a:lstStyle/>
          <a:p>
            <a:r>
              <a:rPr lang="en-CA" sz="2800" dirty="0"/>
              <a:t>Relational data versus document store data</a:t>
            </a:r>
          </a:p>
        </p:txBody>
      </p:sp>
      <p:pic>
        <p:nvPicPr>
          <p:cNvPr id="5" name="Picture 4" descr="FIGURE 14.26 Relational data versus document store data">
            <a:extLst>
              <a:ext uri="{FF2B5EF4-FFF2-40B4-BE49-F238E27FC236}">
                <a16:creationId xmlns:a16="http://schemas.microsoft.com/office/drawing/2014/main" id="{5B23C7D1-E9DB-46BB-A461-A7EBE99FB55F}"/>
              </a:ext>
            </a:extLst>
          </p:cNvPr>
          <p:cNvPicPr>
            <a:picLocks noChangeAspect="1"/>
          </p:cNvPicPr>
          <p:nvPr/>
        </p:nvPicPr>
        <p:blipFill rotWithShape="1">
          <a:blip r:embed="rId2"/>
          <a:srcRect b="60356"/>
          <a:stretch/>
        </p:blipFill>
        <p:spPr>
          <a:xfrm>
            <a:off x="457200" y="1392866"/>
            <a:ext cx="4572950" cy="1637414"/>
          </a:xfrm>
          <a:prstGeom prst="rect">
            <a:avLst/>
          </a:prstGeom>
        </p:spPr>
      </p:pic>
      <p:pic>
        <p:nvPicPr>
          <p:cNvPr id="6" name="Picture 5">
            <a:extLst>
              <a:ext uri="{FF2B5EF4-FFF2-40B4-BE49-F238E27FC236}">
                <a16:creationId xmlns:a16="http://schemas.microsoft.com/office/drawing/2014/main" id="{0F0AE947-1AE3-4669-AE8A-1C402CB4D9E9}"/>
              </a:ext>
              <a:ext uri="{C183D7F6-B498-43B3-948B-1728B52AA6E4}">
                <adec:decorative xmlns:adec="http://schemas.microsoft.com/office/drawing/2017/decorative" val="1"/>
              </a:ext>
            </a:extLst>
          </p:cNvPr>
          <p:cNvPicPr>
            <a:picLocks noChangeAspect="1"/>
          </p:cNvPicPr>
          <p:nvPr/>
        </p:nvPicPr>
        <p:blipFill rotWithShape="1">
          <a:blip r:embed="rId2"/>
          <a:srcRect l="-9" t="44293" r="39261" b="-2528"/>
          <a:stretch/>
        </p:blipFill>
        <p:spPr>
          <a:xfrm>
            <a:off x="5284381" y="1254642"/>
            <a:ext cx="3402419" cy="2945996"/>
          </a:xfrm>
          <a:prstGeom prst="rect">
            <a:avLst/>
          </a:prstGeom>
        </p:spPr>
      </p:pic>
    </p:spTree>
    <p:extLst>
      <p:ext uri="{BB962C8B-B14F-4D97-AF65-F5344CB8AC3E}">
        <p14:creationId xmlns:p14="http://schemas.microsoft.com/office/powerpoint/2010/main" val="10881471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26944-5844-45EF-A12C-A2958811189A}"/>
              </a:ext>
            </a:extLst>
          </p:cNvPr>
          <p:cNvSpPr>
            <a:spLocks noGrp="1"/>
          </p:cNvSpPr>
          <p:nvPr>
            <p:ph type="title"/>
          </p:nvPr>
        </p:nvSpPr>
        <p:spPr/>
        <p:txBody>
          <a:bodyPr/>
          <a:lstStyle/>
          <a:p>
            <a:r>
              <a:rPr lang="en-CA" dirty="0"/>
              <a:t>Column Stores</a:t>
            </a:r>
          </a:p>
        </p:txBody>
      </p:sp>
      <p:sp>
        <p:nvSpPr>
          <p:cNvPr id="3" name="Text Placeholder 2">
            <a:extLst>
              <a:ext uri="{FF2B5EF4-FFF2-40B4-BE49-F238E27FC236}">
                <a16:creationId xmlns:a16="http://schemas.microsoft.com/office/drawing/2014/main" id="{72DCE9FC-FF5C-46FF-A177-7B81C18F8298}"/>
              </a:ext>
            </a:extLst>
          </p:cNvPr>
          <p:cNvSpPr>
            <a:spLocks noGrp="1"/>
          </p:cNvSpPr>
          <p:nvPr>
            <p:ph type="body" idx="1"/>
          </p:nvPr>
        </p:nvSpPr>
        <p:spPr>
          <a:xfrm>
            <a:off x="457201" y="1081088"/>
            <a:ext cx="3444948" cy="3532476"/>
          </a:xfrm>
        </p:spPr>
        <p:txBody>
          <a:bodyPr/>
          <a:lstStyle/>
          <a:p>
            <a:pPr marL="114300" indent="0" algn="l">
              <a:buNone/>
            </a:pPr>
            <a:r>
              <a:rPr lang="en-US" b="0" i="0" u="none" strike="noStrike" baseline="0" dirty="0">
                <a:solidFill>
                  <a:srgbClr val="000000"/>
                </a:solidFill>
                <a:latin typeface="+mj-lt"/>
              </a:rPr>
              <a:t>In traditional relational database systems, the data in tables is stored in a row-wise manner. This means that the fundamental unit of data retrieved is a row. </a:t>
            </a:r>
          </a:p>
          <a:p>
            <a:pPr marL="114300" indent="0" algn="l">
              <a:buNone/>
            </a:pPr>
            <a:endParaRPr lang="en-US" b="1" i="0" u="none" strike="noStrike" baseline="0" dirty="0">
              <a:solidFill>
                <a:srgbClr val="009A9A"/>
              </a:solidFill>
              <a:latin typeface="+mj-lt"/>
            </a:endParaRPr>
          </a:p>
          <a:p>
            <a:pPr marL="114300" indent="0" algn="l">
              <a:buNone/>
            </a:pPr>
            <a:r>
              <a:rPr lang="en-US" b="1" i="0" u="none" strike="noStrike" baseline="0" dirty="0">
                <a:solidFill>
                  <a:srgbClr val="009A9A"/>
                </a:solidFill>
                <a:latin typeface="+mj-lt"/>
              </a:rPr>
              <a:t>Column</a:t>
            </a:r>
            <a:r>
              <a:rPr lang="en-US" b="1" dirty="0">
                <a:solidFill>
                  <a:srgbClr val="009A9A"/>
                </a:solidFill>
                <a:latin typeface="+mj-lt"/>
              </a:rPr>
              <a:t> </a:t>
            </a:r>
            <a:r>
              <a:rPr lang="en-US" b="1" i="0" u="none" strike="noStrike" baseline="0" dirty="0">
                <a:solidFill>
                  <a:srgbClr val="009A9A"/>
                </a:solidFill>
                <a:latin typeface="+mj-lt"/>
              </a:rPr>
              <a:t>Store </a:t>
            </a:r>
            <a:r>
              <a:rPr lang="en-US" b="0" i="0" u="none" strike="noStrike" baseline="0" dirty="0">
                <a:solidFill>
                  <a:srgbClr val="000000"/>
                </a:solidFill>
                <a:latin typeface="+mj-lt"/>
              </a:rPr>
              <a:t>systems store data by column instead of by row, meaning that fetches retrieve a column of data and retrieving an entire row requires multiple operations.</a:t>
            </a:r>
            <a:endParaRPr lang="en-CA" sz="1400" dirty="0">
              <a:latin typeface="+mj-lt"/>
            </a:endParaRPr>
          </a:p>
        </p:txBody>
      </p:sp>
      <p:pic>
        <p:nvPicPr>
          <p:cNvPr id="5" name="Picture 4" descr="FIGURE 14.27 Contrast between row- and column-wise stores">
            <a:extLst>
              <a:ext uri="{FF2B5EF4-FFF2-40B4-BE49-F238E27FC236}">
                <a16:creationId xmlns:a16="http://schemas.microsoft.com/office/drawing/2014/main" id="{5DF581F7-C3B9-47F4-9489-B9D3920EB2C9}"/>
              </a:ext>
            </a:extLst>
          </p:cNvPr>
          <p:cNvPicPr>
            <a:picLocks noChangeAspect="1"/>
          </p:cNvPicPr>
          <p:nvPr/>
        </p:nvPicPr>
        <p:blipFill>
          <a:blip r:embed="rId2"/>
          <a:stretch>
            <a:fillRect/>
          </a:stretch>
        </p:blipFill>
        <p:spPr>
          <a:xfrm>
            <a:off x="4206789" y="1049056"/>
            <a:ext cx="4480010" cy="3416617"/>
          </a:xfrm>
          <a:prstGeom prst="rect">
            <a:avLst/>
          </a:prstGeom>
        </p:spPr>
      </p:pic>
    </p:spTree>
    <p:extLst>
      <p:ext uri="{BB962C8B-B14F-4D97-AF65-F5344CB8AC3E}">
        <p14:creationId xmlns:p14="http://schemas.microsoft.com/office/powerpoint/2010/main" val="36793270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22C97-7017-4D67-BD13-47F0C926C3A5}"/>
              </a:ext>
            </a:extLst>
          </p:cNvPr>
          <p:cNvSpPr>
            <a:spLocks noGrp="1"/>
          </p:cNvSpPr>
          <p:nvPr>
            <p:ph type="title"/>
          </p:nvPr>
        </p:nvSpPr>
        <p:spPr/>
        <p:txBody>
          <a:bodyPr/>
          <a:lstStyle/>
          <a:p>
            <a:r>
              <a:rPr lang="en-CA" dirty="0"/>
              <a:t>Graph Stores</a:t>
            </a:r>
          </a:p>
        </p:txBody>
      </p:sp>
      <p:sp>
        <p:nvSpPr>
          <p:cNvPr id="3" name="Text Placeholder 2">
            <a:extLst>
              <a:ext uri="{FF2B5EF4-FFF2-40B4-BE49-F238E27FC236}">
                <a16:creationId xmlns:a16="http://schemas.microsoft.com/office/drawing/2014/main" id="{CFE4486D-38F0-466C-A0E8-ECE83213039A}"/>
              </a:ext>
            </a:extLst>
          </p:cNvPr>
          <p:cNvSpPr>
            <a:spLocks noGrp="1"/>
          </p:cNvSpPr>
          <p:nvPr>
            <p:ph type="body" idx="1"/>
          </p:nvPr>
        </p:nvSpPr>
        <p:spPr>
          <a:xfrm>
            <a:off x="457201" y="1081088"/>
            <a:ext cx="3434316" cy="3532476"/>
          </a:xfrm>
        </p:spPr>
        <p:txBody>
          <a:bodyPr/>
          <a:lstStyle/>
          <a:p>
            <a:pPr marL="114300" indent="0" algn="l">
              <a:buNone/>
            </a:pPr>
            <a:r>
              <a:rPr lang="en-US" sz="1800" b="0" i="0" u="none" strike="noStrike" baseline="0" dirty="0">
                <a:solidFill>
                  <a:srgbClr val="000000"/>
                </a:solidFill>
                <a:latin typeface="SabonLTPro-Roman"/>
              </a:rPr>
              <a:t>In a </a:t>
            </a:r>
            <a:r>
              <a:rPr lang="en-US" sz="1800" b="1" i="0" u="none" strike="noStrike" baseline="0" dirty="0">
                <a:solidFill>
                  <a:srgbClr val="009A9A"/>
                </a:solidFill>
                <a:latin typeface="SabonLTPro-Bold"/>
              </a:rPr>
              <a:t>Graph Store </a:t>
            </a:r>
            <a:r>
              <a:rPr lang="en-US" sz="1800" b="0" i="0" u="none" strike="noStrike" baseline="0" dirty="0">
                <a:solidFill>
                  <a:srgbClr val="000000"/>
                </a:solidFill>
                <a:latin typeface="SabonLTPro-Roman"/>
              </a:rPr>
              <a:t>system (often simply called graph databases), data is represented as a network or graph of entities and their relationships.</a:t>
            </a:r>
          </a:p>
          <a:p>
            <a:pPr marL="114300" indent="0" algn="l">
              <a:buNone/>
            </a:pPr>
            <a:r>
              <a:rPr lang="en-US" sz="1800" b="0" i="0" u="none" strike="noStrike" baseline="0" dirty="0">
                <a:latin typeface="SabonLTPro-Roman"/>
              </a:rPr>
              <a:t>Some examples of graph databases include Neo4j, </a:t>
            </a:r>
            <a:r>
              <a:rPr lang="en-US" sz="1800" b="0" i="0" u="none" strike="noStrike" baseline="0" dirty="0" err="1">
                <a:latin typeface="SabonLTPro-Roman"/>
              </a:rPr>
              <a:t>OrientDB</a:t>
            </a:r>
            <a:r>
              <a:rPr lang="en-US" sz="1800" b="0" i="0" u="none" strike="noStrike" baseline="0" dirty="0">
                <a:latin typeface="SabonLTPro-Roman"/>
              </a:rPr>
              <a:t>, and </a:t>
            </a:r>
            <a:r>
              <a:rPr lang="en-CA" sz="1800" b="0" i="0" u="none" strike="noStrike" baseline="0" dirty="0" err="1">
                <a:latin typeface="SabonLTPro-Roman"/>
              </a:rPr>
              <a:t>RedisGraph</a:t>
            </a:r>
            <a:r>
              <a:rPr lang="en-CA" sz="1800" b="0" i="0" u="none" strike="noStrike" baseline="0" dirty="0">
                <a:latin typeface="SabonLTPro-Roman"/>
              </a:rPr>
              <a:t>.</a:t>
            </a:r>
            <a:endParaRPr lang="en-CA" dirty="0"/>
          </a:p>
        </p:txBody>
      </p:sp>
      <p:pic>
        <p:nvPicPr>
          <p:cNvPr id="5" name="Picture 4" descr="FIGURE 14.28 Relationships in a graph database">
            <a:extLst>
              <a:ext uri="{FF2B5EF4-FFF2-40B4-BE49-F238E27FC236}">
                <a16:creationId xmlns:a16="http://schemas.microsoft.com/office/drawing/2014/main" id="{F6CDBD42-59ED-48C7-A12D-26BA275361A0}"/>
              </a:ext>
            </a:extLst>
          </p:cNvPr>
          <p:cNvPicPr>
            <a:picLocks noChangeAspect="1"/>
          </p:cNvPicPr>
          <p:nvPr/>
        </p:nvPicPr>
        <p:blipFill>
          <a:blip r:embed="rId2"/>
          <a:stretch>
            <a:fillRect/>
          </a:stretch>
        </p:blipFill>
        <p:spPr>
          <a:xfrm>
            <a:off x="4374476" y="1487687"/>
            <a:ext cx="4312323" cy="2719277"/>
          </a:xfrm>
          <a:prstGeom prst="rect">
            <a:avLst/>
          </a:prstGeom>
        </p:spPr>
      </p:pic>
    </p:spTree>
    <p:extLst>
      <p:ext uri="{BB962C8B-B14F-4D97-AF65-F5344CB8AC3E}">
        <p14:creationId xmlns:p14="http://schemas.microsoft.com/office/powerpoint/2010/main" val="25610090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D199D-E8A4-4739-AE3D-F76F8475F240}"/>
              </a:ext>
            </a:extLst>
          </p:cNvPr>
          <p:cNvSpPr>
            <a:spLocks noGrp="1"/>
          </p:cNvSpPr>
          <p:nvPr>
            <p:ph type="title"/>
          </p:nvPr>
        </p:nvSpPr>
        <p:spPr/>
        <p:txBody>
          <a:bodyPr/>
          <a:lstStyle/>
          <a:p>
            <a:r>
              <a:rPr lang="en-US" dirty="0"/>
              <a:t>Working with MongoDB in Node</a:t>
            </a:r>
            <a:endParaRPr lang="en-CA" dirty="0"/>
          </a:p>
        </p:txBody>
      </p:sp>
      <p:sp>
        <p:nvSpPr>
          <p:cNvPr id="3" name="Text Placeholder 2">
            <a:extLst>
              <a:ext uri="{FF2B5EF4-FFF2-40B4-BE49-F238E27FC236}">
                <a16:creationId xmlns:a16="http://schemas.microsoft.com/office/drawing/2014/main" id="{B5FEE734-9A23-42AE-960D-CC2F3569F275}"/>
              </a:ext>
            </a:extLst>
          </p:cNvPr>
          <p:cNvSpPr>
            <a:spLocks noGrp="1"/>
          </p:cNvSpPr>
          <p:nvPr>
            <p:ph type="body" idx="1"/>
          </p:nvPr>
        </p:nvSpPr>
        <p:spPr/>
        <p:txBody>
          <a:bodyPr/>
          <a:lstStyle/>
          <a:p>
            <a:pPr marL="114300" indent="0">
              <a:buNone/>
            </a:pPr>
            <a:r>
              <a:rPr lang="en-US" sz="1800" b="0" i="0" u="none" strike="noStrike" baseline="0" dirty="0">
                <a:latin typeface="+mj-lt"/>
              </a:rPr>
              <a:t>MongoDB </a:t>
            </a:r>
            <a:r>
              <a:rPr lang="en-US" sz="1800" b="0" i="0" u="none" strike="noStrike" baseline="0" dirty="0" err="1">
                <a:latin typeface="+mj-lt"/>
              </a:rPr>
              <a:t>MongoDB</a:t>
            </a:r>
            <a:r>
              <a:rPr lang="en-US" sz="1800" b="0" i="0" u="none" strike="noStrike" baseline="0" dirty="0">
                <a:latin typeface="+mj-lt"/>
              </a:rPr>
              <a:t> is an open-source, NoSQL, document-oriented database. It can be used with PHP, it is much more commonly used with Node</a:t>
            </a:r>
          </a:p>
          <a:p>
            <a:pPr marL="114300" indent="0" algn="l">
              <a:buNone/>
            </a:pPr>
            <a:r>
              <a:rPr lang="en-US" sz="1800" dirty="0">
                <a:latin typeface="+mj-lt"/>
              </a:rPr>
              <a:t>Y</a:t>
            </a:r>
            <a:r>
              <a:rPr lang="en-US" sz="1800" b="0" i="0" u="none" strike="noStrike" baseline="0" dirty="0">
                <a:latin typeface="+mj-lt"/>
              </a:rPr>
              <a:t>ou simply package your data as a JSON object, give it to MongoDB, and it stores this object or document as a binary JavaScript </a:t>
            </a:r>
            <a:r>
              <a:rPr lang="en-CA" sz="1800" b="0" i="0" u="none" strike="noStrike" baseline="0" dirty="0">
                <a:latin typeface="+mj-lt"/>
              </a:rPr>
              <a:t>object (BSON).</a:t>
            </a:r>
          </a:p>
          <a:p>
            <a:pPr marL="114300" indent="0" algn="l">
              <a:buNone/>
            </a:pPr>
            <a:r>
              <a:rPr lang="en-US" sz="1800" b="0" i="0" u="none" strike="noStrike" baseline="0" dirty="0">
                <a:latin typeface="+mj-lt"/>
              </a:rPr>
              <a:t>MongoDB does not support transactions</a:t>
            </a:r>
          </a:p>
          <a:p>
            <a:pPr marL="114300" indent="0" algn="l">
              <a:buNone/>
            </a:pPr>
            <a:r>
              <a:rPr lang="en-US" sz="1800" b="0" i="0" u="none" strike="noStrike" baseline="0" dirty="0">
                <a:latin typeface="+mj-lt"/>
              </a:rPr>
              <a:t>The ability to run on multiple servers means </a:t>
            </a:r>
            <a:r>
              <a:rPr lang="en-CA" sz="1800" b="0" i="0" u="none" strike="noStrike" baseline="0" dirty="0">
                <a:latin typeface="+mj-lt"/>
              </a:rPr>
              <a:t>MongoDB can handle large datasets</a:t>
            </a:r>
            <a:endParaRPr lang="en-CA" dirty="0">
              <a:latin typeface="+mj-lt"/>
            </a:endParaRPr>
          </a:p>
        </p:txBody>
      </p:sp>
    </p:spTree>
    <p:extLst>
      <p:ext uri="{BB962C8B-B14F-4D97-AF65-F5344CB8AC3E}">
        <p14:creationId xmlns:p14="http://schemas.microsoft.com/office/powerpoint/2010/main" val="1592595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96C26-F4B9-4F4C-A807-CBF98F321669}"/>
              </a:ext>
            </a:extLst>
          </p:cNvPr>
          <p:cNvSpPr>
            <a:spLocks noGrp="1"/>
          </p:cNvSpPr>
          <p:nvPr>
            <p:ph type="title"/>
          </p:nvPr>
        </p:nvSpPr>
        <p:spPr/>
        <p:txBody>
          <a:bodyPr/>
          <a:lstStyle/>
          <a:p>
            <a:r>
              <a:rPr lang="en-US" dirty="0"/>
              <a:t>How websites use databases</a:t>
            </a:r>
            <a:endParaRPr lang="en-CA" dirty="0"/>
          </a:p>
        </p:txBody>
      </p:sp>
      <p:pic>
        <p:nvPicPr>
          <p:cNvPr id="5" name="Picture 4" descr="FIGURE 14.2 How websites use databases">
            <a:extLst>
              <a:ext uri="{FF2B5EF4-FFF2-40B4-BE49-F238E27FC236}">
                <a16:creationId xmlns:a16="http://schemas.microsoft.com/office/drawing/2014/main" id="{E128159E-D3B9-413B-AF10-2FA053F99123}"/>
              </a:ext>
            </a:extLst>
          </p:cNvPr>
          <p:cNvPicPr>
            <a:picLocks noChangeAspect="1"/>
          </p:cNvPicPr>
          <p:nvPr/>
        </p:nvPicPr>
        <p:blipFill rotWithShape="1">
          <a:blip r:embed="rId2"/>
          <a:srcRect r="496" b="60724"/>
          <a:stretch/>
        </p:blipFill>
        <p:spPr>
          <a:xfrm>
            <a:off x="454025" y="1561657"/>
            <a:ext cx="3740005" cy="2020186"/>
          </a:xfrm>
          <a:prstGeom prst="rect">
            <a:avLst/>
          </a:prstGeom>
        </p:spPr>
      </p:pic>
      <p:pic>
        <p:nvPicPr>
          <p:cNvPr id="6" name="Picture 5">
            <a:extLst>
              <a:ext uri="{FF2B5EF4-FFF2-40B4-BE49-F238E27FC236}">
                <a16:creationId xmlns:a16="http://schemas.microsoft.com/office/drawing/2014/main" id="{24062092-8AF5-4D41-884E-5A4ADDA89BC9}"/>
              </a:ext>
              <a:ext uri="{C183D7F6-B498-43B3-948B-1728B52AA6E4}">
                <adec:decorative xmlns:adec="http://schemas.microsoft.com/office/drawing/2017/decorative" val="1"/>
              </a:ext>
            </a:extLst>
          </p:cNvPr>
          <p:cNvPicPr>
            <a:picLocks noChangeAspect="1"/>
          </p:cNvPicPr>
          <p:nvPr/>
        </p:nvPicPr>
        <p:blipFill rotWithShape="1">
          <a:blip r:embed="rId2"/>
          <a:srcRect t="39275" r="496" b="-489"/>
          <a:stretch/>
        </p:blipFill>
        <p:spPr>
          <a:xfrm>
            <a:off x="4572000" y="1104457"/>
            <a:ext cx="3740005" cy="3148566"/>
          </a:xfrm>
          <a:prstGeom prst="rect">
            <a:avLst/>
          </a:prstGeom>
        </p:spPr>
      </p:pic>
    </p:spTree>
    <p:extLst>
      <p:ext uri="{BB962C8B-B14F-4D97-AF65-F5344CB8AC3E}">
        <p14:creationId xmlns:p14="http://schemas.microsoft.com/office/powerpoint/2010/main" val="32456600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34AC1-642F-4BF6-A119-4482CDB46062}"/>
              </a:ext>
            </a:extLst>
          </p:cNvPr>
          <p:cNvSpPr>
            <a:spLocks noGrp="1"/>
          </p:cNvSpPr>
          <p:nvPr>
            <p:ph type="title"/>
          </p:nvPr>
        </p:nvSpPr>
        <p:spPr/>
        <p:txBody>
          <a:bodyPr/>
          <a:lstStyle/>
          <a:p>
            <a:r>
              <a:rPr lang="en-US" sz="2800" dirty="0"/>
              <a:t>Comparing relational databases to the MongoDB data model</a:t>
            </a:r>
            <a:endParaRPr lang="en-CA" sz="2800" dirty="0"/>
          </a:p>
        </p:txBody>
      </p:sp>
      <p:sp>
        <p:nvSpPr>
          <p:cNvPr id="3" name="Text Placeholder 2">
            <a:extLst>
              <a:ext uri="{FF2B5EF4-FFF2-40B4-BE49-F238E27FC236}">
                <a16:creationId xmlns:a16="http://schemas.microsoft.com/office/drawing/2014/main" id="{0CE01081-41E7-41D5-9C3D-F960B692F5AD}"/>
              </a:ext>
            </a:extLst>
          </p:cNvPr>
          <p:cNvSpPr>
            <a:spLocks noGrp="1"/>
          </p:cNvSpPr>
          <p:nvPr>
            <p:ph type="body" idx="1"/>
          </p:nvPr>
        </p:nvSpPr>
        <p:spPr/>
        <p:txBody>
          <a:bodyPr/>
          <a:lstStyle/>
          <a:p>
            <a:endParaRPr lang="en-CA" dirty="0"/>
          </a:p>
        </p:txBody>
      </p:sp>
      <p:pic>
        <p:nvPicPr>
          <p:cNvPr id="5" name="Picture 4" descr="FIGURE 14.29 Comparing relational databases to the MongoDB data model">
            <a:extLst>
              <a:ext uri="{FF2B5EF4-FFF2-40B4-BE49-F238E27FC236}">
                <a16:creationId xmlns:a16="http://schemas.microsoft.com/office/drawing/2014/main" id="{770FC0E0-B3D9-4606-B782-2B6C130F0BBE}"/>
              </a:ext>
            </a:extLst>
          </p:cNvPr>
          <p:cNvPicPr>
            <a:picLocks noChangeAspect="1"/>
          </p:cNvPicPr>
          <p:nvPr/>
        </p:nvPicPr>
        <p:blipFill rotWithShape="1">
          <a:blip r:embed="rId2"/>
          <a:srcRect l="-1" r="-2778" b="65891"/>
          <a:stretch/>
        </p:blipFill>
        <p:spPr>
          <a:xfrm>
            <a:off x="457201" y="1188676"/>
            <a:ext cx="4034711" cy="1659512"/>
          </a:xfrm>
          <a:prstGeom prst="rect">
            <a:avLst/>
          </a:prstGeom>
        </p:spPr>
      </p:pic>
      <p:pic>
        <p:nvPicPr>
          <p:cNvPr id="6" name="Picture 5">
            <a:extLst>
              <a:ext uri="{FF2B5EF4-FFF2-40B4-BE49-F238E27FC236}">
                <a16:creationId xmlns:a16="http://schemas.microsoft.com/office/drawing/2014/main" id="{4000692A-D469-48F6-A6B2-C356E60B3295}"/>
              </a:ext>
              <a:ext uri="{C183D7F6-B498-43B3-948B-1728B52AA6E4}">
                <adec:decorative xmlns:adec="http://schemas.microsoft.com/office/drawing/2017/decorative" val="1"/>
              </a:ext>
            </a:extLst>
          </p:cNvPr>
          <p:cNvPicPr>
            <a:picLocks noChangeAspect="1"/>
          </p:cNvPicPr>
          <p:nvPr/>
        </p:nvPicPr>
        <p:blipFill rotWithShape="1">
          <a:blip r:embed="rId2"/>
          <a:srcRect l="-1" t="34652" r="-2778" b="-181"/>
          <a:stretch/>
        </p:blipFill>
        <p:spPr>
          <a:xfrm>
            <a:off x="4572000" y="1188676"/>
            <a:ext cx="4198063" cy="3317300"/>
          </a:xfrm>
          <a:prstGeom prst="rect">
            <a:avLst/>
          </a:prstGeom>
        </p:spPr>
      </p:pic>
    </p:spTree>
    <p:extLst>
      <p:ext uri="{BB962C8B-B14F-4D97-AF65-F5344CB8AC3E}">
        <p14:creationId xmlns:p14="http://schemas.microsoft.com/office/powerpoint/2010/main" val="36146664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BE76A-716F-4171-BB3E-A7A846A80B62}"/>
              </a:ext>
            </a:extLst>
          </p:cNvPr>
          <p:cNvSpPr>
            <a:spLocks noGrp="1"/>
          </p:cNvSpPr>
          <p:nvPr>
            <p:ph type="title"/>
          </p:nvPr>
        </p:nvSpPr>
        <p:spPr/>
        <p:txBody>
          <a:bodyPr/>
          <a:lstStyle/>
          <a:p>
            <a:r>
              <a:rPr lang="en-US" sz="2800" dirty="0"/>
              <a:t>Comparing a MongoDB query to an SQL query</a:t>
            </a:r>
            <a:endParaRPr lang="en-CA" sz="2800" dirty="0"/>
          </a:p>
        </p:txBody>
      </p:sp>
      <p:pic>
        <p:nvPicPr>
          <p:cNvPr id="5" name="Picture 4" descr="FIGURE 14.31 Comparing a MongoDB query to an SQL query">
            <a:extLst>
              <a:ext uri="{FF2B5EF4-FFF2-40B4-BE49-F238E27FC236}">
                <a16:creationId xmlns:a16="http://schemas.microsoft.com/office/drawing/2014/main" id="{42B407F8-A77B-4621-AD68-2B4C6C4C3322}"/>
              </a:ext>
            </a:extLst>
          </p:cNvPr>
          <p:cNvPicPr>
            <a:picLocks noChangeAspect="1"/>
          </p:cNvPicPr>
          <p:nvPr/>
        </p:nvPicPr>
        <p:blipFill>
          <a:blip r:embed="rId2"/>
          <a:stretch>
            <a:fillRect/>
          </a:stretch>
        </p:blipFill>
        <p:spPr>
          <a:xfrm>
            <a:off x="1126207" y="1081088"/>
            <a:ext cx="6891585" cy="3376159"/>
          </a:xfrm>
          <a:prstGeom prst="rect">
            <a:avLst/>
          </a:prstGeom>
        </p:spPr>
      </p:pic>
    </p:spTree>
    <p:extLst>
      <p:ext uri="{BB962C8B-B14F-4D97-AF65-F5344CB8AC3E}">
        <p14:creationId xmlns:p14="http://schemas.microsoft.com/office/powerpoint/2010/main" val="30852669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356D9-EBF7-4884-9D29-7984A4C17333}"/>
              </a:ext>
            </a:extLst>
          </p:cNvPr>
          <p:cNvSpPr>
            <a:spLocks noGrp="1"/>
          </p:cNvSpPr>
          <p:nvPr>
            <p:ph type="title"/>
          </p:nvPr>
        </p:nvSpPr>
        <p:spPr/>
        <p:txBody>
          <a:bodyPr/>
          <a:lstStyle/>
          <a:p>
            <a:r>
              <a:rPr lang="en-US" dirty="0"/>
              <a:t>Working with the MongoDB Shell</a:t>
            </a:r>
            <a:endParaRPr lang="en-CA" dirty="0"/>
          </a:p>
        </p:txBody>
      </p:sp>
      <p:sp>
        <p:nvSpPr>
          <p:cNvPr id="3" name="Text Placeholder 2">
            <a:extLst>
              <a:ext uri="{FF2B5EF4-FFF2-40B4-BE49-F238E27FC236}">
                <a16:creationId xmlns:a16="http://schemas.microsoft.com/office/drawing/2014/main" id="{32FBD62B-D913-44FE-B574-1DA0FA96E57A}"/>
              </a:ext>
            </a:extLst>
          </p:cNvPr>
          <p:cNvSpPr>
            <a:spLocks noGrp="1"/>
          </p:cNvSpPr>
          <p:nvPr>
            <p:ph type="body" idx="1"/>
          </p:nvPr>
        </p:nvSpPr>
        <p:spPr/>
        <p:txBody>
          <a:bodyPr/>
          <a:lstStyle/>
          <a:p>
            <a:endParaRPr lang="en-CA" dirty="0"/>
          </a:p>
        </p:txBody>
      </p:sp>
      <p:pic>
        <p:nvPicPr>
          <p:cNvPr id="9" name="Picture 8" descr="FIGURE 14.30 Running the MongoDB Shell">
            <a:extLst>
              <a:ext uri="{FF2B5EF4-FFF2-40B4-BE49-F238E27FC236}">
                <a16:creationId xmlns:a16="http://schemas.microsoft.com/office/drawing/2014/main" id="{7FDFB802-7B01-46F2-BE93-C6DAFA2436B6}"/>
              </a:ext>
            </a:extLst>
          </p:cNvPr>
          <p:cNvPicPr>
            <a:picLocks noChangeAspect="1"/>
          </p:cNvPicPr>
          <p:nvPr/>
        </p:nvPicPr>
        <p:blipFill rotWithShape="1">
          <a:blip r:embed="rId2"/>
          <a:srcRect b="51758"/>
          <a:stretch/>
        </p:blipFill>
        <p:spPr>
          <a:xfrm>
            <a:off x="454025" y="1098920"/>
            <a:ext cx="4011374" cy="2367317"/>
          </a:xfrm>
          <a:prstGeom prst="rect">
            <a:avLst/>
          </a:prstGeom>
        </p:spPr>
      </p:pic>
      <p:pic>
        <p:nvPicPr>
          <p:cNvPr id="11" name="Picture 10">
            <a:extLst>
              <a:ext uri="{FF2B5EF4-FFF2-40B4-BE49-F238E27FC236}">
                <a16:creationId xmlns:a16="http://schemas.microsoft.com/office/drawing/2014/main" id="{389D30C3-8303-49D7-943A-9058C025362E}"/>
              </a:ext>
              <a:ext uri="{C183D7F6-B498-43B3-948B-1728B52AA6E4}">
                <adec:decorative xmlns:adec="http://schemas.microsoft.com/office/drawing/2017/decorative" val="1"/>
              </a:ext>
            </a:extLst>
          </p:cNvPr>
          <p:cNvPicPr>
            <a:picLocks noChangeAspect="1"/>
          </p:cNvPicPr>
          <p:nvPr/>
        </p:nvPicPr>
        <p:blipFill rotWithShape="1">
          <a:blip r:embed="rId2"/>
          <a:srcRect t="48061"/>
          <a:stretch/>
        </p:blipFill>
        <p:spPr>
          <a:xfrm>
            <a:off x="4465399" y="1098920"/>
            <a:ext cx="4227751" cy="2686271"/>
          </a:xfrm>
          <a:prstGeom prst="rect">
            <a:avLst/>
          </a:prstGeom>
        </p:spPr>
      </p:pic>
    </p:spTree>
    <p:extLst>
      <p:ext uri="{BB962C8B-B14F-4D97-AF65-F5344CB8AC3E}">
        <p14:creationId xmlns:p14="http://schemas.microsoft.com/office/powerpoint/2010/main" val="6329181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44FCE-2C8A-4F16-9107-6C9747D73C9F}"/>
              </a:ext>
            </a:extLst>
          </p:cNvPr>
          <p:cNvSpPr>
            <a:spLocks noGrp="1"/>
          </p:cNvSpPr>
          <p:nvPr>
            <p:ph type="title"/>
          </p:nvPr>
        </p:nvSpPr>
        <p:spPr/>
        <p:txBody>
          <a:bodyPr/>
          <a:lstStyle/>
          <a:p>
            <a:r>
              <a:rPr lang="en-CA" dirty="0"/>
              <a:t>Accessing MongoDB Data in Node.js</a:t>
            </a:r>
          </a:p>
        </p:txBody>
      </p:sp>
      <p:sp>
        <p:nvSpPr>
          <p:cNvPr id="6" name="TextBox 5">
            <a:extLst>
              <a:ext uri="{FF2B5EF4-FFF2-40B4-BE49-F238E27FC236}">
                <a16:creationId xmlns:a16="http://schemas.microsoft.com/office/drawing/2014/main" id="{186BF2FE-F1CA-4376-9E2E-8D96748ACFDB}"/>
              </a:ext>
            </a:extLst>
          </p:cNvPr>
          <p:cNvSpPr txBox="1"/>
          <p:nvPr/>
        </p:nvSpPr>
        <p:spPr>
          <a:xfrm>
            <a:off x="511794" y="2190307"/>
            <a:ext cx="3879453" cy="2182021"/>
          </a:xfrm>
          <a:prstGeom prst="rect">
            <a:avLst/>
          </a:prstGeom>
          <a:solidFill>
            <a:srgbClr val="E6F0F5"/>
          </a:solidFill>
        </p:spPr>
        <p:txBody>
          <a:bodyPr wrap="square" numCol="1" rtlCol="0">
            <a:noAutofit/>
          </a:bodyPr>
          <a:lstStyle/>
          <a:p>
            <a:pPr algn="l"/>
            <a:r>
              <a:rPr lang="en-CA" sz="1200" b="0" i="0" u="none" strike="noStrike" baseline="0" dirty="0">
                <a:latin typeface="Calibri" panose="020F0502020204030204" pitchFamily="34" charset="0"/>
                <a:cs typeface="Calibri" panose="020F0502020204030204" pitchFamily="34" charset="0"/>
              </a:rPr>
              <a:t>require('</a:t>
            </a:r>
            <a:r>
              <a:rPr lang="en-CA" sz="1200" b="0" i="0" u="none" strike="noStrike" baseline="0" dirty="0" err="1">
                <a:latin typeface="Calibri" panose="020F0502020204030204" pitchFamily="34" charset="0"/>
                <a:cs typeface="Calibri" panose="020F0502020204030204" pitchFamily="34" charset="0"/>
              </a:rPr>
              <a:t>dotenv</a:t>
            </a:r>
            <a:r>
              <a:rPr lang="en-CA" sz="1200" b="0" i="0" u="none" strike="noStrike" baseline="0" dirty="0">
                <a:latin typeface="Calibri" panose="020F0502020204030204" pitchFamily="34" charset="0"/>
                <a:cs typeface="Calibri" panose="020F0502020204030204" pitchFamily="34" charset="0"/>
              </a:rPr>
              <a:t>').config();</a:t>
            </a:r>
          </a:p>
          <a:p>
            <a:pPr algn="l"/>
            <a:r>
              <a:rPr lang="en-CA" sz="1200" b="0" i="0" u="none" strike="noStrike" baseline="0" dirty="0">
                <a:latin typeface="Calibri" panose="020F0502020204030204" pitchFamily="34" charset="0"/>
                <a:cs typeface="Calibri" panose="020F0502020204030204" pitchFamily="34" charset="0"/>
              </a:rPr>
              <a:t>console.log(</a:t>
            </a:r>
            <a:r>
              <a:rPr lang="en-CA" sz="1200" b="0" i="0" u="none" strike="noStrike" baseline="0" dirty="0" err="1">
                <a:latin typeface="Calibri" panose="020F0502020204030204" pitchFamily="34" charset="0"/>
                <a:cs typeface="Calibri" panose="020F0502020204030204" pitchFamily="34" charset="0"/>
              </a:rPr>
              <a:t>process.env.MONGO_URL</a:t>
            </a:r>
            <a:r>
              <a:rPr lang="en-CA" sz="1200" b="0" i="0" u="none" strike="noStrike" baseline="0" dirty="0">
                <a:latin typeface="Calibri" panose="020F0502020204030204" pitchFamily="34" charset="0"/>
                <a:cs typeface="Calibri" panose="020F0502020204030204" pitchFamily="34" charset="0"/>
              </a:rPr>
              <a:t>);</a:t>
            </a:r>
          </a:p>
          <a:p>
            <a:pPr algn="l"/>
            <a:r>
              <a:rPr lang="en-CA" sz="1200" b="0" i="0" u="none" strike="noStrike" baseline="0" dirty="0">
                <a:latin typeface="Calibri" panose="020F0502020204030204" pitchFamily="34" charset="0"/>
                <a:cs typeface="Calibri" panose="020F0502020204030204" pitchFamily="34" charset="0"/>
              </a:rPr>
              <a:t>const mongoose = require('mongoose');</a:t>
            </a:r>
          </a:p>
          <a:p>
            <a:pPr algn="l"/>
            <a:r>
              <a:rPr lang="en-CA" sz="1200" b="0" i="0" u="none" strike="noStrike" baseline="0" dirty="0" err="1">
                <a:latin typeface="Calibri" panose="020F0502020204030204" pitchFamily="34" charset="0"/>
                <a:cs typeface="Calibri" panose="020F0502020204030204" pitchFamily="34" charset="0"/>
              </a:rPr>
              <a:t>mongoose.connect</a:t>
            </a:r>
            <a:r>
              <a:rPr lang="en-CA" sz="1200" b="0" i="0" u="none" strike="noStrike" baseline="0" dirty="0">
                <a:latin typeface="Calibri" panose="020F0502020204030204" pitchFamily="34" charset="0"/>
                <a:cs typeface="Calibri" panose="020F0502020204030204" pitchFamily="34" charset="0"/>
              </a:rPr>
              <a:t>(</a:t>
            </a:r>
            <a:r>
              <a:rPr lang="en-CA" sz="1200" b="0" i="0" u="none" strike="noStrike" baseline="0" dirty="0" err="1">
                <a:latin typeface="Calibri" panose="020F0502020204030204" pitchFamily="34" charset="0"/>
                <a:cs typeface="Calibri" panose="020F0502020204030204" pitchFamily="34" charset="0"/>
              </a:rPr>
              <a:t>process.env.MONGO_URL</a:t>
            </a:r>
            <a:r>
              <a:rPr lang="en-CA" sz="1200" b="0" i="0" u="none" strike="noStrike" baseline="0" dirty="0">
                <a:latin typeface="Calibri" panose="020F0502020204030204" pitchFamily="34" charset="0"/>
                <a:cs typeface="Calibri" panose="020F0502020204030204" pitchFamily="34" charset="0"/>
              </a:rPr>
              <a:t>, {</a:t>
            </a:r>
            <a:r>
              <a:rPr lang="en-CA" sz="1200" b="0" i="0" u="none" strike="noStrike" baseline="0" dirty="0" err="1">
                <a:latin typeface="Calibri" panose="020F0502020204030204" pitchFamily="34" charset="0"/>
                <a:cs typeface="Calibri" panose="020F0502020204030204" pitchFamily="34" charset="0"/>
              </a:rPr>
              <a:t>useNewUrlParser</a:t>
            </a:r>
            <a:r>
              <a:rPr lang="en-CA" sz="1200" b="0" i="0" u="none" strike="noStrike" baseline="0" dirty="0">
                <a:latin typeface="Calibri" panose="020F0502020204030204" pitchFamily="34" charset="0"/>
                <a:cs typeface="Calibri" panose="020F0502020204030204" pitchFamily="34" charset="0"/>
              </a:rPr>
              <a:t>: true, </a:t>
            </a:r>
            <a:r>
              <a:rPr lang="en-CA" sz="1200" b="0" i="0" u="none" strike="noStrike" baseline="0" dirty="0" err="1">
                <a:latin typeface="Calibri" panose="020F0502020204030204" pitchFamily="34" charset="0"/>
                <a:cs typeface="Calibri" panose="020F0502020204030204" pitchFamily="34" charset="0"/>
              </a:rPr>
              <a:t>useUnifiedTopology</a:t>
            </a:r>
            <a:r>
              <a:rPr lang="en-CA" sz="1200" b="0" i="0" u="none" strike="noStrike" baseline="0" dirty="0">
                <a:latin typeface="Calibri" panose="020F0502020204030204" pitchFamily="34" charset="0"/>
                <a:cs typeface="Calibri" panose="020F0502020204030204" pitchFamily="34" charset="0"/>
              </a:rPr>
              <a:t>: true});</a:t>
            </a:r>
          </a:p>
          <a:p>
            <a:pPr algn="l"/>
            <a:r>
              <a:rPr lang="en-CA" sz="1200" b="0" i="0" u="none" strike="noStrike" baseline="0" dirty="0">
                <a:latin typeface="Calibri" panose="020F0502020204030204" pitchFamily="34" charset="0"/>
                <a:cs typeface="Calibri" panose="020F0502020204030204" pitchFamily="34" charset="0"/>
              </a:rPr>
              <a:t>const </a:t>
            </a:r>
            <a:r>
              <a:rPr lang="en-CA" sz="1200" b="0" i="0" u="none" strike="noStrike" baseline="0" dirty="0" err="1">
                <a:latin typeface="Calibri" panose="020F0502020204030204" pitchFamily="34" charset="0"/>
                <a:cs typeface="Calibri" panose="020F0502020204030204" pitchFamily="34" charset="0"/>
              </a:rPr>
              <a:t>db</a:t>
            </a:r>
            <a:r>
              <a:rPr lang="en-CA" sz="1200" b="0" i="0" u="none" strike="noStrike" baseline="0" dirty="0">
                <a:latin typeface="Calibri" panose="020F0502020204030204" pitchFamily="34" charset="0"/>
                <a:cs typeface="Calibri" panose="020F0502020204030204" pitchFamily="34" charset="0"/>
              </a:rPr>
              <a:t> = </a:t>
            </a:r>
            <a:r>
              <a:rPr lang="en-CA" sz="1200" b="0" i="0" u="none" strike="noStrike" baseline="0" dirty="0" err="1">
                <a:latin typeface="Calibri" panose="020F0502020204030204" pitchFamily="34" charset="0"/>
                <a:cs typeface="Calibri" panose="020F0502020204030204" pitchFamily="34" charset="0"/>
              </a:rPr>
              <a:t>mongoose.connection</a:t>
            </a:r>
            <a:r>
              <a:rPr lang="en-CA" sz="1200" b="0" i="0" u="none" strike="noStrike" baseline="0" dirty="0">
                <a:latin typeface="Calibri" panose="020F0502020204030204" pitchFamily="34" charset="0"/>
                <a:cs typeface="Calibri" panose="020F0502020204030204" pitchFamily="34" charset="0"/>
              </a:rPr>
              <a:t>;</a:t>
            </a:r>
          </a:p>
          <a:p>
            <a:pPr algn="l"/>
            <a:r>
              <a:rPr lang="en-CA" sz="1200" b="0" i="0" u="none" strike="noStrike" baseline="0" dirty="0" err="1">
                <a:latin typeface="Calibri" panose="020F0502020204030204" pitchFamily="34" charset="0"/>
                <a:cs typeface="Calibri" panose="020F0502020204030204" pitchFamily="34" charset="0"/>
              </a:rPr>
              <a:t>db.on</a:t>
            </a:r>
            <a:r>
              <a:rPr lang="en-CA" sz="1200" b="0" i="0" u="none" strike="noStrike" baseline="0" dirty="0">
                <a:latin typeface="Calibri" panose="020F0502020204030204" pitchFamily="34" charset="0"/>
                <a:cs typeface="Calibri" panose="020F0502020204030204" pitchFamily="34" charset="0"/>
              </a:rPr>
              <a:t>('error', </a:t>
            </a:r>
            <a:r>
              <a:rPr lang="en-CA" sz="1200" b="0" i="0" u="none" strike="noStrike" baseline="0" dirty="0" err="1">
                <a:latin typeface="Calibri" panose="020F0502020204030204" pitchFamily="34" charset="0"/>
                <a:cs typeface="Calibri" panose="020F0502020204030204" pitchFamily="34" charset="0"/>
              </a:rPr>
              <a:t>console.error.bind</a:t>
            </a:r>
            <a:r>
              <a:rPr lang="en-CA" sz="1200" b="0" i="0" u="none" strike="noStrike" baseline="0" dirty="0">
                <a:latin typeface="Calibri" panose="020F0502020204030204" pitchFamily="34" charset="0"/>
                <a:cs typeface="Calibri" panose="020F0502020204030204" pitchFamily="34" charset="0"/>
              </a:rPr>
              <a:t>(console, </a:t>
            </a:r>
          </a:p>
          <a:p>
            <a:pPr algn="l"/>
            <a:r>
              <a:rPr lang="en-CA" sz="1200" dirty="0">
                <a:latin typeface="Calibri" panose="020F0502020204030204" pitchFamily="34" charset="0"/>
                <a:cs typeface="Calibri" panose="020F0502020204030204" pitchFamily="34" charset="0"/>
              </a:rPr>
              <a:t>		</a:t>
            </a:r>
            <a:r>
              <a:rPr lang="en-CA" sz="1200" b="0" i="0" u="none" strike="noStrike" baseline="0" dirty="0">
                <a:latin typeface="Calibri" panose="020F0502020204030204" pitchFamily="34" charset="0"/>
                <a:cs typeface="Calibri" panose="020F0502020204030204" pitchFamily="34" charset="0"/>
              </a:rPr>
              <a:t>'connection error:'));</a:t>
            </a:r>
          </a:p>
          <a:p>
            <a:pPr algn="l"/>
            <a:r>
              <a:rPr lang="en-CA" sz="1200" b="0" i="0" u="none" strike="noStrike" baseline="0" dirty="0" err="1">
                <a:latin typeface="Calibri" panose="020F0502020204030204" pitchFamily="34" charset="0"/>
                <a:cs typeface="Calibri" panose="020F0502020204030204" pitchFamily="34" charset="0"/>
              </a:rPr>
              <a:t>db.once</a:t>
            </a:r>
            <a:r>
              <a:rPr lang="en-CA" sz="1200" b="0" i="0" u="none" strike="noStrike" baseline="0" dirty="0">
                <a:latin typeface="Calibri" panose="020F0502020204030204" pitchFamily="34" charset="0"/>
                <a:cs typeface="Calibri" panose="020F0502020204030204" pitchFamily="34" charset="0"/>
              </a:rPr>
              <a:t>('open', () =&gt; {</a:t>
            </a:r>
          </a:p>
          <a:p>
            <a:pPr algn="l"/>
            <a:r>
              <a:rPr lang="en-US" sz="1200" b="0" i="0" u="none" strike="noStrike" baseline="0" dirty="0">
                <a:latin typeface="Calibri" panose="020F0502020204030204" pitchFamily="34" charset="0"/>
                <a:cs typeface="Calibri" panose="020F0502020204030204" pitchFamily="34" charset="0"/>
              </a:rPr>
              <a:t> console.log('connected to mongo');</a:t>
            </a:r>
          </a:p>
          <a:p>
            <a:pPr algn="l"/>
            <a:r>
              <a:rPr lang="en-CA" sz="1200" b="0" i="0" u="none" strike="noStrike" baseline="0" dirty="0">
                <a:latin typeface="Calibri" panose="020F0502020204030204" pitchFamily="34" charset="0"/>
                <a:cs typeface="Calibri" panose="020F0502020204030204" pitchFamily="34" charset="0"/>
              </a:rPr>
              <a:t>});</a:t>
            </a:r>
            <a:endParaRPr lang="en-CA" sz="800" b="0" i="0" u="none" strike="noStrike" baseline="0" dirty="0">
              <a:solidFill>
                <a:schemeClr val="tx1"/>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2CE252DE-AD38-4073-B6BC-F2DF81A762AC}"/>
              </a:ext>
            </a:extLst>
          </p:cNvPr>
          <p:cNvSpPr txBox="1"/>
          <p:nvPr/>
        </p:nvSpPr>
        <p:spPr>
          <a:xfrm>
            <a:off x="457200" y="4372328"/>
            <a:ext cx="4114800"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14.23 </a:t>
            </a:r>
            <a:r>
              <a:rPr lang="en-US" sz="1200" b="0" i="0" u="none" strike="noStrike" baseline="0" dirty="0">
                <a:solidFill>
                  <a:srgbClr val="000000"/>
                </a:solidFill>
                <a:latin typeface="+mj-lt"/>
              </a:rPr>
              <a:t>Connecting to MongoDB using Mongoose</a:t>
            </a:r>
            <a:endParaRPr lang="en-CA" sz="1200" dirty="0">
              <a:latin typeface="+mj-lt"/>
            </a:endParaRPr>
          </a:p>
        </p:txBody>
      </p:sp>
      <p:sp>
        <p:nvSpPr>
          <p:cNvPr id="8" name="TextBox 7">
            <a:extLst>
              <a:ext uri="{FF2B5EF4-FFF2-40B4-BE49-F238E27FC236}">
                <a16:creationId xmlns:a16="http://schemas.microsoft.com/office/drawing/2014/main" id="{53B53C05-3E70-421C-A013-27D19730F9CD}"/>
              </a:ext>
            </a:extLst>
          </p:cNvPr>
          <p:cNvSpPr txBox="1"/>
          <p:nvPr/>
        </p:nvSpPr>
        <p:spPr>
          <a:xfrm>
            <a:off x="4626593" y="984487"/>
            <a:ext cx="4005611" cy="3387842"/>
          </a:xfrm>
          <a:prstGeom prst="rect">
            <a:avLst/>
          </a:prstGeom>
          <a:solidFill>
            <a:srgbClr val="E6F0F5"/>
          </a:solidFill>
        </p:spPr>
        <p:txBody>
          <a:bodyPr wrap="square" numCol="1" rtlCol="0">
            <a:noAutofit/>
          </a:bodyPr>
          <a:lstStyle/>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const mongoose = require('mongoose');</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define a schema that maps to the structure in MongoDB</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const </a:t>
            </a:r>
            <a:r>
              <a:rPr lang="en-US" sz="1200" b="0" i="0" u="none" strike="noStrike" baseline="0" dirty="0" err="1">
                <a:solidFill>
                  <a:srgbClr val="000000"/>
                </a:solidFill>
                <a:latin typeface="Calibri" panose="020F0502020204030204" pitchFamily="34" charset="0"/>
                <a:cs typeface="Calibri" panose="020F0502020204030204" pitchFamily="34" charset="0"/>
              </a:rPr>
              <a:t>bookSchema</a:t>
            </a:r>
            <a:r>
              <a:rPr lang="en-US" sz="1200" b="0" i="0" u="none" strike="noStrike" baseline="0" dirty="0">
                <a:solidFill>
                  <a:srgbClr val="000000"/>
                </a:solidFill>
                <a:latin typeface="Calibri" panose="020F0502020204030204" pitchFamily="34" charset="0"/>
                <a:cs typeface="Calibri" panose="020F0502020204030204" pitchFamily="34" charset="0"/>
              </a:rPr>
              <a:t> = new </a:t>
            </a:r>
            <a:r>
              <a:rPr lang="en-US" sz="1200" b="0" i="0" u="none" strike="noStrike" baseline="0" dirty="0" err="1">
                <a:solidFill>
                  <a:srgbClr val="000000"/>
                </a:solidFill>
                <a:latin typeface="Calibri" panose="020F0502020204030204" pitchFamily="34" charset="0"/>
                <a:cs typeface="Calibri" panose="020F0502020204030204" pitchFamily="34" charset="0"/>
              </a:rPr>
              <a:t>mongoose.Schema</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id: Number,</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isbn10: String,</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isbn13: String,</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title: String,</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category: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main: String,</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secondary: String</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now create model using this schema that maps to books collection in database</a:t>
            </a:r>
          </a:p>
          <a:p>
            <a:pPr algn="l" defTabSz="360000"/>
            <a:r>
              <a:rPr lang="en-US" sz="1200" b="0" i="0" u="none" strike="noStrike" baseline="0" dirty="0" err="1">
                <a:solidFill>
                  <a:srgbClr val="000000"/>
                </a:solidFill>
                <a:latin typeface="Calibri" panose="020F0502020204030204" pitchFamily="34" charset="0"/>
                <a:cs typeface="Calibri" panose="020F0502020204030204" pitchFamily="34" charset="0"/>
              </a:rPr>
              <a:t>module.exports</a:t>
            </a:r>
            <a:r>
              <a:rPr lang="en-US" sz="1200" b="0" i="0" u="none" strike="noStrike" baseline="0" dirty="0">
                <a:solidFill>
                  <a:srgbClr val="000000"/>
                </a:solidFill>
                <a:latin typeface="Calibri" panose="020F0502020204030204" pitchFamily="34" charset="0"/>
                <a:cs typeface="Calibri" panose="020F0502020204030204" pitchFamily="34" charset="0"/>
              </a:rPr>
              <a:t> = </a:t>
            </a:r>
            <a:r>
              <a:rPr lang="en-US" sz="1200" b="0" i="0" u="none" strike="noStrike" baseline="0" dirty="0" err="1">
                <a:solidFill>
                  <a:srgbClr val="000000"/>
                </a:solidFill>
                <a:latin typeface="Calibri" panose="020F0502020204030204" pitchFamily="34" charset="0"/>
                <a:cs typeface="Calibri" panose="020F0502020204030204" pitchFamily="34" charset="0"/>
              </a:rPr>
              <a:t>mongoose.model</a:t>
            </a:r>
            <a:r>
              <a:rPr lang="en-US" sz="1200" b="0" i="0" u="none" strike="noStrike" baseline="0" dirty="0">
                <a:solidFill>
                  <a:srgbClr val="000000"/>
                </a:solidFill>
                <a:latin typeface="Calibri" panose="020F0502020204030204" pitchFamily="34" charset="0"/>
                <a:cs typeface="Calibri" panose="020F0502020204030204" pitchFamily="34" charset="0"/>
              </a:rPr>
              <a:t>('Book', </a:t>
            </a:r>
            <a:r>
              <a:rPr lang="en-US" sz="1200" b="0" i="0" u="none" strike="noStrike" baseline="0" dirty="0" err="1">
                <a:solidFill>
                  <a:srgbClr val="000000"/>
                </a:solidFill>
                <a:latin typeface="Calibri" panose="020F0502020204030204" pitchFamily="34" charset="0"/>
                <a:cs typeface="Calibri" panose="020F0502020204030204" pitchFamily="34" charset="0"/>
              </a:rPr>
              <a:t>bookSchema</a:t>
            </a:r>
            <a:r>
              <a:rPr lang="en-US" sz="1200" b="0" i="0" u="none" strike="noStrike" baseline="0" dirty="0">
                <a:solidFill>
                  <a:srgbClr val="000000"/>
                </a:solidFill>
                <a:latin typeface="Calibri" panose="020F0502020204030204" pitchFamily="34" charset="0"/>
                <a:cs typeface="Calibri" panose="020F0502020204030204" pitchFamily="34" charset="0"/>
              </a:rPr>
              <a:t>,'books');</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AEB88E12-1E0B-4FB4-970C-F208B3817EAD}"/>
              </a:ext>
            </a:extLst>
          </p:cNvPr>
          <p:cNvSpPr txBox="1"/>
          <p:nvPr/>
        </p:nvSpPr>
        <p:spPr>
          <a:xfrm>
            <a:off x="4626593" y="4372329"/>
            <a:ext cx="4114799"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14.24 </a:t>
            </a:r>
            <a:r>
              <a:rPr lang="en-US" sz="1200" b="0" i="0" u="none" strike="noStrike" baseline="0" dirty="0">
                <a:solidFill>
                  <a:srgbClr val="000000"/>
                </a:solidFill>
                <a:latin typeface="+mj-lt"/>
              </a:rPr>
              <a:t>Creating a Mongoose model</a:t>
            </a:r>
            <a:endParaRPr lang="en-CA" sz="1200" dirty="0">
              <a:latin typeface="+mj-lt"/>
            </a:endParaRPr>
          </a:p>
        </p:txBody>
      </p:sp>
    </p:spTree>
    <p:extLst>
      <p:ext uri="{BB962C8B-B14F-4D97-AF65-F5344CB8AC3E}">
        <p14:creationId xmlns:p14="http://schemas.microsoft.com/office/powerpoint/2010/main" val="38892049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AE37A-50F9-4962-9607-FC469CECED88}"/>
              </a:ext>
            </a:extLst>
          </p:cNvPr>
          <p:cNvSpPr>
            <a:spLocks noGrp="1"/>
          </p:cNvSpPr>
          <p:nvPr>
            <p:ph type="title"/>
          </p:nvPr>
        </p:nvSpPr>
        <p:spPr/>
        <p:txBody>
          <a:bodyPr/>
          <a:lstStyle/>
          <a:p>
            <a:r>
              <a:rPr lang="en-US" dirty="0"/>
              <a:t>Web service using MongoDB</a:t>
            </a:r>
            <a:endParaRPr lang="en-CA" dirty="0"/>
          </a:p>
        </p:txBody>
      </p:sp>
      <p:sp>
        <p:nvSpPr>
          <p:cNvPr id="4" name="TextBox 3">
            <a:extLst>
              <a:ext uri="{FF2B5EF4-FFF2-40B4-BE49-F238E27FC236}">
                <a16:creationId xmlns:a16="http://schemas.microsoft.com/office/drawing/2014/main" id="{554D2F7F-357A-472E-B1C3-DE8655191468}"/>
              </a:ext>
            </a:extLst>
          </p:cNvPr>
          <p:cNvSpPr txBox="1"/>
          <p:nvPr/>
        </p:nvSpPr>
        <p:spPr>
          <a:xfrm>
            <a:off x="511794" y="984487"/>
            <a:ext cx="8229600" cy="3578073"/>
          </a:xfrm>
          <a:prstGeom prst="rect">
            <a:avLst/>
          </a:prstGeom>
          <a:solidFill>
            <a:srgbClr val="E6F0F5"/>
          </a:solidFill>
        </p:spPr>
        <p:txBody>
          <a:bodyPr wrap="square" numCol="2" rtlCol="0">
            <a:noAutofit/>
          </a:bodyPr>
          <a:lstStyle/>
          <a:p>
            <a:pPr algn="l" defTabSz="180000"/>
            <a:r>
              <a:rPr lang="en-CA" b="0" i="1" u="none" strike="noStrike" baseline="0" dirty="0">
                <a:solidFill>
                  <a:schemeClr val="tx1"/>
                </a:solidFill>
                <a:latin typeface="Calibri" panose="020F0502020204030204" pitchFamily="34" charset="0"/>
                <a:cs typeface="Calibri" panose="020F0502020204030204" pitchFamily="34" charset="0"/>
              </a:rPr>
              <a:t>// get our data model</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const Book = require('./models/Book.js’);</a:t>
            </a:r>
          </a:p>
          <a:p>
            <a:pPr algn="l" defTabSz="180000"/>
            <a:endParaRPr lang="en-US" b="0" i="0" u="none" strike="noStrike" baseline="0" dirty="0">
              <a:solidFill>
                <a:schemeClr val="tx1"/>
              </a:solidFill>
              <a:latin typeface="Calibri" panose="020F0502020204030204" pitchFamily="34" charset="0"/>
              <a:cs typeface="Calibri" panose="020F0502020204030204" pitchFamily="34" charset="0"/>
            </a:endParaRPr>
          </a:p>
          <a:p>
            <a:pPr algn="l" defTabSz="180000"/>
            <a:r>
              <a:rPr lang="en-US" b="0" i="0" u="none" strike="noStrike" baseline="0" dirty="0" err="1">
                <a:solidFill>
                  <a:schemeClr val="tx1"/>
                </a:solidFill>
                <a:latin typeface="Calibri" panose="020F0502020204030204" pitchFamily="34" charset="0"/>
                <a:cs typeface="Calibri" panose="020F0502020204030204" pitchFamily="34" charset="0"/>
              </a:rPr>
              <a:t>app.get</a:t>
            </a:r>
            <a:r>
              <a:rPr lang="en-US" b="0" i="0" u="none" strike="noStrike" baseline="0" dirty="0">
                <a:solidFill>
                  <a:schemeClr val="tx1"/>
                </a:solidFill>
                <a:latin typeface="Calibri" panose="020F0502020204030204" pitchFamily="34" charset="0"/>
                <a:cs typeface="Calibri" panose="020F0502020204030204" pitchFamily="34" charset="0"/>
              </a:rPr>
              <a:t>('/</a:t>
            </a:r>
            <a:r>
              <a:rPr lang="en-US" b="0" i="0" u="none" strike="noStrike" baseline="0" dirty="0" err="1">
                <a:solidFill>
                  <a:schemeClr val="tx1"/>
                </a:solidFill>
                <a:latin typeface="Calibri" panose="020F0502020204030204" pitchFamily="34" charset="0"/>
                <a:cs typeface="Calibri" panose="020F0502020204030204" pitchFamily="34" charset="0"/>
              </a:rPr>
              <a:t>api</a:t>
            </a:r>
            <a:r>
              <a:rPr lang="en-US" b="0" i="0" u="none" strike="noStrike" baseline="0" dirty="0">
                <a:solidFill>
                  <a:schemeClr val="tx1"/>
                </a:solidFill>
                <a:latin typeface="Calibri" panose="020F0502020204030204" pitchFamily="34" charset="0"/>
                <a:cs typeface="Calibri" panose="020F0502020204030204" pitchFamily="34" charset="0"/>
              </a:rPr>
              <a:t>/books', (</a:t>
            </a:r>
            <a:r>
              <a:rPr lang="en-US" b="0" i="0" u="none" strike="noStrike" baseline="0" dirty="0" err="1">
                <a:solidFill>
                  <a:schemeClr val="tx1"/>
                </a:solidFill>
                <a:latin typeface="Calibri" panose="020F0502020204030204" pitchFamily="34" charset="0"/>
                <a:cs typeface="Calibri" panose="020F0502020204030204" pitchFamily="34" charset="0"/>
              </a:rPr>
              <a:t>req,resp</a:t>
            </a:r>
            <a:r>
              <a:rPr lang="en-US" b="0" i="0" u="none" strike="noStrike" baseline="0" dirty="0">
                <a:solidFill>
                  <a:schemeClr val="tx1"/>
                </a:solidFill>
                <a:latin typeface="Calibri" panose="020F0502020204030204" pitchFamily="34" charset="0"/>
                <a:cs typeface="Calibri" panose="020F0502020204030204" pitchFamily="34" charset="0"/>
              </a:rPr>
              <a:t>) =&gt; {</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use mongoose to retrieve all books		</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a:t>
            </a:r>
            <a:r>
              <a:rPr lang="en-US" b="0" i="0" u="none" strike="noStrike" baseline="0" dirty="0" err="1">
                <a:solidFill>
                  <a:schemeClr val="tx1"/>
                </a:solidFill>
                <a:latin typeface="Calibri" panose="020F0502020204030204" pitchFamily="34" charset="0"/>
                <a:cs typeface="Calibri" panose="020F0502020204030204" pitchFamily="34" charset="0"/>
              </a:rPr>
              <a:t>Book.find</a:t>
            </a:r>
            <a:r>
              <a:rPr lang="en-US" b="0" i="0" u="none" strike="noStrike" baseline="0" dirty="0">
                <a:solidFill>
                  <a:schemeClr val="tx1"/>
                </a:solidFill>
                <a:latin typeface="Calibri" panose="020F0502020204030204" pitchFamily="34" charset="0"/>
                <a:cs typeface="Calibri" panose="020F0502020204030204" pitchFamily="34" charset="0"/>
              </a:rPr>
              <a:t>({}, function(err, data)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if (err) {</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a:t>
            </a:r>
            <a:r>
              <a:rPr lang="en-US" b="0" i="0" u="none" strike="noStrike" baseline="0" dirty="0" err="1">
                <a:solidFill>
                  <a:schemeClr val="tx1"/>
                </a:solidFill>
                <a:latin typeface="Calibri" panose="020F0502020204030204" pitchFamily="34" charset="0"/>
                <a:cs typeface="Calibri" panose="020F0502020204030204" pitchFamily="34" charset="0"/>
              </a:rPr>
              <a:t>resp.json</a:t>
            </a:r>
            <a:r>
              <a:rPr lang="en-US" b="0" i="0" u="none" strike="noStrike" baseline="0" dirty="0">
                <a:solidFill>
                  <a:schemeClr val="tx1"/>
                </a:solidFill>
                <a:latin typeface="Calibri" panose="020F0502020204030204" pitchFamily="34" charset="0"/>
                <a:cs typeface="Calibri" panose="020F0502020204030204" pitchFamily="34" charset="0"/>
              </a:rPr>
              <a:t>({ message: </a:t>
            </a:r>
          </a:p>
          <a:p>
            <a:pPr algn="l" defTabSz="180000"/>
            <a:r>
              <a:rPr lang="en-US" dirty="0">
                <a:solidFill>
                  <a:schemeClr val="tx1"/>
                </a:solidFill>
                <a:latin typeface="Calibri" panose="020F0502020204030204" pitchFamily="34" charset="0"/>
                <a:cs typeface="Calibri" panose="020F0502020204030204" pitchFamily="34" charset="0"/>
              </a:rPr>
              <a:t>							</a:t>
            </a:r>
            <a:r>
              <a:rPr lang="en-US" b="0" i="0" u="none" strike="noStrike" baseline="0" dirty="0">
                <a:solidFill>
                  <a:schemeClr val="tx1"/>
                </a:solidFill>
                <a:latin typeface="Calibri" panose="020F0502020204030204" pitchFamily="34" charset="0"/>
                <a:cs typeface="Calibri" panose="020F0502020204030204" pitchFamily="34" charset="0"/>
              </a:rPr>
              <a:t>'Unable to connect to books' });</a:t>
            </a:r>
          </a:p>
          <a:p>
            <a:pPr lvl="1" defTabSz="180000"/>
            <a:r>
              <a:rPr lang="en-CA" b="0" i="0" u="none" strike="noStrike" baseline="0" dirty="0">
                <a:solidFill>
                  <a:schemeClr val="tx1"/>
                </a:solidFill>
                <a:latin typeface="Calibri" panose="020F0502020204030204" pitchFamily="34" charset="0"/>
                <a:cs typeface="Calibri" panose="020F0502020204030204" pitchFamily="34" charset="0"/>
              </a:rPr>
              <a:t>		} else {</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 return JSON retrieved by Mongo as response</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resp.json</a:t>
            </a:r>
            <a:r>
              <a:rPr lang="en-CA" b="0" i="0" u="none" strike="noStrike" baseline="0" dirty="0">
                <a:solidFill>
                  <a:schemeClr val="tx1"/>
                </a:solidFill>
                <a:latin typeface="Calibri" panose="020F0502020204030204" pitchFamily="34" charset="0"/>
                <a:cs typeface="Calibri" panose="020F0502020204030204" pitchFamily="34" charset="0"/>
              </a:rPr>
              <a:t>(data);</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endParaRPr lang="en-CA" b="0" i="0" u="none" strike="noStrike" baseline="0" dirty="0">
              <a:solidFill>
                <a:schemeClr val="tx1"/>
              </a:solidFill>
              <a:latin typeface="Calibri" panose="020F0502020204030204" pitchFamily="34" charset="0"/>
              <a:cs typeface="Calibri" panose="020F0502020204030204" pitchFamily="34" charset="0"/>
            </a:endParaRPr>
          </a:p>
          <a:p>
            <a:pPr algn="l" defTabSz="180000"/>
            <a:r>
              <a:rPr lang="en-CA" b="0" i="0" u="none" strike="noStrike" baseline="0" dirty="0" err="1">
                <a:solidFill>
                  <a:schemeClr val="tx1"/>
                </a:solidFill>
                <a:latin typeface="Calibri" panose="020F0502020204030204" pitchFamily="34" charset="0"/>
                <a:cs typeface="Calibri" panose="020F0502020204030204" pitchFamily="34" charset="0"/>
              </a:rPr>
              <a:t>app.get</a:t>
            </a:r>
            <a:r>
              <a:rPr lang="en-CA" b="0" i="0" u="none" strike="noStrike" baseline="0" dirty="0">
                <a:solidFill>
                  <a:schemeClr val="tx1"/>
                </a:solidFill>
                <a:latin typeface="Calibri" panose="020F0502020204030204" pitchFamily="34" charset="0"/>
                <a:cs typeface="Calibri" panose="020F0502020204030204" pitchFamily="34" charset="0"/>
              </a:rPr>
              <a:t>('/</a:t>
            </a:r>
            <a:r>
              <a:rPr lang="en-CA" b="0" i="0" u="none" strike="noStrike" baseline="0" dirty="0" err="1">
                <a:solidFill>
                  <a:schemeClr val="tx1"/>
                </a:solidFill>
                <a:latin typeface="Calibri" panose="020F0502020204030204" pitchFamily="34" charset="0"/>
                <a:cs typeface="Calibri" panose="020F0502020204030204" pitchFamily="34" charset="0"/>
              </a:rPr>
              <a:t>api</a:t>
            </a:r>
            <a:r>
              <a:rPr lang="en-CA" b="0" i="0" u="none" strike="noStrike" baseline="0" dirty="0">
                <a:solidFill>
                  <a:schemeClr val="tx1"/>
                </a:solidFill>
                <a:latin typeface="Calibri" panose="020F0502020204030204" pitchFamily="34" charset="0"/>
                <a:cs typeface="Calibri" panose="020F0502020204030204" pitchFamily="34" charset="0"/>
              </a:rPr>
              <a:t>/books/:</a:t>
            </a:r>
            <a:r>
              <a:rPr lang="en-CA" b="0" i="0" u="none" strike="noStrike" baseline="0" dirty="0" err="1">
                <a:solidFill>
                  <a:schemeClr val="tx1"/>
                </a:solidFill>
                <a:latin typeface="Calibri" panose="020F0502020204030204" pitchFamily="34" charset="0"/>
                <a:cs typeface="Calibri" panose="020F0502020204030204" pitchFamily="34" charset="0"/>
              </a:rPr>
              <a:t>isbn</a:t>
            </a:r>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req,resp</a:t>
            </a:r>
            <a:r>
              <a:rPr lang="en-CA" b="0" i="0" u="none" strike="noStrike" baseline="0" dirty="0">
                <a:solidFill>
                  <a:schemeClr val="tx1"/>
                </a:solidFill>
                <a:latin typeface="Calibri" panose="020F0502020204030204" pitchFamily="34" charset="0"/>
                <a:cs typeface="Calibri" panose="020F0502020204030204" pitchFamily="34" charset="0"/>
              </a:rPr>
              <a:t>) =&gt; {</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 use mongoose to retrieve all books from Mongo</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Book.find</a:t>
            </a:r>
            <a:r>
              <a:rPr lang="en-CA" b="0" i="0" u="none" strike="noStrike" baseline="0" dirty="0">
                <a:solidFill>
                  <a:schemeClr val="tx1"/>
                </a:solidFill>
                <a:latin typeface="Calibri" panose="020F0502020204030204" pitchFamily="34" charset="0"/>
                <a:cs typeface="Calibri" panose="020F0502020204030204" pitchFamily="34" charset="0"/>
              </a:rPr>
              <a:t>({isbn10: </a:t>
            </a:r>
            <a:r>
              <a:rPr lang="en-CA" b="0" i="0" u="none" strike="noStrike" baseline="0" dirty="0" err="1">
                <a:solidFill>
                  <a:schemeClr val="tx1"/>
                </a:solidFill>
                <a:latin typeface="Calibri" panose="020F0502020204030204" pitchFamily="34" charset="0"/>
                <a:cs typeface="Calibri" panose="020F0502020204030204" pitchFamily="34" charset="0"/>
              </a:rPr>
              <a:t>req.params.isbn</a:t>
            </a:r>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dirty="0">
                <a:solidFill>
                  <a:schemeClr val="tx1"/>
                </a:solidFill>
                <a:latin typeface="Calibri" panose="020F0502020204030204" pitchFamily="34" charset="0"/>
                <a:cs typeface="Calibri" panose="020F0502020204030204" pitchFamily="34" charset="0"/>
              </a:rPr>
              <a:t>		</a:t>
            </a:r>
            <a:r>
              <a:rPr lang="en-CA" b="0" i="0" u="none" strike="noStrike" baseline="0" dirty="0">
                <a:solidFill>
                  <a:schemeClr val="tx1"/>
                </a:solidFill>
                <a:latin typeface="Calibri" panose="020F0502020204030204" pitchFamily="34" charset="0"/>
                <a:cs typeface="Calibri" panose="020F0502020204030204" pitchFamily="34" charset="0"/>
              </a:rPr>
              <a:t>function(err, data)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if (err) {</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a:t>
            </a:r>
            <a:r>
              <a:rPr lang="en-US" b="0" i="0" u="none" strike="noStrike" baseline="0" dirty="0" err="1">
                <a:solidFill>
                  <a:schemeClr val="tx1"/>
                </a:solidFill>
                <a:latin typeface="Calibri" panose="020F0502020204030204" pitchFamily="34" charset="0"/>
                <a:cs typeface="Calibri" panose="020F0502020204030204" pitchFamily="34" charset="0"/>
              </a:rPr>
              <a:t>resp.json</a:t>
            </a:r>
            <a:r>
              <a:rPr lang="en-US" b="0" i="0" u="none" strike="noStrike" baseline="0" dirty="0">
                <a:solidFill>
                  <a:schemeClr val="tx1"/>
                </a:solidFill>
                <a:latin typeface="Calibri" panose="020F0502020204030204" pitchFamily="34" charset="0"/>
                <a:cs typeface="Calibri" panose="020F0502020204030204" pitchFamily="34" charset="0"/>
              </a:rPr>
              <a:t>({ message: 'Book not found'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 else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resp.json</a:t>
            </a:r>
            <a:r>
              <a:rPr lang="en-CA" b="0" i="0" u="none" strike="noStrike" baseline="0" dirty="0">
                <a:solidFill>
                  <a:schemeClr val="tx1"/>
                </a:solidFill>
                <a:latin typeface="Calibri" panose="020F0502020204030204" pitchFamily="34" charset="0"/>
                <a:cs typeface="Calibri" panose="020F0502020204030204" pitchFamily="34" charset="0"/>
              </a:rPr>
              <a:t>(data);</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t>
            </a:r>
          </a:p>
        </p:txBody>
      </p:sp>
      <p:sp>
        <p:nvSpPr>
          <p:cNvPr id="5" name="TextBox 4">
            <a:extLst>
              <a:ext uri="{FF2B5EF4-FFF2-40B4-BE49-F238E27FC236}">
                <a16:creationId xmlns:a16="http://schemas.microsoft.com/office/drawing/2014/main" id="{A7CFB89D-5D91-42A8-9787-BF564EB81858}"/>
              </a:ext>
            </a:extLst>
          </p:cNvPr>
          <p:cNvSpPr txBox="1"/>
          <p:nvPr/>
        </p:nvSpPr>
        <p:spPr>
          <a:xfrm>
            <a:off x="457200" y="4562560"/>
            <a:ext cx="8312131" cy="276999"/>
          </a:xfrm>
          <a:prstGeom prst="rect">
            <a:avLst/>
          </a:prstGeom>
          <a:noFill/>
        </p:spPr>
        <p:txBody>
          <a:bodyPr wrap="square" rtlCol="0">
            <a:spAutoFit/>
          </a:bodyPr>
          <a:lstStyle/>
          <a:p>
            <a:r>
              <a:rPr lang="en-US" sz="1200" b="1" i="0" u="none" strike="noStrike" baseline="0" dirty="0">
                <a:solidFill>
                  <a:srgbClr val="009A9A"/>
                </a:solidFill>
                <a:latin typeface="+mj-lt"/>
              </a:rPr>
              <a:t>LISTING 14.25 </a:t>
            </a:r>
            <a:r>
              <a:rPr lang="en-US" sz="1200" b="0" i="0" u="none" strike="noStrike" baseline="0" dirty="0">
                <a:solidFill>
                  <a:srgbClr val="000000"/>
                </a:solidFill>
                <a:latin typeface="+mj-lt"/>
              </a:rPr>
              <a:t>Web service using MongoDB data and Mongoose ORM</a:t>
            </a:r>
            <a:endParaRPr lang="en-CA" sz="1200" dirty="0">
              <a:latin typeface="+mj-lt"/>
            </a:endParaRPr>
          </a:p>
        </p:txBody>
      </p:sp>
    </p:spTree>
    <p:extLst>
      <p:ext uri="{BB962C8B-B14F-4D97-AF65-F5344CB8AC3E}">
        <p14:creationId xmlns:p14="http://schemas.microsoft.com/office/powerpoint/2010/main" val="35099827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EEA41-4219-421E-9BDD-E66203046C0C}"/>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46C622C2-619A-47CB-84AE-EBA9BD12084C}"/>
              </a:ext>
            </a:extLst>
          </p:cNvPr>
          <p:cNvSpPr>
            <a:spLocks noGrp="1"/>
          </p:cNvSpPr>
          <p:nvPr>
            <p:ph type="body" idx="1"/>
          </p:nvPr>
        </p:nvSpPr>
        <p:spPr>
          <a:xfrm>
            <a:off x="457200" y="1081088"/>
            <a:ext cx="8232775" cy="3629135"/>
          </a:xfrm>
        </p:spPr>
        <p:txBody>
          <a:bodyPr numCol="5"/>
          <a:lstStyle/>
          <a:p>
            <a:pPr marL="114300" indent="0">
              <a:spcBef>
                <a:spcPts val="700"/>
              </a:spcBef>
              <a:buNone/>
            </a:pPr>
            <a:r>
              <a:rPr lang="en-CA" sz="1200" b="0" i="0" u="none" strike="noStrike" baseline="0" dirty="0">
                <a:latin typeface="+mj-lt"/>
              </a:rPr>
              <a:t>aggregate functions</a:t>
            </a:r>
          </a:p>
          <a:p>
            <a:pPr marL="114300" indent="0">
              <a:spcBef>
                <a:spcPts val="700"/>
              </a:spcBef>
              <a:buNone/>
            </a:pPr>
            <a:r>
              <a:rPr lang="en-CA" sz="1200" b="0" i="0" u="none" strike="noStrike" baseline="0" dirty="0">
                <a:latin typeface="+mj-lt"/>
              </a:rPr>
              <a:t>binary tree</a:t>
            </a:r>
          </a:p>
          <a:p>
            <a:pPr marL="114300" indent="0">
              <a:spcBef>
                <a:spcPts val="700"/>
              </a:spcBef>
              <a:buNone/>
            </a:pPr>
            <a:r>
              <a:rPr lang="en-CA" sz="1200" b="0" i="0" u="none" strike="noStrike" baseline="0" dirty="0">
                <a:latin typeface="+mj-lt"/>
              </a:rPr>
              <a:t>clickstream</a:t>
            </a:r>
          </a:p>
          <a:p>
            <a:pPr marL="114300" indent="0">
              <a:spcBef>
                <a:spcPts val="700"/>
              </a:spcBef>
              <a:buNone/>
            </a:pPr>
            <a:r>
              <a:rPr lang="en-CA" sz="1200" b="0" i="0" u="none" strike="noStrike" baseline="0" dirty="0">
                <a:latin typeface="+mj-lt"/>
              </a:rPr>
              <a:t>column store</a:t>
            </a:r>
          </a:p>
          <a:p>
            <a:pPr marL="114300" indent="0">
              <a:spcBef>
                <a:spcPts val="700"/>
              </a:spcBef>
              <a:buNone/>
            </a:pPr>
            <a:r>
              <a:rPr lang="en-CA" sz="1200" b="0" i="0" u="none" strike="noStrike" baseline="0" dirty="0">
                <a:latin typeface="+mj-lt"/>
              </a:rPr>
              <a:t>commodity servers</a:t>
            </a:r>
          </a:p>
          <a:p>
            <a:pPr marL="114300" indent="0">
              <a:spcBef>
                <a:spcPts val="700"/>
              </a:spcBef>
              <a:buNone/>
            </a:pPr>
            <a:r>
              <a:rPr lang="en-CA" sz="1200" b="0" i="0" u="none" strike="noStrike" baseline="0" dirty="0">
                <a:latin typeface="+mj-lt"/>
              </a:rPr>
              <a:t>composite key</a:t>
            </a:r>
          </a:p>
          <a:p>
            <a:pPr marL="114300" indent="0">
              <a:spcBef>
                <a:spcPts val="700"/>
              </a:spcBef>
              <a:buNone/>
            </a:pPr>
            <a:r>
              <a:rPr lang="en-CA" sz="1200" b="0" i="0" u="none" strike="noStrike" baseline="0" dirty="0">
                <a:latin typeface="+mj-lt"/>
              </a:rPr>
              <a:t>connection</a:t>
            </a:r>
          </a:p>
          <a:p>
            <a:pPr marL="114300" indent="0">
              <a:spcBef>
                <a:spcPts val="700"/>
              </a:spcBef>
              <a:buNone/>
            </a:pPr>
            <a:r>
              <a:rPr lang="en-CA" sz="1200" b="0" i="0" u="none" strike="noStrike" baseline="0" dirty="0">
                <a:latin typeface="+mj-lt"/>
              </a:rPr>
              <a:t>connection string</a:t>
            </a:r>
          </a:p>
          <a:p>
            <a:pPr marL="114300" indent="0">
              <a:spcBef>
                <a:spcPts val="700"/>
              </a:spcBef>
              <a:buNone/>
            </a:pPr>
            <a:r>
              <a:rPr lang="en-CA" sz="1200" b="0" i="0" u="none" strike="noStrike" baseline="0" dirty="0">
                <a:latin typeface="+mj-lt"/>
              </a:rPr>
              <a:t>database</a:t>
            </a:r>
          </a:p>
          <a:p>
            <a:pPr marL="114300" indent="0">
              <a:spcBef>
                <a:spcPts val="700"/>
              </a:spcBef>
              <a:buNone/>
            </a:pPr>
            <a:r>
              <a:rPr lang="en-CA" sz="1200" b="0" i="0" u="none" strike="noStrike" baseline="0" dirty="0">
                <a:latin typeface="+mj-lt"/>
              </a:rPr>
              <a:t>data integrity</a:t>
            </a:r>
          </a:p>
          <a:p>
            <a:pPr marL="114300" indent="0">
              <a:spcBef>
                <a:spcPts val="700"/>
              </a:spcBef>
              <a:buNone/>
            </a:pPr>
            <a:r>
              <a:rPr lang="en-CA" sz="1200" b="0" i="0" u="none" strike="noStrike" baseline="0" dirty="0">
                <a:latin typeface="+mj-lt"/>
              </a:rPr>
              <a:t>Data Definition Language</a:t>
            </a:r>
          </a:p>
          <a:p>
            <a:pPr marL="114300" indent="0">
              <a:spcBef>
                <a:spcPts val="700"/>
              </a:spcBef>
              <a:buNone/>
            </a:pPr>
            <a:r>
              <a:rPr lang="en-CA" sz="1200" b="0" i="0" u="none" strike="noStrike" baseline="0" dirty="0">
                <a:latin typeface="+mj-lt"/>
              </a:rPr>
              <a:t>(DDL)</a:t>
            </a:r>
          </a:p>
          <a:p>
            <a:pPr marL="114300" indent="0">
              <a:spcBef>
                <a:spcPts val="700"/>
              </a:spcBef>
              <a:buNone/>
            </a:pPr>
            <a:r>
              <a:rPr lang="en-CA" sz="1200" b="0" i="0" u="none" strike="noStrike" baseline="0" dirty="0">
                <a:latin typeface="+mj-lt"/>
              </a:rPr>
              <a:t>data duplication</a:t>
            </a:r>
          </a:p>
          <a:p>
            <a:pPr marL="114300" indent="0">
              <a:spcBef>
                <a:spcPts val="700"/>
              </a:spcBef>
              <a:buNone/>
            </a:pPr>
            <a:r>
              <a:rPr lang="en-CA" sz="1200" b="0" i="0" u="none" strike="noStrike" baseline="0" dirty="0">
                <a:latin typeface="+mj-lt"/>
              </a:rPr>
              <a:t>database normalization</a:t>
            </a:r>
          </a:p>
          <a:p>
            <a:pPr marL="114300" indent="0">
              <a:spcBef>
                <a:spcPts val="700"/>
              </a:spcBef>
              <a:buNone/>
            </a:pPr>
            <a:r>
              <a:rPr lang="en-CA" sz="1200" b="0" i="0" u="none" strike="noStrike" baseline="0" dirty="0">
                <a:latin typeface="+mj-lt"/>
              </a:rPr>
              <a:t>distributed transactions</a:t>
            </a:r>
          </a:p>
          <a:p>
            <a:pPr marL="114300" indent="0">
              <a:spcBef>
                <a:spcPts val="700"/>
              </a:spcBef>
              <a:buNone/>
            </a:pPr>
            <a:r>
              <a:rPr lang="en-CA" sz="1200" b="0" i="0" u="none" strike="noStrike" baseline="0" dirty="0">
                <a:latin typeface="+mj-lt"/>
              </a:rPr>
              <a:t>document stores</a:t>
            </a:r>
          </a:p>
          <a:p>
            <a:pPr marL="114300" indent="0">
              <a:spcBef>
                <a:spcPts val="700"/>
              </a:spcBef>
              <a:buNone/>
            </a:pPr>
            <a:r>
              <a:rPr lang="en-CA" sz="1200" b="0" i="0" u="none" strike="noStrike" baseline="0" dirty="0">
                <a:latin typeface="+mj-lt"/>
              </a:rPr>
              <a:t>failover clustering</a:t>
            </a:r>
          </a:p>
          <a:p>
            <a:pPr marL="114300" indent="0">
              <a:spcBef>
                <a:spcPts val="700"/>
              </a:spcBef>
              <a:buNone/>
            </a:pPr>
            <a:r>
              <a:rPr lang="en-CA" sz="1200" b="0" i="0" u="none" strike="noStrike" baseline="0" dirty="0">
                <a:latin typeface="+mj-lt"/>
              </a:rPr>
              <a:t>fields</a:t>
            </a:r>
          </a:p>
          <a:p>
            <a:pPr marL="114300" indent="0">
              <a:spcBef>
                <a:spcPts val="700"/>
              </a:spcBef>
              <a:buNone/>
            </a:pPr>
            <a:r>
              <a:rPr lang="en-CA" sz="1200" b="0" i="0" u="none" strike="noStrike" baseline="0" dirty="0">
                <a:latin typeface="+mj-lt"/>
              </a:rPr>
              <a:t>foreign key</a:t>
            </a:r>
          </a:p>
          <a:p>
            <a:pPr marL="114300" indent="0">
              <a:spcBef>
                <a:spcPts val="700"/>
              </a:spcBef>
              <a:buNone/>
            </a:pPr>
            <a:r>
              <a:rPr lang="en-CA" sz="1200" b="0" i="0" u="none" strike="noStrike" baseline="0" dirty="0" err="1">
                <a:latin typeface="+mj-lt"/>
              </a:rPr>
              <a:t>GraphQL</a:t>
            </a:r>
            <a:endParaRPr lang="en-CA" sz="1200" b="0" i="0" u="none" strike="noStrike" baseline="0" dirty="0">
              <a:latin typeface="+mj-lt"/>
            </a:endParaRPr>
          </a:p>
          <a:p>
            <a:pPr marL="114300" indent="0">
              <a:spcBef>
                <a:spcPts val="700"/>
              </a:spcBef>
              <a:buNone/>
            </a:pPr>
            <a:r>
              <a:rPr lang="en-CA" sz="1200" b="0" i="0" u="none" strike="noStrike" baseline="0" dirty="0">
                <a:latin typeface="+mj-lt"/>
              </a:rPr>
              <a:t>graph store</a:t>
            </a:r>
          </a:p>
          <a:p>
            <a:pPr marL="114300" indent="0">
              <a:spcBef>
                <a:spcPts val="700"/>
              </a:spcBef>
              <a:buNone/>
            </a:pPr>
            <a:r>
              <a:rPr lang="en-CA" sz="1200" b="0" i="0" u="none" strike="noStrike" baseline="0" dirty="0">
                <a:latin typeface="+mj-lt"/>
              </a:rPr>
              <a:t>hash table</a:t>
            </a:r>
          </a:p>
          <a:p>
            <a:pPr marL="114300" indent="0">
              <a:spcBef>
                <a:spcPts val="700"/>
              </a:spcBef>
              <a:buNone/>
            </a:pPr>
            <a:r>
              <a:rPr lang="en-CA" sz="1200" b="0" i="0" u="none" strike="noStrike" baseline="0" dirty="0">
                <a:latin typeface="+mj-lt"/>
              </a:rPr>
              <a:t>index</a:t>
            </a:r>
          </a:p>
          <a:p>
            <a:pPr marL="114300" indent="0">
              <a:spcBef>
                <a:spcPts val="700"/>
              </a:spcBef>
              <a:buNone/>
            </a:pPr>
            <a:r>
              <a:rPr lang="en-CA" sz="1200" b="0" i="0" u="none" strike="noStrike" baseline="0" dirty="0">
                <a:latin typeface="+mj-lt"/>
              </a:rPr>
              <a:t>inner join</a:t>
            </a:r>
          </a:p>
          <a:p>
            <a:pPr marL="114300" indent="0">
              <a:spcBef>
                <a:spcPts val="700"/>
              </a:spcBef>
              <a:buNone/>
            </a:pPr>
            <a:r>
              <a:rPr lang="en-CA" sz="1200" b="0" i="0" u="none" strike="noStrike" baseline="0" dirty="0">
                <a:latin typeface="+mj-lt"/>
              </a:rPr>
              <a:t>join</a:t>
            </a:r>
          </a:p>
          <a:p>
            <a:pPr marL="114300" indent="0">
              <a:spcBef>
                <a:spcPts val="700"/>
              </a:spcBef>
              <a:buNone/>
            </a:pPr>
            <a:r>
              <a:rPr lang="en-CA" sz="1200" b="0" i="0" u="none" strike="noStrike" baseline="0" dirty="0">
                <a:latin typeface="+mj-lt"/>
              </a:rPr>
              <a:t>key-value stores</a:t>
            </a:r>
          </a:p>
          <a:p>
            <a:pPr marL="114300" indent="0">
              <a:spcBef>
                <a:spcPts val="700"/>
              </a:spcBef>
              <a:buNone/>
            </a:pPr>
            <a:r>
              <a:rPr lang="en-CA" sz="1200" b="0" i="0" u="none" strike="noStrike" baseline="0" dirty="0">
                <a:latin typeface="+mj-lt"/>
              </a:rPr>
              <a:t>local transactions</a:t>
            </a:r>
          </a:p>
          <a:p>
            <a:pPr marL="114300" indent="0">
              <a:spcBef>
                <a:spcPts val="700"/>
              </a:spcBef>
              <a:buNone/>
            </a:pPr>
            <a:r>
              <a:rPr lang="en-CA" sz="1200" b="0" i="0" u="none" strike="noStrike" baseline="0" dirty="0">
                <a:latin typeface="+mj-lt"/>
              </a:rPr>
              <a:t>many-to-many</a:t>
            </a:r>
          </a:p>
          <a:p>
            <a:pPr marL="114300" indent="0">
              <a:spcBef>
                <a:spcPts val="700"/>
              </a:spcBef>
              <a:buNone/>
            </a:pPr>
            <a:r>
              <a:rPr lang="en-CA" sz="1200" b="0" i="0" u="none" strike="noStrike" baseline="0" dirty="0">
                <a:latin typeface="+mj-lt"/>
              </a:rPr>
              <a:t>relationship</a:t>
            </a:r>
          </a:p>
          <a:p>
            <a:pPr marL="114300" indent="0">
              <a:spcBef>
                <a:spcPts val="700"/>
              </a:spcBef>
              <a:buNone/>
            </a:pPr>
            <a:r>
              <a:rPr lang="en-CA" sz="1200" b="0" i="0" u="none" strike="noStrike" baseline="0" dirty="0">
                <a:latin typeface="+mj-lt"/>
              </a:rPr>
              <a:t>multiple-master</a:t>
            </a:r>
          </a:p>
          <a:p>
            <a:pPr marL="114300" indent="0">
              <a:spcBef>
                <a:spcPts val="700"/>
              </a:spcBef>
              <a:buNone/>
            </a:pPr>
            <a:r>
              <a:rPr lang="en-CA" sz="1200" b="0" i="0" u="none" strike="noStrike" baseline="0" dirty="0">
                <a:latin typeface="+mj-lt"/>
              </a:rPr>
              <a:t>replication</a:t>
            </a:r>
          </a:p>
          <a:p>
            <a:pPr marL="114300" indent="0">
              <a:spcBef>
                <a:spcPts val="700"/>
              </a:spcBef>
              <a:buNone/>
            </a:pPr>
            <a:r>
              <a:rPr lang="en-CA" sz="1200" b="0" i="0" u="none" strike="noStrike" baseline="0" dirty="0">
                <a:latin typeface="+mj-lt"/>
              </a:rPr>
              <a:t>MySQL</a:t>
            </a:r>
          </a:p>
          <a:p>
            <a:pPr marL="114300" indent="0">
              <a:spcBef>
                <a:spcPts val="700"/>
              </a:spcBef>
              <a:buNone/>
            </a:pPr>
            <a:r>
              <a:rPr lang="en-CA" sz="1200" b="0" i="0" u="none" strike="noStrike" baseline="0" dirty="0">
                <a:latin typeface="+mj-lt"/>
              </a:rPr>
              <a:t>named parameter</a:t>
            </a:r>
          </a:p>
          <a:p>
            <a:pPr marL="114300" indent="0">
              <a:spcBef>
                <a:spcPts val="700"/>
              </a:spcBef>
              <a:buNone/>
            </a:pPr>
            <a:r>
              <a:rPr lang="en-CA" sz="1200" b="0" i="0" u="none" strike="noStrike" baseline="0" dirty="0">
                <a:latin typeface="+mj-lt"/>
              </a:rPr>
              <a:t>NoSQL</a:t>
            </a:r>
          </a:p>
          <a:p>
            <a:pPr marL="114300" indent="0">
              <a:spcBef>
                <a:spcPts val="700"/>
              </a:spcBef>
              <a:buNone/>
            </a:pPr>
            <a:r>
              <a:rPr lang="en-CA" sz="1200" b="0" i="0" u="none" strike="noStrike" baseline="0" dirty="0">
                <a:latin typeface="+mj-lt"/>
              </a:rPr>
              <a:t>one-to-many relationship</a:t>
            </a:r>
          </a:p>
          <a:p>
            <a:pPr marL="114300" indent="0">
              <a:spcBef>
                <a:spcPts val="700"/>
              </a:spcBef>
              <a:buNone/>
            </a:pPr>
            <a:r>
              <a:rPr lang="en-CA" sz="1200" b="0" i="0" u="none" strike="noStrike" baseline="0" dirty="0">
                <a:latin typeface="+mj-lt"/>
              </a:rPr>
              <a:t>one-to-one relationship</a:t>
            </a:r>
          </a:p>
          <a:p>
            <a:pPr marL="114300" indent="0">
              <a:spcBef>
                <a:spcPts val="700"/>
              </a:spcBef>
              <a:buNone/>
            </a:pPr>
            <a:r>
              <a:rPr lang="en-CA" sz="1200" b="0" i="0" u="none" strike="noStrike" baseline="0" dirty="0">
                <a:latin typeface="+mj-lt"/>
              </a:rPr>
              <a:t>ORM (Object-Relational</a:t>
            </a:r>
          </a:p>
          <a:p>
            <a:pPr marL="114300" indent="0">
              <a:spcBef>
                <a:spcPts val="700"/>
              </a:spcBef>
              <a:buNone/>
            </a:pPr>
            <a:r>
              <a:rPr lang="en-CA" sz="1200" b="0" i="0" u="none" strike="noStrike" baseline="0" dirty="0">
                <a:latin typeface="+mj-lt"/>
              </a:rPr>
              <a:t>Mapping)</a:t>
            </a:r>
          </a:p>
          <a:p>
            <a:pPr marL="114300" indent="0">
              <a:spcBef>
                <a:spcPts val="700"/>
              </a:spcBef>
              <a:buNone/>
            </a:pPr>
            <a:r>
              <a:rPr lang="en-CA" sz="1200" b="0" i="0" u="none" strike="noStrike" baseline="0" dirty="0">
                <a:latin typeface="+mj-lt"/>
              </a:rPr>
              <a:t>phpMyAdmin</a:t>
            </a:r>
          </a:p>
          <a:p>
            <a:pPr marL="114300" indent="0">
              <a:spcBef>
                <a:spcPts val="700"/>
              </a:spcBef>
              <a:buNone/>
            </a:pPr>
            <a:r>
              <a:rPr lang="en-CA" sz="1200" b="0" i="0" u="none" strike="noStrike" baseline="0" dirty="0">
                <a:latin typeface="+mj-lt"/>
              </a:rPr>
              <a:t>prepared statement</a:t>
            </a:r>
          </a:p>
          <a:p>
            <a:pPr marL="114300" indent="0">
              <a:spcBef>
                <a:spcPts val="700"/>
              </a:spcBef>
              <a:buNone/>
            </a:pPr>
            <a:r>
              <a:rPr lang="en-CA" sz="1200" b="0" i="0" u="none" strike="noStrike" baseline="0" dirty="0">
                <a:latin typeface="+mj-lt"/>
              </a:rPr>
              <a:t>primary key</a:t>
            </a:r>
          </a:p>
          <a:p>
            <a:pPr marL="114300" indent="0">
              <a:spcBef>
                <a:spcPts val="700"/>
              </a:spcBef>
              <a:buNone/>
            </a:pPr>
            <a:r>
              <a:rPr lang="en-CA" sz="1200" b="0" i="0" u="none" strike="noStrike" baseline="0" dirty="0">
                <a:latin typeface="+mj-lt"/>
              </a:rPr>
              <a:t>query</a:t>
            </a:r>
          </a:p>
          <a:p>
            <a:pPr marL="114300" indent="0">
              <a:spcBef>
                <a:spcPts val="700"/>
              </a:spcBef>
              <a:buNone/>
            </a:pPr>
            <a:r>
              <a:rPr lang="en-CA" sz="1200" b="0" i="0" u="none" strike="noStrike" baseline="0" dirty="0">
                <a:latin typeface="+mj-lt"/>
              </a:rPr>
              <a:t>record</a:t>
            </a:r>
          </a:p>
          <a:p>
            <a:pPr marL="114300" indent="0">
              <a:spcBef>
                <a:spcPts val="700"/>
              </a:spcBef>
              <a:buNone/>
            </a:pPr>
            <a:r>
              <a:rPr lang="en-CA" sz="1200" b="0" i="0" u="none" strike="noStrike" baseline="0" dirty="0">
                <a:latin typeface="+mj-lt"/>
              </a:rPr>
              <a:t>result set</a:t>
            </a:r>
          </a:p>
          <a:p>
            <a:pPr marL="114300" indent="0">
              <a:spcBef>
                <a:spcPts val="700"/>
              </a:spcBef>
              <a:buNone/>
            </a:pPr>
            <a:r>
              <a:rPr lang="en-CA" sz="1200" b="0" i="0" u="none" strike="noStrike" baseline="0" dirty="0">
                <a:latin typeface="+mj-lt"/>
              </a:rPr>
              <a:t>sanitization</a:t>
            </a:r>
          </a:p>
          <a:p>
            <a:pPr marL="114300" indent="0">
              <a:spcBef>
                <a:spcPts val="700"/>
              </a:spcBef>
              <a:buNone/>
            </a:pPr>
            <a:r>
              <a:rPr lang="en-CA" sz="1200" b="0" i="0" u="none" strike="noStrike" baseline="0" dirty="0" err="1">
                <a:latin typeface="+mj-lt"/>
              </a:rPr>
              <a:t>sharding</a:t>
            </a:r>
            <a:endParaRPr lang="en-CA" sz="1200" b="0" i="0" u="none" strike="noStrike" baseline="0" dirty="0">
              <a:latin typeface="+mj-lt"/>
            </a:endParaRPr>
          </a:p>
          <a:p>
            <a:pPr marL="114300" indent="0">
              <a:spcBef>
                <a:spcPts val="700"/>
              </a:spcBef>
              <a:buNone/>
            </a:pPr>
            <a:r>
              <a:rPr lang="en-CA" sz="1200" b="0" i="0" u="none" strike="noStrike" baseline="0" dirty="0">
                <a:latin typeface="+mj-lt"/>
              </a:rPr>
              <a:t>single-master replication</a:t>
            </a:r>
          </a:p>
          <a:p>
            <a:pPr marL="114300" indent="0">
              <a:spcBef>
                <a:spcPts val="700"/>
              </a:spcBef>
              <a:buNone/>
            </a:pPr>
            <a:r>
              <a:rPr lang="en-CA" sz="1200" b="0" i="0" u="none" strike="noStrike" baseline="0" dirty="0">
                <a:latin typeface="+mj-lt"/>
              </a:rPr>
              <a:t>SQL</a:t>
            </a:r>
          </a:p>
          <a:p>
            <a:pPr marL="114300" indent="0">
              <a:spcBef>
                <a:spcPts val="700"/>
              </a:spcBef>
              <a:buNone/>
            </a:pPr>
            <a:r>
              <a:rPr lang="en-CA" sz="1200" b="0" i="0" u="none" strike="noStrike" baseline="0" dirty="0">
                <a:latin typeface="+mj-lt"/>
              </a:rPr>
              <a:t>SQL script</a:t>
            </a:r>
          </a:p>
          <a:p>
            <a:pPr marL="114300" indent="0">
              <a:spcBef>
                <a:spcPts val="700"/>
              </a:spcBef>
              <a:buNone/>
            </a:pPr>
            <a:r>
              <a:rPr lang="en-CA" sz="1200" b="0" i="0" u="none" strike="noStrike" baseline="0" dirty="0">
                <a:latin typeface="+mj-lt"/>
              </a:rPr>
              <a:t>table</a:t>
            </a:r>
          </a:p>
          <a:p>
            <a:pPr marL="114300" indent="0">
              <a:spcBef>
                <a:spcPts val="700"/>
              </a:spcBef>
              <a:buNone/>
            </a:pPr>
            <a:r>
              <a:rPr lang="en-CA" sz="1200" b="0" i="0" u="none" strike="noStrike" baseline="0" dirty="0">
                <a:latin typeface="+mj-lt"/>
              </a:rPr>
              <a:t>table gateway</a:t>
            </a:r>
          </a:p>
          <a:p>
            <a:pPr marL="114300" indent="0">
              <a:spcBef>
                <a:spcPts val="700"/>
              </a:spcBef>
              <a:buNone/>
            </a:pPr>
            <a:r>
              <a:rPr lang="en-CA" sz="1200" b="0" i="0" u="none" strike="noStrike" baseline="0" dirty="0">
                <a:latin typeface="+mj-lt"/>
              </a:rPr>
              <a:t>transaction</a:t>
            </a:r>
          </a:p>
          <a:p>
            <a:pPr marL="114300" indent="0">
              <a:spcBef>
                <a:spcPts val="700"/>
              </a:spcBef>
              <a:buNone/>
            </a:pPr>
            <a:r>
              <a:rPr lang="en-CA" sz="1200" b="0" i="0" u="none" strike="noStrike" baseline="0" dirty="0">
                <a:latin typeface="+mj-lt"/>
              </a:rPr>
              <a:t>two-phase commit</a:t>
            </a:r>
            <a:endParaRPr lang="en-CA" sz="1100" dirty="0">
              <a:latin typeface="+mj-lt"/>
            </a:endParaRPr>
          </a:p>
        </p:txBody>
      </p:sp>
    </p:spTree>
    <p:extLst>
      <p:ext uri="{BB962C8B-B14F-4D97-AF65-F5344CB8AC3E}">
        <p14:creationId xmlns:p14="http://schemas.microsoft.com/office/powerpoint/2010/main" val="18143997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09665-D93B-4A07-B962-A3C08BA9D6E9}"/>
              </a:ext>
            </a:extLst>
          </p:cNvPr>
          <p:cNvSpPr>
            <a:spLocks noGrp="1"/>
          </p:cNvSpPr>
          <p:nvPr>
            <p:ph type="title"/>
          </p:nvPr>
        </p:nvSpPr>
        <p:spPr/>
        <p:txBody>
          <a:bodyPr/>
          <a:lstStyle/>
          <a:p>
            <a:r>
              <a:rPr lang="en-CA" dirty="0"/>
              <a:t>Managing Databases</a:t>
            </a:r>
          </a:p>
        </p:txBody>
      </p:sp>
      <p:sp>
        <p:nvSpPr>
          <p:cNvPr id="3" name="Text Placeholder 2">
            <a:extLst>
              <a:ext uri="{FF2B5EF4-FFF2-40B4-BE49-F238E27FC236}">
                <a16:creationId xmlns:a16="http://schemas.microsoft.com/office/drawing/2014/main" id="{C905B706-0B94-4917-8109-4A6469F26F35}"/>
              </a:ext>
            </a:extLst>
          </p:cNvPr>
          <p:cNvSpPr>
            <a:spLocks noGrp="1"/>
          </p:cNvSpPr>
          <p:nvPr>
            <p:ph type="body" idx="1"/>
          </p:nvPr>
        </p:nvSpPr>
        <p:spPr/>
        <p:txBody>
          <a:bodyPr/>
          <a:lstStyle/>
          <a:p>
            <a:pPr marL="114300" indent="0" algn="l">
              <a:buNone/>
            </a:pPr>
            <a:r>
              <a:rPr lang="en-US" sz="1800" b="0" i="0" u="none" strike="noStrike" baseline="0" dirty="0">
                <a:latin typeface="+mj-lt"/>
              </a:rPr>
              <a:t>Running the SQLite lab exercises for PHP and Node, you don't actually have</a:t>
            </a:r>
            <a:r>
              <a:rPr lang="en-US" sz="1800" dirty="0">
                <a:latin typeface="+mj-lt"/>
              </a:rPr>
              <a:t> </a:t>
            </a:r>
            <a:r>
              <a:rPr lang="en-US" sz="1800" b="0" i="0" u="none" strike="noStrike" baseline="0" dirty="0">
                <a:latin typeface="+mj-lt"/>
              </a:rPr>
              <a:t>to install anything, since it is a </a:t>
            </a:r>
            <a:r>
              <a:rPr lang="en-CA" sz="1800" b="0" i="0" u="none" strike="noStrike" baseline="0" dirty="0">
                <a:latin typeface="+mj-lt"/>
              </a:rPr>
              <a:t>file-based, in-memory database.</a:t>
            </a:r>
          </a:p>
          <a:p>
            <a:pPr marL="114300" indent="0" algn="l">
              <a:buNone/>
            </a:pPr>
            <a:r>
              <a:rPr lang="en-US" sz="1800" b="0" i="0" u="none" strike="noStrike" baseline="0" dirty="0">
                <a:latin typeface="+mj-lt"/>
              </a:rPr>
              <a:t>To run the PHP exercises in this chapter's lab, you will need access to MySQL. If you have installed XAMPP to run your PHP, MySQL is already installed.</a:t>
            </a:r>
          </a:p>
          <a:p>
            <a:pPr marL="114300" indent="0" algn="l">
              <a:buNone/>
            </a:pPr>
            <a:r>
              <a:rPr lang="en-US" sz="1800" b="0" i="0" u="none" strike="noStrike" baseline="0" dirty="0">
                <a:latin typeface="+mj-lt"/>
              </a:rPr>
              <a:t>To run the Node exercises in this chapter, you will either need to install MongoDB or make use of a cloud service such as MongoDB Atlas.</a:t>
            </a:r>
            <a:endParaRPr lang="en-CA" dirty="0">
              <a:latin typeface="+mj-lt"/>
            </a:endParaRPr>
          </a:p>
        </p:txBody>
      </p:sp>
    </p:spTree>
    <p:extLst>
      <p:ext uri="{BB962C8B-B14F-4D97-AF65-F5344CB8AC3E}">
        <p14:creationId xmlns:p14="http://schemas.microsoft.com/office/powerpoint/2010/main" val="3931101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9DF53-6389-42D2-83DC-F7BBC345E960}"/>
              </a:ext>
            </a:extLst>
          </p:cNvPr>
          <p:cNvSpPr>
            <a:spLocks noGrp="1"/>
          </p:cNvSpPr>
          <p:nvPr>
            <p:ph type="title"/>
          </p:nvPr>
        </p:nvSpPr>
        <p:spPr/>
        <p:txBody>
          <a:bodyPr/>
          <a:lstStyle/>
          <a:p>
            <a:r>
              <a:rPr lang="en-CA" dirty="0"/>
              <a:t>Managing Databases (Tools)</a:t>
            </a:r>
          </a:p>
        </p:txBody>
      </p:sp>
      <p:sp>
        <p:nvSpPr>
          <p:cNvPr id="3" name="Text Placeholder 2">
            <a:extLst>
              <a:ext uri="{FF2B5EF4-FFF2-40B4-BE49-F238E27FC236}">
                <a16:creationId xmlns:a16="http://schemas.microsoft.com/office/drawing/2014/main" id="{03EFEB4F-87E5-453C-9664-6BA9652651BB}"/>
              </a:ext>
            </a:extLst>
          </p:cNvPr>
          <p:cNvSpPr>
            <a:spLocks noGrp="1"/>
          </p:cNvSpPr>
          <p:nvPr>
            <p:ph type="body" idx="1"/>
          </p:nvPr>
        </p:nvSpPr>
        <p:spPr/>
        <p:txBody>
          <a:bodyPr/>
          <a:lstStyle/>
          <a:p>
            <a:pPr marL="114300" indent="0" algn="l">
              <a:buNone/>
            </a:pPr>
            <a:r>
              <a:rPr lang="en-US" sz="1800" i="0" u="none" strike="noStrike" baseline="0" dirty="0">
                <a:solidFill>
                  <a:schemeClr val="tx1"/>
                </a:solidFill>
                <a:latin typeface="+mj-lt"/>
              </a:rPr>
              <a:t>The tools available to you range from the original command-line approach, through to the modern workbench, where an easy-to-use toolset supports </a:t>
            </a:r>
            <a:r>
              <a:rPr lang="en-CA" sz="1800" i="0" u="none" strike="noStrike" baseline="0" dirty="0">
                <a:solidFill>
                  <a:schemeClr val="tx1"/>
                </a:solidFill>
                <a:latin typeface="+mj-lt"/>
              </a:rPr>
              <a:t>the most common operations.</a:t>
            </a:r>
          </a:p>
          <a:p>
            <a:pPr algn="l"/>
            <a:r>
              <a:rPr lang="en-CA" sz="1800" i="0" u="none" strike="noStrike" baseline="0" dirty="0">
                <a:solidFill>
                  <a:schemeClr val="tx1"/>
                </a:solidFill>
                <a:latin typeface="+mj-lt"/>
              </a:rPr>
              <a:t>Command-Line Interface</a:t>
            </a:r>
          </a:p>
          <a:p>
            <a:r>
              <a:rPr lang="en-CA" sz="1800" i="0" u="none" strike="noStrike" baseline="0" dirty="0">
                <a:solidFill>
                  <a:schemeClr val="tx1"/>
                </a:solidFill>
                <a:latin typeface="+mj-lt"/>
              </a:rPr>
              <a:t>phpMyAdmin</a:t>
            </a:r>
          </a:p>
          <a:p>
            <a:r>
              <a:rPr lang="en-CA" sz="1800" i="0" u="none" strike="noStrike" baseline="0" dirty="0">
                <a:solidFill>
                  <a:schemeClr val="tx1"/>
                </a:solidFill>
                <a:latin typeface="+mj-lt"/>
              </a:rPr>
              <a:t>MySQL Workbench</a:t>
            </a:r>
            <a:endParaRPr lang="en-CA" sz="1800" dirty="0">
              <a:solidFill>
                <a:schemeClr val="tx1"/>
              </a:solidFill>
              <a:latin typeface="+mj-lt"/>
            </a:endParaRPr>
          </a:p>
          <a:p>
            <a:r>
              <a:rPr lang="en-CA" sz="1800" i="0" u="none" strike="noStrike" baseline="0" dirty="0">
                <a:solidFill>
                  <a:schemeClr val="tx1"/>
                </a:solidFill>
                <a:latin typeface="+mj-lt"/>
              </a:rPr>
              <a:t>SQLite Tools</a:t>
            </a:r>
          </a:p>
          <a:p>
            <a:r>
              <a:rPr lang="en-CA" sz="1800" i="0" u="none" strike="noStrike" baseline="0" dirty="0">
                <a:solidFill>
                  <a:schemeClr val="tx1"/>
                </a:solidFill>
                <a:latin typeface="+mj-lt"/>
              </a:rPr>
              <a:t>MongoDB Tools</a:t>
            </a:r>
            <a:endParaRPr lang="en-CA" dirty="0">
              <a:solidFill>
                <a:schemeClr val="tx1"/>
              </a:solidFill>
              <a:latin typeface="+mj-lt"/>
            </a:endParaRPr>
          </a:p>
        </p:txBody>
      </p:sp>
    </p:spTree>
    <p:extLst>
      <p:ext uri="{BB962C8B-B14F-4D97-AF65-F5344CB8AC3E}">
        <p14:creationId xmlns:p14="http://schemas.microsoft.com/office/powerpoint/2010/main" val="3617155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771B6-C47F-4D67-A6B2-E35BCBEFBA46}"/>
              </a:ext>
            </a:extLst>
          </p:cNvPr>
          <p:cNvSpPr>
            <a:spLocks noGrp="1"/>
          </p:cNvSpPr>
          <p:nvPr>
            <p:ph type="title"/>
          </p:nvPr>
        </p:nvSpPr>
        <p:spPr/>
        <p:txBody>
          <a:bodyPr/>
          <a:lstStyle/>
          <a:p>
            <a:r>
              <a:rPr lang="en-CA" dirty="0"/>
              <a:t>SQL</a:t>
            </a:r>
          </a:p>
        </p:txBody>
      </p:sp>
      <p:sp>
        <p:nvSpPr>
          <p:cNvPr id="3" name="Text Placeholder 2">
            <a:extLst>
              <a:ext uri="{FF2B5EF4-FFF2-40B4-BE49-F238E27FC236}">
                <a16:creationId xmlns:a16="http://schemas.microsoft.com/office/drawing/2014/main" id="{FBC1B93C-1D9B-42EB-B36C-9B1D9454F2E1}"/>
              </a:ext>
            </a:extLst>
          </p:cNvPr>
          <p:cNvSpPr>
            <a:spLocks noGrp="1"/>
          </p:cNvSpPr>
          <p:nvPr>
            <p:ph type="body" idx="1"/>
          </p:nvPr>
        </p:nvSpPr>
        <p:spPr/>
        <p:txBody>
          <a:bodyPr/>
          <a:lstStyle/>
          <a:p>
            <a:pPr marL="114300" indent="0" algn="l">
              <a:buNone/>
            </a:pPr>
            <a:r>
              <a:rPr lang="en-CA" sz="1800" b="0" i="0" u="none" strike="noStrike" baseline="0" dirty="0">
                <a:solidFill>
                  <a:srgbClr val="000000"/>
                </a:solidFill>
                <a:latin typeface="+mj-lt"/>
              </a:rPr>
              <a:t>A </a:t>
            </a:r>
            <a:r>
              <a:rPr lang="en-CA" sz="1800" b="1" i="0" u="none" strike="noStrike" baseline="0" dirty="0">
                <a:solidFill>
                  <a:srgbClr val="009A9A"/>
                </a:solidFill>
                <a:latin typeface="+mj-lt"/>
              </a:rPr>
              <a:t>table </a:t>
            </a:r>
            <a:r>
              <a:rPr lang="en-CA" sz="1800" b="0" i="0" u="none" strike="noStrike" baseline="0" dirty="0">
                <a:solidFill>
                  <a:srgbClr val="000000"/>
                </a:solidFill>
                <a:latin typeface="+mj-lt"/>
              </a:rPr>
              <a:t>is the </a:t>
            </a:r>
            <a:r>
              <a:rPr lang="en-US" sz="1800" b="0" i="0" u="none" strike="noStrike" baseline="0" dirty="0">
                <a:solidFill>
                  <a:srgbClr val="000000"/>
                </a:solidFill>
                <a:latin typeface="+mj-lt"/>
              </a:rPr>
              <a:t>principal unit of storage in a database. It is a two-dimensional container for data that consists of </a:t>
            </a:r>
            <a:r>
              <a:rPr lang="en-US" sz="1800" b="1" dirty="0">
                <a:solidFill>
                  <a:srgbClr val="009A9A"/>
                </a:solidFill>
                <a:latin typeface="+mj-lt"/>
              </a:rPr>
              <a:t>records </a:t>
            </a:r>
            <a:r>
              <a:rPr lang="en-US" sz="1800" b="0" i="0" u="none" strike="noStrike" baseline="0" dirty="0">
                <a:solidFill>
                  <a:srgbClr val="000000"/>
                </a:solidFill>
                <a:latin typeface="+mj-lt"/>
              </a:rPr>
              <a:t>(rows); each record has the same number of columns. These columns are called</a:t>
            </a:r>
            <a:r>
              <a:rPr lang="en-US" sz="1800" b="1" dirty="0">
                <a:solidFill>
                  <a:srgbClr val="009A9A"/>
                </a:solidFill>
                <a:latin typeface="+mj-lt"/>
              </a:rPr>
              <a:t> fields</a:t>
            </a:r>
            <a:r>
              <a:rPr lang="en-US" sz="1800" b="0" i="0" u="none" strike="noStrike" baseline="0" dirty="0">
                <a:solidFill>
                  <a:srgbClr val="000000"/>
                </a:solidFill>
                <a:latin typeface="+mj-lt"/>
              </a:rPr>
              <a:t>, which contain the actual data.  Each table will have a </a:t>
            </a:r>
            <a:r>
              <a:rPr lang="en-US" sz="1800" b="1" dirty="0">
                <a:solidFill>
                  <a:srgbClr val="009A9A"/>
                </a:solidFill>
                <a:latin typeface="+mj-lt"/>
              </a:rPr>
              <a:t>primary key</a:t>
            </a:r>
            <a:r>
              <a:rPr lang="en-US" sz="1800" b="0" i="0" u="none" strike="noStrike" baseline="0" dirty="0">
                <a:solidFill>
                  <a:srgbClr val="000000"/>
                </a:solidFill>
                <a:latin typeface="+mj-lt"/>
              </a:rPr>
              <a:t>—a field (or sometimes combination of fields) that is used to uniquely identify each record in a table.</a:t>
            </a:r>
            <a:endParaRPr lang="en-CA" dirty="0">
              <a:latin typeface="+mj-lt"/>
            </a:endParaRPr>
          </a:p>
        </p:txBody>
      </p:sp>
      <p:pic>
        <p:nvPicPr>
          <p:cNvPr id="5" name="Picture 4" descr="FIGURE 14.9 A database table">
            <a:extLst>
              <a:ext uri="{FF2B5EF4-FFF2-40B4-BE49-F238E27FC236}">
                <a16:creationId xmlns:a16="http://schemas.microsoft.com/office/drawing/2014/main" id="{04A22BBB-D848-4962-AFA1-BAF61BC8B423}"/>
              </a:ext>
            </a:extLst>
          </p:cNvPr>
          <p:cNvPicPr>
            <a:picLocks noChangeAspect="1"/>
          </p:cNvPicPr>
          <p:nvPr/>
        </p:nvPicPr>
        <p:blipFill>
          <a:blip r:embed="rId2"/>
          <a:stretch>
            <a:fillRect/>
          </a:stretch>
        </p:blipFill>
        <p:spPr>
          <a:xfrm>
            <a:off x="1828800" y="2842985"/>
            <a:ext cx="5486399" cy="1867180"/>
          </a:xfrm>
          <a:prstGeom prst="rect">
            <a:avLst/>
          </a:prstGeom>
        </p:spPr>
      </p:pic>
    </p:spTree>
    <p:extLst>
      <p:ext uri="{BB962C8B-B14F-4D97-AF65-F5344CB8AC3E}">
        <p14:creationId xmlns:p14="http://schemas.microsoft.com/office/powerpoint/2010/main" val="3721312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FA3F0-4B70-4457-B578-5C7AE3AB6F22}"/>
              </a:ext>
            </a:extLst>
          </p:cNvPr>
          <p:cNvSpPr>
            <a:spLocks noGrp="1"/>
          </p:cNvSpPr>
          <p:nvPr>
            <p:ph type="title"/>
          </p:nvPr>
        </p:nvSpPr>
        <p:spPr/>
        <p:txBody>
          <a:bodyPr/>
          <a:lstStyle/>
          <a:p>
            <a:r>
              <a:rPr lang="en-CA" dirty="0"/>
              <a:t>Table Design</a:t>
            </a:r>
          </a:p>
        </p:txBody>
      </p:sp>
      <p:sp>
        <p:nvSpPr>
          <p:cNvPr id="3" name="Text Placeholder 2">
            <a:extLst>
              <a:ext uri="{FF2B5EF4-FFF2-40B4-BE49-F238E27FC236}">
                <a16:creationId xmlns:a16="http://schemas.microsoft.com/office/drawing/2014/main" id="{8F36566D-6B4E-4C1E-906F-8AE6A74E316C}"/>
              </a:ext>
            </a:extLst>
          </p:cNvPr>
          <p:cNvSpPr>
            <a:spLocks noGrp="1"/>
          </p:cNvSpPr>
          <p:nvPr>
            <p:ph type="body" idx="1"/>
          </p:nvPr>
        </p:nvSpPr>
        <p:spPr>
          <a:xfrm>
            <a:off x="457200" y="1081089"/>
            <a:ext cx="8232775" cy="1736540"/>
          </a:xfrm>
        </p:spPr>
        <p:txBody>
          <a:bodyPr/>
          <a:lstStyle/>
          <a:p>
            <a:pPr marL="114300" indent="0">
              <a:buNone/>
            </a:pPr>
            <a:r>
              <a:rPr lang="en-US" sz="1800" b="0" i="0" u="none" strike="noStrike" baseline="0" dirty="0">
                <a:latin typeface="+mj-lt"/>
              </a:rPr>
              <a:t>Data types that are akin to those in a statically typed programming language and contribute to data integrity. (BIT,BLOB,CHAR(n), DATE,FLOAT,INT,VARCHAR(n))</a:t>
            </a:r>
          </a:p>
          <a:p>
            <a:pPr marL="114300" indent="0">
              <a:buNone/>
            </a:pPr>
            <a:r>
              <a:rPr lang="en-US" sz="1800" dirty="0">
                <a:latin typeface="+mj-lt"/>
              </a:rPr>
              <a:t>As we discuss database tables and their design, it will be helpful to have a condensed way to visually represent a table. It is normally enough to see the field names, and perhaps their data types. </a:t>
            </a:r>
            <a:endParaRPr lang="en-CA" sz="1800" dirty="0">
              <a:latin typeface="+mj-lt"/>
            </a:endParaRPr>
          </a:p>
        </p:txBody>
      </p:sp>
      <p:pic>
        <p:nvPicPr>
          <p:cNvPr id="5" name="Picture 4" descr="FIGURE 14.10 Diagramming a table">
            <a:extLst>
              <a:ext uri="{FF2B5EF4-FFF2-40B4-BE49-F238E27FC236}">
                <a16:creationId xmlns:a16="http://schemas.microsoft.com/office/drawing/2014/main" id="{C9DF6FCB-612D-4CED-8C0C-76359D991115}"/>
              </a:ext>
            </a:extLst>
          </p:cNvPr>
          <p:cNvPicPr>
            <a:picLocks noChangeAspect="1"/>
          </p:cNvPicPr>
          <p:nvPr/>
        </p:nvPicPr>
        <p:blipFill>
          <a:blip r:embed="rId2"/>
          <a:stretch>
            <a:fillRect/>
          </a:stretch>
        </p:blipFill>
        <p:spPr>
          <a:xfrm>
            <a:off x="1951074" y="3312729"/>
            <a:ext cx="5241851" cy="1300835"/>
          </a:xfrm>
          <a:prstGeom prst="rect">
            <a:avLst/>
          </a:prstGeom>
        </p:spPr>
      </p:pic>
    </p:spTree>
    <p:extLst>
      <p:ext uri="{BB962C8B-B14F-4D97-AF65-F5344CB8AC3E}">
        <p14:creationId xmlns:p14="http://schemas.microsoft.com/office/powerpoint/2010/main" val="418439018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17991</TotalTime>
  <Words>4668</Words>
  <Application>Microsoft Office PowerPoint</Application>
  <PresentationFormat>On-screen Show (16:9)</PresentationFormat>
  <Paragraphs>472</Paragraphs>
  <Slides>56</Slides>
  <Notes>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56</vt:i4>
      </vt:variant>
    </vt:vector>
  </HeadingPairs>
  <TitlesOfParts>
    <vt:vector size="67" baseType="lpstr">
      <vt:lpstr>Arial</vt:lpstr>
      <vt:lpstr>Calibri</vt:lpstr>
      <vt:lpstr>CourierPSPro-Regular</vt:lpstr>
      <vt:lpstr>Noto Sans Symbols</vt:lpstr>
      <vt:lpstr>SabonLTPro-Bold</vt:lpstr>
      <vt:lpstr>SabonLTPro-Roman</vt:lpstr>
      <vt:lpstr>Times New Roman</vt:lpstr>
      <vt:lpstr>Verdana</vt:lpstr>
      <vt:lpstr>Simple Light</vt:lpstr>
      <vt:lpstr>USHE</vt:lpstr>
      <vt:lpstr>USHE_slide options</vt:lpstr>
      <vt:lpstr>Fundamentals of Web Development</vt:lpstr>
      <vt:lpstr>In this chapter you will learn . . .</vt:lpstr>
      <vt:lpstr>Databases and Web Development</vt:lpstr>
      <vt:lpstr>The Role of Databases in Web Development</vt:lpstr>
      <vt:lpstr>How websites use databases</vt:lpstr>
      <vt:lpstr>Managing Databases</vt:lpstr>
      <vt:lpstr>Managing Databases (Tools)</vt:lpstr>
      <vt:lpstr>SQL</vt:lpstr>
      <vt:lpstr>Table Design</vt:lpstr>
      <vt:lpstr>Foreign Key</vt:lpstr>
      <vt:lpstr>Table relationships</vt:lpstr>
      <vt:lpstr>Composite Key</vt:lpstr>
      <vt:lpstr>SELECT Statement </vt:lpstr>
      <vt:lpstr>WHERE Clause</vt:lpstr>
      <vt:lpstr>Join</vt:lpstr>
      <vt:lpstr>Grouping</vt:lpstr>
      <vt:lpstr>INSERT Statements</vt:lpstr>
      <vt:lpstr>UPDATE and DELETE Statements</vt:lpstr>
      <vt:lpstr>Transactions</vt:lpstr>
      <vt:lpstr>Distributed Transactions</vt:lpstr>
      <vt:lpstr>Data Definition Statements</vt:lpstr>
      <vt:lpstr>Database Indexes and Efficiency</vt:lpstr>
      <vt:lpstr>Database Index</vt:lpstr>
      <vt:lpstr>Working with SQL in PHP</vt:lpstr>
      <vt:lpstr>Connecting to a Database</vt:lpstr>
      <vt:lpstr>Storing Connection Details</vt:lpstr>
      <vt:lpstr>Handling Connection Errors</vt:lpstr>
      <vt:lpstr>Executing the Query</vt:lpstr>
      <vt:lpstr>Processing the Query Results</vt:lpstr>
      <vt:lpstr>Fetching from a result set</vt:lpstr>
      <vt:lpstr>Fetching into an Object</vt:lpstr>
      <vt:lpstr>Freeing Resources and Closing Connection</vt:lpstr>
      <vt:lpstr>Working with Parameters</vt:lpstr>
      <vt:lpstr>Sanitizing User Data</vt:lpstr>
      <vt:lpstr>Prepared Statements</vt:lpstr>
      <vt:lpstr>Named Parameters</vt:lpstr>
      <vt:lpstr>Using Transactions</vt:lpstr>
      <vt:lpstr>Designing Data Access</vt:lpstr>
      <vt:lpstr>Designing Data Access (ii)</vt:lpstr>
      <vt:lpstr>Designing Data Access (iii)</vt:lpstr>
      <vt:lpstr>A table gateway</vt:lpstr>
      <vt:lpstr>NoSQL Databases</vt:lpstr>
      <vt:lpstr>Why (and Why Not) Choose NoSQL?</vt:lpstr>
      <vt:lpstr>Key-Value Stores</vt:lpstr>
      <vt:lpstr>Document Store</vt:lpstr>
      <vt:lpstr>Relational data versus document store data</vt:lpstr>
      <vt:lpstr>Column Stores</vt:lpstr>
      <vt:lpstr>Graph Stores</vt:lpstr>
      <vt:lpstr>Working with MongoDB in Node</vt:lpstr>
      <vt:lpstr>Comparing relational databases to the MongoDB data model</vt:lpstr>
      <vt:lpstr>Comparing a MongoDB query to an SQL query</vt:lpstr>
      <vt:lpstr>Working with the MongoDB Shell</vt:lpstr>
      <vt:lpstr>Accessing MongoDB Data in Node.js</vt:lpstr>
      <vt:lpstr>Web service using MongoDB</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1835</cp:revision>
  <dcterms:modified xsi:type="dcterms:W3CDTF">2021-05-04T16:43:51Z</dcterms:modified>
</cp:coreProperties>
</file>