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2" r:id="rId1"/>
    <p:sldMasterId id="2147483673" r:id="rId2"/>
    <p:sldMasterId id="2147483674" r:id="rId3"/>
  </p:sldMasterIdLst>
  <p:notesMasterIdLst>
    <p:notesMasterId r:id="rId54"/>
  </p:notesMasterIdLst>
  <p:handoutMasterIdLst>
    <p:handoutMasterId r:id="rId55"/>
  </p:handoutMasterIdLst>
  <p:sldIdLst>
    <p:sldId id="256" r:id="rId4"/>
    <p:sldId id="257" r:id="rId5"/>
    <p:sldId id="286" r:id="rId6"/>
    <p:sldId id="287" r:id="rId7"/>
    <p:sldId id="288" r:id="rId8"/>
    <p:sldId id="289" r:id="rId9"/>
    <p:sldId id="290" r:id="rId10"/>
    <p:sldId id="291" r:id="rId11"/>
    <p:sldId id="292" r:id="rId12"/>
    <p:sldId id="293" r:id="rId13"/>
    <p:sldId id="294" r:id="rId14"/>
    <p:sldId id="295" r:id="rId15"/>
    <p:sldId id="296" r:id="rId16"/>
    <p:sldId id="297" r:id="rId17"/>
    <p:sldId id="298" r:id="rId18"/>
    <p:sldId id="299" r:id="rId19"/>
    <p:sldId id="300" r:id="rId20"/>
    <p:sldId id="302" r:id="rId21"/>
    <p:sldId id="303" r:id="rId22"/>
    <p:sldId id="301" r:id="rId23"/>
    <p:sldId id="304" r:id="rId24"/>
    <p:sldId id="305" r:id="rId25"/>
    <p:sldId id="306" r:id="rId26"/>
    <p:sldId id="307" r:id="rId27"/>
    <p:sldId id="308" r:id="rId28"/>
    <p:sldId id="309" r:id="rId29"/>
    <p:sldId id="310" r:id="rId30"/>
    <p:sldId id="311" r:id="rId31"/>
    <p:sldId id="312" r:id="rId32"/>
    <p:sldId id="313" r:id="rId33"/>
    <p:sldId id="314" r:id="rId34"/>
    <p:sldId id="315" r:id="rId35"/>
    <p:sldId id="316" r:id="rId36"/>
    <p:sldId id="317" r:id="rId37"/>
    <p:sldId id="318" r:id="rId38"/>
    <p:sldId id="319" r:id="rId39"/>
    <p:sldId id="320" r:id="rId40"/>
    <p:sldId id="321" r:id="rId41"/>
    <p:sldId id="322" r:id="rId42"/>
    <p:sldId id="323" r:id="rId43"/>
    <p:sldId id="324" r:id="rId44"/>
    <p:sldId id="325" r:id="rId45"/>
    <p:sldId id="326" r:id="rId46"/>
    <p:sldId id="327" r:id="rId47"/>
    <p:sldId id="328" r:id="rId48"/>
    <p:sldId id="329" r:id="rId49"/>
    <p:sldId id="330" r:id="rId50"/>
    <p:sldId id="331" r:id="rId51"/>
    <p:sldId id="332" r:id="rId52"/>
    <p:sldId id="285" r:id="rId5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1D3"/>
    <a:srgbClr val="E6F0F5"/>
    <a:srgbClr val="7F6106"/>
    <a:srgbClr val="F3F2DF"/>
    <a:srgbClr val="985777"/>
    <a:srgbClr val="FEF4F8"/>
    <a:srgbClr val="E7E7FF"/>
    <a:srgbClr val="FBF0C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7" autoAdjust="0"/>
    <p:restoredTop sz="94249" autoAdjust="0"/>
  </p:normalViewPr>
  <p:slideViewPr>
    <p:cSldViewPr snapToGrid="0">
      <p:cViewPr varScale="1">
        <p:scale>
          <a:sx n="90" d="100"/>
          <a:sy n="90" d="100"/>
        </p:scale>
        <p:origin x="78" y="72"/>
      </p:cViewPr>
      <p:guideLst>
        <p:guide orient="horz" pos="1620"/>
        <p:guide pos="2880"/>
      </p:guideLst>
    </p:cSldViewPr>
  </p:slideViewPr>
  <p:outlineViewPr>
    <p:cViewPr>
      <p:scale>
        <a:sx n="33" d="100"/>
        <a:sy n="33" d="100"/>
      </p:scale>
      <p:origin x="0" y="-6114"/>
    </p:cViewPr>
  </p:outlineViewPr>
  <p:notesTextViewPr>
    <p:cViewPr>
      <p:scale>
        <a:sx n="1" d="1"/>
        <a:sy n="1" d="1"/>
      </p:scale>
      <p:origin x="0" y="0"/>
    </p:cViewPr>
  </p:notesTextViewPr>
  <p:notesViewPr>
    <p:cSldViewPr snapToGrid="0" showGuides="1">
      <p:cViewPr varScale="1">
        <p:scale>
          <a:sx n="52" d="100"/>
          <a:sy n="52" d="100"/>
        </p:scale>
        <p:origin x="2394"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handoutMaster" Target="handoutMasters/handout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B001AF8-C985-4905-BFCE-F9372584726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a:extLst>
              <a:ext uri="{FF2B5EF4-FFF2-40B4-BE49-F238E27FC236}">
                <a16:creationId xmlns:a16="http://schemas.microsoft.com/office/drawing/2014/main" id="{090AB333-44B5-4C3C-8ACA-D628282F0B0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2A87A73-31F0-48EC-A8E8-5D7B334567DC}" type="datetimeFigureOut">
              <a:rPr lang="en-CA" smtClean="0"/>
              <a:t>2021-04-26</a:t>
            </a:fld>
            <a:endParaRPr lang="en-CA"/>
          </a:p>
        </p:txBody>
      </p:sp>
      <p:sp>
        <p:nvSpPr>
          <p:cNvPr id="4" name="Footer Placeholder 3">
            <a:extLst>
              <a:ext uri="{FF2B5EF4-FFF2-40B4-BE49-F238E27FC236}">
                <a16:creationId xmlns:a16="http://schemas.microsoft.com/office/drawing/2014/main" id="{0A870138-B636-4D8D-8858-FC251EAC3F7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a:extLst>
              <a:ext uri="{FF2B5EF4-FFF2-40B4-BE49-F238E27FC236}">
                <a16:creationId xmlns:a16="http://schemas.microsoft.com/office/drawing/2014/main" id="{4A33AA1B-045C-4E3E-9F61-C52FE44C258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8A5B16B-00BA-4A97-B620-702CFA3172E0}" type="slidenum">
              <a:rPr lang="en-CA" smtClean="0"/>
              <a:t>‹#›</a:t>
            </a:fld>
            <a:endParaRPr lang="en-CA"/>
          </a:p>
        </p:txBody>
      </p:sp>
    </p:spTree>
    <p:extLst>
      <p:ext uri="{BB962C8B-B14F-4D97-AF65-F5344CB8AC3E}">
        <p14:creationId xmlns:p14="http://schemas.microsoft.com/office/powerpoint/2010/main" val="1164317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c9e4af8306_2_23:notes"/>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5" name="Google Shape;165;gc9e4af8306_2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c9e4af8306_2_1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 name="Google Shape;176;gc9e4af8306_2_124:notes"/>
          <p:cNvSpPr txBox="1">
            <a:spLocks noGrp="1"/>
          </p:cNvSpPr>
          <p:nvPr>
            <p:ph type="body" idx="1"/>
          </p:nvPr>
        </p:nvSpPr>
        <p:spPr>
          <a:xfrm>
            <a:off x="685800" y="4343400"/>
            <a:ext cx="5486399"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00"/>
              <a:buFont typeface="Arial"/>
              <a:buNone/>
            </a:pPr>
            <a:endParaRPr sz="1200" b="0" i="0" u="none" strike="noStrike" cap="none">
              <a:solidFill>
                <a:schemeClr val="dk1"/>
              </a:solidFill>
              <a:latin typeface="Arial"/>
              <a:ea typeface="Arial"/>
              <a:cs typeface="Arial"/>
              <a:sym typeface="Arial"/>
            </a:endParaRPr>
          </a:p>
        </p:txBody>
      </p:sp>
      <p:sp>
        <p:nvSpPr>
          <p:cNvPr id="177" name="Google Shape;177;gc9e4af8306_2_124:notes"/>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Arial"/>
              <a:buNone/>
            </a:pPr>
            <a:fld id="{00000000-1234-1234-1234-123412341234}" type="slidenum">
              <a:rPr lang="en" sz="1200" b="0" i="0" u="none" strike="noStrike" cap="none">
                <a:solidFill>
                  <a:schemeClr val="dk1"/>
                </a:solidFill>
                <a:latin typeface="Arial"/>
                <a:ea typeface="Arial"/>
                <a:cs typeface="Arial"/>
                <a:sym typeface="Arial"/>
              </a:rPr>
              <a:t>2</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2308390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c9e4af8306_8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4" name="Google Shape;354;gc9e4af8306_8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Arial"/>
              <a:buNone/>
            </a:pPr>
            <a:endParaRPr/>
          </a:p>
        </p:txBody>
      </p:sp>
      <p:sp>
        <p:nvSpPr>
          <p:cNvPr id="355" name="Google Shape;355;gc9e4af8306_8_0:notes"/>
          <p:cNvSpPr txBox="1">
            <a:spLocks noGrp="1"/>
          </p:cNvSpPr>
          <p:nvPr>
            <p:ph type="sldNum" idx="12"/>
          </p:nvPr>
        </p:nvSpPr>
        <p:spPr>
          <a:xfrm>
            <a:off x="3884612" y="8685213"/>
            <a:ext cx="2971800" cy="4572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rgbClr val="000000"/>
              </a:buClr>
              <a:buSzPts val="350"/>
              <a:buFont typeface="Arial"/>
              <a:buNone/>
            </a:pPr>
            <a:fld id="{00000000-1234-1234-1234-123412341234}" type="slidenum">
              <a:rPr lang="en"/>
              <a:t>50</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sp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sp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sp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sp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add copyright">
  <p:cSld name="Title Slide-add copyright">
    <p:spTree>
      <p:nvGrpSpPr>
        <p:cNvPr id="1" name="Shape 55"/>
        <p:cNvGrpSpPr/>
        <p:nvPr/>
      </p:nvGrpSpPr>
      <p:grpSpPr>
        <a:xfrm>
          <a:off x="0" y="0"/>
          <a:ext cx="0" cy="0"/>
          <a:chOff x="0" y="0"/>
          <a:chExt cx="0" cy="0"/>
        </a:xfrm>
      </p:grpSpPr>
      <p:sp>
        <p:nvSpPr>
          <p:cNvPr id="56" name="Google Shape;56;p14"/>
          <p:cNvSpPr/>
          <p:nvPr/>
        </p:nvSpPr>
        <p:spPr>
          <a:xfrm>
            <a:off x="0" y="0"/>
            <a:ext cx="9144000" cy="2914650"/>
          </a:xfrm>
          <a:prstGeom prst="rect">
            <a:avLst/>
          </a:prstGeom>
          <a:solidFill>
            <a:srgbClr val="007FA3"/>
          </a:solidFill>
          <a:ln w="25400" cap="flat" cmpd="sng">
            <a:solidFill>
              <a:srgbClr val="007FA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Arial"/>
              <a:ea typeface="Arial"/>
              <a:cs typeface="Arial"/>
              <a:sym typeface="Arial"/>
            </a:endParaRPr>
          </a:p>
        </p:txBody>
      </p:sp>
      <p:sp>
        <p:nvSpPr>
          <p:cNvPr id="57" name="Google Shape;57;p14"/>
          <p:cNvSpPr txBox="1">
            <a:spLocks noGrp="1"/>
          </p:cNvSpPr>
          <p:nvPr>
            <p:ph type="ctrTitle"/>
          </p:nvPr>
        </p:nvSpPr>
        <p:spPr>
          <a:xfrm>
            <a:off x="685800" y="571500"/>
            <a:ext cx="7772400" cy="2128838"/>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chemeClr val="lt1"/>
              </a:buClr>
              <a:buSzPts val="3600"/>
              <a:buFont typeface="Times New Roman"/>
              <a:buNone/>
              <a:defRPr sz="3600" b="1" i="0" u="none" strike="noStrike" cap="none">
                <a:solidFill>
                  <a:schemeClr val="lt1"/>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58" name="Google Shape;58;p14"/>
          <p:cNvSpPr txBox="1">
            <a:spLocks noGrp="1"/>
          </p:cNvSpPr>
          <p:nvPr>
            <p:ph type="subTitle" idx="1"/>
          </p:nvPr>
        </p:nvSpPr>
        <p:spPr>
          <a:xfrm>
            <a:off x="674687" y="2971800"/>
            <a:ext cx="7794625" cy="1314450"/>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Clr>
                <a:srgbClr val="007FA3"/>
              </a:buClr>
              <a:buSzPts val="2400"/>
              <a:buFont typeface="Arial"/>
              <a:buNone/>
              <a:defRPr sz="2400" b="0" i="0" u="none" strike="noStrike" cap="none">
                <a:solidFill>
                  <a:schemeClr val="dk1"/>
                </a:solidFill>
                <a:latin typeface="Arial"/>
                <a:ea typeface="Arial"/>
                <a:cs typeface="Arial"/>
                <a:sym typeface="Arial"/>
              </a:defRPr>
            </a:lvl1pPr>
            <a:lvl2pPr marR="0" lvl="1" algn="ctr">
              <a:lnSpc>
                <a:spcPct val="100000"/>
              </a:lnSpc>
              <a:spcBef>
                <a:spcPts val="6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2pPr>
            <a:lvl3pPr marR="0" lvl="2" algn="ctr">
              <a:lnSpc>
                <a:spcPct val="100000"/>
              </a:lnSpc>
              <a:spcBef>
                <a:spcPts val="600"/>
              </a:spcBef>
              <a:spcAft>
                <a:spcPts val="0"/>
              </a:spcAft>
              <a:buClr>
                <a:srgbClr val="007FA3"/>
              </a:buClr>
              <a:buSzPts val="1600"/>
              <a:buFont typeface="Noto Sans Symbols"/>
              <a:buNone/>
              <a:defRPr sz="1600" b="0" i="0" u="none" strike="noStrike" cap="none">
                <a:solidFill>
                  <a:srgbClr val="888888"/>
                </a:solidFill>
                <a:latin typeface="Arial"/>
                <a:ea typeface="Arial"/>
                <a:cs typeface="Arial"/>
                <a:sym typeface="Arial"/>
              </a:defRPr>
            </a:lvl3pPr>
            <a:lvl4pPr marR="0" lvl="3" algn="ctr">
              <a:lnSpc>
                <a:spcPct val="100000"/>
              </a:lnSpc>
              <a:spcBef>
                <a:spcPts val="6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4pPr>
            <a:lvl5pPr marR="0" lvl="4" algn="ctr">
              <a:lnSpc>
                <a:spcPct val="100000"/>
              </a:lnSpc>
              <a:spcBef>
                <a:spcPts val="6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5pPr>
            <a:lvl6pPr marR="0" lvl="5" algn="ctr">
              <a:lnSpc>
                <a:spcPct val="100000"/>
              </a:lnSpc>
              <a:spcBef>
                <a:spcPts val="3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6pPr>
            <a:lvl7pPr marR="0" lvl="6" algn="ctr">
              <a:lnSpc>
                <a:spcPct val="100000"/>
              </a:lnSpc>
              <a:spcBef>
                <a:spcPts val="3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7pPr>
            <a:lvl8pPr marR="0" lvl="7" algn="ctr">
              <a:lnSpc>
                <a:spcPct val="100000"/>
              </a:lnSpc>
              <a:spcBef>
                <a:spcPts val="3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8pPr>
            <a:lvl9pPr marR="0" lvl="8" algn="ctr">
              <a:lnSpc>
                <a:spcPct val="100000"/>
              </a:lnSpc>
              <a:spcBef>
                <a:spcPts val="300"/>
              </a:spcBef>
              <a:spcAft>
                <a:spcPts val="0"/>
              </a:spcAft>
              <a:buClr>
                <a:srgbClr val="007FA3"/>
              </a:buClr>
              <a:buSzPts val="1600"/>
              <a:buFont typeface="Arial"/>
              <a:buNone/>
              <a:defRPr sz="1600" b="0" i="0" u="none" strike="noStrike" cap="none">
                <a:solidFill>
                  <a:srgbClr val="888888"/>
                </a:solidFill>
                <a:latin typeface="Arial"/>
                <a:ea typeface="Arial"/>
                <a:cs typeface="Arial"/>
                <a:sym typeface="Arial"/>
              </a:defRPr>
            </a:lvl9pPr>
          </a:lstStyle>
          <a:p>
            <a:endParaRPr/>
          </a:p>
        </p:txBody>
      </p:sp>
      <p:sp>
        <p:nvSpPr>
          <p:cNvPr id="59" name="Google Shape;59;p14"/>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60" name="Google Shape;60;p14"/>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FFFFFF"/>
              </a:buClr>
              <a:buSzPts val="225"/>
              <a:buFont typeface="Arial"/>
              <a:buNone/>
              <a:defRPr sz="9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61" name="Google Shape;61;p14"/>
          <p:cNvSpPr>
            <a:spLocks noGrp="1"/>
          </p:cNvSpPr>
          <p:nvPr>
            <p:ph type="pic" idx="2"/>
          </p:nvPr>
        </p:nvSpPr>
        <p:spPr>
          <a:xfrm>
            <a:off x="457200" y="4800601"/>
            <a:ext cx="1001713" cy="171450"/>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1500"/>
              </a:spcBef>
              <a:spcAft>
                <a:spcPts val="0"/>
              </a:spcAft>
              <a:buClr>
                <a:srgbClr val="007FA3"/>
              </a:buClr>
              <a:buSzPts val="1200"/>
              <a:buFont typeface="Arial"/>
              <a:buNone/>
              <a:defRPr sz="1200" b="0" i="0" u="none" strike="noStrike" cap="none">
                <a:solidFill>
                  <a:schemeClr val="dk1"/>
                </a:solidFill>
                <a:latin typeface="Verdana"/>
                <a:ea typeface="Verdana"/>
                <a:cs typeface="Verdana"/>
                <a:sym typeface="Verdana"/>
              </a:defRPr>
            </a:lvl1pPr>
            <a:lvl2pPr marR="0" lvl="1"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R="0" lvl="3"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62" name="Google Shape;62;p14"/>
          <p:cNvSpPr txBox="1">
            <a:spLocks noGrp="1"/>
          </p:cNvSpPr>
          <p:nvPr>
            <p:ph type="body" idx="3"/>
          </p:nvPr>
        </p:nvSpPr>
        <p:spPr>
          <a:xfrm>
            <a:off x="1836402" y="4800601"/>
            <a:ext cx="6908800" cy="171450"/>
          </a:xfrm>
          <a:prstGeom prst="rect">
            <a:avLst/>
          </a:prstGeom>
          <a:noFill/>
          <a:ln>
            <a:noFill/>
          </a:ln>
        </p:spPr>
        <p:txBody>
          <a:bodyPr spcFirstLastPara="1" wrap="square" lIns="91425" tIns="91425" rIns="91425" bIns="91425" anchor="ctr" anchorCtr="0">
            <a:noAutofit/>
          </a:bodyPr>
          <a:lstStyle>
            <a:lvl1pPr marL="457200" lvl="0" indent="-228600" algn="r">
              <a:lnSpc>
                <a:spcPct val="100000"/>
              </a:lnSpc>
              <a:spcBef>
                <a:spcPts val="1500"/>
              </a:spcBef>
              <a:spcAft>
                <a:spcPts val="0"/>
              </a:spcAft>
              <a:buSzPts val="1200"/>
              <a:buNone/>
              <a:defRPr sz="1200">
                <a:latin typeface="Verdana"/>
                <a:ea typeface="Verdana"/>
                <a:cs typeface="Verdana"/>
                <a:sym typeface="Verdana"/>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hapter Opener-add copyright">
  <p:cSld name="Chapter Opener-add copyright">
    <p:spTree>
      <p:nvGrpSpPr>
        <p:cNvPr id="1" name="Shape 63"/>
        <p:cNvGrpSpPr/>
        <p:nvPr/>
      </p:nvGrpSpPr>
      <p:grpSpPr>
        <a:xfrm>
          <a:off x="0" y="0"/>
          <a:ext cx="0" cy="0"/>
          <a:chOff x="0" y="0"/>
          <a:chExt cx="0" cy="0"/>
        </a:xfrm>
      </p:grpSpPr>
      <p:sp>
        <p:nvSpPr>
          <p:cNvPr id="64" name="Google Shape;64;p15"/>
          <p:cNvSpPr txBox="1">
            <a:spLocks noGrp="1"/>
          </p:cNvSpPr>
          <p:nvPr>
            <p:ph type="title"/>
          </p:nvPr>
        </p:nvSpPr>
        <p:spPr>
          <a:xfrm>
            <a:off x="457200" y="161528"/>
            <a:ext cx="8229600" cy="467121"/>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65" name="Google Shape;65;p15"/>
          <p:cNvSpPr txBox="1">
            <a:spLocks noGrp="1"/>
          </p:cNvSpPr>
          <p:nvPr>
            <p:ph type="body" idx="1"/>
          </p:nvPr>
        </p:nvSpPr>
        <p:spPr>
          <a:xfrm>
            <a:off x="457200" y="612322"/>
            <a:ext cx="8229600" cy="359228"/>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0"/>
              </a:spcBef>
              <a:spcAft>
                <a:spcPts val="0"/>
              </a:spcAft>
              <a:buClr>
                <a:srgbClr val="007FA3"/>
              </a:buClr>
              <a:buSzPts val="2000"/>
              <a:buFont typeface="Arial"/>
              <a:buNone/>
              <a:defRPr sz="2000" b="0" i="0" u="none" strike="noStrike" cap="none">
                <a:solidFill>
                  <a:srgbClr val="007FA3"/>
                </a:solidFill>
                <a:latin typeface="Arial"/>
                <a:ea typeface="Arial"/>
                <a:cs typeface="Arial"/>
                <a:sym typeface="Arial"/>
              </a:defRPr>
            </a:lvl1pPr>
            <a:lvl2pPr marL="914400" marR="0" lvl="1"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2pPr>
            <a:lvl3pPr marL="1371600" marR="0" lvl="2" indent="-228600" algn="l">
              <a:lnSpc>
                <a:spcPct val="100000"/>
              </a:lnSpc>
              <a:spcBef>
                <a:spcPts val="0"/>
              </a:spcBef>
              <a:spcAft>
                <a:spcPts val="0"/>
              </a:spcAft>
              <a:buClr>
                <a:srgbClr val="007FA3"/>
              </a:buClr>
              <a:buSzPts val="2400"/>
              <a:buFont typeface="Noto Sans Symbols"/>
              <a:buNone/>
              <a:defRPr sz="2400" b="0" i="0" u="none" strike="noStrike" cap="none">
                <a:solidFill>
                  <a:schemeClr val="lt1"/>
                </a:solidFill>
                <a:latin typeface="Arial"/>
                <a:ea typeface="Arial"/>
                <a:cs typeface="Arial"/>
                <a:sym typeface="Arial"/>
              </a:defRPr>
            </a:lvl3pPr>
            <a:lvl4pPr marL="1828800" marR="0" lvl="3"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4pPr>
            <a:lvl5pPr marL="2286000" marR="0" lvl="4"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5pPr>
            <a:lvl6pPr marL="2743200" marR="0" lvl="5"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6pPr>
            <a:lvl7pPr marL="3200400" marR="0" lvl="6"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7pPr>
            <a:lvl8pPr marL="3657600" marR="0" lvl="7"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8pPr>
            <a:lvl9pPr marL="4114800" marR="0" lvl="8" indent="-228600" algn="l">
              <a:lnSpc>
                <a:spcPct val="100000"/>
              </a:lnSpc>
              <a:spcBef>
                <a:spcPts val="0"/>
              </a:spcBef>
              <a:spcAft>
                <a:spcPts val="0"/>
              </a:spcAft>
              <a:buClr>
                <a:srgbClr val="007FA3"/>
              </a:buClr>
              <a:buSzPts val="2400"/>
              <a:buFont typeface="Arial"/>
              <a:buNone/>
              <a:defRPr sz="2400" b="0" i="0" u="none" strike="noStrike" cap="none">
                <a:solidFill>
                  <a:schemeClr val="lt1"/>
                </a:solidFill>
                <a:latin typeface="Arial"/>
                <a:ea typeface="Arial"/>
                <a:cs typeface="Arial"/>
                <a:sym typeface="Arial"/>
              </a:defRPr>
            </a:lvl9pPr>
          </a:lstStyle>
          <a:p>
            <a:endParaRPr/>
          </a:p>
        </p:txBody>
      </p:sp>
      <p:sp>
        <p:nvSpPr>
          <p:cNvPr id="66" name="Google Shape;66;p15"/>
          <p:cNvSpPr txBox="1">
            <a:spLocks noGrp="1"/>
          </p:cNvSpPr>
          <p:nvPr>
            <p:ph type="body" idx="2"/>
          </p:nvPr>
        </p:nvSpPr>
        <p:spPr>
          <a:xfrm>
            <a:off x="457200" y="1200150"/>
            <a:ext cx="4397375" cy="3394472"/>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67" name="Google Shape;67;p15"/>
          <p:cNvSpPr txBox="1">
            <a:spLocks noGrp="1"/>
          </p:cNvSpPr>
          <p:nvPr>
            <p:ph type="body" idx="3"/>
          </p:nvPr>
        </p:nvSpPr>
        <p:spPr>
          <a:xfrm>
            <a:off x="5029200" y="1200150"/>
            <a:ext cx="3657600" cy="1119188"/>
          </a:xfrm>
          <a:prstGeom prst="rect">
            <a:avLst/>
          </a:prstGeom>
          <a:noFill/>
          <a:ln>
            <a:noFill/>
          </a:ln>
        </p:spPr>
        <p:txBody>
          <a:bodyPr spcFirstLastPara="1" wrap="square" lIns="91425" tIns="91425" rIns="91425" bIns="91425" anchor="b" anchorCtr="0">
            <a:noAutofit/>
          </a:bodyPr>
          <a:lstStyle>
            <a:lvl1pPr marL="457200" lvl="0" indent="-228600" algn="l">
              <a:lnSpc>
                <a:spcPct val="100000"/>
              </a:lnSpc>
              <a:spcBef>
                <a:spcPts val="1500"/>
              </a:spcBef>
              <a:spcAft>
                <a:spcPts val="0"/>
              </a:spcAft>
              <a:buSzPts val="3000"/>
              <a:buNone/>
              <a:defRPr sz="3000"/>
            </a:lvl1pPr>
            <a:lvl2pPr marL="914400" lvl="1" indent="-228600" algn="l">
              <a:lnSpc>
                <a:spcPct val="100000"/>
              </a:lnSpc>
              <a:spcBef>
                <a:spcPts val="600"/>
              </a:spcBef>
              <a:spcAft>
                <a:spcPts val="0"/>
              </a:spcAft>
              <a:buSzPts val="1600"/>
              <a:buNone/>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68" name="Google Shape;68;p15"/>
          <p:cNvSpPr txBox="1">
            <a:spLocks noGrp="1"/>
          </p:cNvSpPr>
          <p:nvPr>
            <p:ph type="body" idx="4"/>
          </p:nvPr>
        </p:nvSpPr>
        <p:spPr>
          <a:xfrm>
            <a:off x="5029200" y="2439591"/>
            <a:ext cx="3657600" cy="2155031"/>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2200"/>
              <a:buNone/>
              <a:defRPr sz="2200"/>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69" name="Google Shape;69;p15"/>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70" name="Google Shape;70;p15"/>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
        <p:nvSpPr>
          <p:cNvPr id="71" name="Google Shape;71;p15"/>
          <p:cNvSpPr>
            <a:spLocks noGrp="1"/>
          </p:cNvSpPr>
          <p:nvPr>
            <p:ph type="pic" idx="5"/>
          </p:nvPr>
        </p:nvSpPr>
        <p:spPr>
          <a:xfrm>
            <a:off x="457200" y="4800601"/>
            <a:ext cx="1001713" cy="171450"/>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1500"/>
              </a:spcBef>
              <a:spcAft>
                <a:spcPts val="0"/>
              </a:spcAft>
              <a:buClr>
                <a:srgbClr val="007FA3"/>
              </a:buClr>
              <a:buSzPts val="1200"/>
              <a:buFont typeface="Arial"/>
              <a:buNone/>
              <a:defRPr sz="1200" b="0" i="0" u="none" strike="noStrike" cap="none">
                <a:solidFill>
                  <a:schemeClr val="dk1"/>
                </a:solidFill>
                <a:latin typeface="Verdana"/>
                <a:ea typeface="Verdana"/>
                <a:cs typeface="Verdana"/>
                <a:sym typeface="Verdana"/>
              </a:defRPr>
            </a:lvl1pPr>
            <a:lvl2pPr marR="0" lvl="1"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R="0" lvl="3"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72" name="Google Shape;72;p15"/>
          <p:cNvSpPr txBox="1">
            <a:spLocks noGrp="1"/>
          </p:cNvSpPr>
          <p:nvPr>
            <p:ph type="body" idx="6"/>
          </p:nvPr>
        </p:nvSpPr>
        <p:spPr>
          <a:xfrm>
            <a:off x="2097088" y="4800600"/>
            <a:ext cx="6589712" cy="171450"/>
          </a:xfrm>
          <a:prstGeom prst="rect">
            <a:avLst/>
          </a:prstGeom>
          <a:noFill/>
          <a:ln>
            <a:noFill/>
          </a:ln>
        </p:spPr>
        <p:txBody>
          <a:bodyPr spcFirstLastPara="1" wrap="square" lIns="91425" tIns="91425" rIns="91425" bIns="91425" anchor="ctr" anchorCtr="0">
            <a:noAutofit/>
          </a:bodyPr>
          <a:lstStyle>
            <a:lvl1pPr marL="457200" lvl="0" indent="-228600" algn="r">
              <a:lnSpc>
                <a:spcPct val="100000"/>
              </a:lnSpc>
              <a:spcBef>
                <a:spcPts val="1500"/>
              </a:spcBef>
              <a:spcAft>
                <a:spcPts val="0"/>
              </a:spcAft>
              <a:buSzPts val="1200"/>
              <a:buNone/>
              <a:defRPr sz="1200">
                <a:latin typeface="Verdana"/>
                <a:ea typeface="Verdana"/>
                <a:cs typeface="Verdana"/>
                <a:sym typeface="Verdana"/>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3132">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82" name="Google Shape;82;p17"/>
          <p:cNvSpPr txBox="1">
            <a:spLocks noGrp="1"/>
          </p:cNvSpPr>
          <p:nvPr>
            <p:ph type="body" idx="1"/>
          </p:nvPr>
        </p:nvSpPr>
        <p:spPr>
          <a:xfrm>
            <a:off x="457200" y="1081088"/>
            <a:ext cx="8232775" cy="3532476"/>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83" name="Google Shape;83;p17"/>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84" name="Google Shape;84;p17"/>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ntent">
  <p:cSld name="Title and Two Content">
    <p:spTree>
      <p:nvGrpSpPr>
        <p:cNvPr id="1" name="Shape 85"/>
        <p:cNvGrpSpPr/>
        <p:nvPr/>
      </p:nvGrpSpPr>
      <p:grpSpPr>
        <a:xfrm>
          <a:off x="0" y="0"/>
          <a:ext cx="0" cy="0"/>
          <a:chOff x="0" y="0"/>
          <a:chExt cx="0" cy="0"/>
        </a:xfrm>
      </p:grpSpPr>
      <p:sp>
        <p:nvSpPr>
          <p:cNvPr id="86" name="Google Shape;86;p18"/>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87" name="Google Shape;87;p18"/>
          <p:cNvSpPr txBox="1">
            <a:spLocks noGrp="1"/>
          </p:cNvSpPr>
          <p:nvPr>
            <p:ph type="body" idx="1"/>
          </p:nvPr>
        </p:nvSpPr>
        <p:spPr>
          <a:xfrm>
            <a:off x="457200" y="1167245"/>
            <a:ext cx="8229600" cy="1700646"/>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88" name="Google Shape;88;p18"/>
          <p:cNvSpPr txBox="1">
            <a:spLocks noGrp="1"/>
          </p:cNvSpPr>
          <p:nvPr>
            <p:ph type="body" idx="2"/>
          </p:nvPr>
        </p:nvSpPr>
        <p:spPr>
          <a:xfrm>
            <a:off x="457200" y="2978944"/>
            <a:ext cx="8229600" cy="1578769"/>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89" name="Google Shape;89;p18"/>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90" name="Google Shape;90;p18"/>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91"/>
        <p:cNvGrpSpPr/>
        <p:nvPr/>
      </p:nvGrpSpPr>
      <p:grpSpPr>
        <a:xfrm>
          <a:off x="0" y="0"/>
          <a:ext cx="0" cy="0"/>
          <a:chOff x="0" y="0"/>
          <a:chExt cx="0" cy="0"/>
        </a:xfrm>
      </p:grpSpPr>
      <p:sp>
        <p:nvSpPr>
          <p:cNvPr id="92" name="Google Shape;92;p19"/>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93" name="Google Shape;93;p19"/>
          <p:cNvSpPr txBox="1">
            <a:spLocks noGrp="1"/>
          </p:cNvSpPr>
          <p:nvPr>
            <p:ph type="body" idx="1"/>
          </p:nvPr>
        </p:nvSpPr>
        <p:spPr>
          <a:xfrm>
            <a:off x="457201" y="1164431"/>
            <a:ext cx="2595603" cy="3328988"/>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94" name="Google Shape;94;p19"/>
          <p:cNvSpPr txBox="1">
            <a:spLocks noGrp="1"/>
          </p:cNvSpPr>
          <p:nvPr>
            <p:ph type="body" idx="2"/>
          </p:nvPr>
        </p:nvSpPr>
        <p:spPr>
          <a:xfrm>
            <a:off x="3274199" y="1164431"/>
            <a:ext cx="2595602" cy="3328988"/>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1500"/>
              </a:spcBef>
              <a:spcAft>
                <a:spcPts val="0"/>
              </a:spcAft>
              <a:buSzPts val="16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95" name="Google Shape;95;p19"/>
          <p:cNvSpPr txBox="1">
            <a:spLocks noGrp="1"/>
          </p:cNvSpPr>
          <p:nvPr>
            <p:ph type="body" idx="3"/>
          </p:nvPr>
        </p:nvSpPr>
        <p:spPr>
          <a:xfrm>
            <a:off x="6091197" y="1164431"/>
            <a:ext cx="2595603" cy="3328988"/>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96" name="Google Shape;96;p19"/>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97" name="Google Shape;97;p19"/>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Four Content">
  <p:cSld name="Title and Four Content">
    <p:spTree>
      <p:nvGrpSpPr>
        <p:cNvPr id="1" name="Shape 98"/>
        <p:cNvGrpSpPr/>
        <p:nvPr/>
      </p:nvGrpSpPr>
      <p:grpSpPr>
        <a:xfrm>
          <a:off x="0" y="0"/>
          <a:ext cx="0" cy="0"/>
          <a:chOff x="0" y="0"/>
          <a:chExt cx="0" cy="0"/>
        </a:xfrm>
      </p:grpSpPr>
      <p:sp>
        <p:nvSpPr>
          <p:cNvPr id="99" name="Google Shape;99;p20"/>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100" name="Google Shape;100;p20"/>
          <p:cNvSpPr txBox="1">
            <a:spLocks noGrp="1"/>
          </p:cNvSpPr>
          <p:nvPr>
            <p:ph type="body" idx="1"/>
          </p:nvPr>
        </p:nvSpPr>
        <p:spPr>
          <a:xfrm>
            <a:off x="457200" y="1164431"/>
            <a:ext cx="1885950" cy="3328988"/>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1500"/>
              </a:spcBef>
              <a:spcAft>
                <a:spcPts val="0"/>
              </a:spcAft>
              <a:buSzPts val="16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01" name="Google Shape;101;p20"/>
          <p:cNvSpPr txBox="1">
            <a:spLocks noGrp="1"/>
          </p:cNvSpPr>
          <p:nvPr>
            <p:ph type="body" idx="2"/>
          </p:nvPr>
        </p:nvSpPr>
        <p:spPr>
          <a:xfrm>
            <a:off x="2572593" y="1164431"/>
            <a:ext cx="1885950" cy="3328988"/>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02" name="Google Shape;102;p20"/>
          <p:cNvSpPr txBox="1">
            <a:spLocks noGrp="1"/>
          </p:cNvSpPr>
          <p:nvPr>
            <p:ph type="body" idx="3"/>
          </p:nvPr>
        </p:nvSpPr>
        <p:spPr>
          <a:xfrm>
            <a:off x="4687986" y="1164431"/>
            <a:ext cx="1885950" cy="3328988"/>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03" name="Google Shape;103;p20"/>
          <p:cNvSpPr txBox="1">
            <a:spLocks noGrp="1"/>
          </p:cNvSpPr>
          <p:nvPr>
            <p:ph type="body" idx="4"/>
          </p:nvPr>
        </p:nvSpPr>
        <p:spPr>
          <a:xfrm>
            <a:off x="6803378" y="1164431"/>
            <a:ext cx="1885950" cy="3328988"/>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04" name="Google Shape;104;p20"/>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05" name="Google Shape;105;p20"/>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_Figure + Caption">
  <p:cSld name="1_Figure + Caption">
    <p:spTree>
      <p:nvGrpSpPr>
        <p:cNvPr id="1" name="Shape 106"/>
        <p:cNvGrpSpPr/>
        <p:nvPr/>
      </p:nvGrpSpPr>
      <p:grpSpPr>
        <a:xfrm>
          <a:off x="0" y="0"/>
          <a:ext cx="0" cy="0"/>
          <a:chOff x="0" y="0"/>
          <a:chExt cx="0" cy="0"/>
        </a:xfrm>
      </p:grpSpPr>
      <p:sp>
        <p:nvSpPr>
          <p:cNvPr id="107" name="Google Shape;107;p21"/>
          <p:cNvSpPr txBox="1">
            <a:spLocks noGrp="1"/>
          </p:cNvSpPr>
          <p:nvPr>
            <p:ph type="title"/>
          </p:nvPr>
        </p:nvSpPr>
        <p:spPr>
          <a:xfrm>
            <a:off x="457200" y="171450"/>
            <a:ext cx="8229600" cy="800099"/>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108" name="Google Shape;108;p21"/>
          <p:cNvSpPr>
            <a:spLocks noGrp="1"/>
          </p:cNvSpPr>
          <p:nvPr>
            <p:ph type="pic" idx="2"/>
          </p:nvPr>
        </p:nvSpPr>
        <p:spPr>
          <a:xfrm>
            <a:off x="457200" y="1134666"/>
            <a:ext cx="8232775" cy="2563415"/>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15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1pPr>
            <a:lvl2pPr marR="0" lvl="1"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R="0" lvl="3"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09" name="Google Shape;109;p21"/>
          <p:cNvSpPr txBox="1">
            <a:spLocks noGrp="1"/>
          </p:cNvSpPr>
          <p:nvPr>
            <p:ph type="body" idx="1"/>
          </p:nvPr>
        </p:nvSpPr>
        <p:spPr>
          <a:xfrm>
            <a:off x="457200" y="3788228"/>
            <a:ext cx="8229600" cy="763775"/>
          </a:xfrm>
          <a:prstGeom prst="rect">
            <a:avLst/>
          </a:prstGeom>
          <a:noFill/>
          <a:ln>
            <a:noFill/>
          </a:ln>
        </p:spPr>
        <p:txBody>
          <a:bodyPr spcFirstLastPara="1" wrap="square" lIns="91425" tIns="91425" rIns="91425" bIns="91425" anchor="b" anchorCtr="0">
            <a:noAutofit/>
          </a:bodyPr>
          <a:lstStyle>
            <a:lvl1pPr marL="457200" marR="0" lvl="0" indent="-228600" algn="l">
              <a:lnSpc>
                <a:spcPct val="100000"/>
              </a:lnSpc>
              <a:spcBef>
                <a:spcPts val="0"/>
              </a:spcBef>
              <a:spcAft>
                <a:spcPts val="0"/>
              </a:spcAft>
              <a:buClr>
                <a:srgbClr val="007FA3"/>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2pPr>
            <a:lvl3pPr marL="1371600" marR="0" lvl="2" indent="-228600" algn="l">
              <a:lnSpc>
                <a:spcPct val="100000"/>
              </a:lnSpc>
              <a:spcBef>
                <a:spcPts val="0"/>
              </a:spcBef>
              <a:spcAft>
                <a:spcPts val="0"/>
              </a:spcAft>
              <a:buClr>
                <a:srgbClr val="007FA3"/>
              </a:buClr>
              <a:buSzPts val="1600"/>
              <a:buFont typeface="Noto Sans Symbols"/>
              <a:buNone/>
              <a:defRPr sz="1600" b="0" i="0" u="none" strike="noStrike" cap="none">
                <a:solidFill>
                  <a:schemeClr val="dk1"/>
                </a:solidFill>
                <a:latin typeface="Arial"/>
                <a:ea typeface="Arial"/>
                <a:cs typeface="Arial"/>
                <a:sym typeface="Arial"/>
              </a:defRPr>
            </a:lvl3pPr>
            <a:lvl4pPr marL="1828800" marR="0" lvl="3"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4pPr>
            <a:lvl5pPr marL="2286000" marR="0" lvl="4"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5pPr>
            <a:lvl6pPr marL="2743200" marR="0" lvl="5"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6pPr>
            <a:lvl7pPr marL="3200400" marR="0" lvl="6"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7pPr>
            <a:lvl8pPr marL="3657600" marR="0" lvl="7"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8pPr>
            <a:lvl9pPr marL="4114800" marR="0" lvl="8" indent="-228600" algn="l">
              <a:lnSpc>
                <a:spcPct val="100000"/>
              </a:lnSpc>
              <a:spcBef>
                <a:spcPts val="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9pPr>
          </a:lstStyle>
          <a:p>
            <a:endParaRPr/>
          </a:p>
        </p:txBody>
      </p:sp>
      <p:sp>
        <p:nvSpPr>
          <p:cNvPr id="110" name="Google Shape;110;p21"/>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11" name="Google Shape;111;p21"/>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2_Figure + Caption">
  <p:cSld name="2_Figure + Caption">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600"/>
              <a:buNone/>
              <a:defRPr sz="3600">
                <a:latin typeface="Arial"/>
                <a:ea typeface="Arial"/>
                <a:cs typeface="Arial"/>
                <a:sym typeface="Arial"/>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114" name="Google Shape;114;p22"/>
          <p:cNvSpPr txBox="1">
            <a:spLocks noGrp="1"/>
          </p:cNvSpPr>
          <p:nvPr>
            <p:ph type="body" idx="1"/>
          </p:nvPr>
        </p:nvSpPr>
        <p:spPr>
          <a:xfrm>
            <a:off x="457200" y="1110853"/>
            <a:ext cx="4484688" cy="2815828"/>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1500"/>
              </a:spcBef>
              <a:spcAft>
                <a:spcPts val="0"/>
              </a:spcAft>
              <a:buSzPts val="16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15" name="Google Shape;115;p22"/>
          <p:cNvSpPr txBox="1">
            <a:spLocks noGrp="1"/>
          </p:cNvSpPr>
          <p:nvPr>
            <p:ph type="body" idx="2"/>
          </p:nvPr>
        </p:nvSpPr>
        <p:spPr>
          <a:xfrm>
            <a:off x="5048250" y="1110853"/>
            <a:ext cx="3638550" cy="2815828"/>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16" name="Google Shape;116;p22"/>
          <p:cNvSpPr txBox="1">
            <a:spLocks noGrp="1"/>
          </p:cNvSpPr>
          <p:nvPr>
            <p:ph type="body" idx="3"/>
          </p:nvPr>
        </p:nvSpPr>
        <p:spPr>
          <a:xfrm>
            <a:off x="457200" y="4007644"/>
            <a:ext cx="8229600" cy="40005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1500"/>
              </a:spcBef>
              <a:spcAft>
                <a:spcPts val="0"/>
              </a:spcAft>
              <a:buSzPts val="16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17" name="Google Shape;117;p22"/>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lvl="0" algn="r">
              <a:lnSpc>
                <a:spcPct val="100000"/>
              </a:lnSpc>
              <a:spcBef>
                <a:spcPts val="0"/>
              </a:spcBef>
              <a:spcAft>
                <a:spcPts val="0"/>
              </a:spcAft>
              <a:buClr>
                <a:schemeClr val="lt1"/>
              </a:buClr>
              <a:buSzPts val="1800"/>
              <a:buNone/>
              <a:defRPr/>
            </a:lvl1pPr>
            <a:lvl2pPr lvl="1" algn="l">
              <a:lnSpc>
                <a:spcPct val="100000"/>
              </a:lnSpc>
              <a:spcBef>
                <a:spcPts val="0"/>
              </a:spcBef>
              <a:spcAft>
                <a:spcPts val="0"/>
              </a:spcAft>
              <a:buClr>
                <a:schemeClr val="dk1"/>
              </a:buClr>
              <a:buSzPts val="1800"/>
              <a:buNone/>
              <a:defRPr/>
            </a:lvl2pPr>
            <a:lvl3pPr lvl="2" algn="l">
              <a:lnSpc>
                <a:spcPct val="100000"/>
              </a:lnSpc>
              <a:spcBef>
                <a:spcPts val="0"/>
              </a:spcBef>
              <a:spcAft>
                <a:spcPts val="0"/>
              </a:spcAft>
              <a:buClr>
                <a:schemeClr val="dk1"/>
              </a:buClr>
              <a:buSzPts val="1800"/>
              <a:buNone/>
              <a:defRPr/>
            </a:lvl3pPr>
            <a:lvl4pPr lvl="3" algn="l">
              <a:lnSpc>
                <a:spcPct val="100000"/>
              </a:lnSpc>
              <a:spcBef>
                <a:spcPts val="0"/>
              </a:spcBef>
              <a:spcAft>
                <a:spcPts val="0"/>
              </a:spcAft>
              <a:buClr>
                <a:schemeClr val="dk1"/>
              </a:buClr>
              <a:buSzPts val="1800"/>
              <a:buNone/>
              <a:defRPr/>
            </a:lvl4pPr>
            <a:lvl5pPr lvl="4" algn="l">
              <a:lnSpc>
                <a:spcPct val="100000"/>
              </a:lnSpc>
              <a:spcBef>
                <a:spcPts val="0"/>
              </a:spcBef>
              <a:spcAft>
                <a:spcPts val="0"/>
              </a:spcAft>
              <a:buClr>
                <a:schemeClr val="dk1"/>
              </a:buClr>
              <a:buSzPts val="1800"/>
              <a:buNone/>
              <a:defRPr/>
            </a:lvl5pPr>
            <a:lvl6pPr lvl="5" algn="l">
              <a:lnSpc>
                <a:spcPct val="100000"/>
              </a:lnSpc>
              <a:spcBef>
                <a:spcPts val="0"/>
              </a:spcBef>
              <a:spcAft>
                <a:spcPts val="0"/>
              </a:spcAft>
              <a:buClr>
                <a:schemeClr val="dk1"/>
              </a:buClr>
              <a:buSzPts val="1800"/>
              <a:buNone/>
              <a:defRPr/>
            </a:lvl6pPr>
            <a:lvl7pPr lvl="6" algn="l">
              <a:lnSpc>
                <a:spcPct val="100000"/>
              </a:lnSpc>
              <a:spcBef>
                <a:spcPts val="0"/>
              </a:spcBef>
              <a:spcAft>
                <a:spcPts val="0"/>
              </a:spcAft>
              <a:buClr>
                <a:schemeClr val="dk1"/>
              </a:buClr>
              <a:buSzPts val="1800"/>
              <a:buNone/>
              <a:defRPr/>
            </a:lvl7pPr>
            <a:lvl8pPr lvl="7" algn="l">
              <a:lnSpc>
                <a:spcPct val="100000"/>
              </a:lnSpc>
              <a:spcBef>
                <a:spcPts val="0"/>
              </a:spcBef>
              <a:spcAft>
                <a:spcPts val="0"/>
              </a:spcAft>
              <a:buClr>
                <a:schemeClr val="dk1"/>
              </a:buClr>
              <a:buSzPts val="1800"/>
              <a:buNone/>
              <a:defRPr/>
            </a:lvl8pPr>
            <a:lvl9pPr lvl="8" algn="l">
              <a:lnSpc>
                <a:spcPct val="100000"/>
              </a:lnSpc>
              <a:spcBef>
                <a:spcPts val="0"/>
              </a:spcBef>
              <a:spcAft>
                <a:spcPts val="0"/>
              </a:spcAft>
              <a:buClr>
                <a:schemeClr val="dk1"/>
              </a:buClr>
              <a:buSzPts val="1800"/>
              <a:buNone/>
              <a:defRPr/>
            </a:lvl9pPr>
          </a:lstStyle>
          <a:p>
            <a:endParaRPr/>
          </a:p>
        </p:txBody>
      </p:sp>
      <p:sp>
        <p:nvSpPr>
          <p:cNvPr id="118" name="Google Shape;118;p22"/>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Label Layout 1">
  <p:cSld name="Label Layout 1">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600"/>
              <a:buNone/>
              <a:defRPr sz="3600">
                <a:latin typeface="Arial"/>
                <a:ea typeface="Arial"/>
                <a:cs typeface="Arial"/>
                <a:sym typeface="Arial"/>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121" name="Google Shape;121;p23"/>
          <p:cNvSpPr txBox="1">
            <a:spLocks noGrp="1"/>
          </p:cNvSpPr>
          <p:nvPr>
            <p:ph type="body" idx="1"/>
          </p:nvPr>
        </p:nvSpPr>
        <p:spPr>
          <a:xfrm>
            <a:off x="2982913" y="3269456"/>
            <a:ext cx="3482975" cy="450056"/>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2" name="Google Shape;122;p23"/>
          <p:cNvSpPr>
            <a:spLocks noGrp="1"/>
          </p:cNvSpPr>
          <p:nvPr>
            <p:ph type="pic" idx="2"/>
          </p:nvPr>
        </p:nvSpPr>
        <p:spPr>
          <a:xfrm>
            <a:off x="2982912" y="1260872"/>
            <a:ext cx="3482975" cy="1919288"/>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150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1pPr>
            <a:lvl2pPr marR="0" lvl="1"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R="0" lvl="3"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3" name="Google Shape;123;p23"/>
          <p:cNvSpPr txBox="1">
            <a:spLocks noGrp="1"/>
          </p:cNvSpPr>
          <p:nvPr>
            <p:ph type="body" idx="3"/>
          </p:nvPr>
        </p:nvSpPr>
        <p:spPr>
          <a:xfrm>
            <a:off x="808109" y="1260872"/>
            <a:ext cx="1220716" cy="470296"/>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4" name="Google Shape;124;p23"/>
          <p:cNvSpPr txBox="1">
            <a:spLocks noGrp="1"/>
          </p:cNvSpPr>
          <p:nvPr>
            <p:ph type="body" idx="4"/>
          </p:nvPr>
        </p:nvSpPr>
        <p:spPr>
          <a:xfrm>
            <a:off x="808109" y="1985368"/>
            <a:ext cx="1206500" cy="470296"/>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5" name="Google Shape;125;p23"/>
          <p:cNvSpPr txBox="1">
            <a:spLocks noGrp="1"/>
          </p:cNvSpPr>
          <p:nvPr>
            <p:ph type="body" idx="5"/>
          </p:nvPr>
        </p:nvSpPr>
        <p:spPr>
          <a:xfrm>
            <a:off x="808109" y="2709863"/>
            <a:ext cx="1206500" cy="470296"/>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6" name="Google Shape;126;p23"/>
          <p:cNvSpPr txBox="1">
            <a:spLocks noGrp="1"/>
          </p:cNvSpPr>
          <p:nvPr>
            <p:ph type="body" idx="6"/>
          </p:nvPr>
        </p:nvSpPr>
        <p:spPr>
          <a:xfrm>
            <a:off x="7381874" y="1260872"/>
            <a:ext cx="1304925" cy="470296"/>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7" name="Google Shape;127;p23"/>
          <p:cNvSpPr txBox="1">
            <a:spLocks noGrp="1"/>
          </p:cNvSpPr>
          <p:nvPr>
            <p:ph type="body" idx="7"/>
          </p:nvPr>
        </p:nvSpPr>
        <p:spPr>
          <a:xfrm>
            <a:off x="7381874" y="1988693"/>
            <a:ext cx="1304925" cy="463647"/>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8" name="Google Shape;128;p23"/>
          <p:cNvSpPr txBox="1">
            <a:spLocks noGrp="1"/>
          </p:cNvSpPr>
          <p:nvPr>
            <p:ph type="body" idx="8"/>
          </p:nvPr>
        </p:nvSpPr>
        <p:spPr>
          <a:xfrm>
            <a:off x="7381874" y="2709863"/>
            <a:ext cx="1304925" cy="470297"/>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29" name="Google Shape;129;p23"/>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lvl="0" algn="r">
              <a:lnSpc>
                <a:spcPct val="100000"/>
              </a:lnSpc>
              <a:spcBef>
                <a:spcPts val="0"/>
              </a:spcBef>
              <a:spcAft>
                <a:spcPts val="0"/>
              </a:spcAft>
              <a:buClr>
                <a:schemeClr val="lt1"/>
              </a:buClr>
              <a:buSzPts val="1800"/>
              <a:buNone/>
              <a:defRPr/>
            </a:lvl1pPr>
            <a:lvl2pPr lvl="1" algn="l">
              <a:lnSpc>
                <a:spcPct val="100000"/>
              </a:lnSpc>
              <a:spcBef>
                <a:spcPts val="0"/>
              </a:spcBef>
              <a:spcAft>
                <a:spcPts val="0"/>
              </a:spcAft>
              <a:buClr>
                <a:schemeClr val="dk1"/>
              </a:buClr>
              <a:buSzPts val="1800"/>
              <a:buNone/>
              <a:defRPr/>
            </a:lvl2pPr>
            <a:lvl3pPr lvl="2" algn="l">
              <a:lnSpc>
                <a:spcPct val="100000"/>
              </a:lnSpc>
              <a:spcBef>
                <a:spcPts val="0"/>
              </a:spcBef>
              <a:spcAft>
                <a:spcPts val="0"/>
              </a:spcAft>
              <a:buClr>
                <a:schemeClr val="dk1"/>
              </a:buClr>
              <a:buSzPts val="1800"/>
              <a:buNone/>
              <a:defRPr/>
            </a:lvl3pPr>
            <a:lvl4pPr lvl="3" algn="l">
              <a:lnSpc>
                <a:spcPct val="100000"/>
              </a:lnSpc>
              <a:spcBef>
                <a:spcPts val="0"/>
              </a:spcBef>
              <a:spcAft>
                <a:spcPts val="0"/>
              </a:spcAft>
              <a:buClr>
                <a:schemeClr val="dk1"/>
              </a:buClr>
              <a:buSzPts val="1800"/>
              <a:buNone/>
              <a:defRPr/>
            </a:lvl4pPr>
            <a:lvl5pPr lvl="4" algn="l">
              <a:lnSpc>
                <a:spcPct val="100000"/>
              </a:lnSpc>
              <a:spcBef>
                <a:spcPts val="0"/>
              </a:spcBef>
              <a:spcAft>
                <a:spcPts val="0"/>
              </a:spcAft>
              <a:buClr>
                <a:schemeClr val="dk1"/>
              </a:buClr>
              <a:buSzPts val="1800"/>
              <a:buNone/>
              <a:defRPr/>
            </a:lvl5pPr>
            <a:lvl6pPr lvl="5" algn="l">
              <a:lnSpc>
                <a:spcPct val="100000"/>
              </a:lnSpc>
              <a:spcBef>
                <a:spcPts val="0"/>
              </a:spcBef>
              <a:spcAft>
                <a:spcPts val="0"/>
              </a:spcAft>
              <a:buClr>
                <a:schemeClr val="dk1"/>
              </a:buClr>
              <a:buSzPts val="1800"/>
              <a:buNone/>
              <a:defRPr/>
            </a:lvl6pPr>
            <a:lvl7pPr lvl="6" algn="l">
              <a:lnSpc>
                <a:spcPct val="100000"/>
              </a:lnSpc>
              <a:spcBef>
                <a:spcPts val="0"/>
              </a:spcBef>
              <a:spcAft>
                <a:spcPts val="0"/>
              </a:spcAft>
              <a:buClr>
                <a:schemeClr val="dk1"/>
              </a:buClr>
              <a:buSzPts val="1800"/>
              <a:buNone/>
              <a:defRPr/>
            </a:lvl7pPr>
            <a:lvl8pPr lvl="7" algn="l">
              <a:lnSpc>
                <a:spcPct val="100000"/>
              </a:lnSpc>
              <a:spcBef>
                <a:spcPts val="0"/>
              </a:spcBef>
              <a:spcAft>
                <a:spcPts val="0"/>
              </a:spcAft>
              <a:buClr>
                <a:schemeClr val="dk1"/>
              </a:buClr>
              <a:buSzPts val="1800"/>
              <a:buNone/>
              <a:defRPr/>
            </a:lvl8pPr>
            <a:lvl9pPr lvl="8" algn="l">
              <a:lnSpc>
                <a:spcPct val="100000"/>
              </a:lnSpc>
              <a:spcBef>
                <a:spcPts val="0"/>
              </a:spcBef>
              <a:spcAft>
                <a:spcPts val="0"/>
              </a:spcAft>
              <a:buClr>
                <a:schemeClr val="dk1"/>
              </a:buClr>
              <a:buSzPts val="1800"/>
              <a:buNone/>
              <a:defRPr/>
            </a:lvl9pPr>
          </a:lstStyle>
          <a:p>
            <a:endParaRPr/>
          </a:p>
        </p:txBody>
      </p:sp>
      <p:sp>
        <p:nvSpPr>
          <p:cNvPr id="130" name="Google Shape;130;p23"/>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Label Layout 2">
  <p:cSld name="Label Layout 2">
    <p:spTree>
      <p:nvGrpSpPr>
        <p:cNvPr id="1" name="Shape 131"/>
        <p:cNvGrpSpPr/>
        <p:nvPr/>
      </p:nvGrpSpPr>
      <p:grpSpPr>
        <a:xfrm>
          <a:off x="0" y="0"/>
          <a:ext cx="0" cy="0"/>
          <a:chOff x="0" y="0"/>
          <a:chExt cx="0" cy="0"/>
        </a:xfrm>
      </p:grpSpPr>
      <p:sp>
        <p:nvSpPr>
          <p:cNvPr id="132" name="Google Shape;132;p24"/>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600"/>
              <a:buNone/>
              <a:defRPr sz="3600">
                <a:latin typeface="Arial"/>
                <a:ea typeface="Arial"/>
                <a:cs typeface="Arial"/>
                <a:sym typeface="Arial"/>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133" name="Google Shape;133;p24"/>
          <p:cNvSpPr txBox="1">
            <a:spLocks noGrp="1"/>
          </p:cNvSpPr>
          <p:nvPr>
            <p:ph type="body" idx="1"/>
          </p:nvPr>
        </p:nvSpPr>
        <p:spPr>
          <a:xfrm>
            <a:off x="457201" y="3294460"/>
            <a:ext cx="2107323" cy="378619"/>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34" name="Google Shape;134;p24"/>
          <p:cNvSpPr>
            <a:spLocks noGrp="1"/>
          </p:cNvSpPr>
          <p:nvPr>
            <p:ph type="pic" idx="2"/>
          </p:nvPr>
        </p:nvSpPr>
        <p:spPr>
          <a:xfrm>
            <a:off x="457200" y="1363266"/>
            <a:ext cx="2107324" cy="1789509"/>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150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1pPr>
            <a:lvl2pPr marR="0" lvl="1"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R="0" lvl="3"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35" name="Google Shape;135;p24"/>
          <p:cNvSpPr txBox="1">
            <a:spLocks noGrp="1"/>
          </p:cNvSpPr>
          <p:nvPr>
            <p:ph type="body" idx="3"/>
          </p:nvPr>
        </p:nvSpPr>
        <p:spPr>
          <a:xfrm>
            <a:off x="2774622" y="1346210"/>
            <a:ext cx="1534619" cy="443891"/>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36" name="Google Shape;136;p24"/>
          <p:cNvSpPr txBox="1">
            <a:spLocks noGrp="1"/>
          </p:cNvSpPr>
          <p:nvPr>
            <p:ph type="body" idx="4"/>
          </p:nvPr>
        </p:nvSpPr>
        <p:spPr>
          <a:xfrm>
            <a:off x="2774622" y="2030611"/>
            <a:ext cx="1534619" cy="454819"/>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37" name="Google Shape;137;p24"/>
          <p:cNvSpPr txBox="1">
            <a:spLocks noGrp="1"/>
          </p:cNvSpPr>
          <p:nvPr>
            <p:ph type="body" idx="5"/>
          </p:nvPr>
        </p:nvSpPr>
        <p:spPr>
          <a:xfrm>
            <a:off x="2774622" y="2697956"/>
            <a:ext cx="1534619" cy="454819"/>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38" name="Google Shape;138;p24"/>
          <p:cNvSpPr txBox="1">
            <a:spLocks noGrp="1"/>
          </p:cNvSpPr>
          <p:nvPr>
            <p:ph type="body" idx="6"/>
          </p:nvPr>
        </p:nvSpPr>
        <p:spPr>
          <a:xfrm>
            <a:off x="4931596" y="3260579"/>
            <a:ext cx="2107323" cy="378619"/>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39" name="Google Shape;139;p24"/>
          <p:cNvSpPr>
            <a:spLocks noGrp="1"/>
          </p:cNvSpPr>
          <p:nvPr>
            <p:ph type="pic" idx="7"/>
          </p:nvPr>
        </p:nvSpPr>
        <p:spPr>
          <a:xfrm>
            <a:off x="4931596" y="1354903"/>
            <a:ext cx="2107323" cy="1797873"/>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1500"/>
              </a:spcBef>
              <a:spcAft>
                <a:spcPts val="0"/>
              </a:spcAft>
              <a:buClr>
                <a:srgbClr val="007FA3"/>
              </a:buClr>
              <a:buSzPts val="1600"/>
              <a:buFont typeface="Arial"/>
              <a:buNone/>
              <a:defRPr sz="1600" b="0" i="0" u="none" strike="noStrike" cap="none">
                <a:solidFill>
                  <a:schemeClr val="dk1"/>
                </a:solidFill>
                <a:latin typeface="Arial"/>
                <a:ea typeface="Arial"/>
                <a:cs typeface="Arial"/>
                <a:sym typeface="Arial"/>
              </a:defRPr>
            </a:lvl1pPr>
            <a:lvl2pPr marR="0" lvl="1"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R="0" lvl="2"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R="0" lvl="3"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R="0" lvl="4"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R="0" lvl="5"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R="0" lvl="6"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R="0" lvl="7"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R="0" lvl="8"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40" name="Google Shape;140;p24"/>
          <p:cNvSpPr txBox="1">
            <a:spLocks noGrp="1"/>
          </p:cNvSpPr>
          <p:nvPr>
            <p:ph type="body" idx="8"/>
          </p:nvPr>
        </p:nvSpPr>
        <p:spPr>
          <a:xfrm>
            <a:off x="7304580" y="1346210"/>
            <a:ext cx="1534619" cy="456393"/>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41" name="Google Shape;141;p24"/>
          <p:cNvSpPr txBox="1">
            <a:spLocks noGrp="1"/>
          </p:cNvSpPr>
          <p:nvPr>
            <p:ph type="body" idx="9"/>
          </p:nvPr>
        </p:nvSpPr>
        <p:spPr>
          <a:xfrm>
            <a:off x="7304579" y="2030611"/>
            <a:ext cx="1534619" cy="456393"/>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42" name="Google Shape;142;p24"/>
          <p:cNvSpPr txBox="1">
            <a:spLocks noGrp="1"/>
          </p:cNvSpPr>
          <p:nvPr>
            <p:ph type="body" idx="13"/>
          </p:nvPr>
        </p:nvSpPr>
        <p:spPr>
          <a:xfrm>
            <a:off x="7304579" y="2684863"/>
            <a:ext cx="1534620" cy="456393"/>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1500"/>
              </a:spcBef>
              <a:spcAft>
                <a:spcPts val="0"/>
              </a:spcAft>
              <a:buSzPts val="1600"/>
              <a:buNone/>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43" name="Google Shape;143;p24"/>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lvl="0" algn="r">
              <a:lnSpc>
                <a:spcPct val="100000"/>
              </a:lnSpc>
              <a:spcBef>
                <a:spcPts val="0"/>
              </a:spcBef>
              <a:spcAft>
                <a:spcPts val="0"/>
              </a:spcAft>
              <a:buClr>
                <a:schemeClr val="lt1"/>
              </a:buClr>
              <a:buSzPts val="1800"/>
              <a:buNone/>
              <a:defRPr/>
            </a:lvl1pPr>
            <a:lvl2pPr lvl="1" algn="l">
              <a:lnSpc>
                <a:spcPct val="100000"/>
              </a:lnSpc>
              <a:spcBef>
                <a:spcPts val="0"/>
              </a:spcBef>
              <a:spcAft>
                <a:spcPts val="0"/>
              </a:spcAft>
              <a:buClr>
                <a:schemeClr val="dk1"/>
              </a:buClr>
              <a:buSzPts val="1800"/>
              <a:buNone/>
              <a:defRPr/>
            </a:lvl2pPr>
            <a:lvl3pPr lvl="2" algn="l">
              <a:lnSpc>
                <a:spcPct val="100000"/>
              </a:lnSpc>
              <a:spcBef>
                <a:spcPts val="0"/>
              </a:spcBef>
              <a:spcAft>
                <a:spcPts val="0"/>
              </a:spcAft>
              <a:buClr>
                <a:schemeClr val="dk1"/>
              </a:buClr>
              <a:buSzPts val="1800"/>
              <a:buNone/>
              <a:defRPr/>
            </a:lvl3pPr>
            <a:lvl4pPr lvl="3" algn="l">
              <a:lnSpc>
                <a:spcPct val="100000"/>
              </a:lnSpc>
              <a:spcBef>
                <a:spcPts val="0"/>
              </a:spcBef>
              <a:spcAft>
                <a:spcPts val="0"/>
              </a:spcAft>
              <a:buClr>
                <a:schemeClr val="dk1"/>
              </a:buClr>
              <a:buSzPts val="1800"/>
              <a:buNone/>
              <a:defRPr/>
            </a:lvl4pPr>
            <a:lvl5pPr lvl="4" algn="l">
              <a:lnSpc>
                <a:spcPct val="100000"/>
              </a:lnSpc>
              <a:spcBef>
                <a:spcPts val="0"/>
              </a:spcBef>
              <a:spcAft>
                <a:spcPts val="0"/>
              </a:spcAft>
              <a:buClr>
                <a:schemeClr val="dk1"/>
              </a:buClr>
              <a:buSzPts val="1800"/>
              <a:buNone/>
              <a:defRPr/>
            </a:lvl5pPr>
            <a:lvl6pPr lvl="5" algn="l">
              <a:lnSpc>
                <a:spcPct val="100000"/>
              </a:lnSpc>
              <a:spcBef>
                <a:spcPts val="0"/>
              </a:spcBef>
              <a:spcAft>
                <a:spcPts val="0"/>
              </a:spcAft>
              <a:buClr>
                <a:schemeClr val="dk1"/>
              </a:buClr>
              <a:buSzPts val="1800"/>
              <a:buNone/>
              <a:defRPr/>
            </a:lvl6pPr>
            <a:lvl7pPr lvl="6" algn="l">
              <a:lnSpc>
                <a:spcPct val="100000"/>
              </a:lnSpc>
              <a:spcBef>
                <a:spcPts val="0"/>
              </a:spcBef>
              <a:spcAft>
                <a:spcPts val="0"/>
              </a:spcAft>
              <a:buClr>
                <a:schemeClr val="dk1"/>
              </a:buClr>
              <a:buSzPts val="1800"/>
              <a:buNone/>
              <a:defRPr/>
            </a:lvl7pPr>
            <a:lvl8pPr lvl="7" algn="l">
              <a:lnSpc>
                <a:spcPct val="100000"/>
              </a:lnSpc>
              <a:spcBef>
                <a:spcPts val="0"/>
              </a:spcBef>
              <a:spcAft>
                <a:spcPts val="0"/>
              </a:spcAft>
              <a:buClr>
                <a:schemeClr val="dk1"/>
              </a:buClr>
              <a:buSzPts val="1800"/>
              <a:buNone/>
              <a:defRPr/>
            </a:lvl8pPr>
            <a:lvl9pPr lvl="8" algn="l">
              <a:lnSpc>
                <a:spcPct val="100000"/>
              </a:lnSpc>
              <a:spcBef>
                <a:spcPts val="0"/>
              </a:spcBef>
              <a:spcAft>
                <a:spcPts val="0"/>
              </a:spcAft>
              <a:buClr>
                <a:schemeClr val="dk1"/>
              </a:buClr>
              <a:buSzPts val="1800"/>
              <a:buNone/>
              <a:defRPr/>
            </a:lvl9pPr>
          </a:lstStyle>
          <a:p>
            <a:endParaRPr/>
          </a:p>
        </p:txBody>
      </p:sp>
      <p:sp>
        <p:nvSpPr>
          <p:cNvPr id="144" name="Google Shape;144;p24"/>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Three Content">
  <p:cSld name="Title and Three Content">
    <p:spTree>
      <p:nvGrpSpPr>
        <p:cNvPr id="1" name="Shape 145"/>
        <p:cNvGrpSpPr/>
        <p:nvPr/>
      </p:nvGrpSpPr>
      <p:grpSpPr>
        <a:xfrm>
          <a:off x="0" y="0"/>
          <a:ext cx="0" cy="0"/>
          <a:chOff x="0" y="0"/>
          <a:chExt cx="0" cy="0"/>
        </a:xfrm>
      </p:grpSpPr>
      <p:sp>
        <p:nvSpPr>
          <p:cNvPr id="146" name="Google Shape;146;p25"/>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147" name="Google Shape;147;p25"/>
          <p:cNvSpPr txBox="1">
            <a:spLocks noGrp="1"/>
          </p:cNvSpPr>
          <p:nvPr>
            <p:ph type="body" idx="1"/>
          </p:nvPr>
        </p:nvSpPr>
        <p:spPr>
          <a:xfrm>
            <a:off x="457200" y="1167245"/>
            <a:ext cx="3635375" cy="3390467"/>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48" name="Google Shape;148;p25"/>
          <p:cNvSpPr txBox="1">
            <a:spLocks noGrp="1"/>
          </p:cNvSpPr>
          <p:nvPr>
            <p:ph type="body" idx="2"/>
          </p:nvPr>
        </p:nvSpPr>
        <p:spPr>
          <a:xfrm>
            <a:off x="4234542" y="1167245"/>
            <a:ext cx="4452257" cy="1700646"/>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49" name="Google Shape;149;p25"/>
          <p:cNvSpPr txBox="1">
            <a:spLocks noGrp="1"/>
          </p:cNvSpPr>
          <p:nvPr>
            <p:ph type="body" idx="3"/>
          </p:nvPr>
        </p:nvSpPr>
        <p:spPr>
          <a:xfrm>
            <a:off x="4234542" y="2978944"/>
            <a:ext cx="4452258" cy="1578769"/>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1500"/>
              </a:spcBef>
              <a:spcAft>
                <a:spcPts val="0"/>
              </a:spcAft>
              <a:buSzPts val="1800"/>
              <a:buChar char="•"/>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SzPts val="1800"/>
              <a:buChar char="▪"/>
              <a:defRPr/>
            </a:lvl3pPr>
            <a:lvl4pPr marL="1828800" lvl="3" indent="-342900" algn="l">
              <a:lnSpc>
                <a:spcPct val="100000"/>
              </a:lnSpc>
              <a:spcBef>
                <a:spcPts val="600"/>
              </a:spcBef>
              <a:spcAft>
                <a:spcPts val="0"/>
              </a:spcAft>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100000"/>
              </a:lnSpc>
              <a:spcBef>
                <a:spcPts val="300"/>
              </a:spcBef>
              <a:spcAft>
                <a:spcPts val="0"/>
              </a:spcAft>
              <a:buSzPts val="1800"/>
              <a:buChar char="•"/>
              <a:defRPr/>
            </a:lvl6pPr>
            <a:lvl7pPr marL="3200400" lvl="6" indent="-342900" algn="l">
              <a:lnSpc>
                <a:spcPct val="100000"/>
              </a:lnSpc>
              <a:spcBef>
                <a:spcPts val="300"/>
              </a:spcBef>
              <a:spcAft>
                <a:spcPts val="0"/>
              </a:spcAft>
              <a:buSzPts val="1800"/>
              <a:buChar char="•"/>
              <a:defRPr/>
            </a:lvl7pPr>
            <a:lvl8pPr marL="3657600" lvl="7" indent="-342900" algn="l">
              <a:lnSpc>
                <a:spcPct val="100000"/>
              </a:lnSpc>
              <a:spcBef>
                <a:spcPts val="300"/>
              </a:spcBef>
              <a:spcAft>
                <a:spcPts val="0"/>
              </a:spcAft>
              <a:buSzPts val="1800"/>
              <a:buChar char="•"/>
              <a:defRPr/>
            </a:lvl8pPr>
            <a:lvl9pPr marL="4114800" lvl="8" indent="-342900" algn="l">
              <a:lnSpc>
                <a:spcPct val="100000"/>
              </a:lnSpc>
              <a:spcBef>
                <a:spcPts val="300"/>
              </a:spcBef>
              <a:spcAft>
                <a:spcPts val="0"/>
              </a:spcAft>
              <a:buSzPts val="1800"/>
              <a:buChar char="•"/>
              <a:defRPr/>
            </a:lvl9pPr>
          </a:lstStyle>
          <a:p>
            <a:endParaRPr/>
          </a:p>
        </p:txBody>
      </p:sp>
      <p:sp>
        <p:nvSpPr>
          <p:cNvPr id="150" name="Google Shape;150;p25"/>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51" name="Google Shape;151;p25"/>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8"/>
        <p:cNvGrpSpPr/>
        <p:nvPr/>
      </p:nvGrpSpPr>
      <p:grpSpPr>
        <a:xfrm>
          <a:off x="0" y="0"/>
          <a:ext cx="0" cy="0"/>
          <a:chOff x="0" y="0"/>
          <a:chExt cx="0" cy="0"/>
        </a:xfrm>
      </p:grpSpPr>
      <p:sp>
        <p:nvSpPr>
          <p:cNvPr id="159" name="Google Shape;159;p27"/>
          <p:cNvSpPr txBox="1">
            <a:spLocks noGrp="1"/>
          </p:cNvSpPr>
          <p:nvPr>
            <p:ph type="title"/>
          </p:nvPr>
        </p:nvSpPr>
        <p:spPr>
          <a:xfrm>
            <a:off x="685800" y="1085850"/>
            <a:ext cx="7772400" cy="1614488"/>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7FA3"/>
              </a:buClr>
              <a:buSzPts val="3600"/>
              <a:buFont typeface="Times New Roman"/>
              <a:buNone/>
              <a:defRPr sz="3600" b="1" i="0" u="none" strike="noStrike" cap="none">
                <a:solidFill>
                  <a:srgbClr val="007FA3"/>
                </a:solidFill>
                <a:latin typeface="Arial"/>
                <a:ea typeface="Arial"/>
                <a:cs typeface="Arial"/>
                <a:sym typeface="Arial"/>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160" name="Google Shape;160;p27"/>
          <p:cNvSpPr txBox="1">
            <a:spLocks noGrp="1"/>
          </p:cNvSpPr>
          <p:nvPr>
            <p:ph type="body" idx="1"/>
          </p:nvPr>
        </p:nvSpPr>
        <p:spPr>
          <a:xfrm>
            <a:off x="674687" y="2971800"/>
            <a:ext cx="7794626" cy="1314450"/>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0"/>
              </a:spcBef>
              <a:spcAft>
                <a:spcPts val="0"/>
              </a:spcAft>
              <a:buClr>
                <a:srgbClr val="007FA3"/>
              </a:buClr>
              <a:buSzPts val="1600"/>
              <a:buFont typeface="Arial"/>
              <a:buNone/>
              <a:defRPr sz="1600" b="0" i="0" u="none" strike="noStrike" cap="none">
                <a:solidFill>
                  <a:srgbClr val="007FA3"/>
                </a:solidFill>
                <a:latin typeface="Arial"/>
                <a:ea typeface="Arial"/>
                <a:cs typeface="Arial"/>
                <a:sym typeface="Arial"/>
              </a:defRPr>
            </a:lvl1pPr>
            <a:lvl2pPr marL="914400" marR="0" lvl="1" indent="-228600" algn="l">
              <a:lnSpc>
                <a:spcPct val="100000"/>
              </a:lnSpc>
              <a:spcBef>
                <a:spcPts val="600"/>
              </a:spcBef>
              <a:spcAft>
                <a:spcPts val="0"/>
              </a:spcAft>
              <a:buClr>
                <a:srgbClr val="007FA3"/>
              </a:buClr>
              <a:buSzPts val="1800"/>
              <a:buFont typeface="Arial"/>
              <a:buNone/>
              <a:defRPr sz="1800" b="0" i="0" u="none" strike="noStrike" cap="none">
                <a:solidFill>
                  <a:srgbClr val="888888"/>
                </a:solidFill>
                <a:latin typeface="Arial"/>
                <a:ea typeface="Arial"/>
                <a:cs typeface="Arial"/>
                <a:sym typeface="Arial"/>
              </a:defRPr>
            </a:lvl2pPr>
            <a:lvl3pPr marL="1371600" marR="0" lvl="2" indent="-228600" algn="l">
              <a:lnSpc>
                <a:spcPct val="100000"/>
              </a:lnSpc>
              <a:spcBef>
                <a:spcPts val="600"/>
              </a:spcBef>
              <a:spcAft>
                <a:spcPts val="0"/>
              </a:spcAft>
              <a:buClr>
                <a:srgbClr val="007FA3"/>
              </a:buClr>
              <a:buSzPts val="1600"/>
              <a:buFont typeface="Noto Sans Symbols"/>
              <a:buNone/>
              <a:defRPr sz="1600" b="0" i="0" u="none" strike="noStrike" cap="none">
                <a:solidFill>
                  <a:srgbClr val="888888"/>
                </a:solidFill>
                <a:latin typeface="Arial"/>
                <a:ea typeface="Arial"/>
                <a:cs typeface="Arial"/>
                <a:sym typeface="Arial"/>
              </a:defRPr>
            </a:lvl3pPr>
            <a:lvl4pPr marL="1828800" marR="0" lvl="3" indent="-228600" algn="l">
              <a:lnSpc>
                <a:spcPct val="100000"/>
              </a:lnSpc>
              <a:spcBef>
                <a:spcPts val="600"/>
              </a:spcBef>
              <a:spcAft>
                <a:spcPts val="0"/>
              </a:spcAft>
              <a:buClr>
                <a:srgbClr val="007FA3"/>
              </a:buClr>
              <a:buSzPts val="1400"/>
              <a:buFont typeface="Arial"/>
              <a:buNone/>
              <a:defRPr sz="1400" b="0" i="0" u="none" strike="noStrike" cap="none">
                <a:solidFill>
                  <a:srgbClr val="888888"/>
                </a:solidFill>
                <a:latin typeface="Arial"/>
                <a:ea typeface="Arial"/>
                <a:cs typeface="Arial"/>
                <a:sym typeface="Arial"/>
              </a:defRPr>
            </a:lvl4pPr>
            <a:lvl5pPr marL="2286000" marR="0" lvl="4" indent="-228600" algn="l">
              <a:lnSpc>
                <a:spcPct val="100000"/>
              </a:lnSpc>
              <a:spcBef>
                <a:spcPts val="600"/>
              </a:spcBef>
              <a:spcAft>
                <a:spcPts val="0"/>
              </a:spcAft>
              <a:buClr>
                <a:srgbClr val="007FA3"/>
              </a:buClr>
              <a:buSzPts val="1400"/>
              <a:buFont typeface="Arial"/>
              <a:buNone/>
              <a:defRPr sz="1400" b="0" i="0" u="none" strike="noStrike" cap="none">
                <a:solidFill>
                  <a:srgbClr val="888888"/>
                </a:solidFill>
                <a:latin typeface="Arial"/>
                <a:ea typeface="Arial"/>
                <a:cs typeface="Arial"/>
                <a:sym typeface="Arial"/>
              </a:defRPr>
            </a:lvl5pPr>
            <a:lvl6pPr marL="2743200" marR="0" lvl="5" indent="-228600" algn="l">
              <a:lnSpc>
                <a:spcPct val="100000"/>
              </a:lnSpc>
              <a:spcBef>
                <a:spcPts val="300"/>
              </a:spcBef>
              <a:spcAft>
                <a:spcPts val="0"/>
              </a:spcAft>
              <a:buClr>
                <a:srgbClr val="007FA3"/>
              </a:buClr>
              <a:buSzPts val="1400"/>
              <a:buFont typeface="Arial"/>
              <a:buNone/>
              <a:defRPr sz="1400" b="0" i="0" u="none" strike="noStrike" cap="none">
                <a:solidFill>
                  <a:srgbClr val="888888"/>
                </a:solidFill>
                <a:latin typeface="Arial"/>
                <a:ea typeface="Arial"/>
                <a:cs typeface="Arial"/>
                <a:sym typeface="Arial"/>
              </a:defRPr>
            </a:lvl6pPr>
            <a:lvl7pPr marL="3200400" marR="0" lvl="6" indent="-228600" algn="l">
              <a:lnSpc>
                <a:spcPct val="100000"/>
              </a:lnSpc>
              <a:spcBef>
                <a:spcPts val="300"/>
              </a:spcBef>
              <a:spcAft>
                <a:spcPts val="0"/>
              </a:spcAft>
              <a:buClr>
                <a:srgbClr val="007FA3"/>
              </a:buClr>
              <a:buSzPts val="1400"/>
              <a:buFont typeface="Arial"/>
              <a:buNone/>
              <a:defRPr sz="1400" b="0" i="0" u="none" strike="noStrike" cap="none">
                <a:solidFill>
                  <a:srgbClr val="888888"/>
                </a:solidFill>
                <a:latin typeface="Arial"/>
                <a:ea typeface="Arial"/>
                <a:cs typeface="Arial"/>
                <a:sym typeface="Arial"/>
              </a:defRPr>
            </a:lvl7pPr>
            <a:lvl8pPr marL="3657600" marR="0" lvl="7" indent="-228600" algn="l">
              <a:lnSpc>
                <a:spcPct val="100000"/>
              </a:lnSpc>
              <a:spcBef>
                <a:spcPts val="300"/>
              </a:spcBef>
              <a:spcAft>
                <a:spcPts val="0"/>
              </a:spcAft>
              <a:buClr>
                <a:srgbClr val="007FA3"/>
              </a:buClr>
              <a:buSzPts val="1400"/>
              <a:buFont typeface="Arial"/>
              <a:buNone/>
              <a:defRPr sz="1400" b="0" i="0" u="none" strike="noStrike" cap="none">
                <a:solidFill>
                  <a:srgbClr val="888888"/>
                </a:solidFill>
                <a:latin typeface="Arial"/>
                <a:ea typeface="Arial"/>
                <a:cs typeface="Arial"/>
                <a:sym typeface="Arial"/>
              </a:defRPr>
            </a:lvl8pPr>
            <a:lvl9pPr marL="4114800" marR="0" lvl="8" indent="-228600" algn="l">
              <a:lnSpc>
                <a:spcPct val="100000"/>
              </a:lnSpc>
              <a:spcBef>
                <a:spcPts val="300"/>
              </a:spcBef>
              <a:spcAft>
                <a:spcPts val="0"/>
              </a:spcAft>
              <a:buClr>
                <a:srgbClr val="007FA3"/>
              </a:buClr>
              <a:buSzPts val="1400"/>
              <a:buFont typeface="Arial"/>
              <a:buNone/>
              <a:defRPr sz="1400" b="0" i="0" u="none" strike="noStrike" cap="none">
                <a:solidFill>
                  <a:srgbClr val="888888"/>
                </a:solidFill>
                <a:latin typeface="Arial"/>
                <a:ea typeface="Arial"/>
                <a:cs typeface="Arial"/>
                <a:sym typeface="Arial"/>
              </a:defRPr>
            </a:lvl9pPr>
          </a:lstStyle>
          <a:p>
            <a:endParaRPr/>
          </a:p>
        </p:txBody>
      </p:sp>
      <p:sp>
        <p:nvSpPr>
          <p:cNvPr id="161" name="Google Shape;161;p27"/>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62" name="Google Shape;162;p27"/>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sp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sp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sp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sp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sp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sp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sp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sp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sp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sp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image" Target="../media/image1.png"/><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theme" Target="../theme/theme3.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sp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sp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sp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rgbClr val="007FA3"/>
              </a:buClr>
              <a:buSzPts val="3400"/>
              <a:buFont typeface="Times New Roman"/>
              <a:buNone/>
              <a:defRPr sz="3400" b="1" i="0" u="none" strike="noStrike" cap="none">
                <a:solidFill>
                  <a:srgbClr val="007FA3"/>
                </a:solidFill>
                <a:latin typeface="Times New Roman"/>
                <a:ea typeface="Times New Roman"/>
                <a:cs typeface="Times New Roman"/>
                <a:sym typeface="Times New Roman"/>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52" name="Google Shape;52;p13"/>
          <p:cNvSpPr txBox="1">
            <a:spLocks noGrp="1"/>
          </p:cNvSpPr>
          <p:nvPr>
            <p:ph type="body" idx="1"/>
          </p:nvPr>
        </p:nvSpPr>
        <p:spPr>
          <a:xfrm>
            <a:off x="457200" y="1200150"/>
            <a:ext cx="8229600" cy="3321308"/>
          </a:xfrm>
          <a:prstGeom prst="rect">
            <a:avLst/>
          </a:prstGeom>
          <a:noFill/>
          <a:ln>
            <a:noFill/>
          </a:ln>
        </p:spPr>
        <p:txBody>
          <a:bodyPr spcFirstLastPara="1" wrap="square" lIns="91425" tIns="91425" rIns="91425" bIns="91425" anchor="t" anchorCtr="0">
            <a:noAutofit/>
          </a:bodyPr>
          <a:lstStyle>
            <a:lvl1pPr marL="457200" marR="0" lvl="0" indent="-330200" algn="l" rtl="0">
              <a:lnSpc>
                <a:spcPct val="100000"/>
              </a:lnSpc>
              <a:spcBef>
                <a:spcPts val="15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1pPr>
            <a:lvl2pPr marL="914400" marR="0" lvl="1" indent="-330200"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L="1371600" marR="0" lvl="2" indent="-330200"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L="1828800" marR="0" lvl="3" indent="-330200"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3" name="Google Shape;53;p13"/>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rtl="0">
              <a:lnSpc>
                <a:spcPct val="100000"/>
              </a:lnSpc>
              <a:spcBef>
                <a:spcPts val="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54" name="Google Shape;54;p13"/>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SzPts val="225"/>
              <a:buFont typeface="Arial"/>
              <a:buNone/>
              <a:defRPr sz="9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3"/>
        <p:cNvGrpSpPr/>
        <p:nvPr/>
      </p:nvGrpSpPr>
      <p:grpSpPr>
        <a:xfrm>
          <a:off x="0" y="0"/>
          <a:ext cx="0" cy="0"/>
          <a:chOff x="0" y="0"/>
          <a:chExt cx="0" cy="0"/>
        </a:xfrm>
      </p:grpSpPr>
      <p:sp>
        <p:nvSpPr>
          <p:cNvPr id="74" name="Google Shape;74;p16"/>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rgbClr val="007FA3"/>
              </a:buClr>
              <a:buSzPts val="3400"/>
              <a:buFont typeface="Times New Roman"/>
              <a:buNone/>
              <a:defRPr sz="3400" b="1" i="0" u="none" strike="noStrike" cap="none">
                <a:solidFill>
                  <a:srgbClr val="007FA3"/>
                </a:solidFill>
                <a:latin typeface="Times New Roman"/>
                <a:ea typeface="Times New Roman"/>
                <a:cs typeface="Times New Roman"/>
                <a:sym typeface="Times New Roman"/>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75" name="Google Shape;75;p16"/>
          <p:cNvSpPr txBox="1">
            <a:spLocks noGrp="1"/>
          </p:cNvSpPr>
          <p:nvPr>
            <p:ph type="body" idx="1"/>
          </p:nvPr>
        </p:nvSpPr>
        <p:spPr>
          <a:xfrm>
            <a:off x="457200" y="1200150"/>
            <a:ext cx="8229600" cy="3321308"/>
          </a:xfrm>
          <a:prstGeom prst="rect">
            <a:avLst/>
          </a:prstGeom>
          <a:noFill/>
          <a:ln>
            <a:noFill/>
          </a:ln>
        </p:spPr>
        <p:txBody>
          <a:bodyPr spcFirstLastPara="1" wrap="square" lIns="91425" tIns="91425" rIns="91425" bIns="91425" anchor="t" anchorCtr="0">
            <a:noAutofit/>
          </a:bodyPr>
          <a:lstStyle>
            <a:lvl1pPr marL="457200" marR="0" lvl="0" indent="-330200" algn="l" rtl="0">
              <a:lnSpc>
                <a:spcPct val="100000"/>
              </a:lnSpc>
              <a:spcBef>
                <a:spcPts val="15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1pPr>
            <a:lvl2pPr marL="914400" marR="0" lvl="1" indent="-330200"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2pPr>
            <a:lvl3pPr marL="1371600" marR="0" lvl="2" indent="-330200" algn="l" rtl="0">
              <a:lnSpc>
                <a:spcPct val="100000"/>
              </a:lnSpc>
              <a:spcBef>
                <a:spcPts val="600"/>
              </a:spcBef>
              <a:spcAft>
                <a:spcPts val="0"/>
              </a:spcAft>
              <a:buClr>
                <a:srgbClr val="007FA3"/>
              </a:buClr>
              <a:buSzPts val="1600"/>
              <a:buFont typeface="Noto Sans Symbols"/>
              <a:buChar char="▪"/>
              <a:defRPr sz="1600" b="0" i="0" u="none" strike="noStrike" cap="none">
                <a:solidFill>
                  <a:schemeClr val="dk1"/>
                </a:solidFill>
                <a:latin typeface="Arial"/>
                <a:ea typeface="Arial"/>
                <a:cs typeface="Arial"/>
                <a:sym typeface="Arial"/>
              </a:defRPr>
            </a:lvl3pPr>
            <a:lvl4pPr marL="1828800" marR="0" lvl="3" indent="-330200"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6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lnSpc>
                <a:spcPct val="100000"/>
              </a:lnSpc>
              <a:spcBef>
                <a:spcPts val="300"/>
              </a:spcBef>
              <a:spcAft>
                <a:spcPts val="0"/>
              </a:spcAft>
              <a:buClr>
                <a:srgbClr val="007FA3"/>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pic>
        <p:nvPicPr>
          <p:cNvPr id="76" name="Google Shape;76;p16" descr="Pearson Logo"/>
          <p:cNvPicPr preferRelativeResize="0"/>
          <p:nvPr/>
        </p:nvPicPr>
        <p:blipFill rotWithShape="1">
          <a:blip r:embed="rId12">
            <a:alphaModFix/>
          </a:blip>
          <a:srcRect/>
          <a:stretch/>
        </p:blipFill>
        <p:spPr>
          <a:xfrm>
            <a:off x="443972" y="4822282"/>
            <a:ext cx="688499" cy="209935"/>
          </a:xfrm>
          <a:prstGeom prst="rect">
            <a:avLst/>
          </a:prstGeom>
          <a:noFill/>
          <a:ln>
            <a:noFill/>
          </a:ln>
        </p:spPr>
      </p:pic>
      <p:sp>
        <p:nvSpPr>
          <p:cNvPr id="77" name="Google Shape;77;p16"/>
          <p:cNvSpPr txBox="1"/>
          <p:nvPr/>
        </p:nvSpPr>
        <p:spPr>
          <a:xfrm>
            <a:off x="1600200" y="4822008"/>
            <a:ext cx="7162799" cy="15004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Verdana"/>
              <a:buNone/>
            </a:pPr>
            <a:r>
              <a:rPr lang="en" sz="1200" b="0" i="0" u="none" strike="noStrike" cap="none">
                <a:solidFill>
                  <a:srgbClr val="000000"/>
                </a:solidFill>
                <a:latin typeface="Verdana"/>
                <a:ea typeface="Verdana"/>
                <a:cs typeface="Verdana"/>
                <a:sym typeface="Verdana"/>
              </a:rPr>
              <a:t>Copyright © 2021, 2018, 2015 Pearson Education, Inc. All Rights Reserved</a:t>
            </a:r>
            <a:endParaRPr/>
          </a:p>
        </p:txBody>
      </p:sp>
      <p:sp>
        <p:nvSpPr>
          <p:cNvPr id="78" name="Google Shape;78;p16"/>
          <p:cNvSpPr txBox="1">
            <a:spLocks noGrp="1"/>
          </p:cNvSpPr>
          <p:nvPr>
            <p:ph type="dt" idx="10"/>
          </p:nvPr>
        </p:nvSpPr>
        <p:spPr>
          <a:xfrm>
            <a:off x="6335712" y="84803"/>
            <a:ext cx="2133599" cy="137159"/>
          </a:xfrm>
          <a:prstGeom prst="rect">
            <a:avLst/>
          </a:prstGeom>
          <a:noFill/>
          <a:ln>
            <a:noFill/>
          </a:ln>
        </p:spPr>
        <p:txBody>
          <a:bodyPr spcFirstLastPara="1" wrap="square" lIns="91425" tIns="91425" rIns="91425" bIns="91425" anchor="ctr" anchorCtr="0">
            <a:noAutofit/>
          </a:bodyPr>
          <a:lstStyle>
            <a:lvl1pPr marR="0" lvl="0" algn="r" rtl="0">
              <a:lnSpc>
                <a:spcPct val="100000"/>
              </a:lnSpc>
              <a:spcBef>
                <a:spcPts val="0"/>
              </a:spcBef>
              <a:spcAft>
                <a:spcPts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79" name="Google Shape;79;p16"/>
          <p:cNvSpPr txBox="1">
            <a:spLocks noGrp="1"/>
          </p:cNvSpPr>
          <p:nvPr>
            <p:ph type="sldNum" idx="12"/>
          </p:nvPr>
        </p:nvSpPr>
        <p:spPr>
          <a:xfrm>
            <a:off x="8469311" y="84803"/>
            <a:ext cx="551783" cy="137159"/>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1pPr>
            <a:lvl2pPr marL="0" marR="0" lvl="1"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2pPr>
            <a:lvl3pPr marL="0" marR="0" lvl="2"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3pPr>
            <a:lvl4pPr marL="0" marR="0" lvl="3"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4pPr>
            <a:lvl5pPr marL="0" marR="0" lvl="4"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5pPr>
            <a:lvl6pPr marL="0" marR="0" lvl="5"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6pPr>
            <a:lvl7pPr marL="0" marR="0" lvl="6"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7pPr>
            <a:lvl8pPr marL="0" marR="0" lvl="7"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8pPr>
            <a:lvl9pPr marL="0" marR="0" lvl="8" indent="0" algn="r" rtl="0">
              <a:lnSpc>
                <a:spcPct val="100000"/>
              </a:lnSpc>
              <a:spcBef>
                <a:spcPts val="0"/>
              </a:spcBef>
              <a:spcAft>
                <a:spcPts val="0"/>
              </a:spcAft>
              <a:buClr>
                <a:schemeClr val="lt1"/>
              </a:buClr>
              <a:buSzPts val="225"/>
              <a:buFont typeface="Arial"/>
              <a:buNone/>
              <a:defRPr sz="9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1"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8">
            <a:extLst>
              <a:ext uri="{C183D7F6-B498-43B3-948B-1728B52AA6E4}">
                <adec:decorative xmlns:adec="http://schemas.microsoft.com/office/drawing/2017/decorative" val="0"/>
              </a:ext>
            </a:extLst>
          </p:cNvPr>
          <p:cNvSpPr txBox="1">
            <a:spLocks noGrp="1"/>
          </p:cNvSpPr>
          <p:nvPr>
            <p:ph type="title"/>
          </p:nvPr>
        </p:nvSpPr>
        <p:spPr>
          <a:xfrm>
            <a:off x="457200" y="161528"/>
            <a:ext cx="8229600" cy="467121"/>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7FA3"/>
              </a:buClr>
              <a:buSzPts val="3600"/>
              <a:buFont typeface="Times New Roman"/>
              <a:buNone/>
            </a:pPr>
            <a:r>
              <a:rPr lang="en" dirty="0"/>
              <a:t>Fundamentals of Web Development</a:t>
            </a:r>
            <a:endParaRPr dirty="0"/>
          </a:p>
        </p:txBody>
      </p:sp>
      <p:sp>
        <p:nvSpPr>
          <p:cNvPr id="168" name="Google Shape;168;p28"/>
          <p:cNvSpPr txBox="1">
            <a:spLocks noGrp="1"/>
          </p:cNvSpPr>
          <p:nvPr>
            <p:ph type="body" idx="1"/>
          </p:nvPr>
        </p:nvSpPr>
        <p:spPr>
          <a:xfrm>
            <a:off x="457200" y="612322"/>
            <a:ext cx="8229600" cy="35922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7FA3"/>
              </a:buClr>
              <a:buSzPts val="2000"/>
              <a:buFont typeface="Arial"/>
              <a:buNone/>
            </a:pPr>
            <a:r>
              <a:rPr lang="en" dirty="0"/>
              <a:t>Third Edition</a:t>
            </a:r>
            <a:r>
              <a:rPr lang="en-US" dirty="0"/>
              <a:t> by Randy Connolly and Ricardo Hoar</a:t>
            </a:r>
            <a:endParaRPr dirty="0"/>
          </a:p>
        </p:txBody>
      </p:sp>
      <p:sp>
        <p:nvSpPr>
          <p:cNvPr id="169" name="Google Shape;169;p28"/>
          <p:cNvSpPr txBox="1">
            <a:spLocks noGrp="1"/>
          </p:cNvSpPr>
          <p:nvPr>
            <p:ph type="body" idx="3"/>
          </p:nvPr>
        </p:nvSpPr>
        <p:spPr>
          <a:xfrm>
            <a:off x="4572000" y="1200150"/>
            <a:ext cx="4114800" cy="1119188"/>
          </a:xfrm>
          <a:prstGeom prst="rect">
            <a:avLst/>
          </a:prstGeom>
          <a:noFill/>
          <a:ln>
            <a:noFill/>
          </a:ln>
        </p:spPr>
        <p:txBody>
          <a:bodyPr spcFirstLastPara="1" wrap="square" lIns="91425" tIns="91425" rIns="91425" bIns="91425" anchor="b" anchorCtr="0">
            <a:noAutofit/>
          </a:bodyPr>
          <a:lstStyle/>
          <a:p>
            <a:pPr marL="101600" lvl="0" indent="0" algn="ctr" rtl="0">
              <a:lnSpc>
                <a:spcPct val="100000"/>
              </a:lnSpc>
              <a:spcBef>
                <a:spcPts val="0"/>
              </a:spcBef>
              <a:spcAft>
                <a:spcPts val="0"/>
              </a:spcAft>
              <a:buSzPts val="3000"/>
              <a:buNone/>
            </a:pPr>
            <a:r>
              <a:rPr lang="en" dirty="0"/>
              <a:t>Chapter 7</a:t>
            </a:r>
            <a:endParaRPr dirty="0"/>
          </a:p>
        </p:txBody>
      </p:sp>
      <p:sp>
        <p:nvSpPr>
          <p:cNvPr id="170" name="Google Shape;170;p28"/>
          <p:cNvSpPr txBox="1">
            <a:spLocks noGrp="1"/>
          </p:cNvSpPr>
          <p:nvPr>
            <p:ph type="body" idx="4"/>
          </p:nvPr>
        </p:nvSpPr>
        <p:spPr>
          <a:xfrm>
            <a:off x="4572000" y="2439592"/>
            <a:ext cx="4114800" cy="824604"/>
          </a:xfrm>
          <a:prstGeom prst="rect">
            <a:avLst/>
          </a:prstGeom>
          <a:noFill/>
          <a:ln>
            <a:noFill/>
          </a:ln>
        </p:spPr>
        <p:txBody>
          <a:bodyPr spcFirstLastPara="1" wrap="square" lIns="91425" tIns="91425" rIns="91425" bIns="91425" anchor="t" anchorCtr="0">
            <a:noAutofit/>
          </a:bodyPr>
          <a:lstStyle/>
          <a:p>
            <a:pPr algn="ctr"/>
            <a:r>
              <a:rPr lang="en-US" sz="1800" b="0" i="0" u="none" strike="noStrike" baseline="0" dirty="0">
                <a:solidFill>
                  <a:schemeClr val="tx1"/>
                </a:solidFill>
                <a:latin typeface="+mj-lt"/>
              </a:rPr>
              <a:t>CSS 2: Layout</a:t>
            </a:r>
            <a:endParaRPr lang="en-US" dirty="0">
              <a:solidFill>
                <a:schemeClr val="tx1"/>
              </a:solidFill>
              <a:latin typeface="+mj-lt"/>
            </a:endParaRPr>
          </a:p>
        </p:txBody>
      </p:sp>
      <p:pic>
        <p:nvPicPr>
          <p:cNvPr id="172" name="Google Shape;172;p28">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457204" y="1212238"/>
            <a:ext cx="2718259" cy="3363250"/>
          </a:xfrm>
          <a:prstGeom prst="rect">
            <a:avLst/>
          </a:prstGeom>
          <a:noFill/>
          <a:ln>
            <a:noFill/>
          </a:ln>
        </p:spPr>
      </p:pic>
      <p:sp>
        <p:nvSpPr>
          <p:cNvPr id="171" name="Google Shape;171;p28"/>
          <p:cNvSpPr txBox="1">
            <a:spLocks noGrp="1"/>
          </p:cNvSpPr>
          <p:nvPr>
            <p:ph type="body" idx="6"/>
          </p:nvPr>
        </p:nvSpPr>
        <p:spPr>
          <a:xfrm>
            <a:off x="2169825" y="4816187"/>
            <a:ext cx="6589712" cy="171450"/>
          </a:xfrm>
          <a:prstGeom prst="rect">
            <a:avLst/>
          </a:prstGeom>
          <a:noFill/>
          <a:ln>
            <a:noFill/>
          </a:ln>
        </p:spPr>
        <p:txBody>
          <a:bodyPr spcFirstLastPara="1" wrap="square" lIns="91425" tIns="91425" rIns="91425" bIns="91425" anchor="ctr" anchorCtr="0">
            <a:noAutofit/>
          </a:bodyPr>
          <a:lstStyle/>
          <a:p>
            <a:pPr marL="256032" lvl="0" indent="-154432" algn="r" rtl="0">
              <a:lnSpc>
                <a:spcPct val="100000"/>
              </a:lnSpc>
              <a:spcBef>
                <a:spcPts val="0"/>
              </a:spcBef>
              <a:spcAft>
                <a:spcPts val="0"/>
              </a:spcAft>
              <a:buSzPts val="1200"/>
              <a:buNone/>
            </a:pPr>
            <a:r>
              <a:rPr lang="en" sz="1200" b="0" dirty="0">
                <a:latin typeface="Verdana"/>
                <a:ea typeface="Verdana"/>
                <a:cs typeface="Verdana"/>
                <a:sym typeface="Verdana"/>
              </a:rPr>
              <a:t>Copyright © 2021, 2018, 2015 Pearson Education, Inc. All Rights Reserved</a:t>
            </a:r>
            <a:endParaRPr dirty="0"/>
          </a:p>
        </p:txBody>
      </p:sp>
      <p:pic>
        <p:nvPicPr>
          <p:cNvPr id="173" name="Google Shape;173;p28" descr="Pearson Logo"/>
          <p:cNvPicPr preferRelativeResize="0"/>
          <p:nvPr/>
        </p:nvPicPr>
        <p:blipFill rotWithShape="1">
          <a:blip r:embed="rId4">
            <a:alphaModFix/>
          </a:blip>
          <a:srcRect/>
          <a:stretch/>
        </p:blipFill>
        <p:spPr>
          <a:xfrm>
            <a:off x="443972" y="4822282"/>
            <a:ext cx="688501" cy="20993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F5676-F098-46DD-80F0-D72192A8B555}"/>
              </a:ext>
            </a:extLst>
          </p:cNvPr>
          <p:cNvSpPr>
            <a:spLocks noGrp="1"/>
          </p:cNvSpPr>
          <p:nvPr>
            <p:ph type="title"/>
          </p:nvPr>
        </p:nvSpPr>
        <p:spPr/>
        <p:txBody>
          <a:bodyPr/>
          <a:lstStyle/>
          <a:p>
            <a:r>
              <a:rPr lang="en-CA" dirty="0"/>
              <a:t>Flexbox Layout</a:t>
            </a:r>
          </a:p>
        </p:txBody>
      </p:sp>
      <p:pic>
        <p:nvPicPr>
          <p:cNvPr id="5" name="Picture 4" descr="FIGURE 7.11 Using flexbox to simplify layout">
            <a:extLst>
              <a:ext uri="{FF2B5EF4-FFF2-40B4-BE49-F238E27FC236}">
                <a16:creationId xmlns:a16="http://schemas.microsoft.com/office/drawing/2014/main" id="{DB108837-2C2A-4EBE-A224-E976F98C4045}"/>
              </a:ext>
            </a:extLst>
          </p:cNvPr>
          <p:cNvPicPr>
            <a:picLocks noChangeAspect="1"/>
          </p:cNvPicPr>
          <p:nvPr/>
        </p:nvPicPr>
        <p:blipFill>
          <a:blip r:embed="rId2"/>
          <a:stretch>
            <a:fillRect/>
          </a:stretch>
        </p:blipFill>
        <p:spPr>
          <a:xfrm>
            <a:off x="2137145" y="984487"/>
            <a:ext cx="4624450" cy="3818411"/>
          </a:xfrm>
          <a:prstGeom prst="rect">
            <a:avLst/>
          </a:prstGeom>
        </p:spPr>
      </p:pic>
    </p:spTree>
    <p:extLst>
      <p:ext uri="{BB962C8B-B14F-4D97-AF65-F5344CB8AC3E}">
        <p14:creationId xmlns:p14="http://schemas.microsoft.com/office/powerpoint/2010/main" val="14460797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F1D225-1861-4F7C-8321-6B8409B5E612}"/>
              </a:ext>
            </a:extLst>
          </p:cNvPr>
          <p:cNvSpPr>
            <a:spLocks noGrp="1"/>
          </p:cNvSpPr>
          <p:nvPr>
            <p:ph type="title"/>
          </p:nvPr>
        </p:nvSpPr>
        <p:spPr/>
        <p:txBody>
          <a:bodyPr/>
          <a:lstStyle/>
          <a:p>
            <a:r>
              <a:rPr lang="en-CA" dirty="0"/>
              <a:t>Flex containers and items</a:t>
            </a:r>
          </a:p>
        </p:txBody>
      </p:sp>
      <p:sp>
        <p:nvSpPr>
          <p:cNvPr id="3" name="Text Placeholder 2">
            <a:extLst>
              <a:ext uri="{FF2B5EF4-FFF2-40B4-BE49-F238E27FC236}">
                <a16:creationId xmlns:a16="http://schemas.microsoft.com/office/drawing/2014/main" id="{B6E70193-CC43-4390-8B16-471C7AA79538}"/>
              </a:ext>
            </a:extLst>
          </p:cNvPr>
          <p:cNvSpPr>
            <a:spLocks noGrp="1"/>
          </p:cNvSpPr>
          <p:nvPr>
            <p:ph type="body" idx="1"/>
          </p:nvPr>
        </p:nvSpPr>
        <p:spPr>
          <a:xfrm>
            <a:off x="457201" y="1081088"/>
            <a:ext cx="8229598" cy="3532476"/>
          </a:xfrm>
        </p:spPr>
        <p:txBody>
          <a:bodyPr/>
          <a:lstStyle/>
          <a:p>
            <a:pPr marL="114300" indent="0" algn="l">
              <a:buNone/>
            </a:pPr>
            <a:r>
              <a:rPr lang="en-CA" sz="1800" b="0" i="0" u="none" strike="noStrike" baseline="0" dirty="0">
                <a:solidFill>
                  <a:srgbClr val="000000"/>
                </a:solidFill>
                <a:latin typeface="+mj-lt"/>
              </a:rPr>
              <a:t>There</a:t>
            </a:r>
            <a:r>
              <a:rPr lang="en-CA" sz="1800" dirty="0">
                <a:solidFill>
                  <a:srgbClr val="000000"/>
                </a:solidFill>
                <a:latin typeface="+mj-lt"/>
              </a:rPr>
              <a:t> </a:t>
            </a:r>
            <a:r>
              <a:rPr lang="en-US" sz="1800" b="0" i="0" u="none" strike="noStrike" baseline="0" dirty="0">
                <a:solidFill>
                  <a:srgbClr val="000000"/>
                </a:solidFill>
                <a:latin typeface="+mj-lt"/>
              </a:rPr>
              <a:t>are two places in which you will be assigning flexbox properties: the </a:t>
            </a:r>
            <a:r>
              <a:rPr lang="en-US" sz="1800" b="1" i="0" u="none" strike="noStrike" baseline="0" dirty="0">
                <a:solidFill>
                  <a:srgbClr val="009A9A"/>
                </a:solidFill>
                <a:latin typeface="+mj-lt"/>
              </a:rPr>
              <a:t>flex container </a:t>
            </a:r>
            <a:r>
              <a:rPr lang="en-US" sz="1800" b="0" i="0" u="none" strike="noStrike" baseline="0" dirty="0">
                <a:solidFill>
                  <a:srgbClr val="000000"/>
                </a:solidFill>
                <a:latin typeface="+mj-lt"/>
              </a:rPr>
              <a:t>and the </a:t>
            </a:r>
            <a:r>
              <a:rPr lang="en-US" sz="1800" b="1" i="0" u="none" strike="noStrike" baseline="0" dirty="0">
                <a:solidFill>
                  <a:srgbClr val="009A9A"/>
                </a:solidFill>
                <a:latin typeface="+mj-lt"/>
              </a:rPr>
              <a:t>flex items </a:t>
            </a:r>
            <a:r>
              <a:rPr lang="en-US" sz="1800" b="0" i="0" u="none" strike="noStrike" baseline="0" dirty="0">
                <a:solidFill>
                  <a:srgbClr val="000000"/>
                </a:solidFill>
                <a:latin typeface="+mj-lt"/>
              </a:rPr>
              <a:t>within the container.</a:t>
            </a:r>
          </a:p>
          <a:p>
            <a:pPr marL="114300" indent="0" algn="l">
              <a:buNone/>
            </a:pPr>
            <a:endParaRPr lang="en-US" sz="1800" dirty="0">
              <a:solidFill>
                <a:srgbClr val="000000"/>
              </a:solidFill>
              <a:latin typeface="+mj-lt"/>
            </a:endParaRPr>
          </a:p>
        </p:txBody>
      </p:sp>
      <p:pic>
        <p:nvPicPr>
          <p:cNvPr id="5" name="Picture 4" descr="FIGURE 7.12 Flex containers and items">
            <a:extLst>
              <a:ext uri="{FF2B5EF4-FFF2-40B4-BE49-F238E27FC236}">
                <a16:creationId xmlns:a16="http://schemas.microsoft.com/office/drawing/2014/main" id="{F83CA55D-7F95-4201-930A-4DE7D9602354}"/>
              </a:ext>
            </a:extLst>
          </p:cNvPr>
          <p:cNvPicPr>
            <a:picLocks noChangeAspect="1"/>
          </p:cNvPicPr>
          <p:nvPr/>
        </p:nvPicPr>
        <p:blipFill>
          <a:blip r:embed="rId2"/>
          <a:stretch>
            <a:fillRect/>
          </a:stretch>
        </p:blipFill>
        <p:spPr>
          <a:xfrm>
            <a:off x="2445488" y="2337191"/>
            <a:ext cx="4253023" cy="2276373"/>
          </a:xfrm>
          <a:prstGeom prst="rect">
            <a:avLst/>
          </a:prstGeom>
        </p:spPr>
      </p:pic>
    </p:spTree>
    <p:extLst>
      <p:ext uri="{BB962C8B-B14F-4D97-AF65-F5344CB8AC3E}">
        <p14:creationId xmlns:p14="http://schemas.microsoft.com/office/powerpoint/2010/main" val="19645556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CE096A-72DA-475D-A3D4-246DBA56A6FF}"/>
              </a:ext>
            </a:extLst>
          </p:cNvPr>
          <p:cNvSpPr>
            <a:spLocks noGrp="1"/>
          </p:cNvSpPr>
          <p:nvPr>
            <p:ph type="title"/>
          </p:nvPr>
        </p:nvSpPr>
        <p:spPr/>
        <p:txBody>
          <a:bodyPr/>
          <a:lstStyle/>
          <a:p>
            <a:r>
              <a:rPr lang="en-CA" dirty="0"/>
              <a:t>The flexbox container properties</a:t>
            </a:r>
          </a:p>
        </p:txBody>
      </p:sp>
      <p:pic>
        <p:nvPicPr>
          <p:cNvPr id="5" name="Picture 4" descr="FIGURE 7.13 The flexbox container (parent) properties">
            <a:extLst>
              <a:ext uri="{FF2B5EF4-FFF2-40B4-BE49-F238E27FC236}">
                <a16:creationId xmlns:a16="http://schemas.microsoft.com/office/drawing/2014/main" id="{2DA796BE-4E89-4ADE-AD30-D1BECF09D3D5}"/>
              </a:ext>
            </a:extLst>
          </p:cNvPr>
          <p:cNvPicPr>
            <a:picLocks noChangeAspect="1"/>
          </p:cNvPicPr>
          <p:nvPr/>
        </p:nvPicPr>
        <p:blipFill rotWithShape="1">
          <a:blip r:embed="rId2"/>
          <a:srcRect b="64000"/>
          <a:stretch/>
        </p:blipFill>
        <p:spPr>
          <a:xfrm>
            <a:off x="1957303" y="1312743"/>
            <a:ext cx="5229394" cy="3069686"/>
          </a:xfrm>
          <a:prstGeom prst="rect">
            <a:avLst/>
          </a:prstGeom>
        </p:spPr>
      </p:pic>
    </p:spTree>
    <p:extLst>
      <p:ext uri="{BB962C8B-B14F-4D97-AF65-F5344CB8AC3E}">
        <p14:creationId xmlns:p14="http://schemas.microsoft.com/office/powerpoint/2010/main" val="12473529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CE096A-72DA-475D-A3D4-246DBA56A6FF}"/>
              </a:ext>
            </a:extLst>
          </p:cNvPr>
          <p:cNvSpPr>
            <a:spLocks noGrp="1"/>
          </p:cNvSpPr>
          <p:nvPr>
            <p:ph type="title"/>
          </p:nvPr>
        </p:nvSpPr>
        <p:spPr/>
        <p:txBody>
          <a:bodyPr/>
          <a:lstStyle/>
          <a:p>
            <a:r>
              <a:rPr lang="en-CA" dirty="0"/>
              <a:t>The flexbox container properties (ii)</a:t>
            </a:r>
          </a:p>
        </p:txBody>
      </p:sp>
      <p:pic>
        <p:nvPicPr>
          <p:cNvPr id="5" name="Picture 4" descr="FIGURE 7.13b The flexbox container (parent) properties (justify-content)">
            <a:extLst>
              <a:ext uri="{FF2B5EF4-FFF2-40B4-BE49-F238E27FC236}">
                <a16:creationId xmlns:a16="http://schemas.microsoft.com/office/drawing/2014/main" id="{2DA796BE-4E89-4ADE-AD30-D1BECF09D3D5}"/>
              </a:ext>
            </a:extLst>
          </p:cNvPr>
          <p:cNvPicPr>
            <a:picLocks noChangeAspect="1"/>
          </p:cNvPicPr>
          <p:nvPr/>
        </p:nvPicPr>
        <p:blipFill rotWithShape="1">
          <a:blip r:embed="rId2"/>
          <a:srcRect t="35979" b="31493"/>
          <a:stretch/>
        </p:blipFill>
        <p:spPr>
          <a:xfrm>
            <a:off x="600208" y="1518462"/>
            <a:ext cx="3971792" cy="2106576"/>
          </a:xfrm>
          <a:prstGeom prst="rect">
            <a:avLst/>
          </a:prstGeom>
        </p:spPr>
      </p:pic>
      <p:pic>
        <p:nvPicPr>
          <p:cNvPr id="4" name="Picture 3" descr="FIGURE 7.13c The flexbox container (parent) properties (align-items)">
            <a:extLst>
              <a:ext uri="{FF2B5EF4-FFF2-40B4-BE49-F238E27FC236}">
                <a16:creationId xmlns:a16="http://schemas.microsoft.com/office/drawing/2014/main" id="{729C6648-A066-4D0D-9B71-192C8C0F53D6}"/>
              </a:ext>
            </a:extLst>
          </p:cNvPr>
          <p:cNvPicPr>
            <a:picLocks noChangeAspect="1"/>
          </p:cNvPicPr>
          <p:nvPr/>
        </p:nvPicPr>
        <p:blipFill rotWithShape="1">
          <a:blip r:embed="rId2"/>
          <a:srcRect t="64599" b="-585"/>
          <a:stretch/>
        </p:blipFill>
        <p:spPr>
          <a:xfrm>
            <a:off x="4572000" y="1518462"/>
            <a:ext cx="3971792" cy="2330524"/>
          </a:xfrm>
          <a:prstGeom prst="rect">
            <a:avLst/>
          </a:prstGeom>
        </p:spPr>
      </p:pic>
      <p:sp>
        <p:nvSpPr>
          <p:cNvPr id="3" name="Rectangle 2">
            <a:extLst>
              <a:ext uri="{FF2B5EF4-FFF2-40B4-BE49-F238E27FC236}">
                <a16:creationId xmlns:a16="http://schemas.microsoft.com/office/drawing/2014/main" id="{15661879-0C90-4A8B-BC6D-1AEACC7FC674}"/>
              </a:ext>
              <a:ext uri="{C183D7F6-B498-43B3-948B-1728B52AA6E4}">
                <adec:decorative xmlns:adec="http://schemas.microsoft.com/office/drawing/2017/decorative" val="1"/>
              </a:ext>
            </a:extLst>
          </p:cNvPr>
          <p:cNvSpPr/>
          <p:nvPr/>
        </p:nvSpPr>
        <p:spPr>
          <a:xfrm>
            <a:off x="600208" y="3317358"/>
            <a:ext cx="1930341" cy="531628"/>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CA" dirty="0"/>
          </a:p>
        </p:txBody>
      </p:sp>
      <p:sp>
        <p:nvSpPr>
          <p:cNvPr id="6" name="Rectangle 5">
            <a:extLst>
              <a:ext uri="{FF2B5EF4-FFF2-40B4-BE49-F238E27FC236}">
                <a16:creationId xmlns:a16="http://schemas.microsoft.com/office/drawing/2014/main" id="{36FDD87C-47C2-489A-86CE-7C8FF8EFF3AD}"/>
              </a:ext>
              <a:ext uri="{C183D7F6-B498-43B3-948B-1728B52AA6E4}">
                <adec:decorative xmlns:adec="http://schemas.microsoft.com/office/drawing/2017/decorative" val="1"/>
              </a:ext>
            </a:extLst>
          </p:cNvPr>
          <p:cNvSpPr/>
          <p:nvPr/>
        </p:nvSpPr>
        <p:spPr>
          <a:xfrm>
            <a:off x="6613451" y="1353480"/>
            <a:ext cx="1930341" cy="531628"/>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CA" dirty="0"/>
          </a:p>
        </p:txBody>
      </p:sp>
    </p:spTree>
    <p:extLst>
      <p:ext uri="{BB962C8B-B14F-4D97-AF65-F5344CB8AC3E}">
        <p14:creationId xmlns:p14="http://schemas.microsoft.com/office/powerpoint/2010/main" val="29393975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CA4619-F705-454F-B966-FB0A48CDFCC5}"/>
              </a:ext>
            </a:extLst>
          </p:cNvPr>
          <p:cNvSpPr>
            <a:spLocks noGrp="1"/>
          </p:cNvSpPr>
          <p:nvPr>
            <p:ph type="title"/>
          </p:nvPr>
        </p:nvSpPr>
        <p:spPr/>
        <p:txBody>
          <a:bodyPr/>
          <a:lstStyle/>
          <a:p>
            <a:r>
              <a:rPr lang="en-US" dirty="0"/>
              <a:t>The flexbox item (child) properties</a:t>
            </a:r>
            <a:endParaRPr lang="en-CA" dirty="0"/>
          </a:p>
        </p:txBody>
      </p:sp>
      <p:pic>
        <p:nvPicPr>
          <p:cNvPr id="5" name="Picture 4" descr="FIGURE 7.14 The flexbox item (child) properties (abridged)">
            <a:extLst>
              <a:ext uri="{FF2B5EF4-FFF2-40B4-BE49-F238E27FC236}">
                <a16:creationId xmlns:a16="http://schemas.microsoft.com/office/drawing/2014/main" id="{DAD8C1E4-77B3-4133-90D0-3FEB3E5EAAD2}"/>
              </a:ext>
            </a:extLst>
          </p:cNvPr>
          <p:cNvPicPr>
            <a:picLocks noChangeAspect="1"/>
          </p:cNvPicPr>
          <p:nvPr/>
        </p:nvPicPr>
        <p:blipFill rotWithShape="1">
          <a:blip r:embed="rId2"/>
          <a:srcRect b="29049"/>
          <a:stretch/>
        </p:blipFill>
        <p:spPr>
          <a:xfrm>
            <a:off x="1945758" y="1427383"/>
            <a:ext cx="5571211" cy="2995761"/>
          </a:xfrm>
          <a:prstGeom prst="rect">
            <a:avLst/>
          </a:prstGeom>
        </p:spPr>
      </p:pic>
    </p:spTree>
    <p:extLst>
      <p:ext uri="{BB962C8B-B14F-4D97-AF65-F5344CB8AC3E}">
        <p14:creationId xmlns:p14="http://schemas.microsoft.com/office/powerpoint/2010/main" val="14053513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AEAB32-D02D-4C7C-B669-90D6B047118F}"/>
              </a:ext>
            </a:extLst>
          </p:cNvPr>
          <p:cNvSpPr>
            <a:spLocks noGrp="1"/>
          </p:cNvSpPr>
          <p:nvPr>
            <p:ph type="title"/>
          </p:nvPr>
        </p:nvSpPr>
        <p:spPr/>
        <p:txBody>
          <a:bodyPr/>
          <a:lstStyle/>
          <a:p>
            <a:r>
              <a:rPr lang="en-CA" dirty="0"/>
              <a:t>Flexbox Cards</a:t>
            </a:r>
          </a:p>
        </p:txBody>
      </p:sp>
      <p:pic>
        <p:nvPicPr>
          <p:cNvPr id="5" name="Picture 4" descr="FIGURE 7.15 Implementing a card layout using flexbox">
            <a:extLst>
              <a:ext uri="{FF2B5EF4-FFF2-40B4-BE49-F238E27FC236}">
                <a16:creationId xmlns:a16="http://schemas.microsoft.com/office/drawing/2014/main" id="{7130B22C-0889-4ECD-8876-1A54D1AC2359}"/>
              </a:ext>
            </a:extLst>
          </p:cNvPr>
          <p:cNvPicPr>
            <a:picLocks noChangeAspect="1"/>
          </p:cNvPicPr>
          <p:nvPr/>
        </p:nvPicPr>
        <p:blipFill>
          <a:blip r:embed="rId2"/>
          <a:stretch>
            <a:fillRect/>
          </a:stretch>
        </p:blipFill>
        <p:spPr>
          <a:xfrm>
            <a:off x="2246240" y="984487"/>
            <a:ext cx="4651519" cy="3725982"/>
          </a:xfrm>
          <a:prstGeom prst="rect">
            <a:avLst/>
          </a:prstGeom>
        </p:spPr>
      </p:pic>
    </p:spTree>
    <p:extLst>
      <p:ext uri="{BB962C8B-B14F-4D97-AF65-F5344CB8AC3E}">
        <p14:creationId xmlns:p14="http://schemas.microsoft.com/office/powerpoint/2010/main" val="29564826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42635-C76B-4367-A166-501093600B67}"/>
              </a:ext>
            </a:extLst>
          </p:cNvPr>
          <p:cNvSpPr>
            <a:spLocks noGrp="1"/>
          </p:cNvSpPr>
          <p:nvPr>
            <p:ph type="title"/>
          </p:nvPr>
        </p:nvSpPr>
        <p:spPr/>
        <p:txBody>
          <a:bodyPr/>
          <a:lstStyle/>
          <a:p>
            <a:r>
              <a:rPr lang="en-CA" dirty="0"/>
              <a:t>Grid Layout</a:t>
            </a:r>
          </a:p>
        </p:txBody>
      </p:sp>
      <p:sp>
        <p:nvSpPr>
          <p:cNvPr id="3" name="Text Placeholder 2">
            <a:extLst>
              <a:ext uri="{FF2B5EF4-FFF2-40B4-BE49-F238E27FC236}">
                <a16:creationId xmlns:a16="http://schemas.microsoft.com/office/drawing/2014/main" id="{4C90B720-6FA6-49D2-B429-85350EACE6F0}"/>
              </a:ext>
            </a:extLst>
          </p:cNvPr>
          <p:cNvSpPr>
            <a:spLocks noGrp="1"/>
          </p:cNvSpPr>
          <p:nvPr>
            <p:ph type="body" idx="1"/>
          </p:nvPr>
        </p:nvSpPr>
        <p:spPr>
          <a:xfrm>
            <a:off x="457201" y="1081088"/>
            <a:ext cx="8559208" cy="3532476"/>
          </a:xfrm>
        </p:spPr>
        <p:txBody>
          <a:bodyPr/>
          <a:lstStyle/>
          <a:p>
            <a:pPr marL="114300" indent="0" algn="l">
              <a:buNone/>
            </a:pPr>
            <a:r>
              <a:rPr lang="en-US" sz="1800" b="1" i="0" u="none" strike="noStrike" baseline="0" dirty="0">
                <a:solidFill>
                  <a:srgbClr val="009A9A"/>
                </a:solidFill>
                <a:latin typeface="+mj-lt"/>
              </a:rPr>
              <a:t>Grid layout </a:t>
            </a:r>
            <a:r>
              <a:rPr lang="en-US" sz="1800" b="0" i="0" u="none" strike="noStrike" baseline="0" dirty="0">
                <a:solidFill>
                  <a:srgbClr val="000000"/>
                </a:solidFill>
                <a:latin typeface="+mj-lt"/>
              </a:rPr>
              <a:t>is adjustable, powerful, and, compared to floats, positioning, and even flexbox, is relatively easy to learn and use!</a:t>
            </a:r>
          </a:p>
          <a:p>
            <a:pPr algn="l"/>
            <a:r>
              <a:rPr lang="en-CA" sz="1800" b="0" i="0" u="none" strike="noStrike" baseline="0" dirty="0">
                <a:latin typeface="+mj-lt"/>
              </a:rPr>
              <a:t>Each </a:t>
            </a:r>
            <a:r>
              <a:rPr lang="en-CA" sz="1800" b="0" i="0" u="none" strike="noStrike" baseline="0" dirty="0" err="1">
                <a:latin typeface="+mj-lt"/>
              </a:rPr>
              <a:t>blocklevel</a:t>
            </a:r>
            <a:r>
              <a:rPr lang="en-CA" sz="1800" dirty="0">
                <a:latin typeface="+mj-lt"/>
              </a:rPr>
              <a:t> </a:t>
            </a:r>
            <a:r>
              <a:rPr lang="en-US" sz="1800" b="0" i="0" u="none" strike="noStrike" baseline="0" dirty="0">
                <a:latin typeface="+mj-lt"/>
              </a:rPr>
              <a:t>child in a parent container whose </a:t>
            </a:r>
            <a:r>
              <a:rPr lang="en-US" sz="1800" b="1" i="0" u="none" strike="noStrike" baseline="0" dirty="0">
                <a:latin typeface="+mj-lt"/>
              </a:rPr>
              <a:t>display</a:t>
            </a:r>
            <a:r>
              <a:rPr lang="en-US" sz="1800" b="0" i="0" u="none" strike="noStrike" baseline="0" dirty="0">
                <a:latin typeface="+mj-lt"/>
              </a:rPr>
              <a:t> property is set to </a:t>
            </a:r>
            <a:r>
              <a:rPr lang="en-US" sz="1800" b="1" i="0" u="none" strike="noStrike" baseline="0" dirty="0">
                <a:latin typeface="+mj-lt"/>
              </a:rPr>
              <a:t>grid</a:t>
            </a:r>
            <a:r>
              <a:rPr lang="en-US" sz="1800" b="0" i="0" u="none" strike="noStrike" baseline="0" dirty="0">
                <a:latin typeface="+mj-lt"/>
              </a:rPr>
              <a:t> will be </a:t>
            </a:r>
            <a:r>
              <a:rPr lang="en-CA" sz="1800" b="0" i="0" u="none" strike="noStrike" baseline="0" dirty="0">
                <a:latin typeface="+mj-lt"/>
              </a:rPr>
              <a:t>automatically </a:t>
            </a:r>
            <a:r>
              <a:rPr lang="en-US" sz="1800" b="0" i="0" u="none" strike="noStrike" baseline="0" dirty="0">
                <a:latin typeface="+mj-lt"/>
              </a:rPr>
              <a:t>placed into a grid cell</a:t>
            </a:r>
          </a:p>
        </p:txBody>
      </p:sp>
      <p:pic>
        <p:nvPicPr>
          <p:cNvPr id="5" name="Picture 4" descr="FIGURE 7.17 Introducing grid display">
            <a:extLst>
              <a:ext uri="{FF2B5EF4-FFF2-40B4-BE49-F238E27FC236}">
                <a16:creationId xmlns:a16="http://schemas.microsoft.com/office/drawing/2014/main" id="{3D47FC56-3EA9-4D92-9C72-A76C63D6E281}"/>
              </a:ext>
            </a:extLst>
          </p:cNvPr>
          <p:cNvPicPr>
            <a:picLocks noChangeAspect="1"/>
          </p:cNvPicPr>
          <p:nvPr/>
        </p:nvPicPr>
        <p:blipFill rotWithShape="1">
          <a:blip r:embed="rId2"/>
          <a:srcRect b="59168"/>
          <a:stretch/>
        </p:blipFill>
        <p:spPr>
          <a:xfrm>
            <a:off x="1864655" y="2847326"/>
            <a:ext cx="5414690" cy="1766238"/>
          </a:xfrm>
          <a:prstGeom prst="rect">
            <a:avLst/>
          </a:prstGeom>
        </p:spPr>
      </p:pic>
    </p:spTree>
    <p:extLst>
      <p:ext uri="{BB962C8B-B14F-4D97-AF65-F5344CB8AC3E}">
        <p14:creationId xmlns:p14="http://schemas.microsoft.com/office/powerpoint/2010/main" val="35497430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42635-C76B-4367-A166-501093600B67}"/>
              </a:ext>
            </a:extLst>
          </p:cNvPr>
          <p:cNvSpPr>
            <a:spLocks noGrp="1"/>
          </p:cNvSpPr>
          <p:nvPr>
            <p:ph type="title"/>
          </p:nvPr>
        </p:nvSpPr>
        <p:spPr/>
        <p:txBody>
          <a:bodyPr/>
          <a:lstStyle/>
          <a:p>
            <a:r>
              <a:rPr lang="en-CA" dirty="0"/>
              <a:t>Specifying Grid Structure</a:t>
            </a:r>
          </a:p>
        </p:txBody>
      </p:sp>
      <p:sp>
        <p:nvSpPr>
          <p:cNvPr id="3" name="Text Placeholder 2">
            <a:extLst>
              <a:ext uri="{FF2B5EF4-FFF2-40B4-BE49-F238E27FC236}">
                <a16:creationId xmlns:a16="http://schemas.microsoft.com/office/drawing/2014/main" id="{4C90B720-6FA6-49D2-B429-85350EACE6F0}"/>
              </a:ext>
            </a:extLst>
          </p:cNvPr>
          <p:cNvSpPr>
            <a:spLocks noGrp="1"/>
          </p:cNvSpPr>
          <p:nvPr>
            <p:ph type="body" idx="1"/>
          </p:nvPr>
        </p:nvSpPr>
        <p:spPr>
          <a:xfrm>
            <a:off x="457201" y="1081088"/>
            <a:ext cx="8559208" cy="3532476"/>
          </a:xfrm>
        </p:spPr>
        <p:txBody>
          <a:bodyPr/>
          <a:lstStyle/>
          <a:p>
            <a:pPr marL="114300" indent="0" algn="l">
              <a:buNone/>
            </a:pPr>
            <a:r>
              <a:rPr lang="en-US" sz="1800" b="1" i="0" u="none" strike="noStrike" baseline="0" dirty="0">
                <a:latin typeface="+mj-lt"/>
              </a:rPr>
              <a:t>grid-template-columns</a:t>
            </a:r>
            <a:r>
              <a:rPr lang="en-US" sz="1800" b="0" i="0" u="none" strike="noStrike" baseline="0" dirty="0">
                <a:latin typeface="+mj-lt"/>
              </a:rPr>
              <a:t> is used for adding columns by specifying each column’s width </a:t>
            </a:r>
            <a:r>
              <a:rPr lang="en-CA" sz="1800" b="0" i="0" u="none" strike="noStrike" baseline="0" dirty="0">
                <a:latin typeface="+mj-lt"/>
              </a:rPr>
              <a:t>using the </a:t>
            </a:r>
            <a:r>
              <a:rPr lang="en-CA" sz="1800" b="1" i="0" u="none" strike="noStrike" baseline="0" dirty="0" err="1">
                <a:latin typeface="+mj-lt"/>
              </a:rPr>
              <a:t>fr</a:t>
            </a:r>
            <a:r>
              <a:rPr lang="en-CA" sz="1800" dirty="0">
                <a:latin typeface="+mj-lt"/>
              </a:rPr>
              <a:t> </a:t>
            </a:r>
            <a:r>
              <a:rPr lang="en-CA" sz="1800" b="0" i="0" u="none" strike="noStrike" baseline="0" dirty="0">
                <a:latin typeface="+mj-lt"/>
              </a:rPr>
              <a:t>unit.</a:t>
            </a:r>
          </a:p>
        </p:txBody>
      </p:sp>
      <p:pic>
        <p:nvPicPr>
          <p:cNvPr id="5" name="Picture 4" descr="FIGURE 7.17 Introducing grid display">
            <a:extLst>
              <a:ext uri="{FF2B5EF4-FFF2-40B4-BE49-F238E27FC236}">
                <a16:creationId xmlns:a16="http://schemas.microsoft.com/office/drawing/2014/main" id="{3D47FC56-3EA9-4D92-9C72-A76C63D6E281}"/>
              </a:ext>
            </a:extLst>
          </p:cNvPr>
          <p:cNvPicPr>
            <a:picLocks noChangeAspect="1"/>
          </p:cNvPicPr>
          <p:nvPr/>
        </p:nvPicPr>
        <p:blipFill rotWithShape="1">
          <a:blip r:embed="rId2"/>
          <a:srcRect t="40833" b="-471"/>
          <a:stretch/>
        </p:blipFill>
        <p:spPr>
          <a:xfrm>
            <a:off x="2260897" y="2217618"/>
            <a:ext cx="4622206" cy="2202091"/>
          </a:xfrm>
          <a:prstGeom prst="rect">
            <a:avLst/>
          </a:prstGeom>
        </p:spPr>
      </p:pic>
    </p:spTree>
    <p:extLst>
      <p:ext uri="{BB962C8B-B14F-4D97-AF65-F5344CB8AC3E}">
        <p14:creationId xmlns:p14="http://schemas.microsoft.com/office/powerpoint/2010/main" val="15613265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F8B75-2982-4737-B4BD-29CA4D5F6B30}"/>
              </a:ext>
            </a:extLst>
          </p:cNvPr>
          <p:cNvSpPr>
            <a:spLocks noGrp="1"/>
          </p:cNvSpPr>
          <p:nvPr>
            <p:ph type="title"/>
          </p:nvPr>
        </p:nvSpPr>
        <p:spPr/>
        <p:txBody>
          <a:bodyPr/>
          <a:lstStyle/>
          <a:p>
            <a:r>
              <a:rPr lang="en-CA" dirty="0"/>
              <a:t>Specifying column widths</a:t>
            </a:r>
          </a:p>
        </p:txBody>
      </p:sp>
      <p:sp>
        <p:nvSpPr>
          <p:cNvPr id="7" name="Text Placeholder 2">
            <a:extLst>
              <a:ext uri="{FF2B5EF4-FFF2-40B4-BE49-F238E27FC236}">
                <a16:creationId xmlns:a16="http://schemas.microsoft.com/office/drawing/2014/main" id="{0C5C76C8-468E-42FD-A00F-1317C1B96B19}"/>
              </a:ext>
            </a:extLst>
          </p:cNvPr>
          <p:cNvSpPr>
            <a:spLocks noGrp="1"/>
          </p:cNvSpPr>
          <p:nvPr>
            <p:ph type="body" idx="1"/>
          </p:nvPr>
        </p:nvSpPr>
        <p:spPr>
          <a:xfrm>
            <a:off x="457201" y="1081088"/>
            <a:ext cx="8559208" cy="1258075"/>
          </a:xfrm>
        </p:spPr>
        <p:txBody>
          <a:bodyPr/>
          <a:lstStyle/>
          <a:p>
            <a:pPr marL="114300" indent="0" algn="l">
              <a:buNone/>
            </a:pPr>
            <a:r>
              <a:rPr lang="en-CA" sz="1800" b="0" i="0" u="none" strike="noStrike" baseline="0" dirty="0">
                <a:latin typeface="+mj-lt"/>
              </a:rPr>
              <a:t>Column widths can be specified</a:t>
            </a:r>
          </a:p>
          <a:p>
            <a:pPr marL="114300" indent="0" algn="l">
              <a:buNone/>
            </a:pPr>
            <a:r>
              <a:rPr lang="en-US" sz="1800" b="0" i="0" u="none" strike="noStrike" baseline="0" dirty="0">
                <a:latin typeface="+mj-lt"/>
              </a:rPr>
              <a:t>The CSS </a:t>
            </a:r>
            <a:r>
              <a:rPr lang="en-US" sz="1800" b="1" i="0" u="none" strike="noStrike" baseline="0" dirty="0">
                <a:latin typeface="+mj-lt"/>
              </a:rPr>
              <a:t>repeat() </a:t>
            </a:r>
            <a:r>
              <a:rPr lang="en-US" sz="1800" b="0" i="0" u="none" strike="noStrike" baseline="0" dirty="0">
                <a:latin typeface="+mj-lt"/>
              </a:rPr>
              <a:t>function provides a way to specify repeating patterns </a:t>
            </a:r>
            <a:r>
              <a:rPr lang="en-CA" sz="1800" b="0" i="0" u="none" strike="noStrike" baseline="0" dirty="0">
                <a:latin typeface="+mj-lt"/>
              </a:rPr>
              <a:t>of columns.</a:t>
            </a:r>
          </a:p>
        </p:txBody>
      </p:sp>
      <p:pic>
        <p:nvPicPr>
          <p:cNvPr id="5" name="Picture 4" descr="FIGURE 7.18 Specifying column widths">
            <a:extLst>
              <a:ext uri="{FF2B5EF4-FFF2-40B4-BE49-F238E27FC236}">
                <a16:creationId xmlns:a16="http://schemas.microsoft.com/office/drawing/2014/main" id="{3D18F85D-F5EF-4B84-866B-2526E54FCC88}"/>
              </a:ext>
            </a:extLst>
          </p:cNvPr>
          <p:cNvPicPr>
            <a:picLocks noChangeAspect="1"/>
          </p:cNvPicPr>
          <p:nvPr/>
        </p:nvPicPr>
        <p:blipFill rotWithShape="1">
          <a:blip r:embed="rId2"/>
          <a:srcRect b="57347"/>
          <a:stretch/>
        </p:blipFill>
        <p:spPr>
          <a:xfrm>
            <a:off x="2250508" y="2571750"/>
            <a:ext cx="4972593" cy="2060932"/>
          </a:xfrm>
          <a:prstGeom prst="rect">
            <a:avLst/>
          </a:prstGeom>
        </p:spPr>
      </p:pic>
    </p:spTree>
    <p:extLst>
      <p:ext uri="{BB962C8B-B14F-4D97-AF65-F5344CB8AC3E}">
        <p14:creationId xmlns:p14="http://schemas.microsoft.com/office/powerpoint/2010/main" val="38813533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F8B75-2982-4737-B4BD-29CA4D5F6B30}"/>
              </a:ext>
            </a:extLst>
          </p:cNvPr>
          <p:cNvSpPr>
            <a:spLocks noGrp="1"/>
          </p:cNvSpPr>
          <p:nvPr>
            <p:ph type="title"/>
          </p:nvPr>
        </p:nvSpPr>
        <p:spPr/>
        <p:txBody>
          <a:bodyPr/>
          <a:lstStyle/>
          <a:p>
            <a:r>
              <a:rPr lang="en-CA" dirty="0"/>
              <a:t>Specifying column widths (ii)</a:t>
            </a:r>
          </a:p>
        </p:txBody>
      </p:sp>
      <p:pic>
        <p:nvPicPr>
          <p:cNvPr id="5" name="Picture 4" descr="FIGURE 7.18 Specifying column widths">
            <a:extLst>
              <a:ext uri="{FF2B5EF4-FFF2-40B4-BE49-F238E27FC236}">
                <a16:creationId xmlns:a16="http://schemas.microsoft.com/office/drawing/2014/main" id="{3D18F85D-F5EF-4B84-866B-2526E54FCC88}"/>
              </a:ext>
            </a:extLst>
          </p:cNvPr>
          <p:cNvPicPr>
            <a:picLocks noChangeAspect="1"/>
          </p:cNvPicPr>
          <p:nvPr/>
        </p:nvPicPr>
        <p:blipFill rotWithShape="1">
          <a:blip r:embed="rId2"/>
          <a:srcRect t="42106" b="-1098"/>
          <a:stretch/>
        </p:blipFill>
        <p:spPr>
          <a:xfrm>
            <a:off x="1481769" y="984487"/>
            <a:ext cx="6180461" cy="3542814"/>
          </a:xfrm>
          <a:prstGeom prst="rect">
            <a:avLst/>
          </a:prstGeom>
        </p:spPr>
      </p:pic>
    </p:spTree>
    <p:extLst>
      <p:ext uri="{BB962C8B-B14F-4D97-AF65-F5344CB8AC3E}">
        <p14:creationId xmlns:p14="http://schemas.microsoft.com/office/powerpoint/2010/main" val="22547243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9"/>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Clr>
                <a:srgbClr val="007FA3"/>
              </a:buClr>
              <a:buSzPts val="3600"/>
              <a:buFont typeface="Times New Roman"/>
              <a:buNone/>
            </a:pPr>
            <a:r>
              <a:rPr lang="en" dirty="0"/>
              <a:t>In this chapter you will learn . . .</a:t>
            </a:r>
            <a:endParaRPr dirty="0"/>
          </a:p>
        </p:txBody>
      </p:sp>
      <p:sp>
        <p:nvSpPr>
          <p:cNvPr id="180" name="Google Shape;180;p29"/>
          <p:cNvSpPr txBox="1">
            <a:spLocks noGrp="1"/>
          </p:cNvSpPr>
          <p:nvPr>
            <p:ph type="body" idx="1"/>
          </p:nvPr>
        </p:nvSpPr>
        <p:spPr>
          <a:xfrm>
            <a:off x="457200" y="1081088"/>
            <a:ext cx="8232900" cy="3532500"/>
          </a:xfrm>
          <a:prstGeom prst="rect">
            <a:avLst/>
          </a:prstGeom>
          <a:noFill/>
          <a:ln>
            <a:noFill/>
          </a:ln>
        </p:spPr>
        <p:txBody>
          <a:bodyPr spcFirstLastPara="1" wrap="square" lIns="91425" tIns="91425" rIns="91425" bIns="91425" anchor="t" anchorCtr="0">
            <a:noAutofit/>
          </a:bodyPr>
          <a:lstStyle/>
          <a:p>
            <a:pPr algn="l"/>
            <a:r>
              <a:rPr lang="en-US" sz="1800" b="0" i="0" u="none" strike="noStrike" baseline="0" dirty="0">
                <a:solidFill>
                  <a:schemeClr val="tx1"/>
                </a:solidFill>
                <a:latin typeface="+mj-lt"/>
              </a:rPr>
              <a:t>Approaches to CSS layout using CSS flexbox and grid models</a:t>
            </a:r>
          </a:p>
          <a:p>
            <a:pPr algn="l"/>
            <a:r>
              <a:rPr lang="en-US" sz="1800" b="0" i="0" u="none" strike="noStrike" baseline="0" dirty="0">
                <a:solidFill>
                  <a:schemeClr val="tx1"/>
                </a:solidFill>
                <a:latin typeface="+mj-lt"/>
              </a:rPr>
              <a:t>What responsive web design is and how to construct responsive </a:t>
            </a:r>
            <a:r>
              <a:rPr lang="en-CA" sz="1800" b="0" i="0" u="none" strike="noStrike" baseline="0" dirty="0">
                <a:solidFill>
                  <a:schemeClr val="tx1"/>
                </a:solidFill>
                <a:latin typeface="+mj-lt"/>
              </a:rPr>
              <a:t>designs</a:t>
            </a:r>
          </a:p>
          <a:p>
            <a:pPr algn="l"/>
            <a:r>
              <a:rPr lang="en-US" sz="1800" b="0" i="0" u="none" strike="noStrike" baseline="0" dirty="0">
                <a:solidFill>
                  <a:schemeClr val="tx1"/>
                </a:solidFill>
                <a:latin typeface="+mj-lt"/>
              </a:rPr>
              <a:t>How to use CSS3 filters, transitions, and animations</a:t>
            </a:r>
          </a:p>
          <a:p>
            <a:pPr algn="l"/>
            <a:r>
              <a:rPr lang="en-CA" sz="1800" b="0" i="0" u="none" strike="noStrike" baseline="0" dirty="0">
                <a:solidFill>
                  <a:schemeClr val="tx1"/>
                </a:solidFill>
                <a:latin typeface="+mj-lt"/>
              </a:rPr>
              <a:t>What are CSS preprocessors</a:t>
            </a:r>
            <a:endParaRPr lang="en-US" sz="1800" dirty="0">
              <a:solidFill>
                <a:schemeClr val="tx1"/>
              </a:solidFill>
              <a:latin typeface="+mj-l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D84380-11C4-443D-A884-14276982C27A}"/>
              </a:ext>
            </a:extLst>
          </p:cNvPr>
          <p:cNvSpPr>
            <a:spLocks noGrp="1"/>
          </p:cNvSpPr>
          <p:nvPr>
            <p:ph type="title"/>
          </p:nvPr>
        </p:nvSpPr>
        <p:spPr/>
        <p:txBody>
          <a:bodyPr/>
          <a:lstStyle/>
          <a:p>
            <a:r>
              <a:rPr lang="en-CA" dirty="0"/>
              <a:t>Contrasting grid approaches</a:t>
            </a:r>
          </a:p>
        </p:txBody>
      </p:sp>
      <p:sp>
        <p:nvSpPr>
          <p:cNvPr id="4" name="TextBox 3" descr="LISTING 4.2 Embedded styles example">
            <a:extLst>
              <a:ext uri="{FF2B5EF4-FFF2-40B4-BE49-F238E27FC236}">
                <a16:creationId xmlns:a16="http://schemas.microsoft.com/office/drawing/2014/main" id="{4DBA21DE-92BF-4D12-B74C-1B7E0BCDB8C0}"/>
              </a:ext>
            </a:extLst>
          </p:cNvPr>
          <p:cNvSpPr txBox="1"/>
          <p:nvPr/>
        </p:nvSpPr>
        <p:spPr>
          <a:xfrm>
            <a:off x="457199" y="984487"/>
            <a:ext cx="8229600" cy="3352078"/>
          </a:xfrm>
          <a:prstGeom prst="rect">
            <a:avLst/>
          </a:prstGeom>
          <a:solidFill>
            <a:srgbClr val="E6F0F5"/>
          </a:solidFill>
        </p:spPr>
        <p:txBody>
          <a:bodyPr wrap="square" numCol="2" rtlCol="0">
            <a:noAutofit/>
          </a:bodyPr>
          <a:lstStyle/>
          <a:p>
            <a:pPr algn="l"/>
            <a:r>
              <a:rPr lang="en-CA" sz="1200" b="1" i="1" u="none" strike="noStrike" baseline="0" dirty="0">
                <a:solidFill>
                  <a:schemeClr val="tx1"/>
                </a:solidFill>
                <a:latin typeface="Calibri" panose="020F0502020204030204" pitchFamily="34" charset="0"/>
                <a:cs typeface="Calibri" panose="020F0502020204030204" pitchFamily="34" charset="0"/>
              </a:rPr>
              <a:t>&lt;!-- Bootstrap 4 Approach --&gt;</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&lt;div class="container"&gt;</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  &lt;div class="row"&gt;</a:t>
            </a:r>
          </a:p>
          <a:p>
            <a:pPr algn="l"/>
            <a:r>
              <a:rPr lang="en-US" sz="1200" b="0" i="0" u="none" strike="noStrike" baseline="0" dirty="0">
                <a:solidFill>
                  <a:schemeClr val="tx1"/>
                </a:solidFill>
                <a:latin typeface="Calibri" panose="020F0502020204030204" pitchFamily="34" charset="0"/>
                <a:cs typeface="Calibri" panose="020F0502020204030204" pitchFamily="34" charset="0"/>
              </a:rPr>
              <a:t>    &lt;div class="col"&gt;&lt;</a:t>
            </a:r>
            <a:r>
              <a:rPr lang="en-US" sz="1200" b="0" i="0" u="none" strike="noStrike" baseline="0" dirty="0" err="1">
                <a:solidFill>
                  <a:schemeClr val="tx1"/>
                </a:solidFill>
                <a:latin typeface="Calibri" panose="020F0502020204030204" pitchFamily="34" charset="0"/>
                <a:cs typeface="Calibri" panose="020F0502020204030204" pitchFamily="34" charset="0"/>
              </a:rPr>
              <a:t>img</a:t>
            </a:r>
            <a:r>
              <a:rPr lang="en-US" sz="1200" b="0" i="0" u="none" strike="noStrike" baseline="0" dirty="0">
                <a:solidFill>
                  <a:schemeClr val="tx1"/>
                </a:solidFill>
                <a:latin typeface="Calibri" panose="020F0502020204030204" pitchFamily="34" charset="0"/>
                <a:cs typeface="Calibri" panose="020F0502020204030204" pitchFamily="34" charset="0"/>
              </a:rPr>
              <a:t> src=1.gif /&gt;&lt;/div&gt;</a:t>
            </a:r>
          </a:p>
          <a:p>
            <a:pPr algn="l"/>
            <a:r>
              <a:rPr lang="en-US" sz="1200" b="0" i="0" u="none" strike="noStrike" baseline="0" dirty="0">
                <a:solidFill>
                  <a:schemeClr val="tx1"/>
                </a:solidFill>
                <a:latin typeface="Calibri" panose="020F0502020204030204" pitchFamily="34" charset="0"/>
                <a:cs typeface="Calibri" panose="020F0502020204030204" pitchFamily="34" charset="0"/>
              </a:rPr>
              <a:t>    &lt;div class="col"&gt;&lt;</a:t>
            </a:r>
            <a:r>
              <a:rPr lang="en-US" sz="1200" b="0" i="0" u="none" strike="noStrike" baseline="0" dirty="0" err="1">
                <a:solidFill>
                  <a:schemeClr val="tx1"/>
                </a:solidFill>
                <a:latin typeface="Calibri" panose="020F0502020204030204" pitchFamily="34" charset="0"/>
                <a:cs typeface="Calibri" panose="020F0502020204030204" pitchFamily="34" charset="0"/>
              </a:rPr>
              <a:t>img</a:t>
            </a:r>
            <a:r>
              <a:rPr lang="en-US" sz="1200" b="0" i="0" u="none" strike="noStrike" baseline="0" dirty="0">
                <a:solidFill>
                  <a:schemeClr val="tx1"/>
                </a:solidFill>
                <a:latin typeface="Calibri" panose="020F0502020204030204" pitchFamily="34" charset="0"/>
                <a:cs typeface="Calibri" panose="020F0502020204030204" pitchFamily="34" charset="0"/>
              </a:rPr>
              <a:t> src=2.gif /&gt;&lt;/div&gt;</a:t>
            </a:r>
          </a:p>
          <a:p>
            <a:pPr algn="l"/>
            <a:r>
              <a:rPr lang="en-US" sz="1200" b="0" i="0" u="none" strike="noStrike" baseline="0" dirty="0">
                <a:solidFill>
                  <a:schemeClr val="tx1"/>
                </a:solidFill>
                <a:latin typeface="Calibri" panose="020F0502020204030204" pitchFamily="34" charset="0"/>
                <a:cs typeface="Calibri" panose="020F0502020204030204" pitchFamily="34" charset="0"/>
              </a:rPr>
              <a:t>    &lt;div class="col"&gt;&lt;</a:t>
            </a:r>
            <a:r>
              <a:rPr lang="en-US" sz="1200" b="0" i="0" u="none" strike="noStrike" baseline="0" dirty="0" err="1">
                <a:solidFill>
                  <a:schemeClr val="tx1"/>
                </a:solidFill>
                <a:latin typeface="Calibri" panose="020F0502020204030204" pitchFamily="34" charset="0"/>
                <a:cs typeface="Calibri" panose="020F0502020204030204" pitchFamily="34" charset="0"/>
              </a:rPr>
              <a:t>img</a:t>
            </a:r>
            <a:r>
              <a:rPr lang="en-US" sz="1200" b="0" i="0" u="none" strike="noStrike" baseline="0" dirty="0">
                <a:solidFill>
                  <a:schemeClr val="tx1"/>
                </a:solidFill>
                <a:latin typeface="Calibri" panose="020F0502020204030204" pitchFamily="34" charset="0"/>
                <a:cs typeface="Calibri" panose="020F0502020204030204" pitchFamily="34" charset="0"/>
              </a:rPr>
              <a:t> src=3.gif /&gt;&lt;/div&gt;</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  &lt;/div&gt;</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  &lt;div class="row"&gt;</a:t>
            </a:r>
          </a:p>
          <a:p>
            <a:pPr algn="l"/>
            <a:r>
              <a:rPr lang="en-US" sz="1200" b="0" i="0" u="none" strike="noStrike" baseline="0" dirty="0">
                <a:solidFill>
                  <a:schemeClr val="tx1"/>
                </a:solidFill>
                <a:latin typeface="Calibri" panose="020F0502020204030204" pitchFamily="34" charset="0"/>
                <a:cs typeface="Calibri" panose="020F0502020204030204" pitchFamily="34" charset="0"/>
              </a:rPr>
              <a:t>    &lt;div class="col"&gt;&lt;</a:t>
            </a:r>
            <a:r>
              <a:rPr lang="en-US" sz="1200" b="0" i="0" u="none" strike="noStrike" baseline="0" dirty="0" err="1">
                <a:solidFill>
                  <a:schemeClr val="tx1"/>
                </a:solidFill>
                <a:latin typeface="Calibri" panose="020F0502020204030204" pitchFamily="34" charset="0"/>
                <a:cs typeface="Calibri" panose="020F0502020204030204" pitchFamily="34" charset="0"/>
              </a:rPr>
              <a:t>img</a:t>
            </a:r>
            <a:r>
              <a:rPr lang="en-US" sz="1200" b="0" i="0" u="none" strike="noStrike" baseline="0" dirty="0">
                <a:solidFill>
                  <a:schemeClr val="tx1"/>
                </a:solidFill>
                <a:latin typeface="Calibri" panose="020F0502020204030204" pitchFamily="34" charset="0"/>
                <a:cs typeface="Calibri" panose="020F0502020204030204" pitchFamily="34" charset="0"/>
              </a:rPr>
              <a:t> src=4.gif /&gt;&lt;/div&gt;</a:t>
            </a:r>
          </a:p>
          <a:p>
            <a:pPr algn="l"/>
            <a:r>
              <a:rPr lang="en-US" sz="1200" b="0" i="0" u="none" strike="noStrike" baseline="0" dirty="0">
                <a:solidFill>
                  <a:schemeClr val="tx1"/>
                </a:solidFill>
                <a:latin typeface="Calibri" panose="020F0502020204030204" pitchFamily="34" charset="0"/>
                <a:cs typeface="Calibri" panose="020F0502020204030204" pitchFamily="34" charset="0"/>
              </a:rPr>
              <a:t>    &lt;div class="col"&gt;&lt;</a:t>
            </a:r>
            <a:r>
              <a:rPr lang="en-US" sz="1200" b="0" i="0" u="none" strike="noStrike" baseline="0" dirty="0" err="1">
                <a:solidFill>
                  <a:schemeClr val="tx1"/>
                </a:solidFill>
                <a:latin typeface="Calibri" panose="020F0502020204030204" pitchFamily="34" charset="0"/>
                <a:cs typeface="Calibri" panose="020F0502020204030204" pitchFamily="34" charset="0"/>
              </a:rPr>
              <a:t>img</a:t>
            </a:r>
            <a:r>
              <a:rPr lang="en-US" sz="1200" b="0" i="0" u="none" strike="noStrike" baseline="0" dirty="0">
                <a:solidFill>
                  <a:schemeClr val="tx1"/>
                </a:solidFill>
                <a:latin typeface="Calibri" panose="020F0502020204030204" pitchFamily="34" charset="0"/>
                <a:cs typeface="Calibri" panose="020F0502020204030204" pitchFamily="34" charset="0"/>
              </a:rPr>
              <a:t> src=5.gif /&gt;&lt;/div&gt;</a:t>
            </a:r>
          </a:p>
          <a:p>
            <a:pPr algn="l"/>
            <a:r>
              <a:rPr lang="en-US" sz="1200" b="0" i="0" u="none" strike="noStrike" baseline="0" dirty="0">
                <a:solidFill>
                  <a:schemeClr val="tx1"/>
                </a:solidFill>
                <a:latin typeface="Calibri" panose="020F0502020204030204" pitchFamily="34" charset="0"/>
                <a:cs typeface="Calibri" panose="020F0502020204030204" pitchFamily="34" charset="0"/>
              </a:rPr>
              <a:t>    &lt;div class="col"&gt;&lt;</a:t>
            </a:r>
            <a:r>
              <a:rPr lang="en-US" sz="1200" b="0" i="0" u="none" strike="noStrike" baseline="0" dirty="0" err="1">
                <a:solidFill>
                  <a:schemeClr val="tx1"/>
                </a:solidFill>
                <a:latin typeface="Calibri" panose="020F0502020204030204" pitchFamily="34" charset="0"/>
                <a:cs typeface="Calibri" panose="020F0502020204030204" pitchFamily="34" charset="0"/>
              </a:rPr>
              <a:t>img</a:t>
            </a:r>
            <a:r>
              <a:rPr lang="en-US" sz="1200" b="0" i="0" u="none" strike="noStrike" baseline="0" dirty="0">
                <a:solidFill>
                  <a:schemeClr val="tx1"/>
                </a:solidFill>
                <a:latin typeface="Calibri" panose="020F0502020204030204" pitchFamily="34" charset="0"/>
                <a:cs typeface="Calibri" panose="020F0502020204030204" pitchFamily="34" charset="0"/>
              </a:rPr>
              <a:t> src=6.gif /&gt;&lt;/div&gt;</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  &lt;/div&gt;</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&lt;/div&gt;</a:t>
            </a:r>
          </a:p>
          <a:p>
            <a:pPr algn="l"/>
            <a:endParaRPr lang="en-CA" sz="1200" b="0" i="1" u="none" strike="noStrike" baseline="0" dirty="0">
              <a:solidFill>
                <a:schemeClr val="tx1"/>
              </a:solidFill>
              <a:latin typeface="Calibri" panose="020F0502020204030204" pitchFamily="34" charset="0"/>
              <a:cs typeface="Calibri" panose="020F0502020204030204" pitchFamily="34" charset="0"/>
            </a:endParaRPr>
          </a:p>
          <a:p>
            <a:pPr algn="l"/>
            <a:r>
              <a:rPr lang="en-CA" sz="1200" i="1" dirty="0">
                <a:solidFill>
                  <a:schemeClr val="tx1"/>
                </a:solidFill>
                <a:latin typeface="Calibri" panose="020F0502020204030204" pitchFamily="34" charset="0"/>
                <a:cs typeface="Calibri" panose="020F0502020204030204" pitchFamily="34" charset="0"/>
              </a:rPr>
              <a:t> </a:t>
            </a:r>
          </a:p>
          <a:p>
            <a:pPr algn="l"/>
            <a:endParaRPr lang="en-CA" sz="1200" b="0" i="1" u="none" strike="noStrike" baseline="0" dirty="0">
              <a:solidFill>
                <a:schemeClr val="tx1"/>
              </a:solidFill>
              <a:latin typeface="Calibri" panose="020F0502020204030204" pitchFamily="34" charset="0"/>
              <a:cs typeface="Calibri" panose="020F0502020204030204" pitchFamily="34" charset="0"/>
            </a:endParaRPr>
          </a:p>
          <a:p>
            <a:pPr algn="l"/>
            <a:endParaRPr lang="en-CA" sz="1200" b="0" i="1" u="none" strike="noStrike" baseline="0" dirty="0">
              <a:solidFill>
                <a:schemeClr val="tx1"/>
              </a:solidFill>
              <a:latin typeface="Calibri" panose="020F0502020204030204" pitchFamily="34" charset="0"/>
              <a:cs typeface="Calibri" panose="020F0502020204030204" pitchFamily="34" charset="0"/>
            </a:endParaRPr>
          </a:p>
          <a:p>
            <a:pPr algn="l"/>
            <a:r>
              <a:rPr lang="en-CA" sz="1200" b="1" i="1" u="none" strike="noStrike" baseline="0" dirty="0">
                <a:solidFill>
                  <a:schemeClr val="tx1"/>
                </a:solidFill>
                <a:latin typeface="Calibri" panose="020F0502020204030204" pitchFamily="34" charset="0"/>
                <a:cs typeface="Calibri" panose="020F0502020204030204" pitchFamily="34" charset="0"/>
              </a:rPr>
              <a:t>&lt;!-- CSS Grid Approach --&gt;</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&lt;div class="container"&gt;</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  &lt;</a:t>
            </a:r>
            <a:r>
              <a:rPr lang="en-CA" sz="1200" b="0" i="0" u="none" strike="noStrike" baseline="0" dirty="0" err="1">
                <a:solidFill>
                  <a:schemeClr val="tx1"/>
                </a:solidFill>
                <a:latin typeface="Calibri" panose="020F0502020204030204" pitchFamily="34" charset="0"/>
                <a:cs typeface="Calibri" panose="020F0502020204030204" pitchFamily="34" charset="0"/>
              </a:rPr>
              <a:t>img</a:t>
            </a:r>
            <a:r>
              <a:rPr lang="en-CA" sz="1200" b="0" i="0" u="none" strike="noStrike" baseline="0" dirty="0">
                <a:solidFill>
                  <a:schemeClr val="tx1"/>
                </a:solidFill>
                <a:latin typeface="Calibri" panose="020F0502020204030204" pitchFamily="34" charset="0"/>
                <a:cs typeface="Calibri" panose="020F0502020204030204" pitchFamily="34" charset="0"/>
              </a:rPr>
              <a:t> src=1.gif /&gt;</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  &lt;</a:t>
            </a:r>
            <a:r>
              <a:rPr lang="en-CA" sz="1200" b="0" i="0" u="none" strike="noStrike" baseline="0" dirty="0" err="1">
                <a:solidFill>
                  <a:schemeClr val="tx1"/>
                </a:solidFill>
                <a:latin typeface="Calibri" panose="020F0502020204030204" pitchFamily="34" charset="0"/>
                <a:cs typeface="Calibri" panose="020F0502020204030204" pitchFamily="34" charset="0"/>
              </a:rPr>
              <a:t>img</a:t>
            </a:r>
            <a:r>
              <a:rPr lang="en-CA" sz="1200" b="0" i="0" u="none" strike="noStrike" baseline="0" dirty="0">
                <a:solidFill>
                  <a:schemeClr val="tx1"/>
                </a:solidFill>
                <a:latin typeface="Calibri" panose="020F0502020204030204" pitchFamily="34" charset="0"/>
                <a:cs typeface="Calibri" panose="020F0502020204030204" pitchFamily="34" charset="0"/>
              </a:rPr>
              <a:t> src=2.gif /&gt;</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  &lt;</a:t>
            </a:r>
            <a:r>
              <a:rPr lang="en-CA" sz="1200" b="0" i="0" u="none" strike="noStrike" baseline="0" dirty="0" err="1">
                <a:solidFill>
                  <a:schemeClr val="tx1"/>
                </a:solidFill>
                <a:latin typeface="Calibri" panose="020F0502020204030204" pitchFamily="34" charset="0"/>
                <a:cs typeface="Calibri" panose="020F0502020204030204" pitchFamily="34" charset="0"/>
              </a:rPr>
              <a:t>img</a:t>
            </a:r>
            <a:r>
              <a:rPr lang="en-CA" sz="1200" b="0" i="0" u="none" strike="noStrike" baseline="0" dirty="0">
                <a:solidFill>
                  <a:schemeClr val="tx1"/>
                </a:solidFill>
                <a:latin typeface="Calibri" panose="020F0502020204030204" pitchFamily="34" charset="0"/>
                <a:cs typeface="Calibri" panose="020F0502020204030204" pitchFamily="34" charset="0"/>
              </a:rPr>
              <a:t> src=3.gif /&gt;</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  &lt;</a:t>
            </a:r>
            <a:r>
              <a:rPr lang="en-CA" sz="1200" b="0" i="0" u="none" strike="noStrike" baseline="0" dirty="0" err="1">
                <a:solidFill>
                  <a:schemeClr val="tx1"/>
                </a:solidFill>
                <a:latin typeface="Calibri" panose="020F0502020204030204" pitchFamily="34" charset="0"/>
                <a:cs typeface="Calibri" panose="020F0502020204030204" pitchFamily="34" charset="0"/>
              </a:rPr>
              <a:t>img</a:t>
            </a:r>
            <a:r>
              <a:rPr lang="en-CA" sz="1200" b="0" i="0" u="none" strike="noStrike" baseline="0" dirty="0">
                <a:solidFill>
                  <a:schemeClr val="tx1"/>
                </a:solidFill>
                <a:latin typeface="Calibri" panose="020F0502020204030204" pitchFamily="34" charset="0"/>
                <a:cs typeface="Calibri" panose="020F0502020204030204" pitchFamily="34" charset="0"/>
              </a:rPr>
              <a:t> src=4.gif /&gt;</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  &lt;</a:t>
            </a:r>
            <a:r>
              <a:rPr lang="en-CA" sz="1200" b="0" i="0" u="none" strike="noStrike" baseline="0" dirty="0" err="1">
                <a:solidFill>
                  <a:schemeClr val="tx1"/>
                </a:solidFill>
                <a:latin typeface="Calibri" panose="020F0502020204030204" pitchFamily="34" charset="0"/>
                <a:cs typeface="Calibri" panose="020F0502020204030204" pitchFamily="34" charset="0"/>
              </a:rPr>
              <a:t>img</a:t>
            </a:r>
            <a:r>
              <a:rPr lang="en-CA" sz="1200" b="0" i="0" u="none" strike="noStrike" baseline="0" dirty="0">
                <a:solidFill>
                  <a:schemeClr val="tx1"/>
                </a:solidFill>
                <a:latin typeface="Calibri" panose="020F0502020204030204" pitchFamily="34" charset="0"/>
                <a:cs typeface="Calibri" panose="020F0502020204030204" pitchFamily="34" charset="0"/>
              </a:rPr>
              <a:t> src=5.gif /&gt;</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  &lt;</a:t>
            </a:r>
            <a:r>
              <a:rPr lang="en-CA" sz="1200" b="0" i="0" u="none" strike="noStrike" baseline="0" dirty="0" err="1">
                <a:solidFill>
                  <a:schemeClr val="tx1"/>
                </a:solidFill>
                <a:latin typeface="Calibri" panose="020F0502020204030204" pitchFamily="34" charset="0"/>
                <a:cs typeface="Calibri" panose="020F0502020204030204" pitchFamily="34" charset="0"/>
              </a:rPr>
              <a:t>img</a:t>
            </a:r>
            <a:r>
              <a:rPr lang="en-CA" sz="1200" b="0" i="0" u="none" strike="noStrike" baseline="0" dirty="0">
                <a:solidFill>
                  <a:schemeClr val="tx1"/>
                </a:solidFill>
                <a:latin typeface="Calibri" panose="020F0502020204030204" pitchFamily="34" charset="0"/>
                <a:cs typeface="Calibri" panose="020F0502020204030204" pitchFamily="34" charset="0"/>
              </a:rPr>
              <a:t> src=6.gif /&gt;</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&lt;/div&gt;</a:t>
            </a:r>
          </a:p>
          <a:p>
            <a:pPr algn="l"/>
            <a:endParaRPr lang="en-CA" sz="1200" b="0" i="1" u="none" strike="noStrike" baseline="0" dirty="0">
              <a:solidFill>
                <a:schemeClr val="tx1"/>
              </a:solidFill>
              <a:latin typeface="Calibri" panose="020F0502020204030204" pitchFamily="34" charset="0"/>
              <a:cs typeface="Calibri" panose="020F0502020204030204" pitchFamily="34" charset="0"/>
            </a:endParaRPr>
          </a:p>
          <a:p>
            <a:pPr algn="l"/>
            <a:r>
              <a:rPr lang="en-CA" sz="1200" b="1" i="1" u="none" strike="noStrike" baseline="0" dirty="0">
                <a:solidFill>
                  <a:schemeClr val="tx1"/>
                </a:solidFill>
                <a:latin typeface="Calibri" panose="020F0502020204030204" pitchFamily="34" charset="0"/>
                <a:cs typeface="Calibri" panose="020F0502020204030204" pitchFamily="34" charset="0"/>
              </a:rPr>
              <a:t>&lt;!-- CSS for grid approach --&gt;</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.container {</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  display: grid;</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  grid-template-columns: repeat(auto-fit, minmax(100px, 1fr);</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.container </a:t>
            </a:r>
            <a:r>
              <a:rPr lang="en-CA" sz="1200" b="0" i="0" u="none" strike="noStrike" baseline="0" dirty="0" err="1">
                <a:solidFill>
                  <a:schemeClr val="tx1"/>
                </a:solidFill>
                <a:latin typeface="Calibri" panose="020F0502020204030204" pitchFamily="34" charset="0"/>
                <a:cs typeface="Calibri" panose="020F0502020204030204" pitchFamily="34" charset="0"/>
              </a:rPr>
              <a:t>img</a:t>
            </a:r>
            <a:r>
              <a:rPr lang="en-CA" sz="1200" b="0" i="0" u="none" strike="noStrike" baseline="0" dirty="0">
                <a:solidFill>
                  <a:schemeClr val="tx1"/>
                </a:solidFill>
                <a:latin typeface="Calibri" panose="020F0502020204030204" pitchFamily="34" charset="0"/>
                <a:cs typeface="Calibri" panose="020F0502020204030204" pitchFamily="34" charset="0"/>
              </a:rPr>
              <a:t> { display: block; }</a:t>
            </a:r>
            <a:endParaRPr lang="en-CA" sz="1200" dirty="0">
              <a:solidFill>
                <a:schemeClr val="tx1"/>
              </a:solidFill>
              <a:latin typeface="Calibri" panose="020F0502020204030204" pitchFamily="34" charset="0"/>
              <a:ea typeface="Verdana" panose="020B060403050404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E4579DE3-852A-4312-A47E-424B4BC45FB3}"/>
              </a:ext>
            </a:extLst>
          </p:cNvPr>
          <p:cNvSpPr txBox="1"/>
          <p:nvPr/>
        </p:nvSpPr>
        <p:spPr>
          <a:xfrm>
            <a:off x="372139" y="4336565"/>
            <a:ext cx="8229600" cy="276999"/>
          </a:xfrm>
          <a:prstGeom prst="rect">
            <a:avLst/>
          </a:prstGeom>
          <a:noFill/>
        </p:spPr>
        <p:txBody>
          <a:bodyPr wrap="square" rtlCol="0">
            <a:spAutoFit/>
          </a:bodyPr>
          <a:lstStyle/>
          <a:p>
            <a:r>
              <a:rPr lang="en-US" sz="1200" b="1" i="0" u="none" strike="noStrike" baseline="0" dirty="0">
                <a:solidFill>
                  <a:srgbClr val="009A9A"/>
                </a:solidFill>
                <a:latin typeface="+mj-lt"/>
              </a:rPr>
              <a:t>LISTING 7.1 </a:t>
            </a:r>
            <a:r>
              <a:rPr lang="en-US" sz="1200" b="0" i="0" u="none" strike="noStrike" baseline="0" dirty="0">
                <a:solidFill>
                  <a:srgbClr val="000000"/>
                </a:solidFill>
                <a:latin typeface="+mj-lt"/>
              </a:rPr>
              <a:t>Comparing Bootstrap grid with CSS Grid</a:t>
            </a:r>
            <a:endParaRPr lang="en-CA" sz="1200" dirty="0">
              <a:latin typeface="+mj-lt"/>
            </a:endParaRPr>
          </a:p>
        </p:txBody>
      </p:sp>
    </p:spTree>
    <p:extLst>
      <p:ext uri="{BB962C8B-B14F-4D97-AF65-F5344CB8AC3E}">
        <p14:creationId xmlns:p14="http://schemas.microsoft.com/office/powerpoint/2010/main" val="28451260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678DD-FAF4-4961-961B-3B74E361235D}"/>
              </a:ext>
            </a:extLst>
          </p:cNvPr>
          <p:cNvSpPr>
            <a:spLocks noGrp="1"/>
          </p:cNvSpPr>
          <p:nvPr>
            <p:ph type="title"/>
          </p:nvPr>
        </p:nvSpPr>
        <p:spPr/>
        <p:txBody>
          <a:bodyPr/>
          <a:lstStyle/>
          <a:p>
            <a:r>
              <a:rPr lang="en-CA" dirty="0"/>
              <a:t>Explicit Grid Placement Example 1</a:t>
            </a:r>
          </a:p>
        </p:txBody>
      </p:sp>
      <p:pic>
        <p:nvPicPr>
          <p:cNvPr id="7" name="Picture 6" descr="FIGURE 7.19 Using explicit grid item placement">
            <a:extLst>
              <a:ext uri="{FF2B5EF4-FFF2-40B4-BE49-F238E27FC236}">
                <a16:creationId xmlns:a16="http://schemas.microsoft.com/office/drawing/2014/main" id="{AD1A1D67-C5B0-4F66-A9C2-4F37F31E85AE}"/>
              </a:ext>
            </a:extLst>
          </p:cNvPr>
          <p:cNvPicPr>
            <a:picLocks noChangeAspect="1"/>
          </p:cNvPicPr>
          <p:nvPr/>
        </p:nvPicPr>
        <p:blipFill rotWithShape="1">
          <a:blip r:embed="rId2"/>
          <a:srcRect b="74504"/>
          <a:stretch/>
        </p:blipFill>
        <p:spPr>
          <a:xfrm>
            <a:off x="457200" y="1197139"/>
            <a:ext cx="8229600" cy="1471634"/>
          </a:xfrm>
          <a:prstGeom prst="rect">
            <a:avLst/>
          </a:prstGeom>
        </p:spPr>
      </p:pic>
      <p:pic>
        <p:nvPicPr>
          <p:cNvPr id="8" name="Picture 7" descr="FIGURE 7.19 - Example1&#10;&#10;Notice that child element within the grid container has explicit grid-column-start and&#10;grid-&#10;column-end properties (set using line numbers), which makes the content&#10;span two cells.">
            <a:extLst>
              <a:ext uri="{FF2B5EF4-FFF2-40B4-BE49-F238E27FC236}">
                <a16:creationId xmlns:a16="http://schemas.microsoft.com/office/drawing/2014/main" id="{9E9DAE2C-3252-40B7-94FB-8AAD217B558A}"/>
              </a:ext>
            </a:extLst>
          </p:cNvPr>
          <p:cNvPicPr>
            <a:picLocks noChangeAspect="1"/>
          </p:cNvPicPr>
          <p:nvPr/>
        </p:nvPicPr>
        <p:blipFill rotWithShape="1">
          <a:blip r:embed="rId2"/>
          <a:srcRect l="131" t="24974" r="-131" b="49530"/>
          <a:stretch/>
        </p:blipFill>
        <p:spPr>
          <a:xfrm>
            <a:off x="362174" y="2881425"/>
            <a:ext cx="8229600" cy="1471634"/>
          </a:xfrm>
          <a:prstGeom prst="rect">
            <a:avLst/>
          </a:prstGeom>
        </p:spPr>
      </p:pic>
    </p:spTree>
    <p:extLst>
      <p:ext uri="{BB962C8B-B14F-4D97-AF65-F5344CB8AC3E}">
        <p14:creationId xmlns:p14="http://schemas.microsoft.com/office/powerpoint/2010/main" val="8256688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678DD-FAF4-4961-961B-3B74E361235D}"/>
              </a:ext>
            </a:extLst>
          </p:cNvPr>
          <p:cNvSpPr>
            <a:spLocks noGrp="1"/>
          </p:cNvSpPr>
          <p:nvPr>
            <p:ph type="title"/>
          </p:nvPr>
        </p:nvSpPr>
        <p:spPr/>
        <p:txBody>
          <a:bodyPr/>
          <a:lstStyle/>
          <a:p>
            <a:r>
              <a:rPr lang="en-CA" dirty="0"/>
              <a:t>Explicit Grid Placement Example 2</a:t>
            </a:r>
          </a:p>
        </p:txBody>
      </p:sp>
      <p:pic>
        <p:nvPicPr>
          <p:cNvPr id="7" name="Picture 6" descr="FIGURE 7.19 Using explicit grid item placement">
            <a:extLst>
              <a:ext uri="{FF2B5EF4-FFF2-40B4-BE49-F238E27FC236}">
                <a16:creationId xmlns:a16="http://schemas.microsoft.com/office/drawing/2014/main" id="{AD1A1D67-C5B0-4F66-A9C2-4F37F31E85AE}"/>
              </a:ext>
            </a:extLst>
          </p:cNvPr>
          <p:cNvPicPr>
            <a:picLocks noChangeAspect="1"/>
          </p:cNvPicPr>
          <p:nvPr/>
        </p:nvPicPr>
        <p:blipFill rotWithShape="1">
          <a:blip r:embed="rId2"/>
          <a:srcRect b="74504"/>
          <a:stretch/>
        </p:blipFill>
        <p:spPr>
          <a:xfrm>
            <a:off x="457200" y="1197139"/>
            <a:ext cx="8229600" cy="1471634"/>
          </a:xfrm>
          <a:prstGeom prst="rect">
            <a:avLst/>
          </a:prstGeom>
        </p:spPr>
      </p:pic>
      <p:pic>
        <p:nvPicPr>
          <p:cNvPr id="8" name="Picture 7" descr="FIGURE 7.19 - Example 2&#10;&#10;In the second example, the “B” child element is pulled out of its&#10;“normal” position, and explicitly placed into the second row and second column">
            <a:extLst>
              <a:ext uri="{FF2B5EF4-FFF2-40B4-BE49-F238E27FC236}">
                <a16:creationId xmlns:a16="http://schemas.microsoft.com/office/drawing/2014/main" id="{9E9DAE2C-3252-40B7-94FB-8AAD217B558A}"/>
              </a:ext>
            </a:extLst>
          </p:cNvPr>
          <p:cNvPicPr>
            <a:picLocks noChangeAspect="1"/>
          </p:cNvPicPr>
          <p:nvPr/>
        </p:nvPicPr>
        <p:blipFill rotWithShape="1">
          <a:blip r:embed="rId2"/>
          <a:srcRect t="48828" b="27381"/>
          <a:stretch/>
        </p:blipFill>
        <p:spPr>
          <a:xfrm>
            <a:off x="362174" y="2979867"/>
            <a:ext cx="8229600" cy="1373191"/>
          </a:xfrm>
          <a:prstGeom prst="rect">
            <a:avLst/>
          </a:prstGeom>
        </p:spPr>
      </p:pic>
    </p:spTree>
    <p:extLst>
      <p:ext uri="{BB962C8B-B14F-4D97-AF65-F5344CB8AC3E}">
        <p14:creationId xmlns:p14="http://schemas.microsoft.com/office/powerpoint/2010/main" val="28799239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D49F52-9BC6-403D-A03A-E020D6D95BF9}"/>
              </a:ext>
            </a:extLst>
          </p:cNvPr>
          <p:cNvSpPr>
            <a:spLocks noGrp="1"/>
          </p:cNvSpPr>
          <p:nvPr>
            <p:ph type="title"/>
          </p:nvPr>
        </p:nvSpPr>
        <p:spPr/>
        <p:txBody>
          <a:bodyPr/>
          <a:lstStyle/>
          <a:p>
            <a:r>
              <a:rPr lang="en-US" dirty="0"/>
              <a:t>Cell properties</a:t>
            </a:r>
            <a:endParaRPr lang="en-CA" dirty="0"/>
          </a:p>
        </p:txBody>
      </p:sp>
      <p:sp>
        <p:nvSpPr>
          <p:cNvPr id="3" name="Text Placeholder 2">
            <a:extLst>
              <a:ext uri="{FF2B5EF4-FFF2-40B4-BE49-F238E27FC236}">
                <a16:creationId xmlns:a16="http://schemas.microsoft.com/office/drawing/2014/main" id="{1C83CEE0-1EE2-4E2A-AD1D-24C4DFB07187}"/>
              </a:ext>
            </a:extLst>
          </p:cNvPr>
          <p:cNvSpPr>
            <a:spLocks noGrp="1"/>
          </p:cNvSpPr>
          <p:nvPr>
            <p:ph type="body" idx="1"/>
          </p:nvPr>
        </p:nvSpPr>
        <p:spPr>
          <a:xfrm>
            <a:off x="457200" y="1081088"/>
            <a:ext cx="3974951" cy="1672870"/>
          </a:xfrm>
        </p:spPr>
        <p:txBody>
          <a:bodyPr/>
          <a:lstStyle/>
          <a:p>
            <a:pPr algn="l"/>
            <a:r>
              <a:rPr lang="en-US" sz="1800" b="1" i="0" u="none" strike="noStrike" baseline="0" dirty="0">
                <a:latin typeface="+mj-lt"/>
              </a:rPr>
              <a:t>align-self</a:t>
            </a:r>
            <a:r>
              <a:rPr lang="en-US" sz="1800" b="0" i="0" u="none" strike="noStrike" baseline="0" dirty="0">
                <a:latin typeface="+mj-lt"/>
              </a:rPr>
              <a:t> </a:t>
            </a:r>
            <a:r>
              <a:rPr lang="en-US" sz="1800" b="1" i="0" u="none" strike="noStrike" baseline="0" dirty="0">
                <a:latin typeface="+mj-lt"/>
              </a:rPr>
              <a:t>and justify-self</a:t>
            </a:r>
            <a:r>
              <a:rPr lang="en-US" sz="1800" b="1" dirty="0">
                <a:latin typeface="+mj-lt"/>
              </a:rPr>
              <a:t> </a:t>
            </a:r>
            <a:r>
              <a:rPr lang="en-US" sz="1800" b="0" i="0" u="none" strike="noStrike" baseline="0" dirty="0">
                <a:latin typeface="+mj-lt"/>
              </a:rPr>
              <a:t>control the cell content’s horizontal and vertical alignment within its grid container.</a:t>
            </a:r>
          </a:p>
        </p:txBody>
      </p:sp>
      <p:pic>
        <p:nvPicPr>
          <p:cNvPr id="6" name="Picture 5" descr="FIGURE 7.20 Aligning content within grid cell">
            <a:extLst>
              <a:ext uri="{FF2B5EF4-FFF2-40B4-BE49-F238E27FC236}">
                <a16:creationId xmlns:a16="http://schemas.microsoft.com/office/drawing/2014/main" id="{A1E32212-9155-44BE-AA01-885515642EF8}"/>
              </a:ext>
            </a:extLst>
          </p:cNvPr>
          <p:cNvPicPr>
            <a:picLocks noChangeAspect="1"/>
          </p:cNvPicPr>
          <p:nvPr/>
        </p:nvPicPr>
        <p:blipFill>
          <a:blip r:embed="rId2"/>
          <a:stretch>
            <a:fillRect/>
          </a:stretch>
        </p:blipFill>
        <p:spPr>
          <a:xfrm>
            <a:off x="4711851" y="1113437"/>
            <a:ext cx="3781810" cy="2359007"/>
          </a:xfrm>
          <a:prstGeom prst="rect">
            <a:avLst/>
          </a:prstGeom>
        </p:spPr>
      </p:pic>
      <p:sp>
        <p:nvSpPr>
          <p:cNvPr id="4" name="Text Placeholder 2">
            <a:extLst>
              <a:ext uri="{FF2B5EF4-FFF2-40B4-BE49-F238E27FC236}">
                <a16:creationId xmlns:a16="http://schemas.microsoft.com/office/drawing/2014/main" id="{915BD2F7-B107-475A-910B-708FEEC480BA}"/>
              </a:ext>
            </a:extLst>
          </p:cNvPr>
          <p:cNvSpPr txBox="1">
            <a:spLocks/>
          </p:cNvSpPr>
          <p:nvPr/>
        </p:nvSpPr>
        <p:spPr>
          <a:xfrm>
            <a:off x="457199" y="3472443"/>
            <a:ext cx="8229599" cy="105098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1500"/>
              </a:spcBef>
              <a:spcAft>
                <a:spcPts val="0"/>
              </a:spcAft>
              <a:buClr>
                <a:srgbClr val="007FA3"/>
              </a:buClr>
              <a:buSzPts val="1800"/>
              <a:buFont typeface="Arial"/>
              <a:buChar char="•"/>
              <a:defRPr sz="1600" b="0" i="0" u="none" strike="noStrike" cap="none">
                <a:solidFill>
                  <a:schemeClr val="dk1"/>
                </a:solidFill>
                <a:latin typeface="Arial"/>
                <a:ea typeface="Arial"/>
                <a:cs typeface="Arial"/>
                <a:sym typeface="Arial"/>
              </a:defRPr>
            </a:lvl1pPr>
            <a:lvl2pPr marL="914400" marR="0" lvl="1" indent="-342900" algn="l" rtl="0">
              <a:lnSpc>
                <a:spcPct val="100000"/>
              </a:lnSpc>
              <a:spcBef>
                <a:spcPts val="600"/>
              </a:spcBef>
              <a:spcAft>
                <a:spcPts val="0"/>
              </a:spcAft>
              <a:buClr>
                <a:srgbClr val="007FA3"/>
              </a:buClr>
              <a:buSzPts val="1800"/>
              <a:buFont typeface="Arial"/>
              <a:buChar char="–"/>
              <a:defRPr sz="1600" b="0" i="0" u="none" strike="noStrike" cap="none">
                <a:solidFill>
                  <a:schemeClr val="dk1"/>
                </a:solidFill>
                <a:latin typeface="Arial"/>
                <a:ea typeface="Arial"/>
                <a:cs typeface="Arial"/>
                <a:sym typeface="Arial"/>
              </a:defRPr>
            </a:lvl2pPr>
            <a:lvl3pPr marL="1371600" marR="0" lvl="2" indent="-342900" algn="l" rtl="0">
              <a:lnSpc>
                <a:spcPct val="100000"/>
              </a:lnSpc>
              <a:spcBef>
                <a:spcPts val="600"/>
              </a:spcBef>
              <a:spcAft>
                <a:spcPts val="0"/>
              </a:spcAft>
              <a:buClr>
                <a:srgbClr val="007FA3"/>
              </a:buClr>
              <a:buSzPts val="1800"/>
              <a:buFont typeface="Noto Sans Symbols"/>
              <a:buChar char="▪"/>
              <a:defRPr sz="1600" b="0" i="0" u="none" strike="noStrike" cap="none">
                <a:solidFill>
                  <a:schemeClr val="dk1"/>
                </a:solidFill>
                <a:latin typeface="Arial"/>
                <a:ea typeface="Arial"/>
                <a:cs typeface="Arial"/>
                <a:sym typeface="Arial"/>
              </a:defRPr>
            </a:lvl3pPr>
            <a:lvl4pPr marL="1828800" marR="0" lvl="3" indent="-342900" algn="l" rtl="0">
              <a:lnSpc>
                <a:spcPct val="100000"/>
              </a:lnSpc>
              <a:spcBef>
                <a:spcPts val="600"/>
              </a:spcBef>
              <a:spcAft>
                <a:spcPts val="0"/>
              </a:spcAft>
              <a:buClr>
                <a:srgbClr val="007FA3"/>
              </a:buClr>
              <a:buSzPts val="1800"/>
              <a:buFont typeface="Arial"/>
              <a:buChar char="–"/>
              <a:defRPr sz="1600" b="0" i="0" u="none" strike="noStrike" cap="none">
                <a:solidFill>
                  <a:schemeClr val="dk1"/>
                </a:solidFill>
                <a:latin typeface="Arial"/>
                <a:ea typeface="Arial"/>
                <a:cs typeface="Arial"/>
                <a:sym typeface="Arial"/>
              </a:defRPr>
            </a:lvl4pPr>
            <a:lvl5pPr marL="2286000" marR="0" lvl="4" indent="-342900" algn="l" rtl="0">
              <a:lnSpc>
                <a:spcPct val="100000"/>
              </a:lnSpc>
              <a:spcBef>
                <a:spcPts val="600"/>
              </a:spcBef>
              <a:spcAft>
                <a:spcPts val="0"/>
              </a:spcAft>
              <a:buClr>
                <a:srgbClr val="007FA3"/>
              </a:buClr>
              <a:buSzPts val="1800"/>
              <a:buFont typeface="Arial"/>
              <a:buChar char="•"/>
              <a:defRPr sz="16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rgbClr val="007FA3"/>
              </a:buClr>
              <a:buSzPts val="1800"/>
              <a:buFont typeface="Arial"/>
              <a:buChar char="•"/>
              <a:defRPr sz="160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rgbClr val="007FA3"/>
              </a:buClr>
              <a:buSzPts val="1800"/>
              <a:buFont typeface="Arial"/>
              <a:buChar char="•"/>
              <a:defRPr sz="160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rgbClr val="007FA3"/>
              </a:buClr>
              <a:buSzPts val="1800"/>
              <a:buFont typeface="Arial"/>
              <a:buChar char="•"/>
              <a:defRPr sz="1600" b="0" i="0" u="none" strike="noStrike" cap="none">
                <a:solidFill>
                  <a:schemeClr val="dk1"/>
                </a:solidFill>
                <a:latin typeface="Arial"/>
                <a:ea typeface="Arial"/>
                <a:cs typeface="Arial"/>
                <a:sym typeface="Arial"/>
              </a:defRPr>
            </a:lvl8pPr>
            <a:lvl9pPr marL="4114800" marR="0" lvl="8" indent="-342900" algn="l" rtl="0">
              <a:lnSpc>
                <a:spcPct val="100000"/>
              </a:lnSpc>
              <a:spcBef>
                <a:spcPts val="300"/>
              </a:spcBef>
              <a:spcAft>
                <a:spcPts val="0"/>
              </a:spcAft>
              <a:buClr>
                <a:srgbClr val="007FA3"/>
              </a:buClr>
              <a:buSzPts val="1800"/>
              <a:buFont typeface="Arial"/>
              <a:buChar char="•"/>
              <a:defRPr sz="1600" b="0" i="0" u="none" strike="noStrike" cap="none">
                <a:solidFill>
                  <a:schemeClr val="dk1"/>
                </a:solidFill>
                <a:latin typeface="Arial"/>
                <a:ea typeface="Arial"/>
                <a:cs typeface="Arial"/>
                <a:sym typeface="Arial"/>
              </a:defRPr>
            </a:lvl9pPr>
          </a:lstStyle>
          <a:p>
            <a:r>
              <a:rPr lang="en-US" sz="1800" dirty="0">
                <a:latin typeface="+mj-lt"/>
              </a:rPr>
              <a:t>You can </a:t>
            </a:r>
            <a:r>
              <a:rPr lang="en-US" sz="1800" dirty="0" err="1">
                <a:latin typeface="+mj-lt"/>
              </a:rPr>
              <a:t>similarily</a:t>
            </a:r>
            <a:r>
              <a:rPr lang="en-US" sz="1800" dirty="0">
                <a:latin typeface="+mj-lt"/>
              </a:rPr>
              <a:t> control cell alignment within a grid container using </a:t>
            </a:r>
            <a:r>
              <a:rPr lang="en-US" sz="1800" b="1" dirty="0">
                <a:latin typeface="+mj-lt"/>
              </a:rPr>
              <a:t>align-items</a:t>
            </a:r>
            <a:r>
              <a:rPr lang="en-US" sz="1800" dirty="0">
                <a:latin typeface="+mj-lt"/>
              </a:rPr>
              <a:t> </a:t>
            </a:r>
            <a:r>
              <a:rPr lang="en-CA" sz="1800" dirty="0">
                <a:latin typeface="+mj-lt"/>
              </a:rPr>
              <a:t>and </a:t>
            </a:r>
            <a:r>
              <a:rPr lang="en-CA" sz="1800" b="1" dirty="0">
                <a:latin typeface="+mj-lt"/>
              </a:rPr>
              <a:t>justify-items</a:t>
            </a:r>
            <a:endParaRPr lang="en-CA" b="1" dirty="0">
              <a:latin typeface="+mj-lt"/>
            </a:endParaRPr>
          </a:p>
        </p:txBody>
      </p:sp>
    </p:spTree>
    <p:extLst>
      <p:ext uri="{BB962C8B-B14F-4D97-AF65-F5344CB8AC3E}">
        <p14:creationId xmlns:p14="http://schemas.microsoft.com/office/powerpoint/2010/main" val="14810681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E7408-39F3-4F7A-8538-ACEFFBAE9173}"/>
              </a:ext>
            </a:extLst>
          </p:cNvPr>
          <p:cNvSpPr>
            <a:spLocks noGrp="1"/>
          </p:cNvSpPr>
          <p:nvPr>
            <p:ph type="title"/>
          </p:nvPr>
        </p:nvSpPr>
        <p:spPr/>
        <p:txBody>
          <a:bodyPr/>
          <a:lstStyle/>
          <a:p>
            <a:r>
              <a:rPr lang="en-CA" dirty="0"/>
              <a:t>Nested Grid</a:t>
            </a:r>
          </a:p>
        </p:txBody>
      </p:sp>
      <p:sp>
        <p:nvSpPr>
          <p:cNvPr id="6" name="Text Placeholder 2">
            <a:extLst>
              <a:ext uri="{FF2B5EF4-FFF2-40B4-BE49-F238E27FC236}">
                <a16:creationId xmlns:a16="http://schemas.microsoft.com/office/drawing/2014/main" id="{F218A57A-0E08-4385-8BBE-D6B46E49EF3F}"/>
              </a:ext>
            </a:extLst>
          </p:cNvPr>
          <p:cNvSpPr>
            <a:spLocks noGrp="1"/>
          </p:cNvSpPr>
          <p:nvPr>
            <p:ph type="body" idx="1"/>
          </p:nvPr>
        </p:nvSpPr>
        <p:spPr>
          <a:xfrm>
            <a:off x="457200" y="1081088"/>
            <a:ext cx="3892739" cy="1866508"/>
          </a:xfrm>
        </p:spPr>
        <p:txBody>
          <a:bodyPr/>
          <a:lstStyle/>
          <a:p>
            <a:pPr algn="l"/>
            <a:r>
              <a:rPr lang="en-US" sz="1800" b="1" i="0" u="none" strike="noStrike" baseline="0" dirty="0">
                <a:latin typeface="+mj-lt"/>
              </a:rPr>
              <a:t>align-self</a:t>
            </a:r>
            <a:r>
              <a:rPr lang="en-US" sz="1800" b="0" i="0" u="none" strike="noStrike" baseline="0" dirty="0">
                <a:latin typeface="+mj-lt"/>
              </a:rPr>
              <a:t> </a:t>
            </a:r>
            <a:r>
              <a:rPr lang="en-US" sz="1800" b="1" i="0" u="none" strike="noStrike" baseline="0" dirty="0">
                <a:latin typeface="+mj-lt"/>
              </a:rPr>
              <a:t>and justify-self</a:t>
            </a:r>
            <a:r>
              <a:rPr lang="en-US" sz="1800" b="1" dirty="0">
                <a:latin typeface="+mj-lt"/>
              </a:rPr>
              <a:t> </a:t>
            </a:r>
            <a:r>
              <a:rPr lang="en-US" sz="1800" b="0" i="0" u="none" strike="noStrike" baseline="0" dirty="0">
                <a:latin typeface="+mj-lt"/>
              </a:rPr>
              <a:t>control the cell content’s horizontal and vertical alignment within its grid container.</a:t>
            </a:r>
          </a:p>
        </p:txBody>
      </p:sp>
      <p:pic>
        <p:nvPicPr>
          <p:cNvPr id="5" name="Picture 4" descr="FIGURE 7.22 Nested grids">
            <a:extLst>
              <a:ext uri="{FF2B5EF4-FFF2-40B4-BE49-F238E27FC236}">
                <a16:creationId xmlns:a16="http://schemas.microsoft.com/office/drawing/2014/main" id="{CA343286-C2EE-4764-9FC7-9A66521986EA}"/>
              </a:ext>
            </a:extLst>
          </p:cNvPr>
          <p:cNvPicPr>
            <a:picLocks noChangeAspect="1"/>
          </p:cNvPicPr>
          <p:nvPr/>
        </p:nvPicPr>
        <p:blipFill>
          <a:blip r:embed="rId2"/>
          <a:stretch>
            <a:fillRect/>
          </a:stretch>
        </p:blipFill>
        <p:spPr>
          <a:xfrm>
            <a:off x="4349939" y="984487"/>
            <a:ext cx="4336861" cy="3629610"/>
          </a:xfrm>
          <a:prstGeom prst="rect">
            <a:avLst/>
          </a:prstGeom>
        </p:spPr>
      </p:pic>
    </p:spTree>
    <p:extLst>
      <p:ext uri="{BB962C8B-B14F-4D97-AF65-F5344CB8AC3E}">
        <p14:creationId xmlns:p14="http://schemas.microsoft.com/office/powerpoint/2010/main" val="6083156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894749-3098-437A-993A-C5DB4D9F5468}"/>
              </a:ext>
            </a:extLst>
          </p:cNvPr>
          <p:cNvSpPr>
            <a:spLocks noGrp="1"/>
          </p:cNvSpPr>
          <p:nvPr>
            <p:ph type="title"/>
          </p:nvPr>
        </p:nvSpPr>
        <p:spPr>
          <a:xfrm>
            <a:off x="457200" y="161528"/>
            <a:ext cx="3530011" cy="822959"/>
          </a:xfrm>
        </p:spPr>
        <p:txBody>
          <a:bodyPr/>
          <a:lstStyle/>
          <a:p>
            <a:r>
              <a:rPr lang="en-CA" dirty="0"/>
              <a:t>Grid Areas</a:t>
            </a:r>
          </a:p>
        </p:txBody>
      </p:sp>
      <p:sp>
        <p:nvSpPr>
          <p:cNvPr id="4" name="TextBox 3" descr="LISTING 4.2 Embedded styles example">
            <a:extLst>
              <a:ext uri="{FF2B5EF4-FFF2-40B4-BE49-F238E27FC236}">
                <a16:creationId xmlns:a16="http://schemas.microsoft.com/office/drawing/2014/main" id="{42811BFF-DD06-458F-91E3-318BD4D72E6F}"/>
              </a:ext>
            </a:extLst>
          </p:cNvPr>
          <p:cNvSpPr txBox="1"/>
          <p:nvPr/>
        </p:nvSpPr>
        <p:spPr>
          <a:xfrm>
            <a:off x="416025" y="984487"/>
            <a:ext cx="5980813" cy="3279168"/>
          </a:xfrm>
          <a:prstGeom prst="rect">
            <a:avLst/>
          </a:prstGeom>
          <a:solidFill>
            <a:srgbClr val="E6F0F5"/>
          </a:solidFill>
        </p:spPr>
        <p:txBody>
          <a:bodyPr wrap="square" numCol="2" rtlCol="0">
            <a:noAutofit/>
          </a:bodyPr>
          <a:lstStyle/>
          <a:p>
            <a:pPr algn="l"/>
            <a:r>
              <a:rPr lang="en-CA" sz="1200" b="0" i="0" u="none" strike="noStrike" baseline="0" dirty="0">
                <a:solidFill>
                  <a:srgbClr val="000000"/>
                </a:solidFill>
                <a:latin typeface="Calibri" panose="020F0502020204030204" pitchFamily="34" charset="0"/>
                <a:cs typeface="Calibri" panose="020F0502020204030204" pitchFamily="34" charset="0"/>
              </a:rPr>
              <a:t>&lt;style&gt;</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.container {</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grid-gap: 10px;</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display: grid;</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grid-template-rows: 100px 150px 100px;</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grid-template-columns: 75px 1fr </a:t>
            </a:r>
            <a:r>
              <a:rPr lang="en-CA" sz="1200" b="0" i="0" u="none" strike="noStrike" baseline="0" dirty="0" err="1">
                <a:solidFill>
                  <a:srgbClr val="000000"/>
                </a:solidFill>
                <a:latin typeface="Calibri" panose="020F0502020204030204" pitchFamily="34" charset="0"/>
                <a:cs typeface="Calibri" panose="020F0502020204030204" pitchFamily="34" charset="0"/>
              </a:rPr>
              <a:t>1fr</a:t>
            </a:r>
            <a:r>
              <a:rPr lang="en-CA" sz="1200" b="0" i="0" u="none" strike="noStrike" baseline="0" dirty="0">
                <a:solidFill>
                  <a:srgbClr val="000000"/>
                </a:solidFill>
                <a:latin typeface="Calibri" panose="020F0502020204030204" pitchFamily="34" charset="0"/>
                <a:cs typeface="Calibri" panose="020F0502020204030204" pitchFamily="34" charset="0"/>
              </a:rPr>
              <a:t> </a:t>
            </a:r>
            <a:r>
              <a:rPr lang="en-CA" sz="1200" b="0" i="0" u="none" strike="noStrike" baseline="0" dirty="0" err="1">
                <a:solidFill>
                  <a:srgbClr val="000000"/>
                </a:solidFill>
                <a:latin typeface="Calibri" panose="020F0502020204030204" pitchFamily="34" charset="0"/>
                <a:cs typeface="Calibri" panose="020F0502020204030204" pitchFamily="34" charset="0"/>
              </a:rPr>
              <a:t>1fr</a:t>
            </a:r>
            <a:r>
              <a:rPr lang="en-CA" sz="1200" b="0" i="0" u="none" strike="noStrike" baseline="0" dirty="0">
                <a:solidFill>
                  <a:srgbClr val="000000"/>
                </a:solidFill>
                <a:latin typeface="Calibri" panose="020F0502020204030204" pitchFamily="34" charset="0"/>
                <a:cs typeface="Calibri" panose="020F0502020204030204" pitchFamily="34" charset="0"/>
              </a:rPr>
              <a:t> </a:t>
            </a:r>
            <a:r>
              <a:rPr lang="en-CA" sz="1200" b="0" i="0" u="none" strike="noStrike" baseline="0" dirty="0" err="1">
                <a:solidFill>
                  <a:srgbClr val="000000"/>
                </a:solidFill>
                <a:latin typeface="Calibri" panose="020F0502020204030204" pitchFamily="34" charset="0"/>
                <a:cs typeface="Calibri" panose="020F0502020204030204" pitchFamily="34" charset="0"/>
              </a:rPr>
              <a:t>1fr</a:t>
            </a:r>
            <a:r>
              <a:rPr lang="en-CA" sz="1200" b="0" i="0" u="none" strike="noStrike" baseline="0" dirty="0">
                <a:solidFill>
                  <a:srgbClr val="000000"/>
                </a:solidFill>
                <a:latin typeface="Calibri" panose="020F0502020204030204" pitchFamily="34" charset="0"/>
                <a:cs typeface="Calibri" panose="020F0502020204030204" pitchFamily="34" charset="0"/>
              </a:rPr>
              <a:t>;</a:t>
            </a:r>
          </a:p>
          <a:p>
            <a:pPr algn="l"/>
            <a:r>
              <a:rPr lang="en-CA" sz="1200" b="0" i="0" u="none" strike="noStrike" baseline="0" dirty="0">
                <a:solidFill>
                  <a:srgbClr val="9A0000"/>
                </a:solidFill>
                <a:latin typeface="Calibri" panose="020F0502020204030204" pitchFamily="34" charset="0"/>
                <a:cs typeface="Calibri" panose="020F0502020204030204" pitchFamily="34" charset="0"/>
              </a:rPr>
              <a:t>   grid-template-areas: ". a1 a2 a3 a4"</a:t>
            </a:r>
          </a:p>
          <a:p>
            <a:pPr algn="l"/>
            <a:r>
              <a:rPr lang="en-CA" sz="1200" b="0" i="0" u="none" strike="noStrike" baseline="0" dirty="0">
                <a:solidFill>
                  <a:srgbClr val="9A0000"/>
                </a:solidFill>
                <a:latin typeface="Calibri" panose="020F0502020204030204" pitchFamily="34" charset="0"/>
                <a:cs typeface="Calibri" panose="020F0502020204030204" pitchFamily="34" charset="0"/>
              </a:rPr>
              <a:t>                                        "b1 b2 </a:t>
            </a:r>
            <a:r>
              <a:rPr lang="en-CA" sz="1200" b="0" i="0" u="none" strike="noStrike" baseline="0" dirty="0" err="1">
                <a:solidFill>
                  <a:srgbClr val="9A0000"/>
                </a:solidFill>
                <a:latin typeface="Calibri" panose="020F0502020204030204" pitchFamily="34" charset="0"/>
                <a:cs typeface="Calibri" panose="020F0502020204030204" pitchFamily="34" charset="0"/>
              </a:rPr>
              <a:t>b2</a:t>
            </a:r>
            <a:r>
              <a:rPr lang="en-CA" sz="1200" b="0" i="0" u="none" strike="noStrike" baseline="0" dirty="0">
                <a:solidFill>
                  <a:srgbClr val="9A0000"/>
                </a:solidFill>
                <a:latin typeface="Calibri" panose="020F0502020204030204" pitchFamily="34" charset="0"/>
                <a:cs typeface="Calibri" panose="020F0502020204030204" pitchFamily="34" charset="0"/>
              </a:rPr>
              <a:t> </a:t>
            </a:r>
            <a:r>
              <a:rPr lang="en-CA" sz="1200" b="0" i="0" u="none" strike="noStrike" baseline="0" dirty="0" err="1">
                <a:solidFill>
                  <a:srgbClr val="9A0000"/>
                </a:solidFill>
                <a:latin typeface="Calibri" panose="020F0502020204030204" pitchFamily="34" charset="0"/>
                <a:cs typeface="Calibri" panose="020F0502020204030204" pitchFamily="34" charset="0"/>
              </a:rPr>
              <a:t>b2</a:t>
            </a:r>
            <a:r>
              <a:rPr lang="en-CA" sz="1200" b="0" i="0" u="none" strike="noStrike" baseline="0" dirty="0">
                <a:solidFill>
                  <a:srgbClr val="9A0000"/>
                </a:solidFill>
                <a:latin typeface="Calibri" panose="020F0502020204030204" pitchFamily="34" charset="0"/>
                <a:cs typeface="Calibri" panose="020F0502020204030204" pitchFamily="34" charset="0"/>
              </a:rPr>
              <a:t> b3"</a:t>
            </a:r>
          </a:p>
          <a:p>
            <a:pPr algn="l"/>
            <a:r>
              <a:rPr lang="en-CA" sz="1200" b="0" i="0" u="none" strike="noStrike" baseline="0" dirty="0">
                <a:solidFill>
                  <a:srgbClr val="9A0000"/>
                </a:solidFill>
                <a:latin typeface="Calibri" panose="020F0502020204030204" pitchFamily="34" charset="0"/>
                <a:cs typeface="Calibri" panose="020F0502020204030204" pitchFamily="34" charset="0"/>
              </a:rPr>
              <a:t>                                        </a:t>
            </a:r>
            <a:r>
              <a:rPr lang="pl-PL" sz="1200" b="0" i="0" u="none" strike="noStrike" baseline="0" dirty="0">
                <a:solidFill>
                  <a:srgbClr val="9A0000"/>
                </a:solidFill>
                <a:latin typeface="Calibri" panose="020F0502020204030204" pitchFamily="34" charset="0"/>
                <a:cs typeface="Calibri" panose="020F0502020204030204" pitchFamily="34" charset="0"/>
              </a:rPr>
              <a:t>"b1 c1 c2 c2 c2";</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.a1 { grid-area: a1; }</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.a2 { grid-area: a2; }</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.a3 { grid-area: a3; }</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.a4 { grid-area: a4; }</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.b1 { grid-area: b1; }</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.b2 { grid-area: b2; }</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.b3 { grid-area: b3; }</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.c1 { grid-area: c1; }</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.c2 { grid-area: c2; }</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&lt;/style&gt;</a:t>
            </a:r>
            <a:br>
              <a:rPr lang="en-CA" sz="1200" b="0" i="0" u="none" strike="noStrike" baseline="0" dirty="0">
                <a:solidFill>
                  <a:srgbClr val="000000"/>
                </a:solidFill>
                <a:latin typeface="Calibri" panose="020F0502020204030204" pitchFamily="34" charset="0"/>
                <a:cs typeface="Calibri" panose="020F0502020204030204" pitchFamily="34" charset="0"/>
              </a:rPr>
            </a:br>
            <a:br>
              <a:rPr lang="en-CA" sz="1200" b="0" i="0" u="none" strike="noStrike" baseline="0" dirty="0">
                <a:solidFill>
                  <a:srgbClr val="000000"/>
                </a:solidFill>
                <a:latin typeface="Calibri" panose="020F0502020204030204" pitchFamily="34" charset="0"/>
                <a:cs typeface="Calibri" panose="020F0502020204030204" pitchFamily="34" charset="0"/>
              </a:rPr>
            </a:br>
            <a:br>
              <a:rPr lang="en-CA" sz="1200" b="0" i="0" u="none" strike="noStrike" baseline="0" dirty="0">
                <a:solidFill>
                  <a:srgbClr val="000000"/>
                </a:solidFill>
                <a:latin typeface="Calibri" panose="020F0502020204030204" pitchFamily="34" charset="0"/>
                <a:cs typeface="Calibri" panose="020F0502020204030204" pitchFamily="34" charset="0"/>
              </a:rPr>
            </a:br>
            <a:r>
              <a:rPr lang="en-CA" sz="1200" b="0" i="0" u="none" strike="noStrike" baseline="0" dirty="0">
                <a:solidFill>
                  <a:srgbClr val="000000"/>
                </a:solidFill>
                <a:latin typeface="Calibri" panose="020F0502020204030204" pitchFamily="34" charset="0"/>
                <a:cs typeface="Calibri" panose="020F0502020204030204" pitchFamily="34" charset="0"/>
              </a:rPr>
              <a:t>&lt;section class="container"&gt;</a:t>
            </a:r>
          </a:p>
          <a:p>
            <a:pPr algn="l"/>
            <a:r>
              <a:rPr lang="en-US" sz="1200" b="0" i="0" u="none" strike="noStrike" baseline="0" dirty="0">
                <a:solidFill>
                  <a:srgbClr val="000000"/>
                </a:solidFill>
                <a:latin typeface="Calibri" panose="020F0502020204030204" pitchFamily="34" charset="0"/>
                <a:cs typeface="Calibri" panose="020F0502020204030204" pitchFamily="34" charset="0"/>
              </a:rPr>
              <a:t>   &lt;div class="yellow </a:t>
            </a:r>
            <a:r>
              <a:rPr lang="en-US" sz="1200" b="0" i="0" u="none" strike="noStrike" baseline="0" dirty="0">
                <a:solidFill>
                  <a:srgbClr val="9A0000"/>
                </a:solidFill>
                <a:latin typeface="Calibri" panose="020F0502020204030204" pitchFamily="34" charset="0"/>
                <a:cs typeface="Calibri" panose="020F0502020204030204" pitchFamily="34" charset="0"/>
              </a:rPr>
              <a:t>a1</a:t>
            </a:r>
            <a:r>
              <a:rPr lang="en-US" sz="1200" b="0" i="0" u="none" strike="noStrike" baseline="0" dirty="0">
                <a:solidFill>
                  <a:srgbClr val="000000"/>
                </a:solidFill>
                <a:latin typeface="Calibri" panose="020F0502020204030204" pitchFamily="34" charset="0"/>
                <a:cs typeface="Calibri" panose="020F0502020204030204" pitchFamily="34" charset="0"/>
              </a:rPr>
              <a:t>"&gt;A1&lt;/div&gt;</a:t>
            </a:r>
          </a:p>
          <a:p>
            <a:pPr algn="l"/>
            <a:r>
              <a:rPr lang="en-US" sz="1200" b="0" i="0" u="none" strike="noStrike" baseline="0" dirty="0">
                <a:solidFill>
                  <a:srgbClr val="000000"/>
                </a:solidFill>
                <a:latin typeface="Calibri" panose="020F0502020204030204" pitchFamily="34" charset="0"/>
                <a:cs typeface="Calibri" panose="020F0502020204030204" pitchFamily="34" charset="0"/>
              </a:rPr>
              <a:t>   &lt;div class="yellow </a:t>
            </a:r>
            <a:r>
              <a:rPr lang="en-US" sz="1200" b="0" i="0" u="none" strike="noStrike" baseline="0" dirty="0">
                <a:solidFill>
                  <a:srgbClr val="9A0000"/>
                </a:solidFill>
                <a:latin typeface="Calibri" panose="020F0502020204030204" pitchFamily="34" charset="0"/>
                <a:cs typeface="Calibri" panose="020F0502020204030204" pitchFamily="34" charset="0"/>
              </a:rPr>
              <a:t>a2</a:t>
            </a:r>
            <a:r>
              <a:rPr lang="en-US" sz="1200" b="0" i="0" u="none" strike="noStrike" baseline="0" dirty="0">
                <a:solidFill>
                  <a:srgbClr val="000000"/>
                </a:solidFill>
                <a:latin typeface="Calibri" panose="020F0502020204030204" pitchFamily="34" charset="0"/>
                <a:cs typeface="Calibri" panose="020F0502020204030204" pitchFamily="34" charset="0"/>
              </a:rPr>
              <a:t>"&gt;A2&lt;/div&gt;</a:t>
            </a:r>
          </a:p>
          <a:p>
            <a:pPr algn="l"/>
            <a:r>
              <a:rPr lang="en-US" sz="1200" b="0" i="0" u="none" strike="noStrike" baseline="0" dirty="0">
                <a:solidFill>
                  <a:srgbClr val="000000"/>
                </a:solidFill>
                <a:latin typeface="Calibri" panose="020F0502020204030204" pitchFamily="34" charset="0"/>
                <a:cs typeface="Calibri" panose="020F0502020204030204" pitchFamily="34" charset="0"/>
              </a:rPr>
              <a:t>   &lt;div class="yellow </a:t>
            </a:r>
            <a:r>
              <a:rPr lang="en-US" sz="1200" b="0" i="0" u="none" strike="noStrike" baseline="0" dirty="0">
                <a:solidFill>
                  <a:srgbClr val="9A0000"/>
                </a:solidFill>
                <a:latin typeface="Calibri" panose="020F0502020204030204" pitchFamily="34" charset="0"/>
                <a:cs typeface="Calibri" panose="020F0502020204030204" pitchFamily="34" charset="0"/>
              </a:rPr>
              <a:t>a3</a:t>
            </a:r>
            <a:r>
              <a:rPr lang="en-US" sz="1200" b="0" i="0" u="none" strike="noStrike" baseline="0" dirty="0">
                <a:solidFill>
                  <a:srgbClr val="000000"/>
                </a:solidFill>
                <a:latin typeface="Calibri" panose="020F0502020204030204" pitchFamily="34" charset="0"/>
                <a:cs typeface="Calibri" panose="020F0502020204030204" pitchFamily="34" charset="0"/>
              </a:rPr>
              <a:t>"&gt;A3&lt;/div&gt;</a:t>
            </a:r>
          </a:p>
          <a:p>
            <a:pPr algn="l"/>
            <a:r>
              <a:rPr lang="en-US" sz="1200" b="0" i="0" u="none" strike="noStrike" baseline="0" dirty="0">
                <a:solidFill>
                  <a:srgbClr val="000000"/>
                </a:solidFill>
                <a:latin typeface="Calibri" panose="020F0502020204030204" pitchFamily="34" charset="0"/>
                <a:cs typeface="Calibri" panose="020F0502020204030204" pitchFamily="34" charset="0"/>
              </a:rPr>
              <a:t>   &lt;div class="yellow </a:t>
            </a:r>
            <a:r>
              <a:rPr lang="en-US" sz="1200" b="0" i="0" u="none" strike="noStrike" baseline="0" dirty="0">
                <a:solidFill>
                  <a:srgbClr val="9A0000"/>
                </a:solidFill>
                <a:latin typeface="Calibri" panose="020F0502020204030204" pitchFamily="34" charset="0"/>
                <a:cs typeface="Calibri" panose="020F0502020204030204" pitchFamily="34" charset="0"/>
              </a:rPr>
              <a:t>a4</a:t>
            </a:r>
            <a:r>
              <a:rPr lang="en-US" sz="1200" b="0" i="0" u="none" strike="noStrike" baseline="0" dirty="0">
                <a:solidFill>
                  <a:srgbClr val="000000"/>
                </a:solidFill>
                <a:latin typeface="Calibri" panose="020F0502020204030204" pitchFamily="34" charset="0"/>
                <a:cs typeface="Calibri" panose="020F0502020204030204" pitchFamily="34" charset="0"/>
              </a:rPr>
              <a:t>"&gt;A4&lt;/div&gt;</a:t>
            </a:r>
          </a:p>
          <a:p>
            <a:pPr algn="l"/>
            <a:r>
              <a:rPr lang="en-US" sz="1200" b="0" i="0" u="none" strike="noStrike" baseline="0" dirty="0">
                <a:solidFill>
                  <a:srgbClr val="000000"/>
                </a:solidFill>
                <a:latin typeface="Calibri" panose="020F0502020204030204" pitchFamily="34" charset="0"/>
                <a:cs typeface="Calibri" panose="020F0502020204030204" pitchFamily="34" charset="0"/>
              </a:rPr>
              <a:t>   &lt;div class="orange </a:t>
            </a:r>
            <a:r>
              <a:rPr lang="en-US" sz="1200" b="0" i="0" u="none" strike="noStrike" baseline="0" dirty="0">
                <a:solidFill>
                  <a:srgbClr val="9A0000"/>
                </a:solidFill>
                <a:latin typeface="Calibri" panose="020F0502020204030204" pitchFamily="34" charset="0"/>
                <a:cs typeface="Calibri" panose="020F0502020204030204" pitchFamily="34" charset="0"/>
              </a:rPr>
              <a:t>b1</a:t>
            </a:r>
            <a:r>
              <a:rPr lang="en-US" sz="1200" b="0" i="0" u="none" strike="noStrike" baseline="0" dirty="0">
                <a:solidFill>
                  <a:srgbClr val="000000"/>
                </a:solidFill>
                <a:latin typeface="Calibri" panose="020F0502020204030204" pitchFamily="34" charset="0"/>
                <a:cs typeface="Calibri" panose="020F0502020204030204" pitchFamily="34" charset="0"/>
              </a:rPr>
              <a:t>"&gt;B1&lt;/div&gt;</a:t>
            </a:r>
          </a:p>
          <a:p>
            <a:pPr algn="l"/>
            <a:r>
              <a:rPr lang="en-US" sz="1200" b="0" i="0" u="none" strike="noStrike" baseline="0" dirty="0">
                <a:solidFill>
                  <a:srgbClr val="000000"/>
                </a:solidFill>
                <a:latin typeface="Calibri" panose="020F0502020204030204" pitchFamily="34" charset="0"/>
                <a:cs typeface="Calibri" panose="020F0502020204030204" pitchFamily="34" charset="0"/>
              </a:rPr>
              <a:t>   &lt;div class="orange </a:t>
            </a:r>
            <a:r>
              <a:rPr lang="en-US" sz="1200" b="0" i="0" u="none" strike="noStrike" baseline="0" dirty="0">
                <a:solidFill>
                  <a:srgbClr val="9A0000"/>
                </a:solidFill>
                <a:latin typeface="Calibri" panose="020F0502020204030204" pitchFamily="34" charset="0"/>
                <a:cs typeface="Calibri" panose="020F0502020204030204" pitchFamily="34" charset="0"/>
              </a:rPr>
              <a:t>b2</a:t>
            </a:r>
            <a:r>
              <a:rPr lang="en-US" sz="1200" b="0" i="0" u="none" strike="noStrike" baseline="0" dirty="0">
                <a:solidFill>
                  <a:srgbClr val="000000"/>
                </a:solidFill>
                <a:latin typeface="Calibri" panose="020F0502020204030204" pitchFamily="34" charset="0"/>
                <a:cs typeface="Calibri" panose="020F0502020204030204" pitchFamily="34" charset="0"/>
              </a:rPr>
              <a:t>"&gt;B2&lt;/div&gt;</a:t>
            </a:r>
          </a:p>
          <a:p>
            <a:pPr algn="l"/>
            <a:r>
              <a:rPr lang="en-US" sz="1200" b="0" i="0" u="none" strike="noStrike" baseline="0" dirty="0">
                <a:solidFill>
                  <a:srgbClr val="000000"/>
                </a:solidFill>
                <a:latin typeface="Calibri" panose="020F0502020204030204" pitchFamily="34" charset="0"/>
                <a:cs typeface="Calibri" panose="020F0502020204030204" pitchFamily="34" charset="0"/>
              </a:rPr>
              <a:t>   &lt;div class="orange </a:t>
            </a:r>
            <a:r>
              <a:rPr lang="en-US" sz="1200" b="0" i="0" u="none" strike="noStrike" baseline="0" dirty="0">
                <a:solidFill>
                  <a:srgbClr val="9A0000"/>
                </a:solidFill>
                <a:latin typeface="Calibri" panose="020F0502020204030204" pitchFamily="34" charset="0"/>
                <a:cs typeface="Calibri" panose="020F0502020204030204" pitchFamily="34" charset="0"/>
              </a:rPr>
              <a:t>b3</a:t>
            </a:r>
            <a:r>
              <a:rPr lang="en-US" sz="1200" b="0" i="0" u="none" strike="noStrike" baseline="0" dirty="0">
                <a:solidFill>
                  <a:srgbClr val="000000"/>
                </a:solidFill>
                <a:latin typeface="Calibri" panose="020F0502020204030204" pitchFamily="34" charset="0"/>
                <a:cs typeface="Calibri" panose="020F0502020204030204" pitchFamily="34" charset="0"/>
              </a:rPr>
              <a:t>"&gt;B3&lt;/div&gt;</a:t>
            </a:r>
          </a:p>
          <a:p>
            <a:pPr algn="l"/>
            <a:r>
              <a:rPr lang="en-US" sz="1200" b="0" i="0" u="none" strike="noStrike" baseline="0" dirty="0">
                <a:solidFill>
                  <a:srgbClr val="000000"/>
                </a:solidFill>
                <a:latin typeface="Calibri" panose="020F0502020204030204" pitchFamily="34" charset="0"/>
                <a:cs typeface="Calibri" panose="020F0502020204030204" pitchFamily="34" charset="0"/>
              </a:rPr>
              <a:t>   &lt;div class="cyan </a:t>
            </a:r>
            <a:r>
              <a:rPr lang="en-US" sz="1200" b="0" i="0" u="none" strike="noStrike" baseline="0" dirty="0">
                <a:solidFill>
                  <a:srgbClr val="9A0000"/>
                </a:solidFill>
                <a:latin typeface="Calibri" panose="020F0502020204030204" pitchFamily="34" charset="0"/>
                <a:cs typeface="Calibri" panose="020F0502020204030204" pitchFamily="34" charset="0"/>
              </a:rPr>
              <a:t>c1</a:t>
            </a:r>
            <a:r>
              <a:rPr lang="en-US" sz="1200" b="0" i="0" u="none" strike="noStrike" baseline="0" dirty="0">
                <a:solidFill>
                  <a:srgbClr val="000000"/>
                </a:solidFill>
                <a:latin typeface="Calibri" panose="020F0502020204030204" pitchFamily="34" charset="0"/>
                <a:cs typeface="Calibri" panose="020F0502020204030204" pitchFamily="34" charset="0"/>
              </a:rPr>
              <a:t>"&gt;C1&lt;/div&gt;</a:t>
            </a:r>
          </a:p>
          <a:p>
            <a:pPr algn="l"/>
            <a:r>
              <a:rPr lang="en-US" sz="1200" b="0" i="0" u="none" strike="noStrike" baseline="0" dirty="0">
                <a:solidFill>
                  <a:srgbClr val="000000"/>
                </a:solidFill>
                <a:latin typeface="Calibri" panose="020F0502020204030204" pitchFamily="34" charset="0"/>
                <a:cs typeface="Calibri" panose="020F0502020204030204" pitchFamily="34" charset="0"/>
              </a:rPr>
              <a:t>   &lt;div class="cyan </a:t>
            </a:r>
            <a:r>
              <a:rPr lang="en-US" sz="1200" b="0" i="0" u="none" strike="noStrike" baseline="0" dirty="0">
                <a:solidFill>
                  <a:srgbClr val="9A0000"/>
                </a:solidFill>
                <a:latin typeface="Calibri" panose="020F0502020204030204" pitchFamily="34" charset="0"/>
                <a:cs typeface="Calibri" panose="020F0502020204030204" pitchFamily="34" charset="0"/>
              </a:rPr>
              <a:t>c2</a:t>
            </a:r>
            <a:r>
              <a:rPr lang="en-US" sz="1200" b="0" i="0" u="none" strike="noStrike" baseline="0" dirty="0">
                <a:solidFill>
                  <a:srgbClr val="000000"/>
                </a:solidFill>
                <a:latin typeface="Calibri" panose="020F0502020204030204" pitchFamily="34" charset="0"/>
                <a:cs typeface="Calibri" panose="020F0502020204030204" pitchFamily="34" charset="0"/>
              </a:rPr>
              <a:t>"&gt;C2&lt;/div&gt;</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&lt;/section&gt;</a:t>
            </a:r>
          </a:p>
          <a:p>
            <a:pPr algn="l"/>
            <a:endParaRPr lang="en-CA" sz="1200" dirty="0">
              <a:solidFill>
                <a:schemeClr val="tx1"/>
              </a:solidFill>
              <a:latin typeface="Calibri" panose="020F0502020204030204" pitchFamily="34" charset="0"/>
              <a:ea typeface="Verdana" panose="020B060403050404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05B479AF-2748-4CB0-BC01-98F403524EEE}"/>
              </a:ext>
            </a:extLst>
          </p:cNvPr>
          <p:cNvSpPr txBox="1"/>
          <p:nvPr/>
        </p:nvSpPr>
        <p:spPr>
          <a:xfrm>
            <a:off x="324294" y="4263655"/>
            <a:ext cx="4384968" cy="276999"/>
          </a:xfrm>
          <a:prstGeom prst="rect">
            <a:avLst/>
          </a:prstGeom>
          <a:noFill/>
        </p:spPr>
        <p:txBody>
          <a:bodyPr wrap="square" rtlCol="0">
            <a:spAutoFit/>
          </a:bodyPr>
          <a:lstStyle/>
          <a:p>
            <a:r>
              <a:rPr lang="en-US" sz="1200" b="1" i="0" u="none" strike="noStrike" baseline="0" dirty="0">
                <a:solidFill>
                  <a:srgbClr val="009A9A"/>
                </a:solidFill>
                <a:latin typeface="+mj-lt"/>
              </a:rPr>
              <a:t>LISTING 7.2 </a:t>
            </a:r>
            <a:r>
              <a:rPr lang="en-US" sz="1200" b="0" i="0" u="none" strike="noStrike" baseline="0" dirty="0">
                <a:solidFill>
                  <a:srgbClr val="000000"/>
                </a:solidFill>
                <a:latin typeface="+mj-lt"/>
              </a:rPr>
              <a:t>Using grid areas</a:t>
            </a:r>
            <a:endParaRPr lang="en-CA" sz="1200" dirty="0">
              <a:latin typeface="+mj-lt"/>
            </a:endParaRPr>
          </a:p>
        </p:txBody>
      </p:sp>
      <p:pic>
        <p:nvPicPr>
          <p:cNvPr id="10" name="Picture 9" descr="FIGURE 7.23 Using grid areas (a)">
            <a:extLst>
              <a:ext uri="{FF2B5EF4-FFF2-40B4-BE49-F238E27FC236}">
                <a16:creationId xmlns:a16="http://schemas.microsoft.com/office/drawing/2014/main" id="{96E174EB-FB05-4023-837E-EAFE62AE1147}"/>
              </a:ext>
            </a:extLst>
          </p:cNvPr>
          <p:cNvPicPr>
            <a:picLocks noChangeAspect="1"/>
          </p:cNvPicPr>
          <p:nvPr/>
        </p:nvPicPr>
        <p:blipFill rotWithShape="1">
          <a:blip r:embed="rId2"/>
          <a:srcRect t="2782" r="34217" b="67545"/>
          <a:stretch/>
        </p:blipFill>
        <p:spPr>
          <a:xfrm>
            <a:off x="6015554" y="1811521"/>
            <a:ext cx="2712421" cy="1520457"/>
          </a:xfrm>
          <a:prstGeom prst="rect">
            <a:avLst/>
          </a:prstGeom>
        </p:spPr>
      </p:pic>
    </p:spTree>
    <p:extLst>
      <p:ext uri="{BB962C8B-B14F-4D97-AF65-F5344CB8AC3E}">
        <p14:creationId xmlns:p14="http://schemas.microsoft.com/office/powerpoint/2010/main" val="16287512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894749-3098-437A-993A-C5DB4D9F5468}"/>
              </a:ext>
            </a:extLst>
          </p:cNvPr>
          <p:cNvSpPr>
            <a:spLocks noGrp="1"/>
          </p:cNvSpPr>
          <p:nvPr>
            <p:ph type="title"/>
          </p:nvPr>
        </p:nvSpPr>
        <p:spPr>
          <a:xfrm>
            <a:off x="457200" y="161528"/>
            <a:ext cx="3530011" cy="822959"/>
          </a:xfrm>
        </p:spPr>
        <p:txBody>
          <a:bodyPr/>
          <a:lstStyle/>
          <a:p>
            <a:r>
              <a:rPr lang="en-CA" dirty="0"/>
              <a:t>Grid Areas (ii)</a:t>
            </a:r>
          </a:p>
        </p:txBody>
      </p:sp>
      <p:sp>
        <p:nvSpPr>
          <p:cNvPr id="5" name="TextBox 4">
            <a:extLst>
              <a:ext uri="{FF2B5EF4-FFF2-40B4-BE49-F238E27FC236}">
                <a16:creationId xmlns:a16="http://schemas.microsoft.com/office/drawing/2014/main" id="{05B479AF-2748-4CB0-BC01-98F403524EEE}"/>
              </a:ext>
            </a:extLst>
          </p:cNvPr>
          <p:cNvSpPr txBox="1"/>
          <p:nvPr/>
        </p:nvSpPr>
        <p:spPr>
          <a:xfrm>
            <a:off x="324294" y="4263655"/>
            <a:ext cx="4384968" cy="276999"/>
          </a:xfrm>
          <a:prstGeom prst="rect">
            <a:avLst/>
          </a:prstGeom>
          <a:noFill/>
        </p:spPr>
        <p:txBody>
          <a:bodyPr wrap="square" rtlCol="0">
            <a:spAutoFit/>
          </a:bodyPr>
          <a:lstStyle/>
          <a:p>
            <a:r>
              <a:rPr lang="en-US" sz="1200" b="1" i="0" u="none" strike="noStrike" baseline="0" dirty="0">
                <a:solidFill>
                  <a:srgbClr val="009A9A"/>
                </a:solidFill>
                <a:latin typeface="+mj-lt"/>
              </a:rPr>
              <a:t>LISTING 7.2 </a:t>
            </a:r>
            <a:r>
              <a:rPr lang="en-US" sz="1200" b="0" i="0" u="none" strike="noStrike" baseline="0" dirty="0">
                <a:solidFill>
                  <a:srgbClr val="000000"/>
                </a:solidFill>
                <a:latin typeface="+mj-lt"/>
              </a:rPr>
              <a:t>Using grid areas</a:t>
            </a:r>
            <a:endParaRPr lang="en-CA" sz="1200" dirty="0">
              <a:latin typeface="+mj-lt"/>
            </a:endParaRPr>
          </a:p>
        </p:txBody>
      </p:sp>
      <p:pic>
        <p:nvPicPr>
          <p:cNvPr id="10" name="Picture 9" descr="FIGURE 7.23 Using grid areas (b)">
            <a:extLst>
              <a:ext uri="{FF2B5EF4-FFF2-40B4-BE49-F238E27FC236}">
                <a16:creationId xmlns:a16="http://schemas.microsoft.com/office/drawing/2014/main" id="{96E174EB-FB05-4023-837E-EAFE62AE1147}"/>
              </a:ext>
            </a:extLst>
          </p:cNvPr>
          <p:cNvPicPr>
            <a:picLocks noChangeAspect="1"/>
          </p:cNvPicPr>
          <p:nvPr/>
        </p:nvPicPr>
        <p:blipFill rotWithShape="1">
          <a:blip r:embed="rId2"/>
          <a:srcRect l="-198" t="34141" r="-1143" b="34526"/>
          <a:stretch/>
        </p:blipFill>
        <p:spPr>
          <a:xfrm>
            <a:off x="530666" y="1658679"/>
            <a:ext cx="4178596" cy="1605515"/>
          </a:xfrm>
          <a:prstGeom prst="rect">
            <a:avLst/>
          </a:prstGeom>
        </p:spPr>
      </p:pic>
      <p:pic>
        <p:nvPicPr>
          <p:cNvPr id="6" name="Picture 5" descr="FIGURE 7.23 Using grid areas (c)">
            <a:extLst>
              <a:ext uri="{FF2B5EF4-FFF2-40B4-BE49-F238E27FC236}">
                <a16:creationId xmlns:a16="http://schemas.microsoft.com/office/drawing/2014/main" id="{4CA9E40B-764F-43A6-9089-3652B9E754AF}"/>
              </a:ext>
            </a:extLst>
          </p:cNvPr>
          <p:cNvPicPr>
            <a:picLocks noChangeAspect="1"/>
          </p:cNvPicPr>
          <p:nvPr/>
        </p:nvPicPr>
        <p:blipFill rotWithShape="1">
          <a:blip r:embed="rId2"/>
          <a:srcRect t="68807" r="-1341" b="-140"/>
          <a:stretch/>
        </p:blipFill>
        <p:spPr>
          <a:xfrm>
            <a:off x="4709262" y="1566530"/>
            <a:ext cx="4178596" cy="1605515"/>
          </a:xfrm>
          <a:prstGeom prst="rect">
            <a:avLst/>
          </a:prstGeom>
        </p:spPr>
      </p:pic>
    </p:spTree>
    <p:extLst>
      <p:ext uri="{BB962C8B-B14F-4D97-AF65-F5344CB8AC3E}">
        <p14:creationId xmlns:p14="http://schemas.microsoft.com/office/powerpoint/2010/main" val="39421746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AC03C-C63A-4CED-A173-977D32418B84}"/>
              </a:ext>
            </a:extLst>
          </p:cNvPr>
          <p:cNvSpPr>
            <a:spLocks noGrp="1"/>
          </p:cNvSpPr>
          <p:nvPr>
            <p:ph type="title"/>
          </p:nvPr>
        </p:nvSpPr>
        <p:spPr/>
        <p:txBody>
          <a:bodyPr/>
          <a:lstStyle/>
          <a:p>
            <a:r>
              <a:rPr lang="en-CA" dirty="0"/>
              <a:t>Grid and Flexbox Together</a:t>
            </a:r>
          </a:p>
        </p:txBody>
      </p:sp>
      <p:sp>
        <p:nvSpPr>
          <p:cNvPr id="3" name="Text Placeholder 2">
            <a:extLst>
              <a:ext uri="{FF2B5EF4-FFF2-40B4-BE49-F238E27FC236}">
                <a16:creationId xmlns:a16="http://schemas.microsoft.com/office/drawing/2014/main" id="{459BABB3-9352-4BBE-B9C6-03BBDA315E8C}"/>
              </a:ext>
            </a:extLst>
          </p:cNvPr>
          <p:cNvSpPr>
            <a:spLocks noGrp="1"/>
          </p:cNvSpPr>
          <p:nvPr>
            <p:ph type="body" idx="1"/>
          </p:nvPr>
        </p:nvSpPr>
        <p:spPr>
          <a:xfrm>
            <a:off x="457200" y="1081088"/>
            <a:ext cx="4114799" cy="3532476"/>
          </a:xfrm>
        </p:spPr>
        <p:txBody>
          <a:bodyPr/>
          <a:lstStyle/>
          <a:p>
            <a:pPr algn="l"/>
            <a:r>
              <a:rPr lang="en-CA" sz="1800" b="1" i="0" u="none" strike="noStrike" baseline="0" dirty="0">
                <a:latin typeface="+mj-lt"/>
              </a:rPr>
              <a:t>grid</a:t>
            </a:r>
            <a:r>
              <a:rPr lang="en-CA" sz="1800" b="0" i="0" u="none" strike="noStrike" baseline="0" dirty="0">
                <a:latin typeface="+mj-lt"/>
              </a:rPr>
              <a:t> and </a:t>
            </a:r>
            <a:r>
              <a:rPr lang="en-CA" sz="1800" b="1" i="0" u="none" strike="noStrike" baseline="0" dirty="0">
                <a:latin typeface="+mj-lt"/>
              </a:rPr>
              <a:t>flexbox</a:t>
            </a:r>
            <a:r>
              <a:rPr lang="en-CA" sz="1800" b="0" i="0" u="none" strike="noStrike" baseline="0" dirty="0">
                <a:latin typeface="+mj-lt"/>
              </a:rPr>
              <a:t> </a:t>
            </a:r>
            <a:r>
              <a:rPr lang="en-US" sz="1800" b="0" i="0" u="none" strike="noStrike" baseline="0" dirty="0">
                <a:latin typeface="+mj-lt"/>
              </a:rPr>
              <a:t>each have their strengths and these strengths can be combined</a:t>
            </a:r>
          </a:p>
          <a:p>
            <a:pPr algn="l"/>
            <a:r>
              <a:rPr lang="en-US" sz="1800" b="1" i="0" u="none" strike="noStrike" baseline="0" dirty="0">
                <a:latin typeface="+mj-lt"/>
              </a:rPr>
              <a:t>grid</a:t>
            </a:r>
            <a:r>
              <a:rPr lang="en-US" sz="1800" b="0" i="0" u="none" strike="noStrike" baseline="0" dirty="0">
                <a:latin typeface="+mj-lt"/>
              </a:rPr>
              <a:t> layout is ideal for constructing the layout structure of your page</a:t>
            </a:r>
          </a:p>
          <a:p>
            <a:pPr algn="l"/>
            <a:r>
              <a:rPr lang="en-US" sz="1800" b="1" i="0" u="none" strike="noStrike" baseline="0" dirty="0">
                <a:latin typeface="+mj-lt"/>
              </a:rPr>
              <a:t>flexbox</a:t>
            </a:r>
            <a:r>
              <a:rPr lang="en-US" sz="1800" b="0" i="0" u="none" strike="noStrike" baseline="0" dirty="0">
                <a:latin typeface="+mj-lt"/>
              </a:rPr>
              <a:t> is ideal for laying out the contents of a grid cell.</a:t>
            </a:r>
            <a:endParaRPr lang="en-CA" dirty="0">
              <a:latin typeface="+mj-lt"/>
            </a:endParaRPr>
          </a:p>
        </p:txBody>
      </p:sp>
      <p:pic>
        <p:nvPicPr>
          <p:cNvPr id="5" name="Picture 4" descr="FIGURE 7.24 Using grid and flex together">
            <a:extLst>
              <a:ext uri="{FF2B5EF4-FFF2-40B4-BE49-F238E27FC236}">
                <a16:creationId xmlns:a16="http://schemas.microsoft.com/office/drawing/2014/main" id="{0D8B1355-CA32-4403-9925-E9291B69D9A7}"/>
              </a:ext>
            </a:extLst>
          </p:cNvPr>
          <p:cNvPicPr>
            <a:picLocks noChangeAspect="1"/>
          </p:cNvPicPr>
          <p:nvPr/>
        </p:nvPicPr>
        <p:blipFill>
          <a:blip r:embed="rId2"/>
          <a:stretch>
            <a:fillRect/>
          </a:stretch>
        </p:blipFill>
        <p:spPr>
          <a:xfrm>
            <a:off x="5033418" y="1081088"/>
            <a:ext cx="3411669" cy="3532476"/>
          </a:xfrm>
          <a:prstGeom prst="rect">
            <a:avLst/>
          </a:prstGeom>
        </p:spPr>
      </p:pic>
    </p:spTree>
    <p:extLst>
      <p:ext uri="{BB962C8B-B14F-4D97-AF65-F5344CB8AC3E}">
        <p14:creationId xmlns:p14="http://schemas.microsoft.com/office/powerpoint/2010/main" val="15852237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D0A214-217F-4EE5-A59B-B49D755C104D}"/>
              </a:ext>
            </a:extLst>
          </p:cNvPr>
          <p:cNvSpPr>
            <a:spLocks noGrp="1"/>
          </p:cNvSpPr>
          <p:nvPr>
            <p:ph type="title"/>
          </p:nvPr>
        </p:nvSpPr>
        <p:spPr/>
        <p:txBody>
          <a:bodyPr/>
          <a:lstStyle/>
          <a:p>
            <a:r>
              <a:rPr lang="en-CA" dirty="0"/>
              <a:t>Responsive Design</a:t>
            </a:r>
          </a:p>
        </p:txBody>
      </p:sp>
      <p:sp>
        <p:nvSpPr>
          <p:cNvPr id="3" name="Text Placeholder 2">
            <a:extLst>
              <a:ext uri="{FF2B5EF4-FFF2-40B4-BE49-F238E27FC236}">
                <a16:creationId xmlns:a16="http://schemas.microsoft.com/office/drawing/2014/main" id="{C552D5ED-933A-401A-AEB3-F5943E345973}"/>
              </a:ext>
            </a:extLst>
          </p:cNvPr>
          <p:cNvSpPr>
            <a:spLocks noGrp="1"/>
          </p:cNvSpPr>
          <p:nvPr>
            <p:ph type="body" idx="1"/>
          </p:nvPr>
        </p:nvSpPr>
        <p:spPr>
          <a:xfrm>
            <a:off x="457200" y="1081088"/>
            <a:ext cx="4529469" cy="3532476"/>
          </a:xfrm>
        </p:spPr>
        <p:txBody>
          <a:bodyPr/>
          <a:lstStyle/>
          <a:p>
            <a:pPr marL="114300" indent="0" algn="l">
              <a:buNone/>
            </a:pPr>
            <a:r>
              <a:rPr lang="en-US" sz="1800" b="0" i="0" u="none" strike="noStrike" baseline="0" dirty="0">
                <a:solidFill>
                  <a:srgbClr val="000000"/>
                </a:solidFill>
                <a:latin typeface="+mj-lt"/>
              </a:rPr>
              <a:t>In a </a:t>
            </a:r>
            <a:r>
              <a:rPr lang="en-US" sz="1800" b="1" i="0" u="none" strike="noStrike" baseline="0" dirty="0">
                <a:solidFill>
                  <a:srgbClr val="009A9A"/>
                </a:solidFill>
                <a:latin typeface="+mj-lt"/>
              </a:rPr>
              <a:t>responsive design</a:t>
            </a:r>
            <a:r>
              <a:rPr lang="en-US" sz="1800" b="0" i="0" u="none" strike="noStrike" baseline="0" dirty="0">
                <a:solidFill>
                  <a:srgbClr val="000000"/>
                </a:solidFill>
                <a:latin typeface="+mj-lt"/>
              </a:rPr>
              <a:t>, the page “responds” to changes in the browser size that go beyond simple percentage scaling of widths.</a:t>
            </a:r>
          </a:p>
          <a:p>
            <a:pPr algn="l"/>
            <a:r>
              <a:rPr lang="en-US" sz="1800" b="0" i="0" u="none" strike="noStrike" baseline="0" dirty="0">
                <a:latin typeface="+mj-lt"/>
              </a:rPr>
              <a:t>smaller images will be served and </a:t>
            </a:r>
          </a:p>
          <a:p>
            <a:pPr algn="l"/>
            <a:r>
              <a:rPr lang="en-US" sz="1800" b="0" i="0" u="none" strike="noStrike" baseline="0" dirty="0">
                <a:latin typeface="+mj-lt"/>
              </a:rPr>
              <a:t>navigation elements will be replaced as the </a:t>
            </a:r>
            <a:r>
              <a:rPr lang="en-CA" sz="1800" b="0" i="0" u="none" strike="noStrike" baseline="0" dirty="0">
                <a:latin typeface="+mj-lt"/>
              </a:rPr>
              <a:t>browser window shrinks</a:t>
            </a:r>
            <a:endParaRPr lang="en-CA" dirty="0">
              <a:latin typeface="+mj-lt"/>
            </a:endParaRPr>
          </a:p>
        </p:txBody>
      </p:sp>
      <p:pic>
        <p:nvPicPr>
          <p:cNvPr id="5" name="Picture 4" descr="FIGURE 7.26 Responsive layouts">
            <a:extLst>
              <a:ext uri="{FF2B5EF4-FFF2-40B4-BE49-F238E27FC236}">
                <a16:creationId xmlns:a16="http://schemas.microsoft.com/office/drawing/2014/main" id="{BF70458F-C0C0-4BA1-91EC-4333C4292AC3}"/>
              </a:ext>
            </a:extLst>
          </p:cNvPr>
          <p:cNvPicPr>
            <a:picLocks noChangeAspect="1"/>
          </p:cNvPicPr>
          <p:nvPr/>
        </p:nvPicPr>
        <p:blipFill>
          <a:blip r:embed="rId2"/>
          <a:stretch>
            <a:fillRect/>
          </a:stretch>
        </p:blipFill>
        <p:spPr>
          <a:xfrm>
            <a:off x="5358810" y="161528"/>
            <a:ext cx="2955850" cy="4657391"/>
          </a:xfrm>
          <a:prstGeom prst="rect">
            <a:avLst/>
          </a:prstGeom>
        </p:spPr>
      </p:pic>
    </p:spTree>
    <p:extLst>
      <p:ext uri="{BB962C8B-B14F-4D97-AF65-F5344CB8AC3E}">
        <p14:creationId xmlns:p14="http://schemas.microsoft.com/office/powerpoint/2010/main" val="12906498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1F0EC-8AD3-41B6-B8EF-DEF8C58089E8}"/>
              </a:ext>
            </a:extLst>
          </p:cNvPr>
          <p:cNvSpPr>
            <a:spLocks noGrp="1"/>
          </p:cNvSpPr>
          <p:nvPr>
            <p:ph type="title"/>
          </p:nvPr>
        </p:nvSpPr>
        <p:spPr/>
        <p:txBody>
          <a:bodyPr/>
          <a:lstStyle/>
          <a:p>
            <a:r>
              <a:rPr lang="en-CA" dirty="0"/>
              <a:t>Mobile First Design</a:t>
            </a:r>
          </a:p>
        </p:txBody>
      </p:sp>
      <p:sp>
        <p:nvSpPr>
          <p:cNvPr id="4" name="TextBox 3">
            <a:extLst>
              <a:ext uri="{FF2B5EF4-FFF2-40B4-BE49-F238E27FC236}">
                <a16:creationId xmlns:a16="http://schemas.microsoft.com/office/drawing/2014/main" id="{483BA0D1-266A-42B6-BD81-CEA3A13CF222}"/>
              </a:ext>
            </a:extLst>
          </p:cNvPr>
          <p:cNvSpPr txBox="1"/>
          <p:nvPr/>
        </p:nvSpPr>
        <p:spPr>
          <a:xfrm>
            <a:off x="457200" y="985405"/>
            <a:ext cx="6989027" cy="2677656"/>
          </a:xfrm>
          <a:prstGeom prst="rect">
            <a:avLst/>
          </a:prstGeom>
          <a:solidFill>
            <a:srgbClr val="F3F2DF"/>
          </a:solidFill>
        </p:spPr>
        <p:txBody>
          <a:bodyPr wrap="square" rtlCol="0">
            <a:spAutoFit/>
          </a:bodyPr>
          <a:lstStyle/>
          <a:p>
            <a:pPr algn="l"/>
            <a:r>
              <a:rPr lang="en-CA" b="1" i="0" u="none" strike="noStrike" baseline="0" dirty="0">
                <a:solidFill>
                  <a:srgbClr val="7F6106"/>
                </a:solidFill>
                <a:latin typeface="+mj-lt"/>
              </a:rPr>
              <a:t>NOTE</a:t>
            </a:r>
          </a:p>
          <a:p>
            <a:pPr algn="l"/>
            <a:endParaRPr lang="en-CA" b="1" dirty="0">
              <a:solidFill>
                <a:srgbClr val="7F6106"/>
              </a:solidFill>
              <a:latin typeface="+mj-lt"/>
            </a:endParaRPr>
          </a:p>
          <a:p>
            <a:pPr algn="l"/>
            <a:r>
              <a:rPr lang="en-US" b="1" i="0" u="none" strike="noStrike" baseline="0" dirty="0">
                <a:solidFill>
                  <a:srgbClr val="009A9A"/>
                </a:solidFill>
                <a:latin typeface="+mj-lt"/>
              </a:rPr>
              <a:t>Mobile-first design</a:t>
            </a:r>
            <a:r>
              <a:rPr lang="en-US" b="0" i="0" u="none" strike="noStrike" baseline="0" dirty="0">
                <a:solidFill>
                  <a:srgbClr val="000000"/>
                </a:solidFill>
                <a:latin typeface="+mj-lt"/>
              </a:rPr>
              <a:t> suggests that the first step in the design and implementation of a new website should be the design and development of its mobile version (rather than as an afterthought as is often the case).</a:t>
            </a:r>
          </a:p>
          <a:p>
            <a:pPr algn="l"/>
            <a:endParaRPr lang="en-US" b="0" i="0" u="none" strike="noStrike" baseline="0" dirty="0">
              <a:solidFill>
                <a:srgbClr val="000000"/>
              </a:solidFill>
              <a:latin typeface="+mj-lt"/>
            </a:endParaRPr>
          </a:p>
          <a:p>
            <a:pPr algn="l"/>
            <a:r>
              <a:rPr lang="en-US" b="0" i="0" u="none" strike="noStrike" baseline="0" dirty="0">
                <a:solidFill>
                  <a:srgbClr val="000000"/>
                </a:solidFill>
                <a:latin typeface="+mj-lt"/>
              </a:rPr>
              <a:t>The rationale for the mobile-first approach lies not only in the increasingly larger audience whose principal technology for accessing websites is a smaller device such as a phone or a tablet. </a:t>
            </a:r>
          </a:p>
          <a:p>
            <a:pPr algn="l"/>
            <a:endParaRPr lang="en-US" dirty="0">
              <a:latin typeface="+mj-lt"/>
            </a:endParaRPr>
          </a:p>
          <a:p>
            <a:pPr algn="l"/>
            <a:r>
              <a:rPr lang="en-US" b="0" i="0" u="none" strike="noStrike" baseline="0" dirty="0">
                <a:solidFill>
                  <a:srgbClr val="000000"/>
                </a:solidFill>
                <a:latin typeface="+mj-lt"/>
              </a:rPr>
              <a:t>Focusing first on the mobile platform also forces the designers and site architects to focus on the most important component of any site: the content. </a:t>
            </a:r>
            <a:endParaRPr lang="en-CA" b="1" i="0" u="none" strike="noStrike" baseline="0" dirty="0">
              <a:solidFill>
                <a:srgbClr val="7F6106"/>
              </a:solidFill>
              <a:latin typeface="+mj-lt"/>
            </a:endParaRPr>
          </a:p>
        </p:txBody>
      </p:sp>
      <p:pic>
        <p:nvPicPr>
          <p:cNvPr id="5" name="Picture 4">
            <a:extLst>
              <a:ext uri="{FF2B5EF4-FFF2-40B4-BE49-F238E27FC236}">
                <a16:creationId xmlns:a16="http://schemas.microsoft.com/office/drawing/2014/main" id="{F542789C-906F-4F05-9707-48A917E84D36}"/>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flipH="1">
            <a:off x="7446227" y="987240"/>
            <a:ext cx="1073133" cy="2675821"/>
          </a:xfrm>
          <a:prstGeom prst="rect">
            <a:avLst/>
          </a:prstGeom>
        </p:spPr>
      </p:pic>
    </p:spTree>
    <p:extLst>
      <p:ext uri="{BB962C8B-B14F-4D97-AF65-F5344CB8AC3E}">
        <p14:creationId xmlns:p14="http://schemas.microsoft.com/office/powerpoint/2010/main" val="17031792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3C92B-0D97-4AD7-90EC-8F1975BA02DB}"/>
              </a:ext>
            </a:extLst>
          </p:cNvPr>
          <p:cNvSpPr>
            <a:spLocks noGrp="1"/>
          </p:cNvSpPr>
          <p:nvPr>
            <p:ph type="title"/>
          </p:nvPr>
        </p:nvSpPr>
        <p:spPr/>
        <p:txBody>
          <a:bodyPr/>
          <a:lstStyle/>
          <a:p>
            <a:r>
              <a:rPr lang="en-US" dirty="0"/>
              <a:t>Older Approaches to CSS Layout</a:t>
            </a:r>
            <a:endParaRPr lang="en-CA" dirty="0"/>
          </a:p>
        </p:txBody>
      </p:sp>
      <p:sp>
        <p:nvSpPr>
          <p:cNvPr id="3" name="Text Placeholder 2">
            <a:extLst>
              <a:ext uri="{FF2B5EF4-FFF2-40B4-BE49-F238E27FC236}">
                <a16:creationId xmlns:a16="http://schemas.microsoft.com/office/drawing/2014/main" id="{4FA56F51-42AA-4C55-BBFD-9A31609CA4B1}"/>
              </a:ext>
            </a:extLst>
          </p:cNvPr>
          <p:cNvSpPr>
            <a:spLocks noGrp="1"/>
          </p:cNvSpPr>
          <p:nvPr>
            <p:ph type="body" idx="1"/>
          </p:nvPr>
        </p:nvSpPr>
        <p:spPr/>
        <p:txBody>
          <a:bodyPr/>
          <a:lstStyle/>
          <a:p>
            <a:pPr algn="l"/>
            <a:r>
              <a:rPr lang="en-US" sz="1800" b="0" i="0" u="none" strike="noStrike" baseline="0" dirty="0">
                <a:latin typeface="+mj-lt"/>
              </a:rPr>
              <a:t>The display property in CSS provides a mechanism for the developer to change an element to block, inline, or inline-block.</a:t>
            </a:r>
          </a:p>
          <a:p>
            <a:pPr algn="l"/>
            <a:r>
              <a:rPr lang="en-US" sz="1800" b="0" i="0" u="none" strike="noStrike" baseline="0" dirty="0">
                <a:latin typeface="+mj-lt"/>
              </a:rPr>
              <a:t>For the first 20 years of CSS, designers had to “hack” together multi column layouts using </a:t>
            </a:r>
            <a:r>
              <a:rPr lang="en-US" sz="1800" b="1" i="0" u="none" strike="noStrike" baseline="0" dirty="0">
                <a:latin typeface="+mj-lt"/>
              </a:rPr>
              <a:t>floats</a:t>
            </a:r>
            <a:r>
              <a:rPr lang="en-US" sz="1800" b="0" i="0" u="none" strike="noStrike" baseline="0" dirty="0">
                <a:latin typeface="+mj-lt"/>
              </a:rPr>
              <a:t> and/or </a:t>
            </a:r>
            <a:r>
              <a:rPr lang="en-US" sz="1800" b="1" i="0" u="none" strike="noStrike" baseline="0" dirty="0">
                <a:latin typeface="+mj-lt"/>
              </a:rPr>
              <a:t>positioning</a:t>
            </a:r>
            <a:r>
              <a:rPr lang="en-US" sz="1800" b="0" i="0" u="none" strike="noStrike" baseline="0" dirty="0">
                <a:latin typeface="+mj-lt"/>
              </a:rPr>
              <a:t>. </a:t>
            </a:r>
            <a:r>
              <a:rPr lang="en-US" sz="1800" dirty="0">
                <a:latin typeface="+mj-lt"/>
              </a:rPr>
              <a:t>T</a:t>
            </a:r>
            <a:r>
              <a:rPr lang="en-US" sz="1800" b="0" i="0" u="none" strike="noStrike" baseline="0" dirty="0">
                <a:latin typeface="+mj-lt"/>
              </a:rPr>
              <a:t>here may be times when you may have to support legacy CSS so it makes sense to learn the basics of floats and positioning.</a:t>
            </a:r>
          </a:p>
          <a:p>
            <a:pPr algn="l"/>
            <a:r>
              <a:rPr lang="en-CA" sz="1800" dirty="0">
                <a:latin typeface="+mj-lt"/>
              </a:rPr>
              <a:t>N</a:t>
            </a:r>
            <a:r>
              <a:rPr lang="en-CA" sz="1800" b="0" i="0" u="none" strike="noStrike" baseline="0" dirty="0">
                <a:latin typeface="+mj-lt"/>
              </a:rPr>
              <a:t>ewer approaches (flexbox </a:t>
            </a:r>
            <a:r>
              <a:rPr lang="en-US" sz="1800" b="0" i="0" u="none" strike="noStrike" baseline="0" dirty="0">
                <a:latin typeface="+mj-lt"/>
              </a:rPr>
              <a:t>and grid display modes) make columnar layouts much easier to implement.</a:t>
            </a:r>
          </a:p>
        </p:txBody>
      </p:sp>
    </p:spTree>
    <p:extLst>
      <p:ext uri="{BB962C8B-B14F-4D97-AF65-F5344CB8AC3E}">
        <p14:creationId xmlns:p14="http://schemas.microsoft.com/office/powerpoint/2010/main" val="10623168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EB3E8-8E96-40A3-8894-9FF1A0376178}"/>
              </a:ext>
            </a:extLst>
          </p:cNvPr>
          <p:cNvSpPr>
            <a:spLocks noGrp="1"/>
          </p:cNvSpPr>
          <p:nvPr>
            <p:ph type="title"/>
          </p:nvPr>
        </p:nvSpPr>
        <p:spPr/>
        <p:txBody>
          <a:bodyPr/>
          <a:lstStyle/>
          <a:p>
            <a:r>
              <a:rPr lang="en-CA" dirty="0"/>
              <a:t>Viewports</a:t>
            </a:r>
          </a:p>
        </p:txBody>
      </p:sp>
      <p:sp>
        <p:nvSpPr>
          <p:cNvPr id="3" name="Text Placeholder 2">
            <a:extLst>
              <a:ext uri="{FF2B5EF4-FFF2-40B4-BE49-F238E27FC236}">
                <a16:creationId xmlns:a16="http://schemas.microsoft.com/office/drawing/2014/main" id="{C6738A44-9C63-4890-A461-8619E10B9083}"/>
              </a:ext>
            </a:extLst>
          </p:cNvPr>
          <p:cNvSpPr>
            <a:spLocks noGrp="1"/>
          </p:cNvSpPr>
          <p:nvPr>
            <p:ph type="body" idx="1"/>
          </p:nvPr>
        </p:nvSpPr>
        <p:spPr>
          <a:xfrm>
            <a:off x="457200" y="1081088"/>
            <a:ext cx="3785191" cy="3532476"/>
          </a:xfrm>
        </p:spPr>
        <p:txBody>
          <a:bodyPr/>
          <a:lstStyle/>
          <a:p>
            <a:pPr marL="114300" indent="0" algn="l">
              <a:buNone/>
            </a:pPr>
            <a:r>
              <a:rPr lang="en-US" sz="1800" b="0" i="0" u="none" strike="noStrike" baseline="0" dirty="0">
                <a:solidFill>
                  <a:srgbClr val="000000"/>
                </a:solidFill>
                <a:latin typeface="+mj-lt"/>
              </a:rPr>
              <a:t>The browser’s </a:t>
            </a:r>
            <a:r>
              <a:rPr lang="en-US" sz="1800" b="1" i="0" u="none" strike="noStrike" baseline="0" dirty="0">
                <a:solidFill>
                  <a:srgbClr val="009A9A"/>
                </a:solidFill>
                <a:latin typeface="+mj-lt"/>
              </a:rPr>
              <a:t>viewport </a:t>
            </a:r>
            <a:r>
              <a:rPr lang="en-US" sz="1800" b="0" i="0" u="none" strike="noStrike" baseline="0" dirty="0">
                <a:solidFill>
                  <a:srgbClr val="000000"/>
                </a:solidFill>
                <a:latin typeface="+mj-lt"/>
              </a:rPr>
              <a:t>is the part of the browser window that displays web content. </a:t>
            </a:r>
          </a:p>
          <a:p>
            <a:pPr marL="114300" indent="0" algn="l">
              <a:buNone/>
            </a:pPr>
            <a:r>
              <a:rPr lang="en-US" sz="1800" b="0" i="0" u="none" strike="noStrike" baseline="0" dirty="0">
                <a:latin typeface="+mj-lt"/>
              </a:rPr>
              <a:t>Mobile browsers will by default scale a web page down to fit the width of the screen.</a:t>
            </a:r>
          </a:p>
          <a:p>
            <a:pPr marL="114300" indent="0" algn="l">
              <a:buNone/>
            </a:pPr>
            <a:r>
              <a:rPr lang="en-US" sz="1800" b="0" i="0" u="none" strike="noStrike" baseline="0" dirty="0">
                <a:latin typeface="+mj-lt"/>
              </a:rPr>
              <a:t>Generally, results in a viewing experience that works but is very difficult to read and use.</a:t>
            </a:r>
            <a:endParaRPr lang="en-CA" dirty="0">
              <a:latin typeface="+mj-lt"/>
            </a:endParaRPr>
          </a:p>
        </p:txBody>
      </p:sp>
      <p:pic>
        <p:nvPicPr>
          <p:cNvPr id="5" name="Picture 4" descr="FIGURE 7.28 Mobile scaling (without viewport)">
            <a:extLst>
              <a:ext uri="{FF2B5EF4-FFF2-40B4-BE49-F238E27FC236}">
                <a16:creationId xmlns:a16="http://schemas.microsoft.com/office/drawing/2014/main" id="{A6268BE0-D61F-4C1D-B36A-A94F6CA50047}"/>
              </a:ext>
            </a:extLst>
          </p:cNvPr>
          <p:cNvPicPr>
            <a:picLocks noChangeAspect="1"/>
          </p:cNvPicPr>
          <p:nvPr/>
        </p:nvPicPr>
        <p:blipFill>
          <a:blip r:embed="rId2"/>
          <a:stretch>
            <a:fillRect/>
          </a:stretch>
        </p:blipFill>
        <p:spPr>
          <a:xfrm>
            <a:off x="4284052" y="1078068"/>
            <a:ext cx="4402748" cy="3532476"/>
          </a:xfrm>
          <a:prstGeom prst="rect">
            <a:avLst/>
          </a:prstGeom>
        </p:spPr>
      </p:pic>
    </p:spTree>
    <p:extLst>
      <p:ext uri="{BB962C8B-B14F-4D97-AF65-F5344CB8AC3E}">
        <p14:creationId xmlns:p14="http://schemas.microsoft.com/office/powerpoint/2010/main" val="522996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EB3E8-8E96-40A3-8894-9FF1A0376178}"/>
              </a:ext>
            </a:extLst>
          </p:cNvPr>
          <p:cNvSpPr>
            <a:spLocks noGrp="1"/>
          </p:cNvSpPr>
          <p:nvPr>
            <p:ph type="title"/>
          </p:nvPr>
        </p:nvSpPr>
        <p:spPr/>
        <p:txBody>
          <a:bodyPr/>
          <a:lstStyle/>
          <a:p>
            <a:r>
              <a:rPr lang="en-CA" dirty="0"/>
              <a:t>Setting Viewports</a:t>
            </a:r>
          </a:p>
        </p:txBody>
      </p:sp>
      <p:sp>
        <p:nvSpPr>
          <p:cNvPr id="6" name="TextBox 5" descr="LISTING 4.2 Embedded styles example">
            <a:extLst>
              <a:ext uri="{FF2B5EF4-FFF2-40B4-BE49-F238E27FC236}">
                <a16:creationId xmlns:a16="http://schemas.microsoft.com/office/drawing/2014/main" id="{8627FCD2-C40A-4D7B-B62E-8E5066C4F19B}"/>
              </a:ext>
            </a:extLst>
          </p:cNvPr>
          <p:cNvSpPr txBox="1"/>
          <p:nvPr/>
        </p:nvSpPr>
        <p:spPr>
          <a:xfrm>
            <a:off x="457199" y="984487"/>
            <a:ext cx="3785191" cy="950639"/>
          </a:xfrm>
          <a:prstGeom prst="rect">
            <a:avLst/>
          </a:prstGeom>
          <a:solidFill>
            <a:srgbClr val="E6F0F5"/>
          </a:solidFill>
        </p:spPr>
        <p:txBody>
          <a:bodyPr wrap="square" numCol="1" rtlCol="0">
            <a:noAutofit/>
          </a:bodyPr>
          <a:lstStyle/>
          <a:p>
            <a:pPr algn="l"/>
            <a:r>
              <a:rPr lang="en-CA" b="0" i="0" u="none" strike="noStrike" baseline="0" dirty="0">
                <a:solidFill>
                  <a:srgbClr val="000000"/>
                </a:solidFill>
                <a:latin typeface="Calibri" panose="020F0502020204030204" pitchFamily="34" charset="0"/>
                <a:cs typeface="Calibri" panose="020F0502020204030204" pitchFamily="34" charset="0"/>
              </a:rPr>
              <a:t>&lt;html&gt;</a:t>
            </a:r>
          </a:p>
          <a:p>
            <a:pPr algn="l"/>
            <a:r>
              <a:rPr lang="en-CA" b="0" i="0" u="none" strike="noStrike" baseline="0" dirty="0">
                <a:solidFill>
                  <a:srgbClr val="000000"/>
                </a:solidFill>
                <a:latin typeface="Calibri" panose="020F0502020204030204" pitchFamily="34" charset="0"/>
                <a:cs typeface="Calibri" panose="020F0502020204030204" pitchFamily="34" charset="0"/>
              </a:rPr>
              <a:t>&lt;head&gt;</a:t>
            </a:r>
          </a:p>
          <a:p>
            <a:pPr algn="l"/>
            <a:r>
              <a:rPr lang="en-US" b="0" i="0" u="none" strike="noStrike" baseline="0" dirty="0">
                <a:solidFill>
                  <a:srgbClr val="9A0000"/>
                </a:solidFill>
                <a:latin typeface="Calibri" panose="020F0502020204030204" pitchFamily="34" charset="0"/>
                <a:cs typeface="Calibri" panose="020F0502020204030204" pitchFamily="34" charset="0"/>
              </a:rPr>
              <a:t>&lt;meta name="viewport" </a:t>
            </a:r>
          </a:p>
          <a:p>
            <a:pPr algn="l"/>
            <a:r>
              <a:rPr lang="en-US" b="0" i="0" u="none" strike="noStrike" baseline="0" dirty="0">
                <a:solidFill>
                  <a:srgbClr val="9A0000"/>
                </a:solidFill>
                <a:latin typeface="Calibri" panose="020F0502020204030204" pitchFamily="34" charset="0"/>
                <a:cs typeface="Calibri" panose="020F0502020204030204" pitchFamily="34" charset="0"/>
              </a:rPr>
              <a:t>content=“width=device-width, initial-scale=1" /&gt;</a:t>
            </a:r>
            <a:endParaRPr lang="en-CA" dirty="0">
              <a:solidFill>
                <a:schemeClr val="tx1"/>
              </a:solidFill>
              <a:latin typeface="Calibri" panose="020F0502020204030204" pitchFamily="34" charset="0"/>
              <a:ea typeface="Verdana" panose="020B060403050404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A2273FA2-DF5B-46EB-B1DB-3D4714E620A1}"/>
              </a:ext>
            </a:extLst>
          </p:cNvPr>
          <p:cNvSpPr txBox="1"/>
          <p:nvPr/>
        </p:nvSpPr>
        <p:spPr>
          <a:xfrm>
            <a:off x="415537" y="1935126"/>
            <a:ext cx="3625703" cy="276999"/>
          </a:xfrm>
          <a:prstGeom prst="rect">
            <a:avLst/>
          </a:prstGeom>
          <a:noFill/>
        </p:spPr>
        <p:txBody>
          <a:bodyPr wrap="square" rtlCol="0">
            <a:spAutoFit/>
          </a:bodyPr>
          <a:lstStyle/>
          <a:p>
            <a:r>
              <a:rPr lang="en-US" sz="1200" b="1" i="0" u="none" strike="noStrike" baseline="0" dirty="0">
                <a:solidFill>
                  <a:srgbClr val="009A9A"/>
                </a:solidFill>
                <a:latin typeface="+mj-lt"/>
              </a:rPr>
              <a:t>LISTING 7.3 </a:t>
            </a:r>
            <a:r>
              <a:rPr lang="en-US" sz="1200" b="0" i="0" u="none" strike="noStrike" baseline="0" dirty="0">
                <a:solidFill>
                  <a:srgbClr val="000000"/>
                </a:solidFill>
                <a:latin typeface="+mj-lt"/>
              </a:rPr>
              <a:t>Setting the Viewport</a:t>
            </a:r>
            <a:endParaRPr lang="en-CA" sz="1200" dirty="0">
              <a:latin typeface="+mj-lt"/>
            </a:endParaRPr>
          </a:p>
        </p:txBody>
      </p:sp>
      <p:sp>
        <p:nvSpPr>
          <p:cNvPr id="3" name="Text Placeholder 2">
            <a:extLst>
              <a:ext uri="{FF2B5EF4-FFF2-40B4-BE49-F238E27FC236}">
                <a16:creationId xmlns:a16="http://schemas.microsoft.com/office/drawing/2014/main" id="{C6738A44-9C63-4890-A461-8619E10B9083}"/>
              </a:ext>
            </a:extLst>
          </p:cNvPr>
          <p:cNvSpPr>
            <a:spLocks noGrp="1"/>
          </p:cNvSpPr>
          <p:nvPr>
            <p:ph type="body" idx="1"/>
          </p:nvPr>
        </p:nvSpPr>
        <p:spPr>
          <a:xfrm>
            <a:off x="415537" y="2212125"/>
            <a:ext cx="3868515" cy="2395059"/>
          </a:xfrm>
        </p:spPr>
        <p:txBody>
          <a:bodyPr/>
          <a:lstStyle/>
          <a:p>
            <a:pPr marL="114300" indent="0" algn="l">
              <a:buNone/>
            </a:pPr>
            <a:r>
              <a:rPr lang="en-US" sz="1800" b="0" i="0" u="none" strike="noStrike" baseline="0" dirty="0">
                <a:latin typeface="+mj-lt"/>
              </a:rPr>
              <a:t>In Listing 7.3, the </a:t>
            </a:r>
            <a:r>
              <a:rPr lang="en-US" sz="1800" b="1" i="0" u="none" strike="noStrike" baseline="0" dirty="0">
                <a:latin typeface="+mj-lt"/>
              </a:rPr>
              <a:t>width</a:t>
            </a:r>
            <a:r>
              <a:rPr lang="en-US" sz="1800" b="0" i="0" u="none" strike="noStrike" baseline="0" dirty="0">
                <a:latin typeface="+mj-lt"/>
              </a:rPr>
              <a:t> attribute controls the size of the viewport, while </a:t>
            </a:r>
            <a:r>
              <a:rPr lang="en-US" sz="1800" b="1" i="0" u="none" strike="noStrike" baseline="0" dirty="0" err="1">
                <a:latin typeface="+mj-lt"/>
              </a:rPr>
              <a:t>initialscale</a:t>
            </a:r>
            <a:r>
              <a:rPr lang="en-US" sz="1800" b="1" dirty="0">
                <a:latin typeface="+mj-lt"/>
              </a:rPr>
              <a:t> </a:t>
            </a:r>
            <a:r>
              <a:rPr lang="en-CA" sz="1800" b="0" i="0" u="none" strike="noStrike" baseline="0" dirty="0">
                <a:latin typeface="+mj-lt"/>
              </a:rPr>
              <a:t>sets the zoom level.</a:t>
            </a:r>
            <a:endParaRPr lang="en-CA" dirty="0">
              <a:latin typeface="+mj-lt"/>
            </a:endParaRPr>
          </a:p>
        </p:txBody>
      </p:sp>
      <p:pic>
        <p:nvPicPr>
          <p:cNvPr id="8" name="Picture 7" descr="FIGURE 7.29 Setting the viewport">
            <a:extLst>
              <a:ext uri="{FF2B5EF4-FFF2-40B4-BE49-F238E27FC236}">
                <a16:creationId xmlns:a16="http://schemas.microsoft.com/office/drawing/2014/main" id="{D8ACE6BB-CC53-4CAF-BDF2-E53BC68F8F35}"/>
              </a:ext>
            </a:extLst>
          </p:cNvPr>
          <p:cNvPicPr>
            <a:picLocks noChangeAspect="1"/>
          </p:cNvPicPr>
          <p:nvPr/>
        </p:nvPicPr>
        <p:blipFill>
          <a:blip r:embed="rId2"/>
          <a:stretch>
            <a:fillRect/>
          </a:stretch>
        </p:blipFill>
        <p:spPr>
          <a:xfrm>
            <a:off x="4405985" y="984487"/>
            <a:ext cx="4036266" cy="3797816"/>
          </a:xfrm>
          <a:prstGeom prst="rect">
            <a:avLst/>
          </a:prstGeom>
        </p:spPr>
      </p:pic>
    </p:spTree>
    <p:extLst>
      <p:ext uri="{BB962C8B-B14F-4D97-AF65-F5344CB8AC3E}">
        <p14:creationId xmlns:p14="http://schemas.microsoft.com/office/powerpoint/2010/main" val="39000089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EFE27D-2A66-4610-AE17-CF590B65082B}"/>
              </a:ext>
            </a:extLst>
          </p:cNvPr>
          <p:cNvSpPr>
            <a:spLocks noGrp="1"/>
          </p:cNvSpPr>
          <p:nvPr>
            <p:ph type="title"/>
          </p:nvPr>
        </p:nvSpPr>
        <p:spPr/>
        <p:txBody>
          <a:bodyPr/>
          <a:lstStyle/>
          <a:p>
            <a:r>
              <a:rPr lang="en-CA" dirty="0"/>
              <a:t>Media Queries</a:t>
            </a:r>
          </a:p>
        </p:txBody>
      </p:sp>
      <p:sp>
        <p:nvSpPr>
          <p:cNvPr id="3" name="Text Placeholder 2">
            <a:extLst>
              <a:ext uri="{FF2B5EF4-FFF2-40B4-BE49-F238E27FC236}">
                <a16:creationId xmlns:a16="http://schemas.microsoft.com/office/drawing/2014/main" id="{6B96E56A-50D9-4CF1-8D24-B04FCB2F5CE8}"/>
              </a:ext>
            </a:extLst>
          </p:cNvPr>
          <p:cNvSpPr>
            <a:spLocks noGrp="1"/>
          </p:cNvSpPr>
          <p:nvPr>
            <p:ph type="body" idx="1"/>
          </p:nvPr>
        </p:nvSpPr>
        <p:spPr>
          <a:xfrm>
            <a:off x="457200" y="1081088"/>
            <a:ext cx="8229599" cy="3532476"/>
          </a:xfrm>
        </p:spPr>
        <p:txBody>
          <a:bodyPr/>
          <a:lstStyle/>
          <a:p>
            <a:pPr marL="114300" indent="0" algn="l">
              <a:buNone/>
            </a:pPr>
            <a:r>
              <a:rPr lang="es-ES" sz="1400" b="1" i="0" u="none" strike="noStrike" baseline="0" dirty="0">
                <a:solidFill>
                  <a:srgbClr val="009A9A"/>
                </a:solidFill>
                <a:latin typeface="+mj-lt"/>
              </a:rPr>
              <a:t>CSS media queries</a:t>
            </a:r>
            <a:r>
              <a:rPr lang="en-CA" sz="1400" b="0" i="0" u="none" strike="noStrike" baseline="0" dirty="0">
                <a:solidFill>
                  <a:srgbClr val="000000"/>
                </a:solidFill>
                <a:latin typeface="+mj-lt"/>
              </a:rPr>
              <a:t> are </a:t>
            </a:r>
            <a:r>
              <a:rPr lang="en-US" sz="1400" b="0" i="0" u="none" strike="noStrike" baseline="0" dirty="0">
                <a:solidFill>
                  <a:srgbClr val="000000"/>
                </a:solidFill>
                <a:latin typeface="+mj-lt"/>
              </a:rPr>
              <a:t>a way to apply style rules based on the medium that is displaying the file</a:t>
            </a:r>
            <a:br>
              <a:rPr lang="en-US" sz="1400" b="0" i="0" u="none" strike="noStrike" baseline="0" dirty="0">
                <a:latin typeface="+mj-lt"/>
              </a:rPr>
            </a:br>
            <a:br>
              <a:rPr lang="en-US" sz="1400" b="0" i="0" u="none" strike="noStrike" baseline="0" dirty="0">
                <a:latin typeface="+mj-lt"/>
              </a:rPr>
            </a:br>
            <a:r>
              <a:rPr lang="en-US" sz="1400" b="0" i="0" u="none" strike="noStrike" baseline="0" dirty="0">
                <a:solidFill>
                  <a:srgbClr val="000000"/>
                </a:solidFill>
                <a:latin typeface="+mj-lt"/>
              </a:rPr>
              <a:t>Contemporary responsive sites will typically provide CSS rules for phone displays first, then tablets, then desktop monitors, an approach called </a:t>
            </a:r>
            <a:r>
              <a:rPr lang="en-US" sz="1400" b="1" i="0" u="none" strike="noStrike" baseline="0" dirty="0">
                <a:solidFill>
                  <a:srgbClr val="009A9A"/>
                </a:solidFill>
                <a:latin typeface="+mj-lt"/>
              </a:rPr>
              <a:t>progressive </a:t>
            </a:r>
            <a:r>
              <a:rPr lang="en-CA" sz="1400" b="1" i="0" u="none" strike="noStrike" baseline="0" dirty="0">
                <a:solidFill>
                  <a:srgbClr val="009A9A"/>
                </a:solidFill>
                <a:latin typeface="+mj-lt"/>
              </a:rPr>
              <a:t>enhancement</a:t>
            </a:r>
            <a:endParaRPr lang="en-CA" sz="1400" dirty="0">
              <a:latin typeface="+mj-lt"/>
            </a:endParaRPr>
          </a:p>
        </p:txBody>
      </p:sp>
      <p:pic>
        <p:nvPicPr>
          <p:cNvPr id="5" name="Picture 4" descr="FIGURE 7.30 Sample media query">
            <a:extLst>
              <a:ext uri="{FF2B5EF4-FFF2-40B4-BE49-F238E27FC236}">
                <a16:creationId xmlns:a16="http://schemas.microsoft.com/office/drawing/2014/main" id="{152A4F6A-0F50-4086-ACE2-D0C3E55A92D8}"/>
              </a:ext>
            </a:extLst>
          </p:cNvPr>
          <p:cNvPicPr>
            <a:picLocks noChangeAspect="1"/>
          </p:cNvPicPr>
          <p:nvPr/>
        </p:nvPicPr>
        <p:blipFill>
          <a:blip r:embed="rId2"/>
          <a:stretch>
            <a:fillRect/>
          </a:stretch>
        </p:blipFill>
        <p:spPr>
          <a:xfrm>
            <a:off x="1786269" y="2448669"/>
            <a:ext cx="5571460" cy="2047936"/>
          </a:xfrm>
          <a:prstGeom prst="rect">
            <a:avLst/>
          </a:prstGeom>
        </p:spPr>
      </p:pic>
    </p:spTree>
    <p:extLst>
      <p:ext uri="{BB962C8B-B14F-4D97-AF65-F5344CB8AC3E}">
        <p14:creationId xmlns:p14="http://schemas.microsoft.com/office/powerpoint/2010/main" val="39442126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4D0AF6-84EE-4E9D-A4CD-18B170DC7790}"/>
              </a:ext>
            </a:extLst>
          </p:cNvPr>
          <p:cNvSpPr>
            <a:spLocks noGrp="1"/>
          </p:cNvSpPr>
          <p:nvPr>
            <p:ph type="title"/>
          </p:nvPr>
        </p:nvSpPr>
        <p:spPr/>
        <p:txBody>
          <a:bodyPr/>
          <a:lstStyle/>
          <a:p>
            <a:r>
              <a:rPr lang="en-US" dirty="0"/>
              <a:t>Media queries in action</a:t>
            </a:r>
            <a:endParaRPr lang="en-CA" dirty="0"/>
          </a:p>
        </p:txBody>
      </p:sp>
      <p:pic>
        <p:nvPicPr>
          <p:cNvPr id="5" name="Picture 4" descr="FIGURE 7.31 Media queries in action">
            <a:extLst>
              <a:ext uri="{FF2B5EF4-FFF2-40B4-BE49-F238E27FC236}">
                <a16:creationId xmlns:a16="http://schemas.microsoft.com/office/drawing/2014/main" id="{C33A9C1D-BA1F-4E08-BC69-EFED4D2B66B2}"/>
              </a:ext>
            </a:extLst>
          </p:cNvPr>
          <p:cNvPicPr>
            <a:picLocks noChangeAspect="1"/>
          </p:cNvPicPr>
          <p:nvPr/>
        </p:nvPicPr>
        <p:blipFill rotWithShape="1">
          <a:blip r:embed="rId2"/>
          <a:srcRect/>
          <a:stretch/>
        </p:blipFill>
        <p:spPr>
          <a:xfrm>
            <a:off x="2139203" y="993790"/>
            <a:ext cx="4865594" cy="3813405"/>
          </a:xfrm>
          <a:prstGeom prst="rect">
            <a:avLst/>
          </a:prstGeom>
        </p:spPr>
      </p:pic>
    </p:spTree>
    <p:extLst>
      <p:ext uri="{BB962C8B-B14F-4D97-AF65-F5344CB8AC3E}">
        <p14:creationId xmlns:p14="http://schemas.microsoft.com/office/powerpoint/2010/main" val="24891274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3D1E2-2E3E-466E-A79B-27B7B07A7AD8}"/>
              </a:ext>
            </a:extLst>
          </p:cNvPr>
          <p:cNvSpPr>
            <a:spLocks noGrp="1"/>
          </p:cNvSpPr>
          <p:nvPr>
            <p:ph type="title"/>
          </p:nvPr>
        </p:nvSpPr>
        <p:spPr/>
        <p:txBody>
          <a:bodyPr/>
          <a:lstStyle/>
          <a:p>
            <a:r>
              <a:rPr lang="en-CA" dirty="0"/>
              <a:t>Scaling images</a:t>
            </a:r>
          </a:p>
        </p:txBody>
      </p:sp>
      <p:sp>
        <p:nvSpPr>
          <p:cNvPr id="3" name="Text Placeholder 2">
            <a:extLst>
              <a:ext uri="{FF2B5EF4-FFF2-40B4-BE49-F238E27FC236}">
                <a16:creationId xmlns:a16="http://schemas.microsoft.com/office/drawing/2014/main" id="{643E3216-F96B-4CD4-88C3-3672932FD797}"/>
              </a:ext>
            </a:extLst>
          </p:cNvPr>
          <p:cNvSpPr>
            <a:spLocks noGrp="1"/>
          </p:cNvSpPr>
          <p:nvPr>
            <p:ph type="body" idx="1"/>
          </p:nvPr>
        </p:nvSpPr>
        <p:spPr/>
        <p:txBody>
          <a:bodyPr/>
          <a:lstStyle/>
          <a:p>
            <a:pPr marL="114300" indent="0">
              <a:buNone/>
            </a:pPr>
            <a:r>
              <a:rPr lang="en-US" sz="1800" b="0" i="0" u="none" strike="noStrike" baseline="0" dirty="0">
                <a:latin typeface="+mj-lt"/>
              </a:rPr>
              <a:t>Making images scale in size is straightforward,  but does not change the downloaded size of the image</a:t>
            </a:r>
          </a:p>
          <a:p>
            <a:pPr marL="571500" lvl="1" indent="0">
              <a:buNone/>
            </a:pPr>
            <a:r>
              <a:rPr lang="en-CA" sz="1800" b="0" i="0" u="none" strike="noStrike" baseline="0" dirty="0" err="1">
                <a:latin typeface="Calibri" panose="020F0502020204030204" pitchFamily="34" charset="0"/>
                <a:cs typeface="Calibri" panose="020F0502020204030204" pitchFamily="34" charset="0"/>
              </a:rPr>
              <a:t>img</a:t>
            </a:r>
            <a:r>
              <a:rPr lang="en-CA" sz="1800" b="0" i="0" u="none" strike="noStrike" baseline="0" dirty="0">
                <a:latin typeface="Calibri" panose="020F0502020204030204" pitchFamily="34" charset="0"/>
                <a:cs typeface="Calibri" panose="020F0502020204030204" pitchFamily="34" charset="0"/>
              </a:rPr>
              <a:t> {</a:t>
            </a:r>
          </a:p>
          <a:p>
            <a:pPr marL="571500" lvl="1" indent="0">
              <a:buNone/>
            </a:pPr>
            <a:r>
              <a:rPr lang="en-CA" sz="1800" b="0" i="0" u="none" strike="noStrike" baseline="0" dirty="0">
                <a:latin typeface="Calibri" panose="020F0502020204030204" pitchFamily="34" charset="0"/>
                <a:cs typeface="Calibri" panose="020F0502020204030204" pitchFamily="34" charset="0"/>
              </a:rPr>
              <a:t>	max-width: 100%;</a:t>
            </a:r>
          </a:p>
          <a:p>
            <a:pPr marL="571500" lvl="1" indent="0">
              <a:buNone/>
            </a:pPr>
            <a:r>
              <a:rPr lang="en-CA" sz="1800" b="0" i="0" u="none" strike="noStrike" baseline="0" dirty="0">
                <a:latin typeface="Calibri" panose="020F0502020204030204" pitchFamily="34" charset="0"/>
                <a:cs typeface="Calibri" panose="020F0502020204030204" pitchFamily="34" charset="0"/>
              </a:rPr>
              <a:t>}</a:t>
            </a:r>
            <a:endParaRPr lang="en-US" sz="1800" b="0" i="0" u="none" strike="noStrike" baseline="0" dirty="0">
              <a:latin typeface="Calibri" panose="020F0502020204030204" pitchFamily="34" charset="0"/>
              <a:cs typeface="Calibri" panose="020F0502020204030204" pitchFamily="34" charset="0"/>
            </a:endParaRPr>
          </a:p>
          <a:p>
            <a:pPr marL="114300" indent="0" algn="l">
              <a:buNone/>
            </a:pPr>
            <a:r>
              <a:rPr lang="en-US" sz="1800" b="0" i="0" u="none" strike="noStrike" baseline="0" dirty="0">
                <a:latin typeface="+mj-lt"/>
              </a:rPr>
              <a:t>HTML5.1 defines the new &lt;picture&gt; element that lets the designer specify </a:t>
            </a:r>
            <a:r>
              <a:rPr lang="en-CA" sz="1800" b="0" i="0" u="none" strike="noStrike" baseline="0" dirty="0">
                <a:latin typeface="+mj-lt"/>
              </a:rPr>
              <a:t>multiple &lt;</a:t>
            </a:r>
            <a:r>
              <a:rPr lang="en-CA" sz="1800" b="0" i="0" u="none" strike="noStrike" baseline="0" dirty="0" err="1">
                <a:latin typeface="+mj-lt"/>
              </a:rPr>
              <a:t>img</a:t>
            </a:r>
            <a:r>
              <a:rPr lang="en-CA" sz="1800" b="0" i="0" u="none" strike="noStrike" baseline="0" dirty="0">
                <a:latin typeface="+mj-lt"/>
              </a:rPr>
              <a:t>&gt; elements. </a:t>
            </a:r>
            <a:r>
              <a:rPr lang="en-US" sz="1800" b="0" i="0" u="none" strike="noStrike" baseline="0" dirty="0">
                <a:latin typeface="SabonLTPro-Roman"/>
              </a:rPr>
              <a:t>The browser </a:t>
            </a:r>
            <a:r>
              <a:rPr lang="en-US" sz="1800" b="0" i="0" u="none" strike="noStrike" baseline="0" dirty="0">
                <a:latin typeface="+mj-lt"/>
              </a:rPr>
              <a:t>determines which &lt;</a:t>
            </a:r>
            <a:r>
              <a:rPr lang="en-US" sz="1800" b="0" i="0" u="none" strike="noStrike" baseline="0" dirty="0" err="1">
                <a:latin typeface="+mj-lt"/>
              </a:rPr>
              <a:t>img</a:t>
            </a:r>
            <a:r>
              <a:rPr lang="en-US" sz="1800" b="0" i="0" u="none" strike="noStrike" baseline="0" dirty="0">
                <a:latin typeface="+mj-lt"/>
              </a:rPr>
              <a:t>&gt; to use based on </a:t>
            </a:r>
            <a:r>
              <a:rPr lang="en-CA" sz="1800" b="0" i="0" u="none" strike="noStrike" baseline="0" dirty="0">
                <a:latin typeface="+mj-lt"/>
              </a:rPr>
              <a:t>the viewport size.</a:t>
            </a:r>
            <a:endParaRPr lang="en-CA" dirty="0">
              <a:latin typeface="+mj-lt"/>
            </a:endParaRPr>
          </a:p>
        </p:txBody>
      </p:sp>
    </p:spTree>
    <p:extLst>
      <p:ext uri="{BB962C8B-B14F-4D97-AF65-F5344CB8AC3E}">
        <p14:creationId xmlns:p14="http://schemas.microsoft.com/office/powerpoint/2010/main" val="19323145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66040-B113-4F1C-839F-8857DD8324C5}"/>
              </a:ext>
            </a:extLst>
          </p:cNvPr>
          <p:cNvSpPr>
            <a:spLocks noGrp="1"/>
          </p:cNvSpPr>
          <p:nvPr>
            <p:ph type="title"/>
          </p:nvPr>
        </p:nvSpPr>
        <p:spPr/>
        <p:txBody>
          <a:bodyPr/>
          <a:lstStyle/>
          <a:p>
            <a:r>
              <a:rPr lang="en-CA" dirty="0"/>
              <a:t>The &lt;picture&gt; element</a:t>
            </a:r>
          </a:p>
        </p:txBody>
      </p:sp>
      <p:pic>
        <p:nvPicPr>
          <p:cNvPr id="5" name="Picture 4" descr="FIGURE 7.33 The &lt;picture&gt; element and responsive design">
            <a:extLst>
              <a:ext uri="{FF2B5EF4-FFF2-40B4-BE49-F238E27FC236}">
                <a16:creationId xmlns:a16="http://schemas.microsoft.com/office/drawing/2014/main" id="{5F1F7048-98E9-4034-B4F7-020243DC9D0E}"/>
              </a:ext>
            </a:extLst>
          </p:cNvPr>
          <p:cNvPicPr>
            <a:picLocks noChangeAspect="1"/>
          </p:cNvPicPr>
          <p:nvPr/>
        </p:nvPicPr>
        <p:blipFill>
          <a:blip r:embed="rId2"/>
          <a:stretch>
            <a:fillRect/>
          </a:stretch>
        </p:blipFill>
        <p:spPr>
          <a:xfrm>
            <a:off x="2172325" y="984487"/>
            <a:ext cx="4799350" cy="3851726"/>
          </a:xfrm>
          <a:prstGeom prst="rect">
            <a:avLst/>
          </a:prstGeom>
        </p:spPr>
      </p:pic>
    </p:spTree>
    <p:extLst>
      <p:ext uri="{BB962C8B-B14F-4D97-AF65-F5344CB8AC3E}">
        <p14:creationId xmlns:p14="http://schemas.microsoft.com/office/powerpoint/2010/main" val="25400531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7FF949-0ED1-4DA6-B1F4-F86C5669AF49}"/>
              </a:ext>
            </a:extLst>
          </p:cNvPr>
          <p:cNvSpPr>
            <a:spLocks noGrp="1"/>
          </p:cNvSpPr>
          <p:nvPr>
            <p:ph type="title"/>
          </p:nvPr>
        </p:nvSpPr>
        <p:spPr/>
        <p:txBody>
          <a:bodyPr/>
          <a:lstStyle/>
          <a:p>
            <a:r>
              <a:rPr lang="en-CA" dirty="0"/>
              <a:t>CSS Effects</a:t>
            </a:r>
          </a:p>
        </p:txBody>
      </p:sp>
      <p:sp>
        <p:nvSpPr>
          <p:cNvPr id="3" name="Text Placeholder 2">
            <a:extLst>
              <a:ext uri="{FF2B5EF4-FFF2-40B4-BE49-F238E27FC236}">
                <a16:creationId xmlns:a16="http://schemas.microsoft.com/office/drawing/2014/main" id="{AA34177A-61D1-40C2-9F26-7DC94D9B474D}"/>
              </a:ext>
            </a:extLst>
          </p:cNvPr>
          <p:cNvSpPr>
            <a:spLocks noGrp="1"/>
          </p:cNvSpPr>
          <p:nvPr>
            <p:ph type="body" idx="1"/>
          </p:nvPr>
        </p:nvSpPr>
        <p:spPr/>
        <p:txBody>
          <a:bodyPr/>
          <a:lstStyle/>
          <a:p>
            <a:pPr marL="114300" indent="0" algn="l">
              <a:buNone/>
            </a:pPr>
            <a:r>
              <a:rPr lang="en-US" sz="1800" b="0" i="0" u="none" strike="noStrike" baseline="0" dirty="0">
                <a:latin typeface="+mj-lt"/>
              </a:rPr>
              <a:t>Four CSS3 modules have become broadly </a:t>
            </a:r>
            <a:r>
              <a:rPr lang="en-CA" sz="1800" b="0" i="0" u="none" strike="noStrike" baseline="0" dirty="0">
                <a:latin typeface="+mj-lt"/>
              </a:rPr>
              <a:t>popular amongst designers: </a:t>
            </a:r>
          </a:p>
          <a:p>
            <a:pPr algn="l"/>
            <a:r>
              <a:rPr lang="en-CA" sz="1800" b="0" i="0" u="none" strike="noStrike" baseline="0" dirty="0">
                <a:latin typeface="+mj-lt"/>
              </a:rPr>
              <a:t>transformations, </a:t>
            </a:r>
          </a:p>
          <a:p>
            <a:pPr algn="l"/>
            <a:r>
              <a:rPr lang="en-CA" sz="1800" b="0" i="0" u="none" strike="noStrike" baseline="0" dirty="0">
                <a:latin typeface="+mj-lt"/>
              </a:rPr>
              <a:t>filters, </a:t>
            </a:r>
          </a:p>
          <a:p>
            <a:pPr algn="l"/>
            <a:r>
              <a:rPr lang="en-CA" sz="1800" b="0" i="0" u="none" strike="noStrike" baseline="0" dirty="0">
                <a:latin typeface="+mj-lt"/>
              </a:rPr>
              <a:t>transitions, and </a:t>
            </a:r>
          </a:p>
          <a:p>
            <a:pPr algn="l"/>
            <a:r>
              <a:rPr lang="en-CA" sz="1800" b="0" i="0" u="none" strike="noStrike" baseline="0" dirty="0">
                <a:latin typeface="+mj-lt"/>
              </a:rPr>
              <a:t>animations</a:t>
            </a:r>
            <a:endParaRPr lang="en-CA" dirty="0">
              <a:latin typeface="+mj-lt"/>
            </a:endParaRPr>
          </a:p>
        </p:txBody>
      </p:sp>
    </p:spTree>
    <p:extLst>
      <p:ext uri="{BB962C8B-B14F-4D97-AF65-F5344CB8AC3E}">
        <p14:creationId xmlns:p14="http://schemas.microsoft.com/office/powerpoint/2010/main" val="1029024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5DD774-247C-4E60-88B7-75A6C6065886}"/>
              </a:ext>
            </a:extLst>
          </p:cNvPr>
          <p:cNvSpPr>
            <a:spLocks noGrp="1"/>
          </p:cNvSpPr>
          <p:nvPr>
            <p:ph type="title"/>
          </p:nvPr>
        </p:nvSpPr>
        <p:spPr/>
        <p:txBody>
          <a:bodyPr/>
          <a:lstStyle/>
          <a:p>
            <a:r>
              <a:rPr lang="en-CA" dirty="0"/>
              <a:t>Transforms</a:t>
            </a:r>
          </a:p>
        </p:txBody>
      </p:sp>
      <p:sp>
        <p:nvSpPr>
          <p:cNvPr id="3" name="Text Placeholder 2">
            <a:extLst>
              <a:ext uri="{FF2B5EF4-FFF2-40B4-BE49-F238E27FC236}">
                <a16:creationId xmlns:a16="http://schemas.microsoft.com/office/drawing/2014/main" id="{DEA8E079-C9B0-4F37-9C87-E7F9F6D6298E}"/>
              </a:ext>
            </a:extLst>
          </p:cNvPr>
          <p:cNvSpPr>
            <a:spLocks noGrp="1"/>
          </p:cNvSpPr>
          <p:nvPr>
            <p:ph type="body" idx="1"/>
          </p:nvPr>
        </p:nvSpPr>
        <p:spPr>
          <a:xfrm>
            <a:off x="457201" y="1081088"/>
            <a:ext cx="4114800" cy="3532476"/>
          </a:xfrm>
        </p:spPr>
        <p:txBody>
          <a:bodyPr/>
          <a:lstStyle/>
          <a:p>
            <a:pPr marL="114300" indent="0" algn="l">
              <a:buNone/>
            </a:pPr>
            <a:r>
              <a:rPr lang="en-US" b="0" i="0" u="none" strike="noStrike" baseline="0" dirty="0">
                <a:solidFill>
                  <a:srgbClr val="000000"/>
                </a:solidFill>
                <a:latin typeface="+mj-lt"/>
              </a:rPr>
              <a:t>CSS </a:t>
            </a:r>
            <a:r>
              <a:rPr lang="en-US" b="1" i="0" u="none" strike="noStrike" baseline="0" dirty="0">
                <a:solidFill>
                  <a:srgbClr val="009A9A"/>
                </a:solidFill>
                <a:latin typeface="+mj-lt"/>
              </a:rPr>
              <a:t>transforms </a:t>
            </a:r>
            <a:r>
              <a:rPr lang="en-US" b="0" i="0" u="none" strike="noStrike" baseline="0" dirty="0">
                <a:solidFill>
                  <a:srgbClr val="000000"/>
                </a:solidFill>
                <a:latin typeface="+mj-lt"/>
              </a:rPr>
              <a:t>provide additional ways to change the size, position, and even the </a:t>
            </a:r>
            <a:r>
              <a:rPr lang="en-CA" b="0" i="0" u="none" strike="noStrike" baseline="0" dirty="0">
                <a:solidFill>
                  <a:srgbClr val="000000"/>
                </a:solidFill>
                <a:latin typeface="+mj-lt"/>
              </a:rPr>
              <a:t>shape of HTML elements.</a:t>
            </a:r>
          </a:p>
          <a:p>
            <a:pPr marL="114300" indent="0" algn="l">
              <a:buNone/>
            </a:pPr>
            <a:r>
              <a:rPr lang="en-CA" b="0" i="0" u="none" strike="noStrike" baseline="0" dirty="0">
                <a:latin typeface="+mj-lt"/>
              </a:rPr>
              <a:t>CSS transforms allow </a:t>
            </a:r>
            <a:r>
              <a:rPr lang="en-US" b="0" i="0" u="none" strike="noStrike" baseline="0" dirty="0">
                <a:latin typeface="+mj-lt"/>
              </a:rPr>
              <a:t>you to </a:t>
            </a:r>
            <a:r>
              <a:rPr lang="en-US" b="1" i="0" u="none" strike="noStrike" baseline="0" dirty="0">
                <a:latin typeface="+mj-lt"/>
              </a:rPr>
              <a:t>rotate</a:t>
            </a:r>
            <a:r>
              <a:rPr lang="en-US" b="0" i="0" u="none" strike="noStrike" baseline="0" dirty="0">
                <a:latin typeface="+mj-lt"/>
              </a:rPr>
              <a:t>, </a:t>
            </a:r>
            <a:r>
              <a:rPr lang="en-US" b="1" i="0" u="none" strike="noStrike" baseline="0" dirty="0">
                <a:latin typeface="+mj-lt"/>
              </a:rPr>
              <a:t>skew</a:t>
            </a:r>
            <a:r>
              <a:rPr lang="en-US" b="0" i="0" u="none" strike="noStrike" baseline="0" dirty="0">
                <a:latin typeface="+mj-lt"/>
              </a:rPr>
              <a:t>, </a:t>
            </a:r>
            <a:r>
              <a:rPr lang="en-US" b="1" i="0" u="none" strike="noStrike" baseline="0" dirty="0">
                <a:latin typeface="+mj-lt"/>
              </a:rPr>
              <a:t>transform</a:t>
            </a:r>
            <a:r>
              <a:rPr lang="en-US" b="0" i="0" u="none" strike="noStrike" baseline="0" dirty="0">
                <a:latin typeface="+mj-lt"/>
              </a:rPr>
              <a:t> (move), and </a:t>
            </a:r>
            <a:r>
              <a:rPr lang="en-US" b="1" i="0" u="none" strike="noStrike" baseline="0" dirty="0">
                <a:latin typeface="+mj-lt"/>
              </a:rPr>
              <a:t>scale</a:t>
            </a:r>
            <a:r>
              <a:rPr lang="en-US" b="0" i="0" u="none" strike="noStrike" baseline="0" dirty="0">
                <a:latin typeface="+mj-lt"/>
              </a:rPr>
              <a:t> an element.</a:t>
            </a:r>
          </a:p>
          <a:p>
            <a:pPr marL="114300" indent="0">
              <a:buNone/>
            </a:pPr>
            <a:r>
              <a:rPr lang="en-US" b="0" i="0" u="none" strike="noStrike" baseline="0" dirty="0">
                <a:latin typeface="+mj-lt"/>
              </a:rPr>
              <a:t>It is also possible to transform an element in 3D space using the perspective(), rotate3d(), scale3d(), and translate3d() functions</a:t>
            </a:r>
            <a:endParaRPr lang="en-CA" dirty="0">
              <a:latin typeface="+mj-lt"/>
            </a:endParaRPr>
          </a:p>
        </p:txBody>
      </p:sp>
      <p:pic>
        <p:nvPicPr>
          <p:cNvPr id="5" name="Picture 4" descr="FIGURE 7.35 CSS transforms">
            <a:extLst>
              <a:ext uri="{FF2B5EF4-FFF2-40B4-BE49-F238E27FC236}">
                <a16:creationId xmlns:a16="http://schemas.microsoft.com/office/drawing/2014/main" id="{CD39E09E-D0C6-4079-A9F5-69FD4B7CDFE8}"/>
              </a:ext>
            </a:extLst>
          </p:cNvPr>
          <p:cNvPicPr>
            <a:picLocks noChangeAspect="1"/>
          </p:cNvPicPr>
          <p:nvPr/>
        </p:nvPicPr>
        <p:blipFill>
          <a:blip r:embed="rId2"/>
          <a:stretch>
            <a:fillRect/>
          </a:stretch>
        </p:blipFill>
        <p:spPr>
          <a:xfrm>
            <a:off x="4723585" y="161528"/>
            <a:ext cx="4010844" cy="4452036"/>
          </a:xfrm>
          <a:prstGeom prst="rect">
            <a:avLst/>
          </a:prstGeom>
        </p:spPr>
      </p:pic>
    </p:spTree>
    <p:extLst>
      <p:ext uri="{BB962C8B-B14F-4D97-AF65-F5344CB8AC3E}">
        <p14:creationId xmlns:p14="http://schemas.microsoft.com/office/powerpoint/2010/main" val="40169406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48D634-04D2-4484-B76B-E9DBE185CD5F}"/>
              </a:ext>
            </a:extLst>
          </p:cNvPr>
          <p:cNvSpPr>
            <a:spLocks noGrp="1"/>
          </p:cNvSpPr>
          <p:nvPr>
            <p:ph type="title"/>
          </p:nvPr>
        </p:nvSpPr>
        <p:spPr/>
        <p:txBody>
          <a:bodyPr/>
          <a:lstStyle/>
          <a:p>
            <a:r>
              <a:rPr lang="en-CA" dirty="0"/>
              <a:t>Filters</a:t>
            </a:r>
          </a:p>
        </p:txBody>
      </p:sp>
      <p:sp>
        <p:nvSpPr>
          <p:cNvPr id="3" name="Text Placeholder 2">
            <a:extLst>
              <a:ext uri="{FF2B5EF4-FFF2-40B4-BE49-F238E27FC236}">
                <a16:creationId xmlns:a16="http://schemas.microsoft.com/office/drawing/2014/main" id="{58E80644-DB63-456D-8579-77E13A3404F5}"/>
              </a:ext>
            </a:extLst>
          </p:cNvPr>
          <p:cNvSpPr>
            <a:spLocks noGrp="1"/>
          </p:cNvSpPr>
          <p:nvPr>
            <p:ph type="body" idx="1"/>
          </p:nvPr>
        </p:nvSpPr>
        <p:spPr>
          <a:xfrm>
            <a:off x="457201" y="808074"/>
            <a:ext cx="4189228" cy="3805490"/>
          </a:xfrm>
        </p:spPr>
        <p:txBody>
          <a:bodyPr/>
          <a:lstStyle/>
          <a:p>
            <a:pPr marL="114300" indent="0" algn="l">
              <a:buNone/>
            </a:pPr>
            <a:r>
              <a:rPr lang="en-US" b="1" i="0" u="none" strike="noStrike" baseline="0" dirty="0">
                <a:solidFill>
                  <a:srgbClr val="009A9A"/>
                </a:solidFill>
                <a:latin typeface="+mj-lt"/>
              </a:rPr>
              <a:t>Filters </a:t>
            </a:r>
            <a:r>
              <a:rPr lang="en-US" b="0" i="0" u="none" strike="noStrike" baseline="0" dirty="0">
                <a:solidFill>
                  <a:srgbClr val="000000"/>
                </a:solidFill>
                <a:latin typeface="+mj-lt"/>
              </a:rPr>
              <a:t>provide a way to modify how an image appears in the browser.</a:t>
            </a:r>
            <a:r>
              <a:rPr lang="en-CA" b="0" i="0" u="none" strike="noStrike" baseline="0" dirty="0">
                <a:latin typeface="+mj-lt"/>
              </a:rPr>
              <a:t> Filters are specified </a:t>
            </a:r>
            <a:r>
              <a:rPr lang="en-US" b="0" i="0" u="none" strike="noStrike" baseline="0" dirty="0">
                <a:latin typeface="+mj-lt"/>
              </a:rPr>
              <a:t>by using the filter property and then one or more filter functions</a:t>
            </a:r>
            <a:endParaRPr lang="en-CA" sz="1400" dirty="0">
              <a:latin typeface="+mj-lt"/>
            </a:endParaRPr>
          </a:p>
        </p:txBody>
      </p:sp>
      <p:sp>
        <p:nvSpPr>
          <p:cNvPr id="4" name="TextBox 3" descr="LISTING 4.2 Embedded styles example">
            <a:extLst>
              <a:ext uri="{FF2B5EF4-FFF2-40B4-BE49-F238E27FC236}">
                <a16:creationId xmlns:a16="http://schemas.microsoft.com/office/drawing/2014/main" id="{C476483C-07C4-4DD5-A122-3388537ECB05}"/>
              </a:ext>
            </a:extLst>
          </p:cNvPr>
          <p:cNvSpPr txBox="1"/>
          <p:nvPr/>
        </p:nvSpPr>
        <p:spPr>
          <a:xfrm>
            <a:off x="633463" y="2451583"/>
            <a:ext cx="3912782" cy="1606844"/>
          </a:xfrm>
          <a:prstGeom prst="rect">
            <a:avLst/>
          </a:prstGeom>
          <a:solidFill>
            <a:srgbClr val="E6F0F5"/>
          </a:solidFill>
        </p:spPr>
        <p:txBody>
          <a:bodyPr wrap="square" numCol="1" rtlCol="0">
            <a:noAutofit/>
          </a:bodyPr>
          <a:lstStyle/>
          <a:p>
            <a:pPr algn="l"/>
            <a:r>
              <a:rPr lang="en-CA" b="0" i="0" u="none" strike="noStrike" baseline="0" dirty="0">
                <a:solidFill>
                  <a:srgbClr val="000000"/>
                </a:solidFill>
                <a:latin typeface="Calibri" panose="020F0502020204030204" pitchFamily="34" charset="0"/>
                <a:cs typeface="Calibri" panose="020F0502020204030204" pitchFamily="34" charset="0"/>
              </a:rPr>
              <a:t>#someImage {</a:t>
            </a:r>
          </a:p>
          <a:p>
            <a:pPr algn="l"/>
            <a:r>
              <a:rPr lang="en-CA" b="0" i="0" u="none" strike="noStrike" baseline="0" dirty="0">
                <a:solidFill>
                  <a:srgbClr val="000000"/>
                </a:solidFill>
                <a:latin typeface="Calibri" panose="020F0502020204030204" pitchFamily="34" charset="0"/>
                <a:cs typeface="Calibri" panose="020F0502020204030204" pitchFamily="34" charset="0"/>
              </a:rPr>
              <a:t>    filter: grayscale(100%);</a:t>
            </a:r>
          </a:p>
          <a:p>
            <a:pPr algn="l"/>
            <a:r>
              <a:rPr lang="en-CA" b="0" i="0" u="none" strike="noStrike" baseline="0" dirty="0">
                <a:solidFill>
                  <a:srgbClr val="000000"/>
                </a:solidFill>
                <a:latin typeface="Calibri" panose="020F0502020204030204" pitchFamily="34" charset="0"/>
                <a:cs typeface="Calibri" panose="020F0502020204030204" pitchFamily="34" charset="0"/>
              </a:rPr>
              <a:t>}</a:t>
            </a:r>
          </a:p>
          <a:p>
            <a:pPr algn="l"/>
            <a:r>
              <a:rPr lang="en-CA" b="0" i="0" u="none" strike="noStrike" baseline="0" dirty="0">
                <a:solidFill>
                  <a:srgbClr val="000000"/>
                </a:solidFill>
                <a:latin typeface="Calibri" panose="020F0502020204030204" pitchFamily="34" charset="0"/>
                <a:cs typeface="Calibri" panose="020F0502020204030204" pitchFamily="34" charset="0"/>
              </a:rPr>
              <a:t>#anotherImage {</a:t>
            </a:r>
          </a:p>
          <a:p>
            <a:pPr algn="l"/>
            <a:r>
              <a:rPr lang="en-US" b="0" i="1" u="none" strike="noStrike" baseline="0" dirty="0">
                <a:solidFill>
                  <a:schemeClr val="tx1"/>
                </a:solidFill>
                <a:latin typeface="Calibri" panose="020F0502020204030204" pitchFamily="34" charset="0"/>
                <a:cs typeface="Calibri" panose="020F0502020204030204" pitchFamily="34" charset="0"/>
              </a:rPr>
              <a:t>    /* multiple filters are space separated */</a:t>
            </a:r>
          </a:p>
          <a:p>
            <a:pPr algn="l"/>
            <a:r>
              <a:rPr lang="en-CA" b="0" i="0" u="none" strike="noStrike" baseline="0" dirty="0">
                <a:solidFill>
                  <a:srgbClr val="000000"/>
                </a:solidFill>
                <a:latin typeface="Calibri" panose="020F0502020204030204" pitchFamily="34" charset="0"/>
                <a:cs typeface="Calibri" panose="020F0502020204030204" pitchFamily="34" charset="0"/>
              </a:rPr>
              <a:t>   filter: blur(5px) hue-rotate(60deg) saturate(2);</a:t>
            </a:r>
          </a:p>
          <a:p>
            <a:pPr algn="l"/>
            <a:r>
              <a:rPr lang="en-CA" b="0" i="0" u="none" strike="noStrike" baseline="0" dirty="0">
                <a:solidFill>
                  <a:srgbClr val="000000"/>
                </a:solidFill>
                <a:latin typeface="Calibri" panose="020F0502020204030204" pitchFamily="34" charset="0"/>
                <a:cs typeface="Calibri" panose="020F0502020204030204" pitchFamily="34" charset="0"/>
              </a:rPr>
              <a:t>}</a:t>
            </a:r>
            <a:endParaRPr lang="en-CA" sz="1100" dirty="0">
              <a:solidFill>
                <a:schemeClr val="tx1"/>
              </a:solidFill>
              <a:latin typeface="Calibri" panose="020F0502020204030204" pitchFamily="34" charset="0"/>
              <a:ea typeface="Verdana" panose="020B060403050404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F2E42736-0516-4A42-BE5A-CE8FA412BC9E}"/>
              </a:ext>
            </a:extLst>
          </p:cNvPr>
          <p:cNvSpPr txBox="1"/>
          <p:nvPr/>
        </p:nvSpPr>
        <p:spPr>
          <a:xfrm>
            <a:off x="633463" y="4058427"/>
            <a:ext cx="3625703" cy="276999"/>
          </a:xfrm>
          <a:prstGeom prst="rect">
            <a:avLst/>
          </a:prstGeom>
          <a:noFill/>
        </p:spPr>
        <p:txBody>
          <a:bodyPr wrap="square" rtlCol="0">
            <a:spAutoFit/>
          </a:bodyPr>
          <a:lstStyle/>
          <a:p>
            <a:r>
              <a:rPr lang="en-US" sz="1200" b="1" i="0" u="none" strike="noStrike" baseline="0" dirty="0">
                <a:solidFill>
                  <a:srgbClr val="009A9A"/>
                </a:solidFill>
                <a:latin typeface="+mj-lt"/>
              </a:rPr>
              <a:t>LISTING 7.4 </a:t>
            </a:r>
            <a:r>
              <a:rPr lang="en-US" sz="1200" b="0" i="0" u="none" strike="noStrike" baseline="0" dirty="0">
                <a:solidFill>
                  <a:srgbClr val="000000"/>
                </a:solidFill>
                <a:latin typeface="+mj-lt"/>
              </a:rPr>
              <a:t>Using a Filter</a:t>
            </a:r>
            <a:endParaRPr lang="en-CA" sz="1200" dirty="0">
              <a:latin typeface="+mj-lt"/>
            </a:endParaRPr>
          </a:p>
        </p:txBody>
      </p:sp>
      <p:pic>
        <p:nvPicPr>
          <p:cNvPr id="7" name="Picture 6" descr="FIGURE 7.37 CSS filters in action">
            <a:extLst>
              <a:ext uri="{FF2B5EF4-FFF2-40B4-BE49-F238E27FC236}">
                <a16:creationId xmlns:a16="http://schemas.microsoft.com/office/drawing/2014/main" id="{F9B3217A-F560-46A4-AE12-D12951C24961}"/>
              </a:ext>
            </a:extLst>
          </p:cNvPr>
          <p:cNvPicPr>
            <a:picLocks noChangeAspect="1"/>
          </p:cNvPicPr>
          <p:nvPr/>
        </p:nvPicPr>
        <p:blipFill>
          <a:blip r:embed="rId2"/>
          <a:stretch>
            <a:fillRect/>
          </a:stretch>
        </p:blipFill>
        <p:spPr>
          <a:xfrm>
            <a:off x="4722508" y="361077"/>
            <a:ext cx="4015802" cy="4421346"/>
          </a:xfrm>
          <a:prstGeom prst="rect">
            <a:avLst/>
          </a:prstGeom>
        </p:spPr>
      </p:pic>
    </p:spTree>
    <p:extLst>
      <p:ext uri="{BB962C8B-B14F-4D97-AF65-F5344CB8AC3E}">
        <p14:creationId xmlns:p14="http://schemas.microsoft.com/office/powerpoint/2010/main" val="3857415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73DE4F-3ABE-4AF2-886B-B5080A248204}"/>
              </a:ext>
            </a:extLst>
          </p:cNvPr>
          <p:cNvSpPr>
            <a:spLocks noGrp="1"/>
          </p:cNvSpPr>
          <p:nvPr>
            <p:ph type="title"/>
          </p:nvPr>
        </p:nvSpPr>
        <p:spPr/>
        <p:txBody>
          <a:bodyPr/>
          <a:lstStyle/>
          <a:p>
            <a:r>
              <a:rPr lang="en-CA" dirty="0"/>
              <a:t>Transitions</a:t>
            </a:r>
          </a:p>
        </p:txBody>
      </p:sp>
      <p:sp>
        <p:nvSpPr>
          <p:cNvPr id="3" name="Text Placeholder 2">
            <a:extLst>
              <a:ext uri="{FF2B5EF4-FFF2-40B4-BE49-F238E27FC236}">
                <a16:creationId xmlns:a16="http://schemas.microsoft.com/office/drawing/2014/main" id="{FEFEAC38-26B6-43BA-B56A-7360B4AB1B18}"/>
              </a:ext>
            </a:extLst>
          </p:cNvPr>
          <p:cNvSpPr>
            <a:spLocks noGrp="1"/>
          </p:cNvSpPr>
          <p:nvPr>
            <p:ph type="body" idx="1"/>
          </p:nvPr>
        </p:nvSpPr>
        <p:spPr/>
        <p:txBody>
          <a:bodyPr/>
          <a:lstStyle/>
          <a:p>
            <a:pPr marL="114300" indent="0">
              <a:buNone/>
            </a:pPr>
            <a:r>
              <a:rPr lang="en-US" sz="1800" b="0" i="0" u="none" strike="noStrike" baseline="0" dirty="0">
                <a:latin typeface="+mj-lt"/>
              </a:rPr>
              <a:t>Transitions are a powerful new feature of CSS3. </a:t>
            </a:r>
            <a:r>
              <a:rPr lang="en-CA" sz="1800" b="1" i="0" u="none" strike="noStrike" baseline="0" dirty="0">
                <a:solidFill>
                  <a:srgbClr val="009A9A"/>
                </a:solidFill>
                <a:latin typeface="+mj-lt"/>
              </a:rPr>
              <a:t>Transitions </a:t>
            </a:r>
            <a:r>
              <a:rPr lang="en-US" sz="1800" b="0" i="0" u="none" strike="noStrike" baseline="0" dirty="0">
                <a:solidFill>
                  <a:srgbClr val="000000"/>
                </a:solidFill>
                <a:latin typeface="+mj-lt"/>
              </a:rPr>
              <a:t>will take effect across a length of time.</a:t>
            </a:r>
            <a:r>
              <a:rPr lang="en-CA" sz="1800" dirty="0">
                <a:solidFill>
                  <a:srgbClr val="000000"/>
                </a:solidFill>
                <a:latin typeface="+mj-lt"/>
              </a:rPr>
              <a:t> provide a </a:t>
            </a:r>
            <a:r>
              <a:rPr lang="en-US" sz="1800" dirty="0">
                <a:solidFill>
                  <a:srgbClr val="000000"/>
                </a:solidFill>
                <a:latin typeface="+mj-lt"/>
              </a:rPr>
              <a:t>way to indicate that a property change </a:t>
            </a:r>
          </a:p>
          <a:p>
            <a:pPr algn="l"/>
            <a:r>
              <a:rPr lang="en-US" sz="1800" b="1" i="0" u="none" strike="noStrike" baseline="0" dirty="0">
                <a:solidFill>
                  <a:srgbClr val="000000"/>
                </a:solidFill>
                <a:latin typeface="+mj-lt"/>
              </a:rPr>
              <a:t>transition-delay </a:t>
            </a:r>
            <a:r>
              <a:rPr lang="en-US" sz="1800" b="0" i="0" u="none" strike="noStrike" baseline="0" dirty="0">
                <a:solidFill>
                  <a:srgbClr val="000000"/>
                </a:solidFill>
                <a:latin typeface="+mj-lt"/>
              </a:rPr>
              <a:t>The delay time in seconds before the animation begins.</a:t>
            </a:r>
          </a:p>
          <a:p>
            <a:pPr algn="l"/>
            <a:r>
              <a:rPr lang="en-US" sz="1800" b="1" i="0" u="none" strike="noStrike" baseline="0" dirty="0">
                <a:solidFill>
                  <a:srgbClr val="000000"/>
                </a:solidFill>
                <a:latin typeface="+mj-lt"/>
              </a:rPr>
              <a:t>transition-duration </a:t>
            </a:r>
            <a:r>
              <a:rPr lang="en-US" sz="1800" b="0" i="0" u="none" strike="noStrike" baseline="0" dirty="0">
                <a:solidFill>
                  <a:srgbClr val="000000"/>
                </a:solidFill>
                <a:latin typeface="+mj-lt"/>
              </a:rPr>
              <a:t>How long in seconds for the transition to complete.</a:t>
            </a:r>
          </a:p>
          <a:p>
            <a:pPr algn="l"/>
            <a:r>
              <a:rPr lang="en-US" sz="1800" b="1" i="0" u="none" strike="noStrike" baseline="0" dirty="0">
                <a:solidFill>
                  <a:srgbClr val="000000"/>
                </a:solidFill>
                <a:latin typeface="+mj-lt"/>
              </a:rPr>
              <a:t>transition-property </a:t>
            </a:r>
            <a:r>
              <a:rPr lang="en-US" sz="1800" b="0" i="0" u="none" strike="noStrike" baseline="0" dirty="0">
                <a:solidFill>
                  <a:srgbClr val="000000"/>
                </a:solidFill>
                <a:latin typeface="+mj-lt"/>
              </a:rPr>
              <a:t>The name of the CSS property to which the transition is applied.</a:t>
            </a:r>
          </a:p>
          <a:p>
            <a:pPr algn="l"/>
            <a:r>
              <a:rPr lang="en-CA" sz="1800" b="1" i="0" u="none" strike="noStrike" baseline="0" dirty="0">
                <a:solidFill>
                  <a:srgbClr val="000000"/>
                </a:solidFill>
                <a:latin typeface="+mj-lt"/>
              </a:rPr>
              <a:t>Transition-timing-function </a:t>
            </a:r>
            <a:r>
              <a:rPr lang="en-US" sz="1800" b="0" i="0" u="none" strike="noStrike" baseline="0" dirty="0">
                <a:solidFill>
                  <a:srgbClr val="000000"/>
                </a:solidFill>
                <a:latin typeface="+mj-lt"/>
              </a:rPr>
              <a:t>The function that defines how the intermediate steps in the transition are calculated. CSS defines a variety of different easing functions which define the rate of the transition.</a:t>
            </a:r>
            <a:endParaRPr lang="en-CA" sz="1800" dirty="0">
              <a:latin typeface="+mj-lt"/>
            </a:endParaRPr>
          </a:p>
        </p:txBody>
      </p:sp>
    </p:spTree>
    <p:extLst>
      <p:ext uri="{BB962C8B-B14F-4D97-AF65-F5344CB8AC3E}">
        <p14:creationId xmlns:p14="http://schemas.microsoft.com/office/powerpoint/2010/main" val="36201756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9CEDB1-3450-47A3-B8C4-8F539084E253}"/>
              </a:ext>
            </a:extLst>
          </p:cNvPr>
          <p:cNvSpPr>
            <a:spLocks noGrp="1"/>
          </p:cNvSpPr>
          <p:nvPr>
            <p:ph type="title"/>
          </p:nvPr>
        </p:nvSpPr>
        <p:spPr/>
        <p:txBody>
          <a:bodyPr/>
          <a:lstStyle/>
          <a:p>
            <a:r>
              <a:rPr lang="en-CA" dirty="0"/>
              <a:t>Floating Elements</a:t>
            </a:r>
          </a:p>
        </p:txBody>
      </p:sp>
      <p:sp>
        <p:nvSpPr>
          <p:cNvPr id="3" name="Text Placeholder 2">
            <a:extLst>
              <a:ext uri="{FF2B5EF4-FFF2-40B4-BE49-F238E27FC236}">
                <a16:creationId xmlns:a16="http://schemas.microsoft.com/office/drawing/2014/main" id="{972BBF4B-6DBB-474A-A84A-7FC9D0C1ED5F}"/>
              </a:ext>
            </a:extLst>
          </p:cNvPr>
          <p:cNvSpPr>
            <a:spLocks noGrp="1"/>
          </p:cNvSpPr>
          <p:nvPr>
            <p:ph type="body" idx="1"/>
          </p:nvPr>
        </p:nvSpPr>
        <p:spPr>
          <a:xfrm>
            <a:off x="457200" y="1081088"/>
            <a:ext cx="3934047" cy="3532476"/>
          </a:xfrm>
        </p:spPr>
        <p:txBody>
          <a:bodyPr/>
          <a:lstStyle/>
          <a:p>
            <a:pPr marL="114300" indent="0" algn="l">
              <a:buNone/>
            </a:pPr>
            <a:r>
              <a:rPr lang="en-US" sz="1800" b="0" i="0" u="none" strike="noStrike" baseline="0" dirty="0">
                <a:solidFill>
                  <a:srgbClr val="000000"/>
                </a:solidFill>
                <a:latin typeface="+mj-lt"/>
              </a:rPr>
              <a:t>It is possible to displace an element out of its position in the normal flow via the </a:t>
            </a:r>
            <a:r>
              <a:rPr lang="en-CA" sz="1800" b="0" i="0" u="none" strike="noStrike" baseline="0" dirty="0">
                <a:solidFill>
                  <a:srgbClr val="000000"/>
                </a:solidFill>
                <a:latin typeface="+mj-lt"/>
              </a:rPr>
              <a:t>CSS </a:t>
            </a:r>
            <a:r>
              <a:rPr lang="en-CA" sz="1800" b="1" i="0" u="none" strike="noStrike" baseline="0" dirty="0">
                <a:solidFill>
                  <a:srgbClr val="009A9A"/>
                </a:solidFill>
                <a:latin typeface="+mj-lt"/>
              </a:rPr>
              <a:t>float property</a:t>
            </a:r>
            <a:r>
              <a:rPr lang="en-CA" sz="1800" b="0" i="0" u="none" strike="noStrike" baseline="0" dirty="0">
                <a:solidFill>
                  <a:srgbClr val="000000"/>
                </a:solidFill>
                <a:latin typeface="+mj-lt"/>
              </a:rPr>
              <a:t>.</a:t>
            </a:r>
          </a:p>
          <a:p>
            <a:pPr marL="114300" indent="0" algn="l">
              <a:buNone/>
            </a:pPr>
            <a:r>
              <a:rPr lang="en-US" sz="1800" b="0" i="0" u="none" strike="noStrike" baseline="0" dirty="0">
                <a:latin typeface="+mj-lt"/>
              </a:rPr>
              <a:t>An element can be floated to the </a:t>
            </a:r>
            <a:r>
              <a:rPr lang="en-US" sz="1800" b="1" i="0" u="none" strike="noStrike" baseline="0" dirty="0">
                <a:latin typeface="+mj-lt"/>
              </a:rPr>
              <a:t>left</a:t>
            </a:r>
            <a:r>
              <a:rPr lang="en-US" sz="1800" b="0" i="0" u="none" strike="noStrike" baseline="0" dirty="0">
                <a:latin typeface="+mj-lt"/>
              </a:rPr>
              <a:t> or floated to the </a:t>
            </a:r>
            <a:r>
              <a:rPr lang="en-US" sz="1800" b="1" i="0" u="none" strike="noStrike" baseline="0" dirty="0">
                <a:latin typeface="+mj-lt"/>
              </a:rPr>
              <a:t>right</a:t>
            </a:r>
            <a:r>
              <a:rPr lang="en-US" sz="1800" dirty="0">
                <a:latin typeface="+mj-lt"/>
              </a:rPr>
              <a:t> and content is “reflowed” around the floated element</a:t>
            </a:r>
            <a:endParaRPr lang="en-US" sz="1800" b="0" i="0" u="none" strike="noStrike" baseline="0" dirty="0">
              <a:latin typeface="+mj-lt"/>
            </a:endParaRPr>
          </a:p>
          <a:p>
            <a:pPr marL="114300" indent="0" algn="l">
              <a:buNone/>
            </a:pPr>
            <a:r>
              <a:rPr lang="en-US" sz="1800" dirty="0">
                <a:latin typeface="+mj-lt"/>
              </a:rPr>
              <a:t>A</a:t>
            </a:r>
            <a:r>
              <a:rPr lang="en-US" sz="1800" b="0" i="0" u="none" strike="noStrike" baseline="0" dirty="0">
                <a:latin typeface="+mj-lt"/>
              </a:rPr>
              <a:t> floated block-level element should have a width specified</a:t>
            </a:r>
            <a:endParaRPr lang="en-CA" dirty="0">
              <a:latin typeface="+mj-lt"/>
            </a:endParaRPr>
          </a:p>
        </p:txBody>
      </p:sp>
      <p:pic>
        <p:nvPicPr>
          <p:cNvPr id="5" name="Picture 4" descr="FIGURE 7.2 Floating an element">
            <a:extLst>
              <a:ext uri="{FF2B5EF4-FFF2-40B4-BE49-F238E27FC236}">
                <a16:creationId xmlns:a16="http://schemas.microsoft.com/office/drawing/2014/main" id="{78036ACB-2A19-4D9E-BEEF-0C355BF3851A}"/>
              </a:ext>
            </a:extLst>
          </p:cNvPr>
          <p:cNvPicPr>
            <a:picLocks noChangeAspect="1"/>
          </p:cNvPicPr>
          <p:nvPr/>
        </p:nvPicPr>
        <p:blipFill>
          <a:blip r:embed="rId2"/>
          <a:stretch>
            <a:fillRect/>
          </a:stretch>
        </p:blipFill>
        <p:spPr>
          <a:xfrm>
            <a:off x="4572000" y="1147446"/>
            <a:ext cx="3574641" cy="3399760"/>
          </a:xfrm>
          <a:prstGeom prst="rect">
            <a:avLst/>
          </a:prstGeom>
        </p:spPr>
      </p:pic>
    </p:spTree>
    <p:extLst>
      <p:ext uri="{BB962C8B-B14F-4D97-AF65-F5344CB8AC3E}">
        <p14:creationId xmlns:p14="http://schemas.microsoft.com/office/powerpoint/2010/main" val="24203973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70AD14-BC60-4C9C-A0DC-BCBEBD47F89D}"/>
              </a:ext>
            </a:extLst>
          </p:cNvPr>
          <p:cNvSpPr>
            <a:spLocks noGrp="1"/>
          </p:cNvSpPr>
          <p:nvPr>
            <p:ph type="title"/>
          </p:nvPr>
        </p:nvSpPr>
        <p:spPr/>
        <p:txBody>
          <a:bodyPr/>
          <a:lstStyle/>
          <a:p>
            <a:r>
              <a:rPr lang="en-CA" dirty="0"/>
              <a:t>Transition with example</a:t>
            </a:r>
          </a:p>
        </p:txBody>
      </p:sp>
      <p:sp>
        <p:nvSpPr>
          <p:cNvPr id="8" name="Text Placeholder 2">
            <a:extLst>
              <a:ext uri="{FF2B5EF4-FFF2-40B4-BE49-F238E27FC236}">
                <a16:creationId xmlns:a16="http://schemas.microsoft.com/office/drawing/2014/main" id="{11B337F9-CC9B-4514-AEFF-BB1F4208A0EF}"/>
              </a:ext>
            </a:extLst>
          </p:cNvPr>
          <p:cNvSpPr>
            <a:spLocks noGrp="1"/>
          </p:cNvSpPr>
          <p:nvPr>
            <p:ph type="body" idx="1"/>
          </p:nvPr>
        </p:nvSpPr>
        <p:spPr>
          <a:xfrm>
            <a:off x="457201" y="1081088"/>
            <a:ext cx="3369402" cy="3532476"/>
          </a:xfrm>
        </p:spPr>
        <p:txBody>
          <a:bodyPr/>
          <a:lstStyle/>
          <a:p>
            <a:pPr algn="l">
              <a:buFont typeface="+mj-lt"/>
              <a:buAutoNum type="arabicPeriod"/>
            </a:pPr>
            <a:r>
              <a:rPr lang="en-US" b="0" i="0" u="none" strike="noStrike" baseline="0" dirty="0">
                <a:latin typeface="+mj-lt"/>
              </a:rPr>
              <a:t>The CSS property which will be transitioned.</a:t>
            </a:r>
          </a:p>
          <a:p>
            <a:pPr algn="l">
              <a:buFont typeface="+mj-lt"/>
              <a:buAutoNum type="arabicPeriod"/>
            </a:pPr>
            <a:r>
              <a:rPr lang="en-US" b="0" i="0" u="none" strike="noStrike" baseline="0" dirty="0">
                <a:latin typeface="+mj-lt"/>
              </a:rPr>
              <a:t>The duration of the transition.</a:t>
            </a:r>
          </a:p>
          <a:p>
            <a:pPr algn="l">
              <a:buFont typeface="+mj-lt"/>
              <a:buAutoNum type="arabicPeriod"/>
            </a:pPr>
            <a:r>
              <a:rPr lang="en-US" b="0" i="0" u="none" strike="noStrike" baseline="0" dirty="0">
                <a:latin typeface="+mj-lt"/>
              </a:rPr>
              <a:t>The easing function to use, which changes the speed and style of the transition</a:t>
            </a:r>
            <a:r>
              <a:rPr lang="en-CA" b="0" i="0" u="none" strike="noStrike" baseline="0" dirty="0">
                <a:latin typeface="+mj-lt"/>
              </a:rPr>
              <a:t>(optional).</a:t>
            </a:r>
          </a:p>
          <a:p>
            <a:pPr algn="l">
              <a:buFont typeface="+mj-lt"/>
              <a:buAutoNum type="arabicPeriod"/>
            </a:pPr>
            <a:r>
              <a:rPr lang="en-US" b="0" i="0" u="none" strike="noStrike" baseline="0" dirty="0">
                <a:latin typeface="+mj-lt"/>
              </a:rPr>
              <a:t>How long to delay before starting the transition (optional).</a:t>
            </a:r>
            <a:endParaRPr lang="en-CA" dirty="0">
              <a:latin typeface="+mj-lt"/>
            </a:endParaRPr>
          </a:p>
        </p:txBody>
      </p:sp>
      <p:pic>
        <p:nvPicPr>
          <p:cNvPr id="5" name="Picture 4" descr="FIGURE 7.38 A simple background-color transition on a button">
            <a:extLst>
              <a:ext uri="{FF2B5EF4-FFF2-40B4-BE49-F238E27FC236}">
                <a16:creationId xmlns:a16="http://schemas.microsoft.com/office/drawing/2014/main" id="{6F7194C8-B85C-4544-89C4-97FD617C638A}"/>
              </a:ext>
            </a:extLst>
          </p:cNvPr>
          <p:cNvPicPr>
            <a:picLocks noChangeAspect="1"/>
          </p:cNvPicPr>
          <p:nvPr/>
        </p:nvPicPr>
        <p:blipFill>
          <a:blip r:embed="rId2"/>
          <a:stretch>
            <a:fillRect/>
          </a:stretch>
        </p:blipFill>
        <p:spPr>
          <a:xfrm>
            <a:off x="3960992" y="1081088"/>
            <a:ext cx="4725807" cy="3396938"/>
          </a:xfrm>
          <a:prstGeom prst="rect">
            <a:avLst/>
          </a:prstGeom>
        </p:spPr>
      </p:pic>
    </p:spTree>
    <p:extLst>
      <p:ext uri="{BB962C8B-B14F-4D97-AF65-F5344CB8AC3E}">
        <p14:creationId xmlns:p14="http://schemas.microsoft.com/office/powerpoint/2010/main" val="7606583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EE482-2683-4CFF-8A35-91CD1AC51F82}"/>
              </a:ext>
            </a:extLst>
          </p:cNvPr>
          <p:cNvSpPr>
            <a:spLocks noGrp="1"/>
          </p:cNvSpPr>
          <p:nvPr>
            <p:ph type="title"/>
          </p:nvPr>
        </p:nvSpPr>
        <p:spPr/>
        <p:txBody>
          <a:bodyPr/>
          <a:lstStyle/>
          <a:p>
            <a:r>
              <a:rPr lang="en-US" dirty="0"/>
              <a:t>A sliding menu transition example</a:t>
            </a:r>
            <a:endParaRPr lang="en-CA" dirty="0"/>
          </a:p>
        </p:txBody>
      </p:sp>
      <p:pic>
        <p:nvPicPr>
          <p:cNvPr id="5" name="Picture 4" descr="FIGURE 7.39a A sliding menu transition">
            <a:extLst>
              <a:ext uri="{FF2B5EF4-FFF2-40B4-BE49-F238E27FC236}">
                <a16:creationId xmlns:a16="http://schemas.microsoft.com/office/drawing/2014/main" id="{43AB0A89-1612-477E-A2B1-EA38A8C2638D}"/>
              </a:ext>
            </a:extLst>
          </p:cNvPr>
          <p:cNvPicPr>
            <a:picLocks noChangeAspect="1"/>
          </p:cNvPicPr>
          <p:nvPr/>
        </p:nvPicPr>
        <p:blipFill rotWithShape="1">
          <a:blip r:embed="rId2"/>
          <a:srcRect b="35898"/>
          <a:stretch/>
        </p:blipFill>
        <p:spPr>
          <a:xfrm>
            <a:off x="457200" y="1419782"/>
            <a:ext cx="4458217" cy="2562327"/>
          </a:xfrm>
          <a:prstGeom prst="rect">
            <a:avLst/>
          </a:prstGeom>
        </p:spPr>
      </p:pic>
      <p:pic>
        <p:nvPicPr>
          <p:cNvPr id="6" name="Picture 5" descr="FIGURE 7.39b A sliding menu transition">
            <a:extLst>
              <a:ext uri="{FF2B5EF4-FFF2-40B4-BE49-F238E27FC236}">
                <a16:creationId xmlns:a16="http://schemas.microsoft.com/office/drawing/2014/main" id="{D05DB3BE-E06A-476D-8278-127366EFD650}"/>
              </a:ext>
            </a:extLst>
          </p:cNvPr>
          <p:cNvPicPr>
            <a:picLocks noChangeAspect="1"/>
          </p:cNvPicPr>
          <p:nvPr/>
        </p:nvPicPr>
        <p:blipFill rotWithShape="1">
          <a:blip r:embed="rId2"/>
          <a:srcRect t="64338" r="4771" b="-815"/>
          <a:stretch/>
        </p:blipFill>
        <p:spPr>
          <a:xfrm>
            <a:off x="4572000" y="984487"/>
            <a:ext cx="4245565" cy="1458068"/>
          </a:xfrm>
          <a:prstGeom prst="rect">
            <a:avLst/>
          </a:prstGeom>
        </p:spPr>
      </p:pic>
    </p:spTree>
    <p:extLst>
      <p:ext uri="{BB962C8B-B14F-4D97-AF65-F5344CB8AC3E}">
        <p14:creationId xmlns:p14="http://schemas.microsoft.com/office/powerpoint/2010/main" val="27761667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CFD8B8-9BCE-4162-8294-A127B7A30443}"/>
              </a:ext>
            </a:extLst>
          </p:cNvPr>
          <p:cNvSpPr>
            <a:spLocks noGrp="1"/>
          </p:cNvSpPr>
          <p:nvPr>
            <p:ph type="title"/>
          </p:nvPr>
        </p:nvSpPr>
        <p:spPr/>
        <p:txBody>
          <a:bodyPr/>
          <a:lstStyle/>
          <a:p>
            <a:r>
              <a:rPr lang="en-CA" dirty="0"/>
              <a:t>Animations</a:t>
            </a:r>
          </a:p>
        </p:txBody>
      </p:sp>
      <p:sp>
        <p:nvSpPr>
          <p:cNvPr id="3" name="Text Placeholder 2">
            <a:extLst>
              <a:ext uri="{FF2B5EF4-FFF2-40B4-BE49-F238E27FC236}">
                <a16:creationId xmlns:a16="http://schemas.microsoft.com/office/drawing/2014/main" id="{343BB060-FD7B-44A6-80EE-2CD43F665E85}"/>
              </a:ext>
              <a:ext uri="{C183D7F6-B498-43B3-948B-1728B52AA6E4}">
                <adec:decorative xmlns:adec="http://schemas.microsoft.com/office/drawing/2017/decorative" val="0"/>
              </a:ext>
            </a:extLst>
          </p:cNvPr>
          <p:cNvSpPr>
            <a:spLocks noGrp="1"/>
          </p:cNvSpPr>
          <p:nvPr>
            <p:ph type="body" idx="1"/>
          </p:nvPr>
        </p:nvSpPr>
        <p:spPr>
          <a:xfrm>
            <a:off x="457200" y="1081088"/>
            <a:ext cx="3415553" cy="3532476"/>
          </a:xfrm>
        </p:spPr>
        <p:txBody>
          <a:bodyPr/>
          <a:lstStyle/>
          <a:p>
            <a:pPr marL="114300" indent="0" algn="l">
              <a:buNone/>
            </a:pPr>
            <a:r>
              <a:rPr lang="en-US" sz="1800" b="0" i="0" u="none" strike="noStrike" baseline="0" dirty="0">
                <a:solidFill>
                  <a:srgbClr val="000000"/>
                </a:solidFill>
                <a:latin typeface="SabonLTPro-Roman"/>
              </a:rPr>
              <a:t>An </a:t>
            </a:r>
            <a:r>
              <a:rPr lang="en-US" sz="1800" b="1" i="0" u="none" strike="noStrike" baseline="0" dirty="0">
                <a:solidFill>
                  <a:srgbClr val="009A9A"/>
                </a:solidFill>
                <a:latin typeface="SabonLTPro-Bold"/>
              </a:rPr>
              <a:t>animation</a:t>
            </a:r>
            <a:r>
              <a:rPr lang="en-US" sz="1800" b="0" i="0" u="none" strike="noStrike" baseline="0" dirty="0">
                <a:solidFill>
                  <a:srgbClr val="000000"/>
                </a:solidFill>
                <a:latin typeface="SabonLTPro-Roman"/>
              </a:rPr>
              <a:t> alters one or more properties between a start state and an end state (like a transition). </a:t>
            </a:r>
          </a:p>
          <a:p>
            <a:pPr marL="114300" indent="0" algn="l">
              <a:buNone/>
            </a:pPr>
            <a:r>
              <a:rPr lang="en-US" sz="1800" b="0" i="0" u="none" strike="noStrike" baseline="0" dirty="0">
                <a:solidFill>
                  <a:srgbClr val="000000"/>
                </a:solidFill>
                <a:latin typeface="SabonLTPro-Roman"/>
              </a:rPr>
              <a:t>Unlike transitions, animations allows designers to control the intermediate steps through </a:t>
            </a:r>
            <a:r>
              <a:rPr lang="en-CA" sz="1800" b="1" i="0" u="none" strike="noStrike" baseline="0" dirty="0">
                <a:solidFill>
                  <a:srgbClr val="009A9A"/>
                </a:solidFill>
                <a:latin typeface="SabonLTPro-Bold"/>
              </a:rPr>
              <a:t>keyframe </a:t>
            </a:r>
            <a:r>
              <a:rPr lang="en-CA" sz="1800" b="0" i="0" u="none" strike="noStrike" baseline="0" dirty="0">
                <a:solidFill>
                  <a:srgbClr val="000000"/>
                </a:solidFill>
                <a:latin typeface="SabonLTPro-Roman"/>
              </a:rPr>
              <a:t>states.</a:t>
            </a:r>
            <a:endParaRPr lang="en-CA" dirty="0"/>
          </a:p>
        </p:txBody>
      </p:sp>
      <p:pic>
        <p:nvPicPr>
          <p:cNvPr id="5" name="Picture 4" descr="FIGURE 7.41 Transitions versus animations&#10;">
            <a:extLst>
              <a:ext uri="{FF2B5EF4-FFF2-40B4-BE49-F238E27FC236}">
                <a16:creationId xmlns:a16="http://schemas.microsoft.com/office/drawing/2014/main" id="{CE5F1E67-5CD4-45DB-A6EC-969FC4AD031D}"/>
              </a:ext>
            </a:extLst>
          </p:cNvPr>
          <p:cNvPicPr>
            <a:picLocks noChangeAspect="1"/>
          </p:cNvPicPr>
          <p:nvPr/>
        </p:nvPicPr>
        <p:blipFill>
          <a:blip r:embed="rId2"/>
          <a:stretch>
            <a:fillRect/>
          </a:stretch>
        </p:blipFill>
        <p:spPr>
          <a:xfrm>
            <a:off x="3987033" y="984487"/>
            <a:ext cx="4699767" cy="3532476"/>
          </a:xfrm>
          <a:prstGeom prst="rect">
            <a:avLst/>
          </a:prstGeom>
        </p:spPr>
      </p:pic>
    </p:spTree>
    <p:extLst>
      <p:ext uri="{BB962C8B-B14F-4D97-AF65-F5344CB8AC3E}">
        <p14:creationId xmlns:p14="http://schemas.microsoft.com/office/powerpoint/2010/main" val="34909515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12890A-7D4E-4973-BFA9-2B82FB9A0367}"/>
              </a:ext>
            </a:extLst>
          </p:cNvPr>
          <p:cNvSpPr>
            <a:spLocks noGrp="1"/>
          </p:cNvSpPr>
          <p:nvPr>
            <p:ph type="title"/>
          </p:nvPr>
        </p:nvSpPr>
        <p:spPr/>
        <p:txBody>
          <a:bodyPr/>
          <a:lstStyle/>
          <a:p>
            <a:r>
              <a:rPr lang="en-CA" dirty="0"/>
              <a:t>Animation example</a:t>
            </a:r>
          </a:p>
        </p:txBody>
      </p:sp>
      <p:pic>
        <p:nvPicPr>
          <p:cNvPr id="7" name="Picture 6" descr="FIGURE 7.42 Animation example&#10;">
            <a:extLst>
              <a:ext uri="{FF2B5EF4-FFF2-40B4-BE49-F238E27FC236}">
                <a16:creationId xmlns:a16="http://schemas.microsoft.com/office/drawing/2014/main" id="{C77E0D94-756B-463C-8D7D-029BF09E418D}"/>
              </a:ext>
              <a:ext uri="{C183D7F6-B498-43B3-948B-1728B52AA6E4}">
                <adec:decorative xmlns:adec="http://schemas.microsoft.com/office/drawing/2017/decorative" val="0"/>
              </a:ext>
            </a:extLst>
          </p:cNvPr>
          <p:cNvPicPr>
            <a:picLocks noChangeAspect="1"/>
          </p:cNvPicPr>
          <p:nvPr/>
        </p:nvPicPr>
        <p:blipFill rotWithShape="1">
          <a:blip r:embed="rId2"/>
          <a:srcRect t="-7158" r="14546" b="96759"/>
          <a:stretch/>
        </p:blipFill>
        <p:spPr>
          <a:xfrm>
            <a:off x="457200" y="800217"/>
            <a:ext cx="4641924" cy="505609"/>
          </a:xfrm>
          <a:prstGeom prst="rect">
            <a:avLst/>
          </a:prstGeom>
        </p:spPr>
      </p:pic>
      <p:pic>
        <p:nvPicPr>
          <p:cNvPr id="5" name="Picture 4" descr="FIGURE 7.42 Animation example">
            <a:extLst>
              <a:ext uri="{FF2B5EF4-FFF2-40B4-BE49-F238E27FC236}">
                <a16:creationId xmlns:a16="http://schemas.microsoft.com/office/drawing/2014/main" id="{981BB64C-7C10-422B-BD42-C0C548AB97C7}"/>
              </a:ext>
              <a:ext uri="{C183D7F6-B498-43B3-948B-1728B52AA6E4}">
                <adec:decorative xmlns:adec="http://schemas.microsoft.com/office/drawing/2017/decorative" val="0"/>
              </a:ext>
            </a:extLst>
          </p:cNvPr>
          <p:cNvPicPr>
            <a:picLocks noChangeAspect="1"/>
          </p:cNvPicPr>
          <p:nvPr/>
        </p:nvPicPr>
        <p:blipFill rotWithShape="1">
          <a:blip r:embed="rId2"/>
          <a:srcRect t="54458" r="14546"/>
          <a:stretch/>
        </p:blipFill>
        <p:spPr>
          <a:xfrm>
            <a:off x="457200" y="1305826"/>
            <a:ext cx="4641924" cy="2214162"/>
          </a:xfrm>
          <a:prstGeom prst="rect">
            <a:avLst/>
          </a:prstGeom>
        </p:spPr>
      </p:pic>
    </p:spTree>
    <p:extLst>
      <p:ext uri="{BB962C8B-B14F-4D97-AF65-F5344CB8AC3E}">
        <p14:creationId xmlns:p14="http://schemas.microsoft.com/office/powerpoint/2010/main" val="33643693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D7EBE-910B-481D-B4C5-CD75C0DEF2C6}"/>
              </a:ext>
            </a:extLst>
          </p:cNvPr>
          <p:cNvSpPr>
            <a:spLocks noGrp="1"/>
          </p:cNvSpPr>
          <p:nvPr>
            <p:ph type="title"/>
          </p:nvPr>
        </p:nvSpPr>
        <p:spPr/>
        <p:txBody>
          <a:bodyPr/>
          <a:lstStyle/>
          <a:p>
            <a:r>
              <a:rPr lang="en-CA" dirty="0"/>
              <a:t>CSS preprocessors </a:t>
            </a:r>
          </a:p>
        </p:txBody>
      </p:sp>
      <p:sp>
        <p:nvSpPr>
          <p:cNvPr id="3" name="Text Placeholder 2">
            <a:extLst>
              <a:ext uri="{FF2B5EF4-FFF2-40B4-BE49-F238E27FC236}">
                <a16:creationId xmlns:a16="http://schemas.microsoft.com/office/drawing/2014/main" id="{B25128C1-7205-4DE5-9AF2-13301402B520}"/>
              </a:ext>
            </a:extLst>
          </p:cNvPr>
          <p:cNvSpPr>
            <a:spLocks noGrp="1"/>
          </p:cNvSpPr>
          <p:nvPr>
            <p:ph type="body" idx="1"/>
          </p:nvPr>
        </p:nvSpPr>
        <p:spPr/>
        <p:txBody>
          <a:bodyPr/>
          <a:lstStyle/>
          <a:p>
            <a:pPr marL="114300" indent="0" algn="l">
              <a:buNone/>
            </a:pPr>
            <a:r>
              <a:rPr lang="en-US" b="1" i="0" u="none" strike="noStrike" baseline="0" dirty="0">
                <a:solidFill>
                  <a:srgbClr val="009A9A"/>
                </a:solidFill>
                <a:latin typeface="+mj-lt"/>
              </a:rPr>
              <a:t>CSS preprocessors </a:t>
            </a:r>
            <a:r>
              <a:rPr lang="en-US" b="0" i="0" u="none" strike="noStrike" baseline="0" dirty="0">
                <a:solidFill>
                  <a:srgbClr val="000000"/>
                </a:solidFill>
                <a:latin typeface="+mj-lt"/>
              </a:rPr>
              <a:t>allow the developer to write CSS that takes advantage of programming ideas such as variables, inheritance, calculations, and functions. </a:t>
            </a:r>
          </a:p>
          <a:p>
            <a:pPr marL="114300" indent="0" algn="l">
              <a:buNone/>
            </a:pPr>
            <a:r>
              <a:rPr lang="en-US" dirty="0">
                <a:solidFill>
                  <a:srgbClr val="000000"/>
                </a:solidFill>
                <a:latin typeface="+mj-lt"/>
              </a:rPr>
              <a:t>CSS itself has many limitations:</a:t>
            </a:r>
            <a:endParaRPr lang="en-US" b="0" i="0" u="none" strike="noStrike" baseline="0" dirty="0">
              <a:solidFill>
                <a:srgbClr val="000000"/>
              </a:solidFill>
              <a:latin typeface="+mj-lt"/>
            </a:endParaRPr>
          </a:p>
          <a:p>
            <a:pPr lvl="1"/>
            <a:r>
              <a:rPr lang="es-ES" sz="1400" b="0" i="0" u="none" strike="noStrike" baseline="0" dirty="0">
                <a:solidFill>
                  <a:srgbClr val="000000"/>
                </a:solidFill>
                <a:latin typeface="+mj-lt"/>
              </a:rPr>
              <a:t>No variables (prior to 2018).</a:t>
            </a:r>
          </a:p>
          <a:p>
            <a:pPr lvl="1"/>
            <a:r>
              <a:rPr lang="en-US" sz="1400" b="0" i="0" u="none" strike="noStrike" baseline="0" dirty="0">
                <a:solidFill>
                  <a:srgbClr val="000000"/>
                </a:solidFill>
                <a:latin typeface="+mj-lt"/>
              </a:rPr>
              <a:t>No encapsulation. </a:t>
            </a:r>
          </a:p>
          <a:p>
            <a:pPr lvl="1"/>
            <a:r>
              <a:rPr lang="en-US" sz="1400" b="0" i="0" u="none" strike="noStrike" baseline="0" dirty="0">
                <a:solidFill>
                  <a:srgbClr val="000000"/>
                </a:solidFill>
                <a:latin typeface="+mj-lt"/>
              </a:rPr>
              <a:t>No  scoping rules </a:t>
            </a:r>
          </a:p>
          <a:p>
            <a:pPr lvl="1"/>
            <a:r>
              <a:rPr lang="en-US" sz="1400" b="0" i="0" u="none" strike="noStrike" baseline="0" dirty="0">
                <a:solidFill>
                  <a:srgbClr val="000000"/>
                </a:solidFill>
                <a:latin typeface="+mj-lt"/>
              </a:rPr>
              <a:t>No modularity. </a:t>
            </a:r>
            <a:r>
              <a:rPr lang="en-CA" sz="1400" b="0" i="0" u="none" strike="noStrike" baseline="0" dirty="0">
                <a:solidFill>
                  <a:srgbClr val="000000"/>
                </a:solidFill>
                <a:latin typeface="+mj-lt"/>
              </a:rPr>
              <a:t>Duplication. Duplication. Duplication.</a:t>
            </a:r>
          </a:p>
          <a:p>
            <a:pPr marL="114300" indent="0" algn="l">
              <a:buNone/>
            </a:pPr>
            <a:r>
              <a:rPr lang="en-US" sz="1800" b="0" i="0" u="none" strike="noStrike" baseline="0" dirty="0">
                <a:latin typeface="+mj-lt"/>
              </a:rPr>
              <a:t>CSS preprocessor addresses these limitations. A developer can use variables, nesting, functions, or inheritance to handle duplication and avoid copy and pasting, and search and replacing. </a:t>
            </a:r>
            <a:endParaRPr lang="en-CA" sz="1400" dirty="0">
              <a:latin typeface="+mj-lt"/>
            </a:endParaRPr>
          </a:p>
        </p:txBody>
      </p:sp>
    </p:spTree>
    <p:extLst>
      <p:ext uri="{BB962C8B-B14F-4D97-AF65-F5344CB8AC3E}">
        <p14:creationId xmlns:p14="http://schemas.microsoft.com/office/powerpoint/2010/main" val="428906873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C8736-0D1B-4725-826D-3F9E5B915972}"/>
              </a:ext>
            </a:extLst>
          </p:cNvPr>
          <p:cNvSpPr>
            <a:spLocks noGrp="1"/>
          </p:cNvSpPr>
          <p:nvPr>
            <p:ph type="title"/>
          </p:nvPr>
        </p:nvSpPr>
        <p:spPr/>
        <p:txBody>
          <a:bodyPr/>
          <a:lstStyle/>
          <a:p>
            <a:r>
              <a:rPr lang="en-CA" dirty="0"/>
              <a:t>Sass</a:t>
            </a:r>
          </a:p>
        </p:txBody>
      </p:sp>
      <p:sp>
        <p:nvSpPr>
          <p:cNvPr id="3" name="Text Placeholder 2">
            <a:extLst>
              <a:ext uri="{FF2B5EF4-FFF2-40B4-BE49-F238E27FC236}">
                <a16:creationId xmlns:a16="http://schemas.microsoft.com/office/drawing/2014/main" id="{E11D67DF-50AA-4601-9C82-7D73A8512CEF}"/>
              </a:ext>
            </a:extLst>
          </p:cNvPr>
          <p:cNvSpPr>
            <a:spLocks noGrp="1"/>
          </p:cNvSpPr>
          <p:nvPr>
            <p:ph type="body" idx="1"/>
          </p:nvPr>
        </p:nvSpPr>
        <p:spPr>
          <a:xfrm>
            <a:off x="457200" y="1081088"/>
            <a:ext cx="8229599" cy="3532476"/>
          </a:xfrm>
        </p:spPr>
        <p:txBody>
          <a:bodyPr/>
          <a:lstStyle/>
          <a:p>
            <a:pPr marL="114300" indent="0" algn="l">
              <a:buNone/>
            </a:pPr>
            <a:r>
              <a:rPr lang="en-CA" sz="1800" dirty="0">
                <a:latin typeface="+mj-lt"/>
              </a:rPr>
              <a:t>Via command line or GUI tool, a</a:t>
            </a:r>
            <a:r>
              <a:rPr lang="en-CA" sz="1800" b="0" i="0" u="none" strike="noStrike" baseline="0" dirty="0">
                <a:latin typeface="+mj-lt"/>
              </a:rPr>
              <a:t> Sass compiler </a:t>
            </a:r>
            <a:r>
              <a:rPr lang="en-US" sz="1800" b="0" i="0" u="none" strike="noStrike" baseline="0" dirty="0">
                <a:latin typeface="+mj-lt"/>
              </a:rPr>
              <a:t>compiles one or more Sass files into a regular CSS file that can be referenced in the usual way via the &lt;link&gt; element.</a:t>
            </a:r>
            <a:endParaRPr lang="en-CA" dirty="0">
              <a:latin typeface="+mj-lt"/>
            </a:endParaRPr>
          </a:p>
        </p:txBody>
      </p:sp>
      <p:pic>
        <p:nvPicPr>
          <p:cNvPr id="7" name="Picture 6" descr="FIGURE 7.43 How Sass works">
            <a:extLst>
              <a:ext uri="{FF2B5EF4-FFF2-40B4-BE49-F238E27FC236}">
                <a16:creationId xmlns:a16="http://schemas.microsoft.com/office/drawing/2014/main" id="{B1309CCA-C31B-4574-8AEE-5DE23627D814}"/>
              </a:ext>
            </a:extLst>
          </p:cNvPr>
          <p:cNvPicPr>
            <a:picLocks noChangeAspect="1"/>
          </p:cNvPicPr>
          <p:nvPr/>
        </p:nvPicPr>
        <p:blipFill>
          <a:blip r:embed="rId2"/>
          <a:stretch>
            <a:fillRect/>
          </a:stretch>
        </p:blipFill>
        <p:spPr>
          <a:xfrm>
            <a:off x="1885356" y="2571750"/>
            <a:ext cx="5373288" cy="1602217"/>
          </a:xfrm>
          <a:prstGeom prst="rect">
            <a:avLst/>
          </a:prstGeom>
        </p:spPr>
      </p:pic>
    </p:spTree>
    <p:extLst>
      <p:ext uri="{BB962C8B-B14F-4D97-AF65-F5344CB8AC3E}">
        <p14:creationId xmlns:p14="http://schemas.microsoft.com/office/powerpoint/2010/main" val="25824394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3E1173-05E7-4908-993E-819035BA70AF}"/>
              </a:ext>
            </a:extLst>
          </p:cNvPr>
          <p:cNvSpPr>
            <a:spLocks noGrp="1"/>
          </p:cNvSpPr>
          <p:nvPr>
            <p:ph type="title"/>
          </p:nvPr>
        </p:nvSpPr>
        <p:spPr/>
        <p:txBody>
          <a:bodyPr/>
          <a:lstStyle/>
          <a:p>
            <a:r>
              <a:rPr lang="en-CA" dirty="0"/>
              <a:t>Sass Variables and Types</a:t>
            </a:r>
          </a:p>
        </p:txBody>
      </p:sp>
      <p:sp>
        <p:nvSpPr>
          <p:cNvPr id="3" name="Text Placeholder 2">
            <a:extLst>
              <a:ext uri="{FF2B5EF4-FFF2-40B4-BE49-F238E27FC236}">
                <a16:creationId xmlns:a16="http://schemas.microsoft.com/office/drawing/2014/main" id="{E719DBDA-E994-447D-8BBD-D4C0DC3064A9}"/>
              </a:ext>
            </a:extLst>
          </p:cNvPr>
          <p:cNvSpPr>
            <a:spLocks noGrp="1"/>
          </p:cNvSpPr>
          <p:nvPr>
            <p:ph type="body" idx="1"/>
          </p:nvPr>
        </p:nvSpPr>
        <p:spPr/>
        <p:txBody>
          <a:bodyPr/>
          <a:lstStyle/>
          <a:p>
            <a:pPr marL="114300" indent="0">
              <a:buNone/>
            </a:pPr>
            <a:r>
              <a:rPr lang="en-US" sz="1800" b="0" i="0" u="none" strike="noStrike" baseline="0" dirty="0">
                <a:latin typeface="+mj-lt"/>
              </a:rPr>
              <a:t>In Sass, a variable declaration looks like a property declaration in CSS.</a:t>
            </a:r>
          </a:p>
          <a:p>
            <a:pPr marL="114300" indent="0" algn="l">
              <a:buNone/>
            </a:pPr>
            <a:r>
              <a:rPr lang="en-US" sz="1800" dirty="0">
                <a:latin typeface="+mj-lt"/>
              </a:rPr>
              <a:t>T</a:t>
            </a:r>
            <a:r>
              <a:rPr lang="en-US" sz="1800" b="0" i="0" u="none" strike="noStrike" baseline="0" dirty="0">
                <a:latin typeface="+mj-lt"/>
              </a:rPr>
              <a:t>he following code defines two Sass variables and then references them.</a:t>
            </a:r>
          </a:p>
          <a:p>
            <a:pPr marL="114300" indent="0" algn="l">
              <a:buNone/>
            </a:pPr>
            <a:endParaRPr lang="en-US" sz="1800" b="0" i="0" u="none" strike="noStrike" baseline="0" dirty="0">
              <a:latin typeface="+mj-lt"/>
            </a:endParaRPr>
          </a:p>
          <a:p>
            <a:pPr marL="571500" lvl="1" indent="0">
              <a:buNone/>
            </a:pPr>
            <a:r>
              <a:rPr lang="en-CA" sz="1800" b="0" i="0" u="none" strike="noStrike" baseline="0" dirty="0">
                <a:latin typeface="Calibri" panose="020F0502020204030204" pitchFamily="34" charset="0"/>
                <a:cs typeface="Calibri" panose="020F0502020204030204" pitchFamily="34" charset="0"/>
              </a:rPr>
              <a:t>$primary-color: #647ACB;</a:t>
            </a:r>
          </a:p>
          <a:p>
            <a:pPr marL="571500" lvl="1" indent="0">
              <a:buNone/>
            </a:pPr>
            <a:r>
              <a:rPr lang="en-CA" sz="1800" b="0" i="0" u="none" strike="noStrike" baseline="0" dirty="0">
                <a:latin typeface="Calibri" panose="020F0502020204030204" pitchFamily="34" charset="0"/>
                <a:cs typeface="Calibri" panose="020F0502020204030204" pitchFamily="34" charset="0"/>
              </a:rPr>
              <a:t>$spacing: 20px;</a:t>
            </a:r>
          </a:p>
          <a:p>
            <a:pPr marL="571500" lvl="1" indent="0">
              <a:buNone/>
            </a:pPr>
            <a:r>
              <a:rPr lang="en-CA" sz="1800" b="0" i="0" u="none" strike="noStrike" baseline="0" dirty="0">
                <a:latin typeface="Calibri" panose="020F0502020204030204" pitchFamily="34" charset="0"/>
                <a:cs typeface="Calibri" panose="020F0502020204030204" pitchFamily="34" charset="0"/>
              </a:rPr>
              <a:t>.box {</a:t>
            </a:r>
          </a:p>
          <a:p>
            <a:pPr marL="571500" lvl="1" indent="0">
              <a:buNone/>
            </a:pPr>
            <a:r>
              <a:rPr lang="en-CA" sz="1800" b="0" i="0" u="none" strike="noStrike" baseline="0" dirty="0">
                <a:latin typeface="Calibri" panose="020F0502020204030204" pitchFamily="34" charset="0"/>
                <a:cs typeface="Calibri" panose="020F0502020204030204" pitchFamily="34" charset="0"/>
              </a:rPr>
              <a:t>	background-color: $primary-color;</a:t>
            </a:r>
          </a:p>
          <a:p>
            <a:pPr marL="571500" lvl="1" indent="0">
              <a:buNone/>
            </a:pPr>
            <a:r>
              <a:rPr lang="en-CA" sz="1800" b="0" i="0" u="none" strike="noStrike" baseline="0" dirty="0">
                <a:latin typeface="Calibri" panose="020F0502020204030204" pitchFamily="34" charset="0"/>
                <a:cs typeface="Calibri" panose="020F0502020204030204" pitchFamily="34" charset="0"/>
              </a:rPr>
              <a:t>	margin-top: $spacing;</a:t>
            </a:r>
          </a:p>
          <a:p>
            <a:pPr marL="571500" lvl="1" indent="0">
              <a:buNone/>
            </a:pPr>
            <a:r>
              <a:rPr lang="en-CA" sz="1800" b="0" i="0" u="none" strike="noStrike" baseline="0" dirty="0">
                <a:latin typeface="Calibri" panose="020F0502020204030204" pitchFamily="34" charset="0"/>
                <a:cs typeface="Calibri" panose="020F0502020204030204" pitchFamily="34" charset="0"/>
              </a:rPr>
              <a:t>}</a:t>
            </a:r>
            <a:endParaRPr lang="en-CA"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6303188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9E0996-7CB2-4B16-BE09-FB60CA887DDF}"/>
              </a:ext>
            </a:extLst>
          </p:cNvPr>
          <p:cNvSpPr>
            <a:spLocks noGrp="1"/>
          </p:cNvSpPr>
          <p:nvPr>
            <p:ph type="title"/>
          </p:nvPr>
        </p:nvSpPr>
        <p:spPr/>
        <p:txBody>
          <a:bodyPr/>
          <a:lstStyle/>
          <a:p>
            <a:r>
              <a:rPr lang="en-CA" dirty="0"/>
              <a:t>Sass nesting</a:t>
            </a:r>
          </a:p>
        </p:txBody>
      </p:sp>
      <p:sp>
        <p:nvSpPr>
          <p:cNvPr id="3" name="Text Placeholder 2">
            <a:extLst>
              <a:ext uri="{FF2B5EF4-FFF2-40B4-BE49-F238E27FC236}">
                <a16:creationId xmlns:a16="http://schemas.microsoft.com/office/drawing/2014/main" id="{793C2201-CB30-4F54-9906-56A819185C8B}"/>
              </a:ext>
            </a:extLst>
          </p:cNvPr>
          <p:cNvSpPr>
            <a:spLocks noGrp="1"/>
          </p:cNvSpPr>
          <p:nvPr>
            <p:ph type="body" idx="1"/>
          </p:nvPr>
        </p:nvSpPr>
        <p:spPr>
          <a:xfrm>
            <a:off x="457201" y="1081088"/>
            <a:ext cx="4114800" cy="3532476"/>
          </a:xfrm>
        </p:spPr>
        <p:txBody>
          <a:bodyPr/>
          <a:lstStyle/>
          <a:p>
            <a:pPr algn="l"/>
            <a:r>
              <a:rPr lang="en-US" sz="1800" b="0" i="0" u="none" strike="noStrike" baseline="0" dirty="0">
                <a:latin typeface="+mj-lt"/>
              </a:rPr>
              <a:t>Sass provides a way to nest your </a:t>
            </a:r>
            <a:r>
              <a:rPr lang="en-CA" sz="1800" b="0" i="0" u="none" strike="noStrike" baseline="0" dirty="0">
                <a:latin typeface="+mj-lt"/>
              </a:rPr>
              <a:t>styling. </a:t>
            </a:r>
            <a:r>
              <a:rPr lang="en-US" sz="1800" b="0" i="0" u="none" strike="noStrike" baseline="0" dirty="0">
                <a:latin typeface="+mj-lt"/>
              </a:rPr>
              <a:t>Listing 7.6 demonstrates how you can potentially simplify your styling using Sass nesting and variables whose scope is limited to a single block (and to its </a:t>
            </a:r>
            <a:r>
              <a:rPr lang="en-CA" sz="1800" b="0" i="0" u="none" strike="noStrike" baseline="0" dirty="0">
                <a:latin typeface="+mj-lt"/>
              </a:rPr>
              <a:t>children).</a:t>
            </a:r>
            <a:endParaRPr lang="en-CA" dirty="0">
              <a:latin typeface="+mj-lt"/>
            </a:endParaRPr>
          </a:p>
        </p:txBody>
      </p:sp>
      <p:sp>
        <p:nvSpPr>
          <p:cNvPr id="4" name="TextBox 3" descr="LISTING 4.2 Embedded styles example">
            <a:extLst>
              <a:ext uri="{FF2B5EF4-FFF2-40B4-BE49-F238E27FC236}">
                <a16:creationId xmlns:a16="http://schemas.microsoft.com/office/drawing/2014/main" id="{9C0BFB80-CF30-4451-877E-65BCBB6B8390}"/>
              </a:ext>
            </a:extLst>
          </p:cNvPr>
          <p:cNvSpPr txBox="1"/>
          <p:nvPr/>
        </p:nvSpPr>
        <p:spPr>
          <a:xfrm>
            <a:off x="4901608" y="161528"/>
            <a:ext cx="3785191" cy="4313536"/>
          </a:xfrm>
          <a:prstGeom prst="rect">
            <a:avLst/>
          </a:prstGeom>
          <a:solidFill>
            <a:srgbClr val="E6F0F5"/>
          </a:solidFill>
        </p:spPr>
        <p:txBody>
          <a:bodyPr wrap="square" numCol="1" rtlCol="0">
            <a:noAutofit/>
          </a:bodyPr>
          <a:lstStyle/>
          <a:p>
            <a:pPr algn="l"/>
            <a:r>
              <a:rPr lang="en-CA" sz="1200" b="0" i="0" u="none" strike="noStrike" baseline="0" dirty="0">
                <a:solidFill>
                  <a:srgbClr val="000000"/>
                </a:solidFill>
                <a:latin typeface="Calibri" panose="020F0502020204030204" pitchFamily="34" charset="0"/>
                <a:cs typeface="Calibri" panose="020F0502020204030204" pitchFamily="34" charset="0"/>
              </a:rPr>
              <a:t>.container {</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.sidebar {</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$side-color : red;</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color: $side-color;</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h2 {</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a:t>
            </a:r>
            <a:r>
              <a:rPr lang="en-US" sz="1200" b="0" i="0" u="none" strike="noStrike" baseline="0" dirty="0">
                <a:solidFill>
                  <a:schemeClr val="tx1"/>
                </a:solidFill>
                <a:latin typeface="Calibri" panose="020F0502020204030204" pitchFamily="34" charset="0"/>
                <a:cs typeface="Calibri" panose="020F0502020204030204" pitchFamily="34" charset="0"/>
              </a:rPr>
              <a:t>color: $side-color; /* .sidebar h2 color is red */</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            ...</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     }</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main {</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      ...</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      $main-color: black;</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      header {</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            h2 {</a:t>
            </a:r>
          </a:p>
          <a:p>
            <a:pPr algn="l"/>
            <a:r>
              <a:rPr lang="en-US" sz="1200" b="0" i="0" u="none" strike="noStrike" baseline="0" dirty="0">
                <a:solidFill>
                  <a:schemeClr val="tx1"/>
                </a:solidFill>
                <a:latin typeface="Calibri" panose="020F0502020204030204" pitchFamily="34" charset="0"/>
                <a:cs typeface="Calibri" panose="020F0502020204030204" pitchFamily="34" charset="0"/>
              </a:rPr>
              <a:t>                     color: $main-color; </a:t>
            </a:r>
          </a:p>
          <a:p>
            <a:pPr algn="l"/>
            <a:r>
              <a:rPr lang="en-US" sz="1200" b="0" i="0" u="none" strike="noStrike" baseline="0" dirty="0">
                <a:solidFill>
                  <a:schemeClr val="tx1"/>
                </a:solidFill>
                <a:latin typeface="Calibri" panose="020F0502020204030204" pitchFamily="34" charset="0"/>
                <a:cs typeface="Calibri" panose="020F0502020204030204" pitchFamily="34" charset="0"/>
              </a:rPr>
              <a:t>                     /* .sidebar main h2 color is black */</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            }</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            ...</a:t>
            </a:r>
          </a:p>
          <a:p>
            <a:pPr algn="l"/>
            <a:r>
              <a:rPr lang="en-CA" sz="1200" b="0" i="0" u="none" strike="noStrike" baseline="0" dirty="0">
                <a:solidFill>
                  <a:schemeClr val="tx1"/>
                </a:solidFill>
                <a:latin typeface="Calibri" panose="020F0502020204030204" pitchFamily="34" charset="0"/>
                <a:cs typeface="Calibri" panose="020F0502020204030204" pitchFamily="34" charset="0"/>
              </a:rPr>
              <a:t>       }</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article {</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h2 {</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                    color: $main-color;</a:t>
            </a:r>
          </a:p>
          <a:p>
            <a:pPr algn="l"/>
            <a:r>
              <a:rPr lang="en-CA" sz="1200" b="0" i="0" u="none" strike="noStrike" baseline="0" dirty="0">
                <a:solidFill>
                  <a:srgbClr val="000000"/>
                </a:solidFill>
                <a:latin typeface="Calibri" panose="020F0502020204030204" pitchFamily="34" charset="0"/>
                <a:cs typeface="Calibri" panose="020F0502020204030204" pitchFamily="34" charset="0"/>
              </a:rPr>
              <a:t>...}}}}</a:t>
            </a:r>
            <a:endParaRPr lang="en-CA" sz="1200" dirty="0">
              <a:solidFill>
                <a:schemeClr val="tx1"/>
              </a:solidFill>
              <a:latin typeface="Calibri" panose="020F0502020204030204" pitchFamily="34" charset="0"/>
              <a:ea typeface="Verdana" panose="020B060403050404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9FB0AE19-BF81-4A99-ADC9-420A2AEF1D0D}"/>
              </a:ext>
            </a:extLst>
          </p:cNvPr>
          <p:cNvSpPr txBox="1"/>
          <p:nvPr/>
        </p:nvSpPr>
        <p:spPr>
          <a:xfrm>
            <a:off x="4901608" y="4475064"/>
            <a:ext cx="3625703" cy="276999"/>
          </a:xfrm>
          <a:prstGeom prst="rect">
            <a:avLst/>
          </a:prstGeom>
          <a:noFill/>
        </p:spPr>
        <p:txBody>
          <a:bodyPr wrap="square" rtlCol="0">
            <a:spAutoFit/>
          </a:bodyPr>
          <a:lstStyle/>
          <a:p>
            <a:r>
              <a:rPr lang="en-US" sz="1200" b="1" i="0" u="none" strike="noStrike" baseline="0" dirty="0">
                <a:solidFill>
                  <a:srgbClr val="009A9A"/>
                </a:solidFill>
                <a:latin typeface="+mj-lt"/>
              </a:rPr>
              <a:t>LISTING 7.6 </a:t>
            </a:r>
            <a:r>
              <a:rPr lang="en-US" sz="1200" b="0" i="0" u="none" strike="noStrike" baseline="0" dirty="0">
                <a:solidFill>
                  <a:srgbClr val="000000"/>
                </a:solidFill>
                <a:latin typeface="+mj-lt"/>
              </a:rPr>
              <a:t>Using Sass nesting</a:t>
            </a:r>
            <a:endParaRPr lang="en-CA" sz="1200" dirty="0">
              <a:latin typeface="+mj-lt"/>
            </a:endParaRPr>
          </a:p>
        </p:txBody>
      </p:sp>
    </p:spTree>
    <p:extLst>
      <p:ext uri="{BB962C8B-B14F-4D97-AF65-F5344CB8AC3E}">
        <p14:creationId xmlns:p14="http://schemas.microsoft.com/office/powerpoint/2010/main" val="45415901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6AB2EF-AE85-4610-9F74-025B79D0BBDB}"/>
              </a:ext>
            </a:extLst>
          </p:cNvPr>
          <p:cNvSpPr>
            <a:spLocks noGrp="1"/>
          </p:cNvSpPr>
          <p:nvPr>
            <p:ph type="title"/>
          </p:nvPr>
        </p:nvSpPr>
        <p:spPr/>
        <p:txBody>
          <a:bodyPr/>
          <a:lstStyle/>
          <a:p>
            <a:r>
              <a:rPr lang="en-CA" dirty="0" err="1"/>
              <a:t>Mixins</a:t>
            </a:r>
            <a:r>
              <a:rPr lang="en-CA" dirty="0"/>
              <a:t> and Functions</a:t>
            </a:r>
          </a:p>
        </p:txBody>
      </p:sp>
      <p:sp>
        <p:nvSpPr>
          <p:cNvPr id="3" name="Text Placeholder 2">
            <a:extLst>
              <a:ext uri="{FF2B5EF4-FFF2-40B4-BE49-F238E27FC236}">
                <a16:creationId xmlns:a16="http://schemas.microsoft.com/office/drawing/2014/main" id="{71FA2D4A-7B71-46AE-9E31-C5D727737D9A}"/>
              </a:ext>
            </a:extLst>
          </p:cNvPr>
          <p:cNvSpPr>
            <a:spLocks noGrp="1"/>
          </p:cNvSpPr>
          <p:nvPr>
            <p:ph type="body" idx="1"/>
          </p:nvPr>
        </p:nvSpPr>
        <p:spPr>
          <a:xfrm>
            <a:off x="457200" y="1081088"/>
            <a:ext cx="3674291" cy="3532476"/>
          </a:xfrm>
        </p:spPr>
        <p:txBody>
          <a:bodyPr/>
          <a:lstStyle/>
          <a:p>
            <a:pPr marL="114300" indent="0" algn="l">
              <a:buNone/>
            </a:pPr>
            <a:r>
              <a:rPr lang="en-US" sz="1800" b="0" i="0" u="none" strike="noStrike" baseline="0" dirty="0">
                <a:latin typeface="+mj-lt"/>
              </a:rPr>
              <a:t>One of the key limitations of CSS is that even though there is often a lot of repetitive styling, outside the recent CSS variables there is no language feature for eliminating </a:t>
            </a:r>
            <a:r>
              <a:rPr lang="en-US" sz="1800" b="0" i="0" u="none" strike="noStrike" baseline="0" dirty="0" err="1">
                <a:latin typeface="+mj-lt"/>
              </a:rPr>
              <a:t>i</a:t>
            </a:r>
            <a:r>
              <a:rPr lang="en-CA" sz="1800" b="0" i="0" u="none" strike="noStrike" baseline="0" dirty="0">
                <a:latin typeface="+mj-lt"/>
              </a:rPr>
              <a:t>t.</a:t>
            </a:r>
            <a:endParaRPr lang="en-US" sz="1800" dirty="0">
              <a:latin typeface="+mj-lt"/>
            </a:endParaRPr>
          </a:p>
          <a:p>
            <a:pPr marL="114300" indent="0" algn="l">
              <a:buNone/>
            </a:pPr>
            <a:r>
              <a:rPr lang="en-US" sz="1800" b="0" i="0" u="none" strike="noStrike" baseline="0" dirty="0" err="1">
                <a:latin typeface="+mj-lt"/>
              </a:rPr>
              <a:t>Mixins</a:t>
            </a:r>
            <a:r>
              <a:rPr lang="en-US" sz="1800" b="0" i="0" u="none" strike="noStrike" baseline="0" dirty="0">
                <a:latin typeface="+mj-lt"/>
              </a:rPr>
              <a:t> in Sass are like a function that returns a </a:t>
            </a:r>
            <a:r>
              <a:rPr lang="en-CA" sz="1800" b="0" i="0" u="none" strike="noStrike" baseline="0" dirty="0">
                <a:latin typeface="+mj-lt"/>
              </a:rPr>
              <a:t>style.</a:t>
            </a:r>
            <a:endParaRPr lang="en-CA" dirty="0">
              <a:latin typeface="+mj-lt"/>
            </a:endParaRPr>
          </a:p>
        </p:txBody>
      </p:sp>
      <p:pic>
        <p:nvPicPr>
          <p:cNvPr id="5" name="Picture 4" descr="FIGURE 7.44 Using mixins">
            <a:extLst>
              <a:ext uri="{FF2B5EF4-FFF2-40B4-BE49-F238E27FC236}">
                <a16:creationId xmlns:a16="http://schemas.microsoft.com/office/drawing/2014/main" id="{370AF95D-B59E-4B9F-8D42-987D99A29E74}"/>
              </a:ext>
            </a:extLst>
          </p:cNvPr>
          <p:cNvPicPr>
            <a:picLocks noChangeAspect="1"/>
          </p:cNvPicPr>
          <p:nvPr/>
        </p:nvPicPr>
        <p:blipFill>
          <a:blip r:embed="rId2"/>
          <a:stretch>
            <a:fillRect/>
          </a:stretch>
        </p:blipFill>
        <p:spPr>
          <a:xfrm>
            <a:off x="4131491" y="1161825"/>
            <a:ext cx="4555309" cy="3451739"/>
          </a:xfrm>
          <a:prstGeom prst="rect">
            <a:avLst/>
          </a:prstGeom>
        </p:spPr>
      </p:pic>
    </p:spTree>
    <p:extLst>
      <p:ext uri="{BB962C8B-B14F-4D97-AF65-F5344CB8AC3E}">
        <p14:creationId xmlns:p14="http://schemas.microsoft.com/office/powerpoint/2010/main" val="372681319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0B20A-E666-4EE9-8230-B78F2BBDA6B5}"/>
              </a:ext>
            </a:extLst>
          </p:cNvPr>
          <p:cNvSpPr>
            <a:spLocks noGrp="1"/>
          </p:cNvSpPr>
          <p:nvPr>
            <p:ph type="title"/>
          </p:nvPr>
        </p:nvSpPr>
        <p:spPr/>
        <p:txBody>
          <a:bodyPr/>
          <a:lstStyle/>
          <a:p>
            <a:r>
              <a:rPr lang="en-CA" dirty="0"/>
              <a:t>Key Terms</a:t>
            </a:r>
          </a:p>
        </p:txBody>
      </p:sp>
      <p:sp>
        <p:nvSpPr>
          <p:cNvPr id="3" name="Text Placeholder 2">
            <a:extLst>
              <a:ext uri="{FF2B5EF4-FFF2-40B4-BE49-F238E27FC236}">
                <a16:creationId xmlns:a16="http://schemas.microsoft.com/office/drawing/2014/main" id="{8FF96081-48FE-441A-B754-7AEA319160EF}"/>
              </a:ext>
            </a:extLst>
          </p:cNvPr>
          <p:cNvSpPr>
            <a:spLocks noGrp="1"/>
          </p:cNvSpPr>
          <p:nvPr>
            <p:ph type="body" idx="1"/>
          </p:nvPr>
        </p:nvSpPr>
        <p:spPr>
          <a:xfrm>
            <a:off x="457200" y="849855"/>
            <a:ext cx="8232775" cy="3894268"/>
          </a:xfrm>
        </p:spPr>
        <p:txBody>
          <a:bodyPr numCol="5"/>
          <a:lstStyle/>
          <a:p>
            <a:pPr algn="l"/>
            <a:r>
              <a:rPr lang="en-CA" sz="1400" b="0" i="0" u="none" strike="noStrike" baseline="0" dirty="0">
                <a:latin typeface="+mj-lt"/>
              </a:rPr>
              <a:t>absolute positioning</a:t>
            </a:r>
          </a:p>
          <a:p>
            <a:pPr algn="l"/>
            <a:r>
              <a:rPr lang="en-CA" sz="1400" b="0" i="0" u="none" strike="noStrike" baseline="0" dirty="0">
                <a:latin typeface="+mj-lt"/>
              </a:rPr>
              <a:t>animation</a:t>
            </a:r>
          </a:p>
          <a:p>
            <a:pPr algn="l"/>
            <a:r>
              <a:rPr lang="en-CA" sz="1400" b="0" i="0" u="none" strike="noStrike" baseline="0" dirty="0">
                <a:latin typeface="+mj-lt"/>
              </a:rPr>
              <a:t>BEM</a:t>
            </a:r>
          </a:p>
          <a:p>
            <a:pPr algn="l"/>
            <a:r>
              <a:rPr lang="en-CA" sz="1400" b="0" i="0" u="none" strike="noStrike" baseline="0" dirty="0">
                <a:latin typeface="+mj-lt"/>
              </a:rPr>
              <a:t>block-level elements</a:t>
            </a:r>
          </a:p>
          <a:p>
            <a:pPr algn="l"/>
            <a:r>
              <a:rPr lang="en-CA" sz="1400" b="0" i="0" u="none" strike="noStrike" baseline="0" dirty="0">
                <a:latin typeface="+mj-lt"/>
              </a:rPr>
              <a:t>box-level elements</a:t>
            </a:r>
          </a:p>
          <a:p>
            <a:pPr algn="l"/>
            <a:r>
              <a:rPr lang="en-CA" sz="1400" b="0" i="0" u="none" strike="noStrike" baseline="0" dirty="0">
                <a:latin typeface="+mj-lt"/>
              </a:rPr>
              <a:t>card</a:t>
            </a:r>
          </a:p>
          <a:p>
            <a:pPr algn="l"/>
            <a:r>
              <a:rPr lang="en-CA" sz="1400" b="0" i="0" u="none" strike="noStrike" baseline="0" dirty="0">
                <a:latin typeface="+mj-lt"/>
              </a:rPr>
              <a:t>containing block</a:t>
            </a:r>
          </a:p>
          <a:p>
            <a:pPr algn="l"/>
            <a:r>
              <a:rPr lang="en-CA" sz="1400" b="0" i="0" u="none" strike="noStrike" baseline="0" dirty="0">
                <a:latin typeface="+mj-lt"/>
              </a:rPr>
              <a:t>CSS frameworks</a:t>
            </a:r>
          </a:p>
          <a:p>
            <a:pPr algn="l"/>
            <a:r>
              <a:rPr lang="en-CA" sz="1400" b="0" i="0" u="none" strike="noStrike" baseline="0" dirty="0">
                <a:latin typeface="+mj-lt"/>
              </a:rPr>
              <a:t>CSS media queries</a:t>
            </a:r>
          </a:p>
          <a:p>
            <a:pPr algn="l"/>
            <a:r>
              <a:rPr lang="en-CA" sz="1400" b="0" i="0" u="none" strike="noStrike" baseline="0" dirty="0">
                <a:latin typeface="+mj-lt"/>
              </a:rPr>
              <a:t>CSS preprocessors</a:t>
            </a:r>
          </a:p>
          <a:p>
            <a:pPr algn="l"/>
            <a:r>
              <a:rPr lang="en-CA" sz="1400" b="0" i="0" u="none" strike="noStrike" baseline="0" dirty="0">
                <a:latin typeface="+mj-lt"/>
              </a:rPr>
              <a:t>grid layout</a:t>
            </a:r>
          </a:p>
          <a:p>
            <a:pPr algn="l"/>
            <a:r>
              <a:rPr lang="en-CA" sz="1400" b="0" i="0" u="none" strike="noStrike" baseline="0" dirty="0">
                <a:latin typeface="+mj-lt"/>
              </a:rPr>
              <a:t>filters</a:t>
            </a:r>
          </a:p>
          <a:p>
            <a:pPr algn="l"/>
            <a:r>
              <a:rPr lang="en-CA" sz="1400" b="0" i="0" u="none" strike="noStrike" baseline="0" dirty="0">
                <a:latin typeface="+mj-lt"/>
              </a:rPr>
              <a:t>fixed positioning</a:t>
            </a:r>
          </a:p>
          <a:p>
            <a:pPr algn="l"/>
            <a:r>
              <a:rPr lang="en-CA" sz="1400" b="0" i="0" u="none" strike="noStrike" baseline="0" dirty="0">
                <a:latin typeface="+mj-lt"/>
              </a:rPr>
              <a:t>flexbox layout</a:t>
            </a:r>
          </a:p>
          <a:p>
            <a:pPr algn="l"/>
            <a:r>
              <a:rPr lang="en-CA" sz="1400" b="0" i="0" u="none" strike="noStrike" baseline="0" dirty="0">
                <a:latin typeface="+mj-lt"/>
              </a:rPr>
              <a:t>flex container</a:t>
            </a:r>
          </a:p>
          <a:p>
            <a:pPr algn="l"/>
            <a:r>
              <a:rPr lang="en-CA" sz="1400" b="0" i="0" u="none" strike="noStrike" baseline="0" dirty="0">
                <a:latin typeface="+mj-lt"/>
              </a:rPr>
              <a:t>flex items</a:t>
            </a:r>
          </a:p>
          <a:p>
            <a:pPr algn="l"/>
            <a:r>
              <a:rPr lang="en-CA" sz="1400" b="0" i="0" u="none" strike="noStrike" baseline="0" dirty="0">
                <a:latin typeface="+mj-lt"/>
              </a:rPr>
              <a:t>float property</a:t>
            </a:r>
          </a:p>
          <a:p>
            <a:pPr algn="l"/>
            <a:r>
              <a:rPr lang="en-CA" sz="1400" b="0" i="0" u="none" strike="noStrike" baseline="0" dirty="0">
                <a:latin typeface="+mj-lt"/>
              </a:rPr>
              <a:t>iframe</a:t>
            </a:r>
          </a:p>
          <a:p>
            <a:pPr algn="l"/>
            <a:r>
              <a:rPr lang="en-CA" sz="1400" b="0" i="0" u="none" strike="noStrike" baseline="0" dirty="0">
                <a:latin typeface="+mj-lt"/>
              </a:rPr>
              <a:t>implicit grid</a:t>
            </a:r>
          </a:p>
          <a:p>
            <a:pPr algn="l"/>
            <a:r>
              <a:rPr lang="en-CA" sz="1400" b="0" i="0" u="none" strike="noStrike" baseline="0" dirty="0">
                <a:latin typeface="+mj-lt"/>
              </a:rPr>
              <a:t>inline elements</a:t>
            </a:r>
          </a:p>
          <a:p>
            <a:pPr algn="l"/>
            <a:r>
              <a:rPr lang="en-CA" sz="1400" b="0" i="0" u="none" strike="noStrike" baseline="0" dirty="0">
                <a:latin typeface="+mj-lt"/>
              </a:rPr>
              <a:t>keyframe</a:t>
            </a:r>
          </a:p>
          <a:p>
            <a:pPr algn="l"/>
            <a:r>
              <a:rPr lang="en-CA" sz="1400" b="0" i="0" u="none" strike="noStrike" baseline="0" dirty="0">
                <a:latin typeface="+mj-lt"/>
              </a:rPr>
              <a:t>minification</a:t>
            </a:r>
          </a:p>
          <a:p>
            <a:pPr algn="l"/>
            <a:r>
              <a:rPr lang="en-CA" sz="1400" b="0" i="0" u="none" strike="noStrike" baseline="0" dirty="0">
                <a:latin typeface="+mj-lt"/>
              </a:rPr>
              <a:t>mobile-first design</a:t>
            </a:r>
          </a:p>
          <a:p>
            <a:pPr algn="l"/>
            <a:r>
              <a:rPr lang="en-CA" sz="1400" b="0" i="0" u="none" strike="noStrike" baseline="0" dirty="0">
                <a:latin typeface="+mj-lt"/>
              </a:rPr>
              <a:t>normal flow</a:t>
            </a:r>
          </a:p>
          <a:p>
            <a:pPr algn="l"/>
            <a:r>
              <a:rPr lang="en-CA" sz="1400" b="0" i="0" u="none" strike="noStrike" baseline="0" dirty="0">
                <a:latin typeface="+mj-lt"/>
              </a:rPr>
              <a:t>positioning context</a:t>
            </a:r>
          </a:p>
          <a:p>
            <a:pPr algn="l"/>
            <a:r>
              <a:rPr lang="en-CA" sz="1400" b="0" i="0" u="none" strike="noStrike" baseline="0" dirty="0">
                <a:latin typeface="+mj-lt"/>
              </a:rPr>
              <a:t>progressive enhancement</a:t>
            </a:r>
          </a:p>
          <a:p>
            <a:pPr algn="l"/>
            <a:r>
              <a:rPr lang="en-CA" sz="1400" b="0" i="0" u="none" strike="noStrike" baseline="0" dirty="0">
                <a:latin typeface="+mj-lt"/>
              </a:rPr>
              <a:t>relative positioning</a:t>
            </a:r>
          </a:p>
          <a:p>
            <a:pPr algn="l"/>
            <a:r>
              <a:rPr lang="en-CA" sz="1400" b="0" i="0" u="none" strike="noStrike" baseline="0" dirty="0">
                <a:latin typeface="+mj-lt"/>
              </a:rPr>
              <a:t>responsive design</a:t>
            </a:r>
          </a:p>
          <a:p>
            <a:pPr algn="l"/>
            <a:r>
              <a:rPr lang="en-CA" sz="1400" b="0" i="0" u="none" strike="noStrike" baseline="0" dirty="0">
                <a:latin typeface="+mj-lt"/>
              </a:rPr>
              <a:t>Sass</a:t>
            </a:r>
          </a:p>
          <a:p>
            <a:pPr algn="l"/>
            <a:r>
              <a:rPr lang="en-CA" sz="1400" b="0" i="0" u="none" strike="noStrike" baseline="0" dirty="0">
                <a:latin typeface="+mj-lt"/>
              </a:rPr>
              <a:t>style guide</a:t>
            </a:r>
          </a:p>
          <a:p>
            <a:pPr algn="l"/>
            <a:r>
              <a:rPr lang="en-CA" sz="1400" b="0" i="0" u="none" strike="noStrike" baseline="0" dirty="0">
                <a:latin typeface="+mj-lt"/>
              </a:rPr>
              <a:t>transforms</a:t>
            </a:r>
          </a:p>
          <a:p>
            <a:pPr algn="l"/>
            <a:r>
              <a:rPr lang="en-CA" sz="1400" b="0" i="0" u="none" strike="noStrike" baseline="0" dirty="0">
                <a:latin typeface="+mj-lt"/>
              </a:rPr>
              <a:t>transitions</a:t>
            </a:r>
          </a:p>
          <a:p>
            <a:pPr algn="l"/>
            <a:r>
              <a:rPr lang="en-CA" sz="1400" b="0" i="0" u="none" strike="noStrike" baseline="0" dirty="0">
                <a:latin typeface="+mj-lt"/>
              </a:rPr>
              <a:t>UI design tool</a:t>
            </a:r>
          </a:p>
          <a:p>
            <a:pPr algn="l"/>
            <a:r>
              <a:rPr lang="en-CA" sz="1400" b="0" i="0" u="none" strike="noStrike" baseline="0" dirty="0">
                <a:latin typeface="+mj-lt"/>
              </a:rPr>
              <a:t>viewport</a:t>
            </a:r>
            <a:endParaRPr lang="en-CA" sz="1200" dirty="0">
              <a:latin typeface="+mj-lt"/>
            </a:endParaRPr>
          </a:p>
        </p:txBody>
      </p:sp>
    </p:spTree>
    <p:extLst>
      <p:ext uri="{BB962C8B-B14F-4D97-AF65-F5344CB8AC3E}">
        <p14:creationId xmlns:p14="http://schemas.microsoft.com/office/powerpoint/2010/main" val="39548293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81CF6E-F590-4640-98C5-6580C787BA31}"/>
              </a:ext>
            </a:extLst>
          </p:cNvPr>
          <p:cNvSpPr>
            <a:spLocks noGrp="1"/>
          </p:cNvSpPr>
          <p:nvPr>
            <p:ph type="title"/>
          </p:nvPr>
        </p:nvSpPr>
        <p:spPr/>
        <p:txBody>
          <a:bodyPr/>
          <a:lstStyle/>
          <a:p>
            <a:r>
              <a:rPr lang="en-CA" dirty="0"/>
              <a:t>Positioning Elements</a:t>
            </a:r>
          </a:p>
        </p:txBody>
      </p:sp>
      <p:sp>
        <p:nvSpPr>
          <p:cNvPr id="3" name="Text Placeholder 2">
            <a:extLst>
              <a:ext uri="{FF2B5EF4-FFF2-40B4-BE49-F238E27FC236}">
                <a16:creationId xmlns:a16="http://schemas.microsoft.com/office/drawing/2014/main" id="{A134DA14-A984-427C-BDE6-B33651D8AE31}"/>
              </a:ext>
            </a:extLst>
          </p:cNvPr>
          <p:cNvSpPr>
            <a:spLocks noGrp="1"/>
          </p:cNvSpPr>
          <p:nvPr>
            <p:ph type="body" idx="1"/>
          </p:nvPr>
        </p:nvSpPr>
        <p:spPr/>
        <p:txBody>
          <a:bodyPr/>
          <a:lstStyle/>
          <a:p>
            <a:pPr marL="114300" indent="0" algn="l">
              <a:buNone/>
            </a:pPr>
            <a:r>
              <a:rPr lang="en-US" sz="1400" b="0" i="0" u="none" strike="noStrike" baseline="0" dirty="0">
                <a:latin typeface="+mj-lt"/>
              </a:rPr>
              <a:t>The </a:t>
            </a:r>
            <a:r>
              <a:rPr lang="en-US" sz="1400" b="1" i="0" u="none" strike="noStrike" baseline="0" dirty="0">
                <a:latin typeface="+mj-lt"/>
              </a:rPr>
              <a:t>position</a:t>
            </a:r>
            <a:r>
              <a:rPr lang="en-US" sz="1400" b="0" i="0" u="none" strike="noStrike" baseline="0" dirty="0">
                <a:latin typeface="+mj-lt"/>
              </a:rPr>
              <a:t> property is used to specify the type of positioning. The </a:t>
            </a:r>
            <a:r>
              <a:rPr lang="en-US" sz="1400" b="1" i="0" u="none" strike="noStrike" baseline="0" dirty="0">
                <a:latin typeface="+mj-lt"/>
              </a:rPr>
              <a:t>left</a:t>
            </a:r>
            <a:r>
              <a:rPr lang="en-US" sz="1400" b="0" i="0" u="none" strike="noStrike" baseline="0" dirty="0">
                <a:latin typeface="+mj-lt"/>
              </a:rPr>
              <a:t>, </a:t>
            </a:r>
            <a:r>
              <a:rPr lang="en-US" sz="1400" b="1" i="0" u="none" strike="noStrike" baseline="0" dirty="0">
                <a:latin typeface="+mj-lt"/>
              </a:rPr>
              <a:t>right</a:t>
            </a:r>
            <a:r>
              <a:rPr lang="en-US" sz="1400" b="0" i="0" u="none" strike="noStrike" baseline="0" dirty="0">
                <a:latin typeface="+mj-lt"/>
              </a:rPr>
              <a:t>, </a:t>
            </a:r>
            <a:r>
              <a:rPr lang="en-US" sz="1400" b="1" i="0" u="none" strike="noStrike" baseline="0" dirty="0">
                <a:latin typeface="+mj-lt"/>
              </a:rPr>
              <a:t>top</a:t>
            </a:r>
            <a:r>
              <a:rPr lang="en-US" sz="1400" b="0" i="0" u="none" strike="noStrike" baseline="0" dirty="0">
                <a:latin typeface="+mj-lt"/>
              </a:rPr>
              <a:t>, and </a:t>
            </a:r>
            <a:r>
              <a:rPr lang="en-US" sz="1400" b="1" i="0" u="none" strike="noStrike" baseline="0" dirty="0">
                <a:latin typeface="+mj-lt"/>
              </a:rPr>
              <a:t>bottom</a:t>
            </a:r>
            <a:r>
              <a:rPr lang="en-US" sz="1400" b="0" i="0" u="none" strike="noStrike" baseline="0" dirty="0">
                <a:latin typeface="+mj-lt"/>
              </a:rPr>
              <a:t> properties are used to indicate the distance the element will move.</a:t>
            </a:r>
          </a:p>
          <a:p>
            <a:r>
              <a:rPr lang="en-US" sz="1400" b="1" i="0" u="none" strike="noStrike" baseline="0" dirty="0">
                <a:solidFill>
                  <a:srgbClr val="000000"/>
                </a:solidFill>
                <a:latin typeface="+mj-lt"/>
              </a:rPr>
              <a:t>absolute </a:t>
            </a:r>
            <a:r>
              <a:rPr lang="en-US" sz="1400" b="0" i="0" u="none" strike="noStrike" baseline="0" dirty="0">
                <a:solidFill>
                  <a:srgbClr val="000000"/>
                </a:solidFill>
                <a:latin typeface="+mj-lt"/>
              </a:rPr>
              <a:t>The element is removed from normal flow and positioned in relation to its nearest positioned ancestor.</a:t>
            </a:r>
          </a:p>
          <a:p>
            <a:r>
              <a:rPr lang="en-US" sz="1400" b="1" i="0" u="none" strike="noStrike" baseline="0" dirty="0">
                <a:solidFill>
                  <a:srgbClr val="000000"/>
                </a:solidFill>
                <a:latin typeface="+mj-lt"/>
              </a:rPr>
              <a:t>fixed </a:t>
            </a:r>
            <a:r>
              <a:rPr lang="en-US" sz="1400" b="0" i="0" u="none" strike="noStrike" baseline="0" dirty="0">
                <a:solidFill>
                  <a:srgbClr val="000000"/>
                </a:solidFill>
                <a:latin typeface="+mj-lt"/>
              </a:rPr>
              <a:t>The element is fixed in a specific position in the window even when </a:t>
            </a:r>
            <a:r>
              <a:rPr lang="en-CA" sz="1400" b="0" i="0" u="none" strike="noStrike" baseline="0" dirty="0">
                <a:solidFill>
                  <a:srgbClr val="000000"/>
                </a:solidFill>
                <a:latin typeface="+mj-lt"/>
              </a:rPr>
              <a:t>the document is scrolled.</a:t>
            </a:r>
          </a:p>
          <a:p>
            <a:r>
              <a:rPr lang="en-US" sz="1400" b="1" i="0" u="none" strike="noStrike" baseline="0" dirty="0">
                <a:solidFill>
                  <a:srgbClr val="000000"/>
                </a:solidFill>
                <a:latin typeface="+mj-lt"/>
              </a:rPr>
              <a:t>relative </a:t>
            </a:r>
            <a:r>
              <a:rPr lang="en-US" sz="1400" b="0" i="0" u="none" strike="noStrike" baseline="0" dirty="0">
                <a:solidFill>
                  <a:srgbClr val="000000"/>
                </a:solidFill>
                <a:latin typeface="+mj-lt"/>
              </a:rPr>
              <a:t>The element is moved relative to where it would be in the normal </a:t>
            </a:r>
            <a:r>
              <a:rPr lang="en-CA" sz="1400" b="0" i="0" u="none" strike="noStrike" baseline="0" dirty="0">
                <a:solidFill>
                  <a:srgbClr val="000000"/>
                </a:solidFill>
                <a:latin typeface="+mj-lt"/>
              </a:rPr>
              <a:t>flow.</a:t>
            </a:r>
          </a:p>
          <a:p>
            <a:r>
              <a:rPr lang="en-US" sz="1400" b="1" i="0" u="none" strike="noStrike" baseline="0" dirty="0">
                <a:solidFill>
                  <a:srgbClr val="000000"/>
                </a:solidFill>
                <a:latin typeface="+mj-lt"/>
              </a:rPr>
              <a:t>static </a:t>
            </a:r>
            <a:r>
              <a:rPr lang="en-US" sz="1400" b="0" i="0" u="none" strike="noStrike" baseline="0" dirty="0">
                <a:solidFill>
                  <a:srgbClr val="000000"/>
                </a:solidFill>
                <a:latin typeface="+mj-lt"/>
              </a:rPr>
              <a:t>The element is positioned according to the normal flow. </a:t>
            </a:r>
            <a:r>
              <a:rPr lang="en-US" sz="1400" b="1" i="0" u="none" strike="noStrike" baseline="0" dirty="0">
                <a:solidFill>
                  <a:srgbClr val="000000"/>
                </a:solidFill>
                <a:latin typeface="+mj-lt"/>
              </a:rPr>
              <a:t>This is the </a:t>
            </a:r>
            <a:r>
              <a:rPr lang="en-CA" sz="1400" b="1" i="0" u="none" strike="noStrike" baseline="0" dirty="0">
                <a:solidFill>
                  <a:srgbClr val="000000"/>
                </a:solidFill>
                <a:latin typeface="+mj-lt"/>
              </a:rPr>
              <a:t>default</a:t>
            </a:r>
            <a:r>
              <a:rPr lang="en-CA" sz="1400" b="0" i="0" u="none" strike="noStrike" baseline="0" dirty="0">
                <a:solidFill>
                  <a:srgbClr val="000000"/>
                </a:solidFill>
                <a:latin typeface="+mj-lt"/>
              </a:rPr>
              <a:t>.</a:t>
            </a:r>
          </a:p>
          <a:p>
            <a:r>
              <a:rPr lang="en-US" sz="1400" b="1" i="0" u="none" strike="noStrike" baseline="0" dirty="0">
                <a:solidFill>
                  <a:srgbClr val="000000"/>
                </a:solidFill>
                <a:latin typeface="+mj-lt"/>
              </a:rPr>
              <a:t>sticky </a:t>
            </a:r>
            <a:r>
              <a:rPr lang="en-US" sz="1400" b="0" i="0" u="none" strike="noStrike" baseline="0" dirty="0">
                <a:solidFill>
                  <a:srgbClr val="000000"/>
                </a:solidFill>
                <a:latin typeface="+mj-lt"/>
              </a:rPr>
              <a:t>The element is positioned in according to the normal flow, and then offset relative to its nearest scrolling ancestor. This is used to allow an item to scroll, and then stay fixed in position once its scroll position is </a:t>
            </a:r>
            <a:r>
              <a:rPr lang="en-CA" sz="1400" b="0" i="0" u="none" strike="noStrike" baseline="0" dirty="0">
                <a:solidFill>
                  <a:srgbClr val="000000"/>
                </a:solidFill>
                <a:latin typeface="+mj-lt"/>
              </a:rPr>
              <a:t>reached.</a:t>
            </a:r>
            <a:endParaRPr lang="en-CA" sz="1400" dirty="0">
              <a:latin typeface="+mj-lt"/>
            </a:endParaRPr>
          </a:p>
        </p:txBody>
      </p:sp>
    </p:spTree>
    <p:extLst>
      <p:ext uri="{BB962C8B-B14F-4D97-AF65-F5344CB8AC3E}">
        <p14:creationId xmlns:p14="http://schemas.microsoft.com/office/powerpoint/2010/main" val="169799347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57"/>
          <p:cNvSpPr txBox="1">
            <a:spLocks noGrp="1"/>
          </p:cNvSpPr>
          <p:nvPr>
            <p:ph type="title"/>
          </p:nvPr>
        </p:nvSpPr>
        <p:spPr>
          <a:xfrm>
            <a:off x="457200" y="161528"/>
            <a:ext cx="8229600" cy="822959"/>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Clr>
                <a:srgbClr val="007FA3"/>
              </a:buClr>
              <a:buSzPts val="3600"/>
              <a:buFont typeface="Times New Roman"/>
              <a:buNone/>
            </a:pPr>
            <a:r>
              <a:rPr lang="en" dirty="0"/>
              <a:t>Copyright</a:t>
            </a:r>
            <a:endParaRPr dirty="0"/>
          </a:p>
        </p:txBody>
      </p:sp>
      <p:pic>
        <p:nvPicPr>
          <p:cNvPr id="358" name="Google Shape;358;p57" descr="Warning"/>
          <p:cNvPicPr preferRelativeResize="0"/>
          <p:nvPr/>
        </p:nvPicPr>
        <p:blipFill rotWithShape="1">
          <a:blip r:embed="rId3">
            <a:alphaModFix/>
          </a:blip>
          <a:srcRect/>
          <a:stretch/>
        </p:blipFill>
        <p:spPr>
          <a:xfrm>
            <a:off x="246184" y="1738019"/>
            <a:ext cx="1277815" cy="1075519"/>
          </a:xfrm>
          <a:prstGeom prst="rect">
            <a:avLst/>
          </a:prstGeom>
          <a:noFill/>
          <a:ln>
            <a:noFill/>
          </a:ln>
        </p:spPr>
      </p:pic>
      <p:sp>
        <p:nvSpPr>
          <p:cNvPr id="359" name="Google Shape;359;p57"/>
          <p:cNvSpPr txBox="1">
            <a:spLocks noGrp="1"/>
          </p:cNvSpPr>
          <p:nvPr>
            <p:ph type="body" idx="4294967295"/>
          </p:nvPr>
        </p:nvSpPr>
        <p:spPr>
          <a:xfrm>
            <a:off x="1606050" y="1389171"/>
            <a:ext cx="6858000" cy="3108900"/>
          </a:xfrm>
          <a:prstGeom prst="rect">
            <a:avLst/>
          </a:prstGeom>
          <a:solidFill>
            <a:schemeClr val="lt1"/>
          </a:solidFill>
          <a:ln w="25400" cap="flat" cmpd="sng">
            <a:solidFill>
              <a:schemeClr val="dk1"/>
            </a:solidFill>
            <a:prstDash val="solid"/>
            <a:round/>
            <a:headEnd type="none" w="sm" len="sm"/>
            <a:tailEnd type="none" w="sm" len="sm"/>
          </a:ln>
        </p:spPr>
        <p:txBody>
          <a:bodyPr spcFirstLastPara="1" wrap="square" lIns="182875" tIns="182875" rIns="182875" bIns="182875" anchor="ctr" anchorCtr="0">
            <a:noAutofit/>
          </a:bodyPr>
          <a:lstStyle/>
          <a:p>
            <a:pPr marL="101600" lvl="0" indent="0" algn="l" rtl="0">
              <a:lnSpc>
                <a:spcPct val="100000"/>
              </a:lnSpc>
              <a:spcBef>
                <a:spcPts val="0"/>
              </a:spcBef>
              <a:spcAft>
                <a:spcPts val="0"/>
              </a:spcAft>
              <a:buSzPts val="1600"/>
              <a:buNone/>
            </a:pPr>
            <a:r>
              <a:rPr lang="en" b="1" dirty="0">
                <a:solidFill>
                  <a:schemeClr val="dk1"/>
                </a:solidFill>
                <a:latin typeface="Arial"/>
                <a:ea typeface="Arial"/>
                <a:cs typeface="Arial"/>
                <a:sym typeface="Arial"/>
              </a:rPr>
              <a:t>This work is protected by United States copyright laws and is provided solely for the use of instructors in teaching their courses and assessing student learning. Dissemination or sale of any part of this work (including on the World Wide Web) will destroy the integrity of the work and is not permitted. The work and materials from it should never be made available to students except by instructors using the accompanying text in their classes. All recipients of this work are expected to abide by these restrictions and to honor the intended pedagogical purposes and the needs of other instructors who rely on these materials.</a:t>
            </a: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5BEA7-16D7-4DE7-B6E3-02EAF1841840}"/>
              </a:ext>
            </a:extLst>
          </p:cNvPr>
          <p:cNvSpPr>
            <a:spLocks noGrp="1"/>
          </p:cNvSpPr>
          <p:nvPr>
            <p:ph type="title"/>
          </p:nvPr>
        </p:nvSpPr>
        <p:spPr/>
        <p:txBody>
          <a:bodyPr/>
          <a:lstStyle/>
          <a:p>
            <a:r>
              <a:rPr lang="en-CA" dirty="0"/>
              <a:t>Relative Positioning</a:t>
            </a:r>
          </a:p>
        </p:txBody>
      </p:sp>
      <p:pic>
        <p:nvPicPr>
          <p:cNvPr id="5" name="Picture 4" descr="FIGURE 7.3 Relative positioning">
            <a:extLst>
              <a:ext uri="{FF2B5EF4-FFF2-40B4-BE49-F238E27FC236}">
                <a16:creationId xmlns:a16="http://schemas.microsoft.com/office/drawing/2014/main" id="{E387DDA8-BF25-4C2C-B56D-67FE2EC470EC}"/>
              </a:ext>
            </a:extLst>
          </p:cNvPr>
          <p:cNvPicPr>
            <a:picLocks noChangeAspect="1"/>
          </p:cNvPicPr>
          <p:nvPr/>
        </p:nvPicPr>
        <p:blipFill>
          <a:blip r:embed="rId3"/>
          <a:stretch>
            <a:fillRect/>
          </a:stretch>
        </p:blipFill>
        <p:spPr>
          <a:xfrm>
            <a:off x="2008320" y="984487"/>
            <a:ext cx="5127359" cy="3768266"/>
          </a:xfrm>
          <a:prstGeom prst="rect">
            <a:avLst/>
          </a:prstGeom>
        </p:spPr>
      </p:pic>
    </p:spTree>
    <p:extLst>
      <p:ext uri="{BB962C8B-B14F-4D97-AF65-F5344CB8AC3E}">
        <p14:creationId xmlns:p14="http://schemas.microsoft.com/office/powerpoint/2010/main" val="29501818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6B675-649F-4A84-9110-0DA8B3F585FF}"/>
              </a:ext>
            </a:extLst>
          </p:cNvPr>
          <p:cNvSpPr>
            <a:spLocks noGrp="1"/>
          </p:cNvSpPr>
          <p:nvPr>
            <p:ph type="title"/>
          </p:nvPr>
        </p:nvSpPr>
        <p:spPr/>
        <p:txBody>
          <a:bodyPr/>
          <a:lstStyle/>
          <a:p>
            <a:r>
              <a:rPr lang="en-CA" dirty="0"/>
              <a:t>Absolute positioning</a:t>
            </a:r>
          </a:p>
        </p:txBody>
      </p:sp>
      <p:pic>
        <p:nvPicPr>
          <p:cNvPr id="5" name="Picture 4" descr="FIGURE 7.4 Absolute positioning">
            <a:extLst>
              <a:ext uri="{FF2B5EF4-FFF2-40B4-BE49-F238E27FC236}">
                <a16:creationId xmlns:a16="http://schemas.microsoft.com/office/drawing/2014/main" id="{190CB31C-7319-45F2-BC77-1C5A3D0AFC7D}"/>
              </a:ext>
            </a:extLst>
          </p:cNvPr>
          <p:cNvPicPr>
            <a:picLocks noChangeAspect="1"/>
          </p:cNvPicPr>
          <p:nvPr/>
        </p:nvPicPr>
        <p:blipFill>
          <a:blip r:embed="rId2"/>
          <a:stretch>
            <a:fillRect/>
          </a:stretch>
        </p:blipFill>
        <p:spPr>
          <a:xfrm>
            <a:off x="2218714" y="984487"/>
            <a:ext cx="4706571" cy="3559249"/>
          </a:xfrm>
          <a:prstGeom prst="rect">
            <a:avLst/>
          </a:prstGeom>
        </p:spPr>
      </p:pic>
    </p:spTree>
    <p:extLst>
      <p:ext uri="{BB962C8B-B14F-4D97-AF65-F5344CB8AC3E}">
        <p14:creationId xmlns:p14="http://schemas.microsoft.com/office/powerpoint/2010/main" val="27844521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D584F-030B-403D-BF03-2F7593AAB04C}"/>
              </a:ext>
            </a:extLst>
          </p:cNvPr>
          <p:cNvSpPr>
            <a:spLocks noGrp="1"/>
          </p:cNvSpPr>
          <p:nvPr>
            <p:ph type="title"/>
          </p:nvPr>
        </p:nvSpPr>
        <p:spPr/>
        <p:txBody>
          <a:bodyPr/>
          <a:lstStyle/>
          <a:p>
            <a:r>
              <a:rPr lang="en-CA" dirty="0"/>
              <a:t>Overlapping and Hiding Elements</a:t>
            </a:r>
          </a:p>
        </p:txBody>
      </p:sp>
      <p:sp>
        <p:nvSpPr>
          <p:cNvPr id="3" name="Text Placeholder 2">
            <a:extLst>
              <a:ext uri="{FF2B5EF4-FFF2-40B4-BE49-F238E27FC236}">
                <a16:creationId xmlns:a16="http://schemas.microsoft.com/office/drawing/2014/main" id="{31BCA1C4-4D85-4D63-B8B2-701CC12DFAF1}"/>
              </a:ext>
            </a:extLst>
          </p:cNvPr>
          <p:cNvSpPr>
            <a:spLocks noGrp="1"/>
          </p:cNvSpPr>
          <p:nvPr>
            <p:ph type="body" idx="1"/>
          </p:nvPr>
        </p:nvSpPr>
        <p:spPr>
          <a:xfrm>
            <a:off x="457200" y="1081088"/>
            <a:ext cx="3604437" cy="3532476"/>
          </a:xfrm>
        </p:spPr>
        <p:txBody>
          <a:bodyPr/>
          <a:lstStyle/>
          <a:p>
            <a:pPr marL="114300" indent="0" algn="l">
              <a:buNone/>
            </a:pPr>
            <a:r>
              <a:rPr lang="en-US" sz="1800" b="0" i="0" u="none" strike="noStrike" baseline="0" dirty="0">
                <a:latin typeface="+mj-lt"/>
              </a:rPr>
              <a:t>One of the more common design tasks with CSS is to place two elements on top of each other, or to selectively hide and display elements.</a:t>
            </a:r>
          </a:p>
          <a:p>
            <a:pPr marL="114300" indent="0" algn="l">
              <a:buNone/>
            </a:pPr>
            <a:r>
              <a:rPr lang="en-US" sz="1800" b="0" i="0" u="none" strike="noStrike" baseline="0" dirty="0">
                <a:solidFill>
                  <a:srgbClr val="000000"/>
                </a:solidFill>
                <a:latin typeface="+mj-lt"/>
              </a:rPr>
              <a:t>In such a case, relative positioning is used to create the </a:t>
            </a:r>
            <a:r>
              <a:rPr lang="en-US" sz="1800" b="1" i="0" u="none" strike="noStrike" baseline="0" dirty="0">
                <a:solidFill>
                  <a:srgbClr val="009A9A"/>
                </a:solidFill>
                <a:latin typeface="+mj-lt"/>
              </a:rPr>
              <a:t>positioning context </a:t>
            </a:r>
            <a:r>
              <a:rPr lang="en-US" sz="1800" b="0" i="0" u="none" strike="noStrike" baseline="0" dirty="0">
                <a:solidFill>
                  <a:srgbClr val="000000"/>
                </a:solidFill>
                <a:latin typeface="+mj-lt"/>
              </a:rPr>
              <a:t>for a subsequent absolute positioning move.</a:t>
            </a:r>
            <a:endParaRPr lang="en-CA" dirty="0">
              <a:latin typeface="+mj-lt"/>
            </a:endParaRPr>
          </a:p>
        </p:txBody>
      </p:sp>
      <p:pic>
        <p:nvPicPr>
          <p:cNvPr id="5" name="Picture 4" descr="FIGURE 7.6 Using relative and absolute positioning">
            <a:extLst>
              <a:ext uri="{FF2B5EF4-FFF2-40B4-BE49-F238E27FC236}">
                <a16:creationId xmlns:a16="http://schemas.microsoft.com/office/drawing/2014/main" id="{86E8922E-46BA-49BF-962B-EAC5F75966BF}"/>
              </a:ext>
            </a:extLst>
          </p:cNvPr>
          <p:cNvPicPr>
            <a:picLocks noChangeAspect="1"/>
          </p:cNvPicPr>
          <p:nvPr/>
        </p:nvPicPr>
        <p:blipFill>
          <a:blip r:embed="rId2"/>
          <a:stretch>
            <a:fillRect/>
          </a:stretch>
        </p:blipFill>
        <p:spPr>
          <a:xfrm>
            <a:off x="4061637" y="1408417"/>
            <a:ext cx="4798724" cy="2877817"/>
          </a:xfrm>
          <a:prstGeom prst="rect">
            <a:avLst/>
          </a:prstGeom>
        </p:spPr>
      </p:pic>
    </p:spTree>
    <p:extLst>
      <p:ext uri="{BB962C8B-B14F-4D97-AF65-F5344CB8AC3E}">
        <p14:creationId xmlns:p14="http://schemas.microsoft.com/office/powerpoint/2010/main" val="37372749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D584F-030B-403D-BF03-2F7593AAB04C}"/>
              </a:ext>
            </a:extLst>
          </p:cNvPr>
          <p:cNvSpPr>
            <a:spLocks noGrp="1"/>
          </p:cNvSpPr>
          <p:nvPr>
            <p:ph type="title"/>
          </p:nvPr>
        </p:nvSpPr>
        <p:spPr/>
        <p:txBody>
          <a:bodyPr/>
          <a:lstStyle/>
          <a:p>
            <a:r>
              <a:rPr lang="en-CA" dirty="0"/>
              <a:t>Overlapping and Hiding Elements (ii)</a:t>
            </a:r>
          </a:p>
        </p:txBody>
      </p:sp>
      <p:sp>
        <p:nvSpPr>
          <p:cNvPr id="3" name="Text Placeholder 2">
            <a:extLst>
              <a:ext uri="{FF2B5EF4-FFF2-40B4-BE49-F238E27FC236}">
                <a16:creationId xmlns:a16="http://schemas.microsoft.com/office/drawing/2014/main" id="{31BCA1C4-4D85-4D63-B8B2-701CC12DFAF1}"/>
              </a:ext>
            </a:extLst>
          </p:cNvPr>
          <p:cNvSpPr>
            <a:spLocks noGrp="1"/>
          </p:cNvSpPr>
          <p:nvPr>
            <p:ph type="body" idx="1"/>
          </p:nvPr>
        </p:nvSpPr>
        <p:spPr>
          <a:xfrm>
            <a:off x="457200" y="1081088"/>
            <a:ext cx="3604437" cy="3532476"/>
          </a:xfrm>
        </p:spPr>
        <p:txBody>
          <a:bodyPr/>
          <a:lstStyle/>
          <a:p>
            <a:pPr marL="114300" indent="0" algn="l">
              <a:buNone/>
            </a:pPr>
            <a:r>
              <a:rPr lang="en-US" sz="1800" b="0" i="0" u="none" strike="noStrike" baseline="0" dirty="0">
                <a:latin typeface="+mj-lt"/>
              </a:rPr>
              <a:t>Consider an image that is the same size as the underlyin</a:t>
            </a:r>
            <a:r>
              <a:rPr lang="en-US" sz="1800" dirty="0">
                <a:latin typeface="+mj-lt"/>
              </a:rPr>
              <a:t>g </a:t>
            </a:r>
            <a:r>
              <a:rPr lang="en-US" sz="1800" b="0" i="0" u="none" strike="noStrike" baseline="0" dirty="0">
                <a:latin typeface="+mj-lt"/>
              </a:rPr>
              <a:t>one is placed on top of the other image using absolute positioning.</a:t>
            </a:r>
          </a:p>
          <a:p>
            <a:pPr marL="114300" indent="0" algn="l">
              <a:buNone/>
            </a:pPr>
            <a:r>
              <a:rPr lang="en-CA" sz="1800" b="0" i="0" u="none" strike="noStrike" baseline="0" dirty="0">
                <a:latin typeface="+mj-lt"/>
              </a:rPr>
              <a:t>You </a:t>
            </a:r>
            <a:r>
              <a:rPr lang="en-US" sz="1800" b="0" i="0" u="none" strike="noStrike" baseline="0" dirty="0">
                <a:latin typeface="+mj-lt"/>
              </a:rPr>
              <a:t>can hide this image using the </a:t>
            </a:r>
            <a:r>
              <a:rPr lang="en-US" sz="1800" b="1" i="0" u="none" strike="noStrike" baseline="0" dirty="0">
                <a:latin typeface="+mj-lt"/>
              </a:rPr>
              <a:t>display</a:t>
            </a:r>
            <a:r>
              <a:rPr lang="en-US" sz="1800" b="0" i="0" u="none" strike="noStrike" baseline="0" dirty="0">
                <a:latin typeface="+mj-lt"/>
              </a:rPr>
              <a:t> property</a:t>
            </a:r>
            <a:endParaRPr lang="en-CA" dirty="0">
              <a:latin typeface="+mj-lt"/>
            </a:endParaRPr>
          </a:p>
        </p:txBody>
      </p:sp>
      <p:pic>
        <p:nvPicPr>
          <p:cNvPr id="6" name="Picture 5" descr="FIGURE 7.7 Using the display property">
            <a:extLst>
              <a:ext uri="{FF2B5EF4-FFF2-40B4-BE49-F238E27FC236}">
                <a16:creationId xmlns:a16="http://schemas.microsoft.com/office/drawing/2014/main" id="{3C0299CD-7B69-4BC7-8F1B-362168DBB323}"/>
              </a:ext>
            </a:extLst>
          </p:cNvPr>
          <p:cNvPicPr>
            <a:picLocks noChangeAspect="1"/>
          </p:cNvPicPr>
          <p:nvPr/>
        </p:nvPicPr>
        <p:blipFill>
          <a:blip r:embed="rId2"/>
          <a:stretch>
            <a:fillRect/>
          </a:stretch>
        </p:blipFill>
        <p:spPr>
          <a:xfrm>
            <a:off x="4572000" y="1146808"/>
            <a:ext cx="3924525" cy="3401036"/>
          </a:xfrm>
          <a:prstGeom prst="rect">
            <a:avLst/>
          </a:prstGeom>
        </p:spPr>
      </p:pic>
    </p:spTree>
    <p:extLst>
      <p:ext uri="{BB962C8B-B14F-4D97-AF65-F5344CB8AC3E}">
        <p14:creationId xmlns:p14="http://schemas.microsoft.com/office/powerpoint/2010/main" val="3347739786"/>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USHE">
  <a:themeElements>
    <a:clrScheme name="Custom 7">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C1581"/>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USHE_slide options">
  <a:themeElements>
    <a:clrScheme name="Custom 40">
      <a:dk1>
        <a:srgbClr val="000000"/>
      </a:dk1>
      <a:lt1>
        <a:srgbClr val="FFFFFF"/>
      </a:lt1>
      <a:dk2>
        <a:srgbClr val="000000"/>
      </a:dk2>
      <a:lt2>
        <a:srgbClr val="007FA3"/>
      </a:lt2>
      <a:accent1>
        <a:srgbClr val="3C1581"/>
      </a:accent1>
      <a:accent2>
        <a:srgbClr val="1A6C7C"/>
      </a:accent2>
      <a:accent3>
        <a:srgbClr val="CC730D"/>
      </a:accent3>
      <a:accent4>
        <a:srgbClr val="B2AA00"/>
      </a:accent4>
      <a:accent5>
        <a:srgbClr val="1B9332"/>
      </a:accent5>
      <a:accent6>
        <a:srgbClr val="7F7F7F"/>
      </a:accent6>
      <a:hlink>
        <a:srgbClr val="333399"/>
      </a:hlink>
      <a:folHlink>
        <a:srgbClr val="7030A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9431</TotalTime>
  <Words>2492</Words>
  <Application>Microsoft Office PowerPoint</Application>
  <PresentationFormat>On-screen Show (16:9)</PresentationFormat>
  <Paragraphs>286</Paragraphs>
  <Slides>50</Slides>
  <Notes>4</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50</vt:i4>
      </vt:variant>
    </vt:vector>
  </HeadingPairs>
  <TitlesOfParts>
    <vt:vector size="60" baseType="lpstr">
      <vt:lpstr>Arial</vt:lpstr>
      <vt:lpstr>Calibri</vt:lpstr>
      <vt:lpstr>Noto Sans Symbols</vt:lpstr>
      <vt:lpstr>SabonLTPro-Bold</vt:lpstr>
      <vt:lpstr>SabonLTPro-Roman</vt:lpstr>
      <vt:lpstr>Times New Roman</vt:lpstr>
      <vt:lpstr>Verdana</vt:lpstr>
      <vt:lpstr>Simple Light</vt:lpstr>
      <vt:lpstr>USHE</vt:lpstr>
      <vt:lpstr>USHE_slide options</vt:lpstr>
      <vt:lpstr>Fundamentals of Web Development</vt:lpstr>
      <vt:lpstr>In this chapter you will learn . . .</vt:lpstr>
      <vt:lpstr>Older Approaches to CSS Layout</vt:lpstr>
      <vt:lpstr>Floating Elements</vt:lpstr>
      <vt:lpstr>Positioning Elements</vt:lpstr>
      <vt:lpstr>Relative Positioning</vt:lpstr>
      <vt:lpstr>Absolute positioning</vt:lpstr>
      <vt:lpstr>Overlapping and Hiding Elements</vt:lpstr>
      <vt:lpstr>Overlapping and Hiding Elements (ii)</vt:lpstr>
      <vt:lpstr>Flexbox Layout</vt:lpstr>
      <vt:lpstr>Flex containers and items</vt:lpstr>
      <vt:lpstr>The flexbox container properties</vt:lpstr>
      <vt:lpstr>The flexbox container properties (ii)</vt:lpstr>
      <vt:lpstr>The flexbox item (child) properties</vt:lpstr>
      <vt:lpstr>Flexbox Cards</vt:lpstr>
      <vt:lpstr>Grid Layout</vt:lpstr>
      <vt:lpstr>Specifying Grid Structure</vt:lpstr>
      <vt:lpstr>Specifying column widths</vt:lpstr>
      <vt:lpstr>Specifying column widths (ii)</vt:lpstr>
      <vt:lpstr>Contrasting grid approaches</vt:lpstr>
      <vt:lpstr>Explicit Grid Placement Example 1</vt:lpstr>
      <vt:lpstr>Explicit Grid Placement Example 2</vt:lpstr>
      <vt:lpstr>Cell properties</vt:lpstr>
      <vt:lpstr>Nested Grid</vt:lpstr>
      <vt:lpstr>Grid Areas</vt:lpstr>
      <vt:lpstr>Grid Areas (ii)</vt:lpstr>
      <vt:lpstr>Grid and Flexbox Together</vt:lpstr>
      <vt:lpstr>Responsive Design</vt:lpstr>
      <vt:lpstr>Mobile First Design</vt:lpstr>
      <vt:lpstr>Viewports</vt:lpstr>
      <vt:lpstr>Setting Viewports</vt:lpstr>
      <vt:lpstr>Media Queries</vt:lpstr>
      <vt:lpstr>Media queries in action</vt:lpstr>
      <vt:lpstr>Scaling images</vt:lpstr>
      <vt:lpstr>The &lt;picture&gt; element</vt:lpstr>
      <vt:lpstr>CSS Effects</vt:lpstr>
      <vt:lpstr>Transforms</vt:lpstr>
      <vt:lpstr>Filters</vt:lpstr>
      <vt:lpstr>Transitions</vt:lpstr>
      <vt:lpstr>Transition with example</vt:lpstr>
      <vt:lpstr>A sliding menu transition example</vt:lpstr>
      <vt:lpstr>Animations</vt:lpstr>
      <vt:lpstr>Animation example</vt:lpstr>
      <vt:lpstr>CSS preprocessors </vt:lpstr>
      <vt:lpstr>Sass</vt:lpstr>
      <vt:lpstr>Sass Variables and Types</vt:lpstr>
      <vt:lpstr>Sass nesting</vt:lpstr>
      <vt:lpstr>Mixins and Functions</vt:lpstr>
      <vt:lpstr>Key Terms</vt:lpstr>
      <vt:lpstr>Copyright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Fundamentals of Web Development</dc:title>
  <cp:lastModifiedBy>Ricardo Hoar</cp:lastModifiedBy>
  <cp:revision>837</cp:revision>
  <dcterms:modified xsi:type="dcterms:W3CDTF">2021-04-26T17:46:17Z</dcterms:modified>
</cp:coreProperties>
</file>