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1"/>
    <p:sldMasterId id="2147483673" r:id="rId2"/>
    <p:sldMasterId id="2147483674" r:id="rId3"/>
  </p:sldMasterIdLst>
  <p:notesMasterIdLst>
    <p:notesMasterId r:id="rId47"/>
  </p:notesMasterIdLst>
  <p:handoutMasterIdLst>
    <p:handoutMasterId r:id="rId48"/>
  </p:handoutMasterIdLst>
  <p:sldIdLst>
    <p:sldId id="256" r:id="rId4"/>
    <p:sldId id="257" r:id="rId5"/>
    <p:sldId id="286" r:id="rId6"/>
    <p:sldId id="287" r:id="rId7"/>
    <p:sldId id="288" r:id="rId8"/>
    <p:sldId id="289" r:id="rId9"/>
    <p:sldId id="293" r:id="rId10"/>
    <p:sldId id="290" r:id="rId11"/>
    <p:sldId id="292" r:id="rId12"/>
    <p:sldId id="294" r:id="rId13"/>
    <p:sldId id="296" r:id="rId14"/>
    <p:sldId id="295"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8" r:id="rId36"/>
    <p:sldId id="319" r:id="rId37"/>
    <p:sldId id="320" r:id="rId38"/>
    <p:sldId id="321" r:id="rId39"/>
    <p:sldId id="322" r:id="rId40"/>
    <p:sldId id="323" r:id="rId41"/>
    <p:sldId id="324" r:id="rId42"/>
    <p:sldId id="325" r:id="rId43"/>
    <p:sldId id="326" r:id="rId44"/>
    <p:sldId id="327" r:id="rId45"/>
    <p:sldId id="285" r:id="rId4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1D3"/>
    <a:srgbClr val="E6F0F5"/>
    <a:srgbClr val="7F6106"/>
    <a:srgbClr val="F3F2DF"/>
    <a:srgbClr val="985777"/>
    <a:srgbClr val="FEF4F8"/>
    <a:srgbClr val="E7E7FF"/>
    <a:srgbClr val="FBF0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7" autoAdjust="0"/>
    <p:restoredTop sz="94249" autoAdjust="0"/>
  </p:normalViewPr>
  <p:slideViewPr>
    <p:cSldViewPr snapToGrid="0">
      <p:cViewPr varScale="1">
        <p:scale>
          <a:sx n="89" d="100"/>
          <a:sy n="89" d="100"/>
        </p:scale>
        <p:origin x="96" y="90"/>
      </p:cViewPr>
      <p:guideLst>
        <p:guide orient="horz" pos="1620"/>
        <p:guide pos="2880"/>
      </p:guideLst>
    </p:cSldViewPr>
  </p:slideViewPr>
  <p:outlineViewPr>
    <p:cViewPr>
      <p:scale>
        <a:sx n="33" d="100"/>
        <a:sy n="33" d="100"/>
      </p:scale>
      <p:origin x="0" y="-6114"/>
    </p:cViewPr>
  </p:outlineViewPr>
  <p:notesTextViewPr>
    <p:cViewPr>
      <p:scale>
        <a:sx n="1" d="1"/>
        <a:sy n="1" d="1"/>
      </p:scale>
      <p:origin x="0" y="0"/>
    </p:cViewPr>
  </p:notesTextViewPr>
  <p:notesViewPr>
    <p:cSldViewPr snapToGrid="0" showGuides="1">
      <p:cViewPr varScale="1">
        <p:scale>
          <a:sx n="52" d="100"/>
          <a:sy n="52" d="100"/>
        </p:scale>
        <p:origin x="239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B001AF8-C985-4905-BFCE-F9372584726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090AB333-44B5-4C3C-8ACA-D628282F0B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A87A73-31F0-48EC-A8E8-5D7B334567DC}" type="datetimeFigureOut">
              <a:rPr lang="en-CA" smtClean="0"/>
              <a:t>2021-04-22</a:t>
            </a:fld>
            <a:endParaRPr lang="en-CA"/>
          </a:p>
        </p:txBody>
      </p:sp>
      <p:sp>
        <p:nvSpPr>
          <p:cNvPr id="4" name="Footer Placeholder 3">
            <a:extLst>
              <a:ext uri="{FF2B5EF4-FFF2-40B4-BE49-F238E27FC236}">
                <a16:creationId xmlns:a16="http://schemas.microsoft.com/office/drawing/2014/main" id="{0A870138-B636-4D8D-8858-FC251EAC3F7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4A33AA1B-045C-4E3E-9F61-C52FE44C25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8A5B16B-00BA-4A97-B620-702CFA3172E0}" type="slidenum">
              <a:rPr lang="en-CA" smtClean="0"/>
              <a:t>‹#›</a:t>
            </a:fld>
            <a:endParaRPr lang="en-CA"/>
          </a:p>
        </p:txBody>
      </p:sp>
    </p:spTree>
    <p:extLst>
      <p:ext uri="{BB962C8B-B14F-4D97-AF65-F5344CB8AC3E}">
        <p14:creationId xmlns:p14="http://schemas.microsoft.com/office/powerpoint/2010/main" val="1164317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c9e4af8306_2_23: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gc9e4af8306_2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c9e4af8306_2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c9e4af8306_2_124: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Arial"/>
              <a:buNone/>
            </a:pPr>
            <a:endParaRPr sz="1200" b="0" i="0" u="none" strike="noStrike" cap="none">
              <a:solidFill>
                <a:schemeClr val="dk1"/>
              </a:solidFill>
              <a:latin typeface="Arial"/>
              <a:ea typeface="Arial"/>
              <a:cs typeface="Arial"/>
              <a:sym typeface="Arial"/>
            </a:endParaRPr>
          </a:p>
        </p:txBody>
      </p:sp>
      <p:sp>
        <p:nvSpPr>
          <p:cNvPr id="177" name="Google Shape;177;gc9e4af8306_2_124: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Arial"/>
              <a:buNone/>
            </a:pPr>
            <a:fld id="{00000000-1234-1234-1234-123412341234}" type="slidenum">
              <a:rPr lang="en"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c9e4af8306_8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gc9e4af8306_8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Arial"/>
              <a:buNone/>
            </a:pPr>
            <a:endParaRPr/>
          </a:p>
        </p:txBody>
      </p:sp>
      <p:sp>
        <p:nvSpPr>
          <p:cNvPr id="355" name="Google Shape;355;gc9e4af8306_8_0:notes"/>
          <p:cNvSpPr txBox="1">
            <a:spLocks noGrp="1"/>
          </p:cNvSpPr>
          <p:nvPr>
            <p:ph type="sldNum" idx="12"/>
          </p:nvPr>
        </p:nvSpPr>
        <p:spPr>
          <a:xfrm>
            <a:off x="3884612" y="8685213"/>
            <a:ext cx="2971800"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350"/>
              <a:buFont typeface="Arial"/>
              <a:buNone/>
            </a:pPr>
            <a:fld id="{00000000-1234-1234-1234-123412341234}" type="slidenum">
              <a:rPr lang="en"/>
              <a:t>43</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sp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sp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add copyright">
  <p:cSld name="Title Slide-add copyright">
    <p:spTree>
      <p:nvGrpSpPr>
        <p:cNvPr id="1" name="Shape 55"/>
        <p:cNvGrpSpPr/>
        <p:nvPr/>
      </p:nvGrpSpPr>
      <p:grpSpPr>
        <a:xfrm>
          <a:off x="0" y="0"/>
          <a:ext cx="0" cy="0"/>
          <a:chOff x="0" y="0"/>
          <a:chExt cx="0" cy="0"/>
        </a:xfrm>
      </p:grpSpPr>
      <p:sp>
        <p:nvSpPr>
          <p:cNvPr id="56" name="Google Shape;56;p14"/>
          <p:cNvSpPr/>
          <p:nvPr/>
        </p:nvSpPr>
        <p:spPr>
          <a:xfrm>
            <a:off x="0" y="0"/>
            <a:ext cx="9144000" cy="2914650"/>
          </a:xfrm>
          <a:prstGeom prst="rect">
            <a:avLst/>
          </a:prstGeom>
          <a:solidFill>
            <a:srgbClr val="007FA3"/>
          </a:solidFill>
          <a:ln w="25400" cap="flat" cmpd="sng">
            <a:solidFill>
              <a:srgbClr val="007FA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57" name="Google Shape;57;p14"/>
          <p:cNvSpPr txBox="1">
            <a:spLocks noGrp="1"/>
          </p:cNvSpPr>
          <p:nvPr>
            <p:ph type="ctrTitle"/>
          </p:nvPr>
        </p:nvSpPr>
        <p:spPr>
          <a:xfrm>
            <a:off x="685800" y="571500"/>
            <a:ext cx="7772400" cy="212883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600"/>
              <a:buFont typeface="Times New Roman"/>
              <a:buNone/>
              <a:defRPr sz="3600" b="1" i="0" u="none" strike="noStrike" cap="none">
                <a:solidFill>
                  <a:schemeClr val="lt1"/>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58" name="Google Shape;58;p14"/>
          <p:cNvSpPr txBox="1">
            <a:spLocks noGrp="1"/>
          </p:cNvSpPr>
          <p:nvPr>
            <p:ph type="subTitle" idx="1"/>
          </p:nvPr>
        </p:nvSpPr>
        <p:spPr>
          <a:xfrm>
            <a:off x="674687" y="2971800"/>
            <a:ext cx="7794625" cy="131445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2400"/>
              <a:buFont typeface="Arial"/>
              <a:buNone/>
              <a:defRPr sz="2400" b="0" i="0" u="none" strike="noStrike" cap="none">
                <a:solidFill>
                  <a:schemeClr val="dk1"/>
                </a:solidFill>
                <a:latin typeface="Arial"/>
                <a:ea typeface="Arial"/>
                <a:cs typeface="Arial"/>
                <a:sym typeface="Arial"/>
              </a:defRPr>
            </a:lvl1pPr>
            <a:lvl2pPr marR="0" lvl="1"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2pPr>
            <a:lvl3pPr marR="0" lvl="2" algn="ctr">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R="0" lvl="3"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4pPr>
            <a:lvl5pPr marR="0" lvl="4"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5pPr>
            <a:lvl6pPr marR="0" lvl="5"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6pPr>
            <a:lvl7pPr marR="0" lvl="6"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7pPr>
            <a:lvl8pPr marR="0" lvl="7"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8pPr>
            <a:lvl9pPr marR="0" lvl="8"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9pPr>
          </a:lstStyle>
          <a:p>
            <a:endParaRPr/>
          </a:p>
        </p:txBody>
      </p:sp>
      <p:sp>
        <p:nvSpPr>
          <p:cNvPr id="59" name="Google Shape;59;p1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60" name="Google Shape;60;p1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61" name="Google Shape;61;p14"/>
          <p:cNvSpPr>
            <a:spLocks noGrp="1"/>
          </p:cNvSpPr>
          <p:nvPr>
            <p:ph type="pic" idx="2"/>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62" name="Google Shape;62;p14"/>
          <p:cNvSpPr txBox="1">
            <a:spLocks noGrp="1"/>
          </p:cNvSpPr>
          <p:nvPr>
            <p:ph type="body" idx="3"/>
          </p:nvPr>
        </p:nvSpPr>
        <p:spPr>
          <a:xfrm>
            <a:off x="1836402" y="4800601"/>
            <a:ext cx="6908800"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hapter Opener-add copyright">
  <p:cSld name="Chapter Opener-add copyright">
    <p:spTree>
      <p:nvGrpSpPr>
        <p:cNvPr id="1" name="Shape 63"/>
        <p:cNvGrpSpPr/>
        <p:nvPr/>
      </p:nvGrpSpPr>
      <p:grpSpPr>
        <a:xfrm>
          <a:off x="0" y="0"/>
          <a:ext cx="0" cy="0"/>
          <a:chOff x="0" y="0"/>
          <a:chExt cx="0" cy="0"/>
        </a:xfrm>
      </p:grpSpPr>
      <p:sp>
        <p:nvSpPr>
          <p:cNvPr id="64" name="Google Shape;64;p15"/>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65" name="Google Shape;65;p15"/>
          <p:cNvSpPr txBox="1">
            <a:spLocks noGrp="1"/>
          </p:cNvSpPr>
          <p:nvPr>
            <p:ph type="body" idx="1"/>
          </p:nvPr>
        </p:nvSpPr>
        <p:spPr>
          <a:xfrm>
            <a:off x="457200" y="612322"/>
            <a:ext cx="8229600" cy="35922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2000"/>
              <a:buFont typeface="Arial"/>
              <a:buNone/>
              <a:defRPr sz="2000" b="0" i="0" u="none" strike="noStrike" cap="none">
                <a:solidFill>
                  <a:srgbClr val="007FA3"/>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2400"/>
              <a:buFont typeface="Noto Sans Symbols"/>
              <a:buNone/>
              <a:defRPr sz="2400" b="0" i="0" u="none" strike="noStrike" cap="none">
                <a:solidFill>
                  <a:schemeClr val="lt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9pPr>
          </a:lstStyle>
          <a:p>
            <a:endParaRPr/>
          </a:p>
        </p:txBody>
      </p:sp>
      <p:sp>
        <p:nvSpPr>
          <p:cNvPr id="66" name="Google Shape;66;p15"/>
          <p:cNvSpPr txBox="1">
            <a:spLocks noGrp="1"/>
          </p:cNvSpPr>
          <p:nvPr>
            <p:ph type="body" idx="2"/>
          </p:nvPr>
        </p:nvSpPr>
        <p:spPr>
          <a:xfrm>
            <a:off x="457200" y="1200150"/>
            <a:ext cx="4397375" cy="3394472"/>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7" name="Google Shape;67;p15"/>
          <p:cNvSpPr txBox="1">
            <a:spLocks noGrp="1"/>
          </p:cNvSpPr>
          <p:nvPr>
            <p:ph type="body" idx="3"/>
          </p:nvPr>
        </p:nvSpPr>
        <p:spPr>
          <a:xfrm>
            <a:off x="5029200" y="1200150"/>
            <a:ext cx="3657600" cy="1119188"/>
          </a:xfrm>
          <a:prstGeom prst="rect">
            <a:avLst/>
          </a:prstGeom>
          <a:noFill/>
          <a:ln>
            <a:noFill/>
          </a:ln>
        </p:spPr>
        <p:txBody>
          <a:bodyPr spcFirstLastPara="1" wrap="square" lIns="91425" tIns="91425" rIns="91425" bIns="91425" anchor="b" anchorCtr="0">
            <a:noAutofit/>
          </a:bodyPr>
          <a:lstStyle>
            <a:lvl1pPr marL="457200" lvl="0" indent="-228600" algn="l">
              <a:lnSpc>
                <a:spcPct val="100000"/>
              </a:lnSpc>
              <a:spcBef>
                <a:spcPts val="1500"/>
              </a:spcBef>
              <a:spcAft>
                <a:spcPts val="0"/>
              </a:spcAft>
              <a:buSzPts val="3000"/>
              <a:buNone/>
              <a:defRPr sz="3000"/>
            </a:lvl1pPr>
            <a:lvl2pPr marL="914400" lvl="1" indent="-228600" algn="l">
              <a:lnSpc>
                <a:spcPct val="100000"/>
              </a:lnSpc>
              <a:spcBef>
                <a:spcPts val="600"/>
              </a:spcBef>
              <a:spcAft>
                <a:spcPts val="0"/>
              </a:spcAft>
              <a:buSzPts val="1600"/>
              <a:buNone/>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8" name="Google Shape;68;p15"/>
          <p:cNvSpPr txBox="1">
            <a:spLocks noGrp="1"/>
          </p:cNvSpPr>
          <p:nvPr>
            <p:ph type="body" idx="4"/>
          </p:nvPr>
        </p:nvSpPr>
        <p:spPr>
          <a:xfrm>
            <a:off x="5029200" y="2439591"/>
            <a:ext cx="3657600" cy="215503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2200"/>
              <a:buNone/>
              <a:defRPr sz="2200"/>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9" name="Google Shape;69;p1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0" name="Google Shape;70;p1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1" name="Google Shape;71;p15"/>
          <p:cNvSpPr>
            <a:spLocks noGrp="1"/>
          </p:cNvSpPr>
          <p:nvPr>
            <p:ph type="pic" idx="5"/>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72" name="Google Shape;72;p15"/>
          <p:cNvSpPr txBox="1">
            <a:spLocks noGrp="1"/>
          </p:cNvSpPr>
          <p:nvPr>
            <p:ph type="body" idx="6"/>
          </p:nvPr>
        </p:nvSpPr>
        <p:spPr>
          <a:xfrm>
            <a:off x="2097088" y="4800600"/>
            <a:ext cx="6589712"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3132">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2" name="Google Shape;82;p17"/>
          <p:cNvSpPr txBox="1">
            <a:spLocks noGrp="1"/>
          </p:cNvSpPr>
          <p:nvPr>
            <p:ph type="body" idx="1"/>
          </p:nvPr>
        </p:nvSpPr>
        <p:spPr>
          <a:xfrm>
            <a:off x="457200" y="1081088"/>
            <a:ext cx="8232775" cy="353247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3" name="Google Shape;83;p1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84" name="Google Shape;84;p1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ntent">
  <p:cSld name="Title and Two Content">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7" name="Google Shape;87;p18"/>
          <p:cNvSpPr txBox="1">
            <a:spLocks noGrp="1"/>
          </p:cNvSpPr>
          <p:nvPr>
            <p:ph type="body" idx="1"/>
          </p:nvPr>
        </p:nvSpPr>
        <p:spPr>
          <a:xfrm>
            <a:off x="457200" y="1167245"/>
            <a:ext cx="8229600"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8" name="Google Shape;88;p18"/>
          <p:cNvSpPr txBox="1">
            <a:spLocks noGrp="1"/>
          </p:cNvSpPr>
          <p:nvPr>
            <p:ph type="body" idx="2"/>
          </p:nvPr>
        </p:nvSpPr>
        <p:spPr>
          <a:xfrm>
            <a:off x="457200" y="2978944"/>
            <a:ext cx="8229600"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9" name="Google Shape;89;p18"/>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0" name="Google Shape;90;p18"/>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93" name="Google Shape;93;p19"/>
          <p:cNvSpPr txBox="1">
            <a:spLocks noGrp="1"/>
          </p:cNvSpPr>
          <p:nvPr>
            <p:ph type="body" idx="1"/>
          </p:nvPr>
        </p:nvSpPr>
        <p:spPr>
          <a:xfrm>
            <a:off x="457201"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4" name="Google Shape;94;p19"/>
          <p:cNvSpPr txBox="1">
            <a:spLocks noGrp="1"/>
          </p:cNvSpPr>
          <p:nvPr>
            <p:ph type="body" idx="2"/>
          </p:nvPr>
        </p:nvSpPr>
        <p:spPr>
          <a:xfrm>
            <a:off x="3274199" y="1164431"/>
            <a:ext cx="2595602"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5" name="Google Shape;95;p19"/>
          <p:cNvSpPr txBox="1">
            <a:spLocks noGrp="1"/>
          </p:cNvSpPr>
          <p:nvPr>
            <p:ph type="body" idx="3"/>
          </p:nvPr>
        </p:nvSpPr>
        <p:spPr>
          <a:xfrm>
            <a:off x="6091197"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6" name="Google Shape;96;p19"/>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7" name="Google Shape;97;p19"/>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ntent">
  <p:cSld name="Title and Four Content">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0" name="Google Shape;100;p20"/>
          <p:cNvSpPr txBox="1">
            <a:spLocks noGrp="1"/>
          </p:cNvSpPr>
          <p:nvPr>
            <p:ph type="body" idx="1"/>
          </p:nvPr>
        </p:nvSpPr>
        <p:spPr>
          <a:xfrm>
            <a:off x="457200" y="1164431"/>
            <a:ext cx="1885950"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1" name="Google Shape;101;p20"/>
          <p:cNvSpPr txBox="1">
            <a:spLocks noGrp="1"/>
          </p:cNvSpPr>
          <p:nvPr>
            <p:ph type="body" idx="2"/>
          </p:nvPr>
        </p:nvSpPr>
        <p:spPr>
          <a:xfrm>
            <a:off x="2572593"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2" name="Google Shape;102;p20"/>
          <p:cNvSpPr txBox="1">
            <a:spLocks noGrp="1"/>
          </p:cNvSpPr>
          <p:nvPr>
            <p:ph type="body" idx="3"/>
          </p:nvPr>
        </p:nvSpPr>
        <p:spPr>
          <a:xfrm>
            <a:off x="4687986"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3" name="Google Shape;103;p20"/>
          <p:cNvSpPr txBox="1">
            <a:spLocks noGrp="1"/>
          </p:cNvSpPr>
          <p:nvPr>
            <p:ph type="body" idx="4"/>
          </p:nvPr>
        </p:nvSpPr>
        <p:spPr>
          <a:xfrm>
            <a:off x="6803378"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4" name="Google Shape;104;p20"/>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05" name="Google Shape;105;p20"/>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Figure + Caption">
  <p:cSld name="1_Figure + Caption">
    <p:spTree>
      <p:nvGrpSpPr>
        <p:cNvPr id="1" name="Shape 106"/>
        <p:cNvGrpSpPr/>
        <p:nvPr/>
      </p:nvGrpSpPr>
      <p:grpSpPr>
        <a:xfrm>
          <a:off x="0" y="0"/>
          <a:ext cx="0" cy="0"/>
          <a:chOff x="0" y="0"/>
          <a:chExt cx="0" cy="0"/>
        </a:xfrm>
      </p:grpSpPr>
      <p:sp>
        <p:nvSpPr>
          <p:cNvPr id="107" name="Google Shape;107;p21"/>
          <p:cNvSpPr txBox="1">
            <a:spLocks noGrp="1"/>
          </p:cNvSpPr>
          <p:nvPr>
            <p:ph type="title"/>
          </p:nvPr>
        </p:nvSpPr>
        <p:spPr>
          <a:xfrm>
            <a:off x="457200" y="171450"/>
            <a:ext cx="8229600" cy="80009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8" name="Google Shape;108;p21"/>
          <p:cNvSpPr>
            <a:spLocks noGrp="1"/>
          </p:cNvSpPr>
          <p:nvPr>
            <p:ph type="pic" idx="2"/>
          </p:nvPr>
        </p:nvSpPr>
        <p:spPr>
          <a:xfrm>
            <a:off x="457200" y="1134666"/>
            <a:ext cx="8232775" cy="2563415"/>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09" name="Google Shape;109;p21"/>
          <p:cNvSpPr txBox="1">
            <a:spLocks noGrp="1"/>
          </p:cNvSpPr>
          <p:nvPr>
            <p:ph type="body" idx="1"/>
          </p:nvPr>
        </p:nvSpPr>
        <p:spPr>
          <a:xfrm>
            <a:off x="457200" y="3788228"/>
            <a:ext cx="8229600" cy="763775"/>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0"/>
              </a:spcBef>
              <a:spcAft>
                <a:spcPts val="0"/>
              </a:spcAft>
              <a:buClr>
                <a:srgbClr val="007FA3"/>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1600"/>
              <a:buFont typeface="Noto Sans Symbols"/>
              <a:buNone/>
              <a:defRPr sz="1600" b="0" i="0" u="none" strike="noStrike" cap="none">
                <a:solidFill>
                  <a:schemeClr val="dk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9pPr>
          </a:lstStyle>
          <a:p>
            <a:endParaRPr/>
          </a:p>
        </p:txBody>
      </p:sp>
      <p:sp>
        <p:nvSpPr>
          <p:cNvPr id="110" name="Google Shape;110;p21"/>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11" name="Google Shape;111;p21"/>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_Figure + Caption">
  <p:cSld name="2_Figure + Caption">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14" name="Google Shape;114;p22"/>
          <p:cNvSpPr txBox="1">
            <a:spLocks noGrp="1"/>
          </p:cNvSpPr>
          <p:nvPr>
            <p:ph type="body" idx="1"/>
          </p:nvPr>
        </p:nvSpPr>
        <p:spPr>
          <a:xfrm>
            <a:off x="457200" y="1110853"/>
            <a:ext cx="4484688" cy="281582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5" name="Google Shape;115;p22"/>
          <p:cNvSpPr txBox="1">
            <a:spLocks noGrp="1"/>
          </p:cNvSpPr>
          <p:nvPr>
            <p:ph type="body" idx="2"/>
          </p:nvPr>
        </p:nvSpPr>
        <p:spPr>
          <a:xfrm>
            <a:off x="5048250" y="1110853"/>
            <a:ext cx="3638550" cy="281582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6" name="Google Shape;116;p22"/>
          <p:cNvSpPr txBox="1">
            <a:spLocks noGrp="1"/>
          </p:cNvSpPr>
          <p:nvPr>
            <p:ph type="body" idx="3"/>
          </p:nvPr>
        </p:nvSpPr>
        <p:spPr>
          <a:xfrm>
            <a:off x="457200" y="4007644"/>
            <a:ext cx="8229600" cy="40005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7" name="Google Shape;117;p22"/>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18" name="Google Shape;118;p22"/>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Label Layout 1">
  <p:cSld name="Label Layout 1">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21" name="Google Shape;121;p23"/>
          <p:cNvSpPr txBox="1">
            <a:spLocks noGrp="1"/>
          </p:cNvSpPr>
          <p:nvPr>
            <p:ph type="body" idx="1"/>
          </p:nvPr>
        </p:nvSpPr>
        <p:spPr>
          <a:xfrm>
            <a:off x="2982913" y="3269456"/>
            <a:ext cx="3482975" cy="45005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2" name="Google Shape;122;p23"/>
          <p:cNvSpPr>
            <a:spLocks noGrp="1"/>
          </p:cNvSpPr>
          <p:nvPr>
            <p:ph type="pic" idx="2"/>
          </p:nvPr>
        </p:nvSpPr>
        <p:spPr>
          <a:xfrm>
            <a:off x="2982912" y="1260872"/>
            <a:ext cx="3482975" cy="1919288"/>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3" name="Google Shape;123;p23"/>
          <p:cNvSpPr txBox="1">
            <a:spLocks noGrp="1"/>
          </p:cNvSpPr>
          <p:nvPr>
            <p:ph type="body" idx="3"/>
          </p:nvPr>
        </p:nvSpPr>
        <p:spPr>
          <a:xfrm>
            <a:off x="808109" y="1260872"/>
            <a:ext cx="1220716"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4" name="Google Shape;124;p23"/>
          <p:cNvSpPr txBox="1">
            <a:spLocks noGrp="1"/>
          </p:cNvSpPr>
          <p:nvPr>
            <p:ph type="body" idx="4"/>
          </p:nvPr>
        </p:nvSpPr>
        <p:spPr>
          <a:xfrm>
            <a:off x="808109" y="1985368"/>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5" name="Google Shape;125;p23"/>
          <p:cNvSpPr txBox="1">
            <a:spLocks noGrp="1"/>
          </p:cNvSpPr>
          <p:nvPr>
            <p:ph type="body" idx="5"/>
          </p:nvPr>
        </p:nvSpPr>
        <p:spPr>
          <a:xfrm>
            <a:off x="808109" y="2709863"/>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6" name="Google Shape;126;p23"/>
          <p:cNvSpPr txBox="1">
            <a:spLocks noGrp="1"/>
          </p:cNvSpPr>
          <p:nvPr>
            <p:ph type="body" idx="6"/>
          </p:nvPr>
        </p:nvSpPr>
        <p:spPr>
          <a:xfrm>
            <a:off x="7381874" y="1260872"/>
            <a:ext cx="1304925"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7" name="Google Shape;127;p23"/>
          <p:cNvSpPr txBox="1">
            <a:spLocks noGrp="1"/>
          </p:cNvSpPr>
          <p:nvPr>
            <p:ph type="body" idx="7"/>
          </p:nvPr>
        </p:nvSpPr>
        <p:spPr>
          <a:xfrm>
            <a:off x="7381874" y="1988693"/>
            <a:ext cx="1304925" cy="46364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8" name="Google Shape;128;p23"/>
          <p:cNvSpPr txBox="1">
            <a:spLocks noGrp="1"/>
          </p:cNvSpPr>
          <p:nvPr>
            <p:ph type="body" idx="8"/>
          </p:nvPr>
        </p:nvSpPr>
        <p:spPr>
          <a:xfrm>
            <a:off x="7381874" y="2709863"/>
            <a:ext cx="1304925" cy="47029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9" name="Google Shape;129;p2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30" name="Google Shape;130;p2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Label Layout 2">
  <p:cSld name="Label Layout 2">
    <p:spTree>
      <p:nvGrpSpPr>
        <p:cNvPr id="1" name="Shape 131"/>
        <p:cNvGrpSpPr/>
        <p:nvPr/>
      </p:nvGrpSpPr>
      <p:grpSpPr>
        <a:xfrm>
          <a:off x="0" y="0"/>
          <a:ext cx="0" cy="0"/>
          <a:chOff x="0" y="0"/>
          <a:chExt cx="0" cy="0"/>
        </a:xfrm>
      </p:grpSpPr>
      <p:sp>
        <p:nvSpPr>
          <p:cNvPr id="132" name="Google Shape;132;p24"/>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33" name="Google Shape;133;p24"/>
          <p:cNvSpPr txBox="1">
            <a:spLocks noGrp="1"/>
          </p:cNvSpPr>
          <p:nvPr>
            <p:ph type="body" idx="1"/>
          </p:nvPr>
        </p:nvSpPr>
        <p:spPr>
          <a:xfrm>
            <a:off x="457201" y="3294460"/>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4" name="Google Shape;134;p24"/>
          <p:cNvSpPr>
            <a:spLocks noGrp="1"/>
          </p:cNvSpPr>
          <p:nvPr>
            <p:ph type="pic" idx="2"/>
          </p:nvPr>
        </p:nvSpPr>
        <p:spPr>
          <a:xfrm>
            <a:off x="457200" y="1363266"/>
            <a:ext cx="2107324" cy="1789509"/>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35" name="Google Shape;135;p24"/>
          <p:cNvSpPr txBox="1">
            <a:spLocks noGrp="1"/>
          </p:cNvSpPr>
          <p:nvPr>
            <p:ph type="body" idx="3"/>
          </p:nvPr>
        </p:nvSpPr>
        <p:spPr>
          <a:xfrm>
            <a:off x="2774622" y="1346210"/>
            <a:ext cx="1534619" cy="44389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6" name="Google Shape;136;p24"/>
          <p:cNvSpPr txBox="1">
            <a:spLocks noGrp="1"/>
          </p:cNvSpPr>
          <p:nvPr>
            <p:ph type="body" idx="4"/>
          </p:nvPr>
        </p:nvSpPr>
        <p:spPr>
          <a:xfrm>
            <a:off x="2774622" y="2030611"/>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7" name="Google Shape;137;p24"/>
          <p:cNvSpPr txBox="1">
            <a:spLocks noGrp="1"/>
          </p:cNvSpPr>
          <p:nvPr>
            <p:ph type="body" idx="5"/>
          </p:nvPr>
        </p:nvSpPr>
        <p:spPr>
          <a:xfrm>
            <a:off x="2774622" y="2697956"/>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8" name="Google Shape;138;p24"/>
          <p:cNvSpPr txBox="1">
            <a:spLocks noGrp="1"/>
          </p:cNvSpPr>
          <p:nvPr>
            <p:ph type="body" idx="6"/>
          </p:nvPr>
        </p:nvSpPr>
        <p:spPr>
          <a:xfrm>
            <a:off x="4931596" y="3260579"/>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9" name="Google Shape;139;p24"/>
          <p:cNvSpPr>
            <a:spLocks noGrp="1"/>
          </p:cNvSpPr>
          <p:nvPr>
            <p:ph type="pic" idx="7"/>
          </p:nvPr>
        </p:nvSpPr>
        <p:spPr>
          <a:xfrm>
            <a:off x="4931596" y="1354903"/>
            <a:ext cx="2107323" cy="1797873"/>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40" name="Google Shape;140;p24"/>
          <p:cNvSpPr txBox="1">
            <a:spLocks noGrp="1"/>
          </p:cNvSpPr>
          <p:nvPr>
            <p:ph type="body" idx="8"/>
          </p:nvPr>
        </p:nvSpPr>
        <p:spPr>
          <a:xfrm>
            <a:off x="7304580" y="1346210"/>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1" name="Google Shape;141;p24"/>
          <p:cNvSpPr txBox="1">
            <a:spLocks noGrp="1"/>
          </p:cNvSpPr>
          <p:nvPr>
            <p:ph type="body" idx="9"/>
          </p:nvPr>
        </p:nvSpPr>
        <p:spPr>
          <a:xfrm>
            <a:off x="7304579" y="2030611"/>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2" name="Google Shape;142;p24"/>
          <p:cNvSpPr txBox="1">
            <a:spLocks noGrp="1"/>
          </p:cNvSpPr>
          <p:nvPr>
            <p:ph type="body" idx="13"/>
          </p:nvPr>
        </p:nvSpPr>
        <p:spPr>
          <a:xfrm>
            <a:off x="7304579" y="2684863"/>
            <a:ext cx="1534620"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3" name="Google Shape;143;p2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44" name="Google Shape;144;p2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hree Content">
  <p:cSld name="Title and Three Content">
    <p:spTree>
      <p:nvGrpSpPr>
        <p:cNvPr id="1" name="Shape 145"/>
        <p:cNvGrpSpPr/>
        <p:nvPr/>
      </p:nvGrpSpPr>
      <p:grpSpPr>
        <a:xfrm>
          <a:off x="0" y="0"/>
          <a:ext cx="0" cy="0"/>
          <a:chOff x="0" y="0"/>
          <a:chExt cx="0" cy="0"/>
        </a:xfrm>
      </p:grpSpPr>
      <p:sp>
        <p:nvSpPr>
          <p:cNvPr id="146" name="Google Shape;146;p25"/>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47" name="Google Shape;147;p25"/>
          <p:cNvSpPr txBox="1">
            <a:spLocks noGrp="1"/>
          </p:cNvSpPr>
          <p:nvPr>
            <p:ph type="body" idx="1"/>
          </p:nvPr>
        </p:nvSpPr>
        <p:spPr>
          <a:xfrm>
            <a:off x="457200" y="1167245"/>
            <a:ext cx="3635375" cy="3390467"/>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8" name="Google Shape;148;p25"/>
          <p:cNvSpPr txBox="1">
            <a:spLocks noGrp="1"/>
          </p:cNvSpPr>
          <p:nvPr>
            <p:ph type="body" idx="2"/>
          </p:nvPr>
        </p:nvSpPr>
        <p:spPr>
          <a:xfrm>
            <a:off x="4234542" y="1167245"/>
            <a:ext cx="4452257"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9" name="Google Shape;149;p25"/>
          <p:cNvSpPr txBox="1">
            <a:spLocks noGrp="1"/>
          </p:cNvSpPr>
          <p:nvPr>
            <p:ph type="body" idx="3"/>
          </p:nvPr>
        </p:nvSpPr>
        <p:spPr>
          <a:xfrm>
            <a:off x="4234542" y="2978944"/>
            <a:ext cx="4452258"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50" name="Google Shape;150;p2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51" name="Google Shape;151;p2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8"/>
        <p:cNvGrpSpPr/>
        <p:nvPr/>
      </p:nvGrpSpPr>
      <p:grpSpPr>
        <a:xfrm>
          <a:off x="0" y="0"/>
          <a:ext cx="0" cy="0"/>
          <a:chOff x="0" y="0"/>
          <a:chExt cx="0" cy="0"/>
        </a:xfrm>
      </p:grpSpPr>
      <p:sp>
        <p:nvSpPr>
          <p:cNvPr id="159" name="Google Shape;159;p27"/>
          <p:cNvSpPr txBox="1">
            <a:spLocks noGrp="1"/>
          </p:cNvSpPr>
          <p:nvPr>
            <p:ph type="title"/>
          </p:nvPr>
        </p:nvSpPr>
        <p:spPr>
          <a:xfrm>
            <a:off x="685800" y="1085850"/>
            <a:ext cx="7772400" cy="161448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60" name="Google Shape;160;p27"/>
          <p:cNvSpPr txBox="1">
            <a:spLocks noGrp="1"/>
          </p:cNvSpPr>
          <p:nvPr>
            <p:ph type="body" idx="1"/>
          </p:nvPr>
        </p:nvSpPr>
        <p:spPr>
          <a:xfrm>
            <a:off x="674687" y="2971800"/>
            <a:ext cx="7794626" cy="131445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1600"/>
              <a:buFont typeface="Arial"/>
              <a:buNone/>
              <a:defRPr sz="1600" b="0" i="0" u="none" strike="noStrike" cap="none">
                <a:solidFill>
                  <a:srgbClr val="007FA3"/>
                </a:solidFill>
                <a:latin typeface="Arial"/>
                <a:ea typeface="Arial"/>
                <a:cs typeface="Arial"/>
                <a:sym typeface="Arial"/>
              </a:defRPr>
            </a:lvl1pPr>
            <a:lvl2pPr marL="914400" marR="0" lvl="1" indent="-228600" algn="l">
              <a:lnSpc>
                <a:spcPct val="100000"/>
              </a:lnSpc>
              <a:spcBef>
                <a:spcPts val="600"/>
              </a:spcBef>
              <a:spcAft>
                <a:spcPts val="0"/>
              </a:spcAft>
              <a:buClr>
                <a:srgbClr val="007FA3"/>
              </a:buClr>
              <a:buSzPts val="1800"/>
              <a:buFont typeface="Arial"/>
              <a:buNone/>
              <a:defRPr sz="1800" b="0" i="0" u="none" strike="noStrike" cap="none">
                <a:solidFill>
                  <a:srgbClr val="888888"/>
                </a:solidFill>
                <a:latin typeface="Arial"/>
                <a:ea typeface="Arial"/>
                <a:cs typeface="Arial"/>
                <a:sym typeface="Arial"/>
              </a:defRPr>
            </a:lvl2pPr>
            <a:lvl3pPr marL="1371600" marR="0" lvl="2" indent="-228600" algn="l">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L="1828800" marR="0" lvl="3"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4pPr>
            <a:lvl5pPr marL="2286000" marR="0" lvl="4"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5pPr>
            <a:lvl6pPr marL="2743200" marR="0" lvl="5"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6pPr>
            <a:lvl7pPr marL="3200400" marR="0" lvl="6"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7pPr>
            <a:lvl8pPr marL="3657600" marR="0" lvl="7"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8pPr>
            <a:lvl9pPr marL="4114800" marR="0" lvl="8"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9pPr>
          </a:lstStyle>
          <a:p>
            <a:endParaRPr/>
          </a:p>
        </p:txBody>
      </p:sp>
      <p:sp>
        <p:nvSpPr>
          <p:cNvPr id="161" name="Google Shape;161;p2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62" name="Google Shape;162;p2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sp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sp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sp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sp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1.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3.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sp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sp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sp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2" name="Google Shape;52;p13"/>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3" name="Google Shape;53;p1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54" name="Google Shape;54;p1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5" name="Google Shape;75;p16"/>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pic>
        <p:nvPicPr>
          <p:cNvPr id="76" name="Google Shape;76;p16" descr="Pearson Logo"/>
          <p:cNvPicPr preferRelativeResize="0"/>
          <p:nvPr/>
        </p:nvPicPr>
        <p:blipFill rotWithShape="1">
          <a:blip r:embed="rId12">
            <a:alphaModFix/>
          </a:blip>
          <a:srcRect/>
          <a:stretch/>
        </p:blipFill>
        <p:spPr>
          <a:xfrm>
            <a:off x="443972" y="4822282"/>
            <a:ext cx="688499" cy="209935"/>
          </a:xfrm>
          <a:prstGeom prst="rect">
            <a:avLst/>
          </a:prstGeom>
          <a:noFill/>
          <a:ln>
            <a:noFill/>
          </a:ln>
        </p:spPr>
      </p:pic>
      <p:sp>
        <p:nvSpPr>
          <p:cNvPr id="77" name="Google Shape;77;p16"/>
          <p:cNvSpPr txBox="1"/>
          <p:nvPr/>
        </p:nvSpPr>
        <p:spPr>
          <a:xfrm>
            <a:off x="1600200" y="4822008"/>
            <a:ext cx="7162799" cy="15004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Verdana"/>
              <a:buNone/>
            </a:pPr>
            <a:r>
              <a:rPr lang="en" sz="1200" b="0" i="0" u="none" strike="noStrike" cap="none">
                <a:solidFill>
                  <a:srgbClr val="000000"/>
                </a:solidFill>
                <a:latin typeface="Verdana"/>
                <a:ea typeface="Verdana"/>
                <a:cs typeface="Verdana"/>
                <a:sym typeface="Verdana"/>
              </a:rPr>
              <a:t>Copyright © 2021, 2018, 2015 Pearson Education, Inc. All Rights Reserved</a:t>
            </a:r>
            <a:endParaRPr/>
          </a:p>
        </p:txBody>
      </p:sp>
      <p:sp>
        <p:nvSpPr>
          <p:cNvPr id="78" name="Google Shape;78;p16"/>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9" name="Google Shape;79;p16"/>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8">
            <a:extLst>
              <a:ext uri="{C183D7F6-B498-43B3-948B-1728B52AA6E4}">
                <adec:decorative xmlns:adec="http://schemas.microsoft.com/office/drawing/2017/decorative" val="0"/>
              </a:ext>
            </a:extLst>
          </p:cNvPr>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Fundamentals of Web Development</a:t>
            </a:r>
            <a:endParaRPr dirty="0"/>
          </a:p>
        </p:txBody>
      </p:sp>
      <p:sp>
        <p:nvSpPr>
          <p:cNvPr id="168" name="Google Shape;168;p28"/>
          <p:cNvSpPr txBox="1">
            <a:spLocks noGrp="1"/>
          </p:cNvSpPr>
          <p:nvPr>
            <p:ph type="body" idx="1"/>
          </p:nvPr>
        </p:nvSpPr>
        <p:spPr>
          <a:xfrm>
            <a:off x="457200" y="612322"/>
            <a:ext cx="8229600" cy="35922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2000"/>
              <a:buFont typeface="Arial"/>
              <a:buNone/>
            </a:pPr>
            <a:r>
              <a:rPr lang="en" dirty="0"/>
              <a:t>Third Edition</a:t>
            </a:r>
            <a:r>
              <a:rPr lang="en-US" dirty="0"/>
              <a:t> by Randy Connolly and Ricardo Hoar</a:t>
            </a:r>
            <a:endParaRPr dirty="0"/>
          </a:p>
        </p:txBody>
      </p:sp>
      <p:sp>
        <p:nvSpPr>
          <p:cNvPr id="169" name="Google Shape;169;p28"/>
          <p:cNvSpPr txBox="1">
            <a:spLocks noGrp="1"/>
          </p:cNvSpPr>
          <p:nvPr>
            <p:ph type="body" idx="3"/>
          </p:nvPr>
        </p:nvSpPr>
        <p:spPr>
          <a:xfrm>
            <a:off x="4572000" y="1200150"/>
            <a:ext cx="4114800" cy="1119188"/>
          </a:xfrm>
          <a:prstGeom prst="rect">
            <a:avLst/>
          </a:prstGeom>
          <a:noFill/>
          <a:ln>
            <a:noFill/>
          </a:ln>
        </p:spPr>
        <p:txBody>
          <a:bodyPr spcFirstLastPara="1" wrap="square" lIns="91425" tIns="91425" rIns="91425" bIns="91425" anchor="b" anchorCtr="0">
            <a:noAutofit/>
          </a:bodyPr>
          <a:lstStyle/>
          <a:p>
            <a:pPr marL="101600" lvl="0" indent="0" algn="ctr" rtl="0">
              <a:lnSpc>
                <a:spcPct val="100000"/>
              </a:lnSpc>
              <a:spcBef>
                <a:spcPts val="0"/>
              </a:spcBef>
              <a:spcAft>
                <a:spcPts val="0"/>
              </a:spcAft>
              <a:buSzPts val="3000"/>
              <a:buNone/>
            </a:pPr>
            <a:r>
              <a:rPr lang="en" dirty="0"/>
              <a:t>Chapter 6</a:t>
            </a:r>
            <a:endParaRPr dirty="0"/>
          </a:p>
        </p:txBody>
      </p:sp>
      <p:sp>
        <p:nvSpPr>
          <p:cNvPr id="170" name="Google Shape;170;p28"/>
          <p:cNvSpPr txBox="1">
            <a:spLocks noGrp="1"/>
          </p:cNvSpPr>
          <p:nvPr>
            <p:ph type="body" idx="4"/>
          </p:nvPr>
        </p:nvSpPr>
        <p:spPr>
          <a:xfrm>
            <a:off x="4572000" y="2439592"/>
            <a:ext cx="4114800" cy="824604"/>
          </a:xfrm>
          <a:prstGeom prst="rect">
            <a:avLst/>
          </a:prstGeom>
          <a:noFill/>
          <a:ln>
            <a:noFill/>
          </a:ln>
        </p:spPr>
        <p:txBody>
          <a:bodyPr spcFirstLastPara="1" wrap="square" lIns="91425" tIns="91425" rIns="91425" bIns="91425" anchor="t" anchorCtr="0">
            <a:noAutofit/>
          </a:bodyPr>
          <a:lstStyle/>
          <a:p>
            <a:pPr algn="ctr"/>
            <a:r>
              <a:rPr lang="en-US" sz="1800" b="0" i="0" u="none" strike="noStrike" baseline="0" dirty="0">
                <a:solidFill>
                  <a:schemeClr val="tx1"/>
                </a:solidFill>
                <a:latin typeface="+mj-lt"/>
              </a:rPr>
              <a:t>Web Media</a:t>
            </a:r>
            <a:endParaRPr lang="en-US" dirty="0">
              <a:solidFill>
                <a:schemeClr val="tx1"/>
              </a:solidFill>
              <a:latin typeface="+mj-lt"/>
            </a:endParaRPr>
          </a:p>
        </p:txBody>
      </p:sp>
      <p:pic>
        <p:nvPicPr>
          <p:cNvPr id="172" name="Google Shape;172;p2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57204" y="1212238"/>
            <a:ext cx="2718259" cy="3363250"/>
          </a:xfrm>
          <a:prstGeom prst="rect">
            <a:avLst/>
          </a:prstGeom>
          <a:noFill/>
          <a:ln>
            <a:noFill/>
          </a:ln>
        </p:spPr>
      </p:pic>
      <p:sp>
        <p:nvSpPr>
          <p:cNvPr id="171" name="Google Shape;171;p28"/>
          <p:cNvSpPr txBox="1">
            <a:spLocks noGrp="1"/>
          </p:cNvSpPr>
          <p:nvPr>
            <p:ph type="body" idx="6"/>
          </p:nvPr>
        </p:nvSpPr>
        <p:spPr>
          <a:xfrm>
            <a:off x="2169825" y="4816187"/>
            <a:ext cx="6589712" cy="171450"/>
          </a:xfrm>
          <a:prstGeom prst="rect">
            <a:avLst/>
          </a:prstGeom>
          <a:noFill/>
          <a:ln>
            <a:noFill/>
          </a:ln>
        </p:spPr>
        <p:txBody>
          <a:bodyPr spcFirstLastPara="1" wrap="square" lIns="91425" tIns="91425" rIns="91425" bIns="91425" anchor="ctr" anchorCtr="0">
            <a:noAutofit/>
          </a:bodyPr>
          <a:lstStyle/>
          <a:p>
            <a:pPr marL="256032" lvl="0" indent="-154432" algn="r" rtl="0">
              <a:lnSpc>
                <a:spcPct val="100000"/>
              </a:lnSpc>
              <a:spcBef>
                <a:spcPts val="0"/>
              </a:spcBef>
              <a:spcAft>
                <a:spcPts val="0"/>
              </a:spcAft>
              <a:buSzPts val="1200"/>
              <a:buNone/>
            </a:pPr>
            <a:r>
              <a:rPr lang="en" sz="1200" b="0" dirty="0">
                <a:latin typeface="Verdana"/>
                <a:ea typeface="Verdana"/>
                <a:cs typeface="Verdana"/>
                <a:sym typeface="Verdana"/>
              </a:rPr>
              <a:t>Copyright © 2021, 2018, 2015 Pearson Education, Inc. All Rights Reserved</a:t>
            </a:r>
            <a:endParaRPr dirty="0"/>
          </a:p>
        </p:txBody>
      </p:sp>
      <p:pic>
        <p:nvPicPr>
          <p:cNvPr id="173" name="Google Shape;173;p28" descr="Pearson Logo"/>
          <p:cNvPicPr preferRelativeResize="0"/>
          <p:nvPr/>
        </p:nvPicPr>
        <p:blipFill rotWithShape="1">
          <a:blip r:embed="rId4">
            <a:alphaModFix/>
          </a:blip>
          <a:srcRect/>
          <a:stretch/>
        </p:blipFill>
        <p:spPr>
          <a:xfrm>
            <a:off x="443972" y="4822282"/>
            <a:ext cx="688501" cy="2099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9AD4D-C3D0-4503-850F-763D7727B0A9}"/>
              </a:ext>
            </a:extLst>
          </p:cNvPr>
          <p:cNvSpPr>
            <a:spLocks noGrp="1"/>
          </p:cNvSpPr>
          <p:nvPr>
            <p:ph type="title"/>
          </p:nvPr>
        </p:nvSpPr>
        <p:spPr/>
        <p:txBody>
          <a:bodyPr/>
          <a:lstStyle/>
          <a:p>
            <a:r>
              <a:rPr lang="en-CA" dirty="0"/>
              <a:t>HSL color model</a:t>
            </a:r>
          </a:p>
        </p:txBody>
      </p:sp>
      <p:sp>
        <p:nvSpPr>
          <p:cNvPr id="3" name="Text Placeholder 2">
            <a:extLst>
              <a:ext uri="{FF2B5EF4-FFF2-40B4-BE49-F238E27FC236}">
                <a16:creationId xmlns:a16="http://schemas.microsoft.com/office/drawing/2014/main" id="{B98FFAE1-8E88-49BA-91BA-FEF516A7137B}"/>
              </a:ext>
            </a:extLst>
          </p:cNvPr>
          <p:cNvSpPr>
            <a:spLocks noGrp="1"/>
          </p:cNvSpPr>
          <p:nvPr>
            <p:ph type="body" idx="1"/>
          </p:nvPr>
        </p:nvSpPr>
        <p:spPr>
          <a:xfrm>
            <a:off x="457200" y="1081088"/>
            <a:ext cx="4017981" cy="3532476"/>
          </a:xfrm>
        </p:spPr>
        <p:txBody>
          <a:bodyPr/>
          <a:lstStyle/>
          <a:p>
            <a:pPr marL="114300" indent="0" algn="l">
              <a:buNone/>
            </a:pPr>
            <a:r>
              <a:rPr lang="en-US" sz="1800" b="0" i="0" u="none" strike="noStrike" baseline="0" dirty="0">
                <a:solidFill>
                  <a:srgbClr val="000000"/>
                </a:solidFill>
                <a:latin typeface="+mj-lt"/>
              </a:rPr>
              <a:t>The </a:t>
            </a:r>
            <a:r>
              <a:rPr lang="en-US" sz="1800" b="1" i="0" u="none" strike="noStrike" baseline="0" dirty="0">
                <a:solidFill>
                  <a:srgbClr val="009A9A"/>
                </a:solidFill>
                <a:latin typeface="+mj-lt"/>
              </a:rPr>
              <a:t>HSL color model</a:t>
            </a:r>
            <a:r>
              <a:rPr lang="en-US" sz="1800" b="0" i="0" u="none" strike="noStrike" baseline="0" dirty="0">
                <a:solidFill>
                  <a:srgbClr val="000000"/>
                </a:solidFill>
                <a:latin typeface="+mj-lt"/>
              </a:rPr>
              <a:t> is more closely aligned to the way we generally talk about color.</a:t>
            </a:r>
            <a:r>
              <a:rPr lang="en-US" sz="1800" b="0" i="0" u="none" strike="noStrike" baseline="0" dirty="0">
                <a:latin typeface="+mj-lt"/>
              </a:rPr>
              <a:t> It breaks a color down into three components:</a:t>
            </a:r>
            <a:endParaRPr lang="en-CA" sz="1800" dirty="0">
              <a:solidFill>
                <a:srgbClr val="000000"/>
              </a:solidFill>
              <a:latin typeface="+mj-lt"/>
            </a:endParaRPr>
          </a:p>
          <a:p>
            <a:pPr algn="l">
              <a:buFont typeface="+mj-lt"/>
              <a:buAutoNum type="arabicPeriod"/>
            </a:pPr>
            <a:r>
              <a:rPr lang="en-CA" sz="1800" b="0" i="0" u="none" strike="noStrike" baseline="0" dirty="0">
                <a:solidFill>
                  <a:srgbClr val="000000"/>
                </a:solidFill>
                <a:latin typeface="+mj-lt"/>
              </a:rPr>
              <a:t>Hue (</a:t>
            </a:r>
            <a:r>
              <a:rPr lang="en-US" sz="1800" b="0" i="0" u="none" strike="noStrike" baseline="0" dirty="0">
                <a:latin typeface="+mj-lt"/>
              </a:rPr>
              <a:t>what we generally refer to as color)</a:t>
            </a:r>
            <a:endParaRPr lang="en-CA" sz="1800" b="0" i="0" u="none" strike="noStrike" baseline="0" dirty="0">
              <a:solidFill>
                <a:srgbClr val="000000"/>
              </a:solidFill>
              <a:latin typeface="+mj-lt"/>
            </a:endParaRPr>
          </a:p>
          <a:p>
            <a:pPr algn="l">
              <a:buFont typeface="+mj-lt"/>
              <a:buAutoNum type="arabicPeriod"/>
            </a:pPr>
            <a:r>
              <a:rPr lang="en-CA" sz="1800" dirty="0">
                <a:solidFill>
                  <a:srgbClr val="000000"/>
                </a:solidFill>
                <a:latin typeface="+mj-lt"/>
              </a:rPr>
              <a:t>Saturation </a:t>
            </a:r>
            <a:r>
              <a:rPr lang="en-CA" sz="1800" b="0" i="0" u="none" strike="noStrike" baseline="0" dirty="0">
                <a:latin typeface="+mj-lt"/>
              </a:rPr>
              <a:t>(the intensity of a color)</a:t>
            </a:r>
            <a:endParaRPr lang="en-CA" sz="1800" dirty="0">
              <a:solidFill>
                <a:srgbClr val="000000"/>
              </a:solidFill>
              <a:latin typeface="+mj-lt"/>
            </a:endParaRPr>
          </a:p>
          <a:p>
            <a:pPr algn="l">
              <a:buFont typeface="+mj-lt"/>
              <a:buAutoNum type="arabicPeriod"/>
            </a:pPr>
            <a:r>
              <a:rPr lang="en-CA" sz="1800" b="0" i="0" u="none" strike="noStrike" baseline="0" dirty="0">
                <a:solidFill>
                  <a:srgbClr val="000000"/>
                </a:solidFill>
                <a:latin typeface="+mj-lt"/>
              </a:rPr>
              <a:t>Lightness (or Brightness)</a:t>
            </a:r>
            <a:endParaRPr lang="en-US" sz="1800" b="0" i="0" u="none" strike="noStrike" baseline="0" dirty="0">
              <a:solidFill>
                <a:srgbClr val="000000"/>
              </a:solidFill>
              <a:latin typeface="+mj-lt"/>
            </a:endParaRPr>
          </a:p>
        </p:txBody>
      </p:sp>
      <p:pic>
        <p:nvPicPr>
          <p:cNvPr id="6" name="Picture 5" descr="FIGURE 6.9 HSL color model">
            <a:extLst>
              <a:ext uri="{FF2B5EF4-FFF2-40B4-BE49-F238E27FC236}">
                <a16:creationId xmlns:a16="http://schemas.microsoft.com/office/drawing/2014/main" id="{44B76B9F-9ADB-4AB2-BF81-7ADA558C8A5E}"/>
              </a:ext>
            </a:extLst>
          </p:cNvPr>
          <p:cNvPicPr>
            <a:picLocks noChangeAspect="1"/>
          </p:cNvPicPr>
          <p:nvPr/>
        </p:nvPicPr>
        <p:blipFill>
          <a:blip r:embed="rId2"/>
          <a:stretch>
            <a:fillRect/>
          </a:stretch>
        </p:blipFill>
        <p:spPr>
          <a:xfrm>
            <a:off x="4802530" y="1081088"/>
            <a:ext cx="3884270" cy="2443331"/>
          </a:xfrm>
          <a:prstGeom prst="rect">
            <a:avLst/>
          </a:prstGeom>
        </p:spPr>
      </p:pic>
    </p:spTree>
    <p:extLst>
      <p:ext uri="{BB962C8B-B14F-4D97-AF65-F5344CB8AC3E}">
        <p14:creationId xmlns:p14="http://schemas.microsoft.com/office/powerpoint/2010/main" val="2425769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7120D-DB22-47A9-8138-18D9C2FFD67B}"/>
              </a:ext>
            </a:extLst>
          </p:cNvPr>
          <p:cNvSpPr>
            <a:spLocks noGrp="1"/>
          </p:cNvSpPr>
          <p:nvPr>
            <p:ph type="title"/>
          </p:nvPr>
        </p:nvSpPr>
        <p:spPr/>
        <p:txBody>
          <a:bodyPr/>
          <a:lstStyle/>
          <a:p>
            <a:r>
              <a:rPr lang="en-CA" dirty="0"/>
              <a:t>Opacity in CSS</a:t>
            </a:r>
          </a:p>
        </p:txBody>
      </p:sp>
      <p:sp>
        <p:nvSpPr>
          <p:cNvPr id="3" name="Text Placeholder 2">
            <a:extLst>
              <a:ext uri="{FF2B5EF4-FFF2-40B4-BE49-F238E27FC236}">
                <a16:creationId xmlns:a16="http://schemas.microsoft.com/office/drawing/2014/main" id="{C0C33C30-5B66-4908-A81D-88D680AB1970}"/>
              </a:ext>
            </a:extLst>
          </p:cNvPr>
          <p:cNvSpPr>
            <a:spLocks noGrp="1"/>
          </p:cNvSpPr>
          <p:nvPr>
            <p:ph type="body" idx="1"/>
          </p:nvPr>
        </p:nvSpPr>
        <p:spPr>
          <a:xfrm>
            <a:off x="457200" y="1081088"/>
            <a:ext cx="4265407" cy="3532476"/>
          </a:xfrm>
        </p:spPr>
        <p:txBody>
          <a:bodyPr/>
          <a:lstStyle/>
          <a:p>
            <a:pPr marL="114300" indent="0" algn="l">
              <a:buNone/>
            </a:pPr>
            <a:r>
              <a:rPr lang="en-CA" b="1" i="0" u="none" strike="noStrike" baseline="0" dirty="0">
                <a:solidFill>
                  <a:srgbClr val="009A9A"/>
                </a:solidFill>
                <a:latin typeface="+mj-lt"/>
              </a:rPr>
              <a:t>Opacity </a:t>
            </a:r>
            <a:r>
              <a:rPr lang="en-US" b="0" i="0" u="none" strike="noStrike" baseline="0" dirty="0">
                <a:solidFill>
                  <a:srgbClr val="000000"/>
                </a:solidFill>
                <a:latin typeface="+mj-lt"/>
              </a:rPr>
              <a:t>is, the degree of transparency in the color. (also referred to as </a:t>
            </a:r>
            <a:r>
              <a:rPr lang="en-US" b="1" i="0" u="none" strike="noStrike" baseline="0" dirty="0">
                <a:solidFill>
                  <a:srgbClr val="009A9A"/>
                </a:solidFill>
                <a:latin typeface="+mj-lt"/>
              </a:rPr>
              <a:t>alpha </a:t>
            </a:r>
            <a:r>
              <a:rPr lang="en-CA" b="1" i="0" u="none" strike="noStrike" baseline="0" dirty="0">
                <a:solidFill>
                  <a:srgbClr val="009A9A"/>
                </a:solidFill>
                <a:latin typeface="+mj-lt"/>
              </a:rPr>
              <a:t>transparency</a:t>
            </a:r>
            <a:r>
              <a:rPr lang="en-CA" dirty="0">
                <a:solidFill>
                  <a:srgbClr val="000000"/>
                </a:solidFill>
                <a:latin typeface="+mj-lt"/>
              </a:rPr>
              <a:t>)</a:t>
            </a:r>
          </a:p>
          <a:p>
            <a:pPr marL="114300" indent="0" algn="l">
              <a:buNone/>
            </a:pPr>
            <a:r>
              <a:rPr lang="en-US" b="0" i="0" u="none" strike="noStrike" baseline="0" dirty="0">
                <a:latin typeface="+mj-lt"/>
              </a:rPr>
              <a:t>In CSS, there is an opacity property that takes a value between 0 and 1.0. </a:t>
            </a:r>
          </a:p>
          <a:p>
            <a:r>
              <a:rPr lang="en-US" b="0" i="0" u="none" strike="noStrike" baseline="0" dirty="0">
                <a:latin typeface="+mj-lt"/>
              </a:rPr>
              <a:t>0 means that the element is fully transparent.</a:t>
            </a:r>
          </a:p>
          <a:p>
            <a:r>
              <a:rPr lang="en-US" b="0" i="0" u="none" strike="noStrike" baseline="0" dirty="0">
                <a:latin typeface="+mj-lt"/>
              </a:rPr>
              <a:t>100 means that the element is fully opaque—that is, it has </a:t>
            </a:r>
            <a:r>
              <a:rPr lang="en-CA" b="0" i="0" u="none" strike="noStrike" baseline="0" dirty="0">
                <a:latin typeface="+mj-lt"/>
              </a:rPr>
              <a:t>no transparency.</a:t>
            </a:r>
            <a:endParaRPr lang="en-CA" dirty="0">
              <a:solidFill>
                <a:srgbClr val="000000"/>
              </a:solidFill>
              <a:latin typeface="+mj-lt"/>
            </a:endParaRPr>
          </a:p>
          <a:p>
            <a:pPr marL="114300" indent="0" algn="l">
              <a:buNone/>
            </a:pPr>
            <a:endParaRPr lang="en-CA" dirty="0">
              <a:latin typeface="+mj-lt"/>
            </a:endParaRPr>
          </a:p>
        </p:txBody>
      </p:sp>
      <p:pic>
        <p:nvPicPr>
          <p:cNvPr id="5" name="Picture 4" descr="FIGURE 6.10 Opacity settings">
            <a:extLst>
              <a:ext uri="{FF2B5EF4-FFF2-40B4-BE49-F238E27FC236}">
                <a16:creationId xmlns:a16="http://schemas.microsoft.com/office/drawing/2014/main" id="{D094072C-B383-485C-8E68-4AA534367683}"/>
              </a:ext>
            </a:extLst>
          </p:cNvPr>
          <p:cNvPicPr>
            <a:picLocks noChangeAspect="1"/>
          </p:cNvPicPr>
          <p:nvPr/>
        </p:nvPicPr>
        <p:blipFill>
          <a:blip r:embed="rId2"/>
          <a:stretch>
            <a:fillRect/>
          </a:stretch>
        </p:blipFill>
        <p:spPr>
          <a:xfrm>
            <a:off x="5000564" y="1081088"/>
            <a:ext cx="3686236" cy="2916667"/>
          </a:xfrm>
          <a:prstGeom prst="rect">
            <a:avLst/>
          </a:prstGeom>
        </p:spPr>
      </p:pic>
    </p:spTree>
    <p:extLst>
      <p:ext uri="{BB962C8B-B14F-4D97-AF65-F5344CB8AC3E}">
        <p14:creationId xmlns:p14="http://schemas.microsoft.com/office/powerpoint/2010/main" val="2187640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7120D-DB22-47A9-8138-18D9C2FFD67B}"/>
              </a:ext>
            </a:extLst>
          </p:cNvPr>
          <p:cNvSpPr>
            <a:spLocks noGrp="1"/>
          </p:cNvSpPr>
          <p:nvPr>
            <p:ph type="title"/>
          </p:nvPr>
        </p:nvSpPr>
        <p:spPr/>
        <p:txBody>
          <a:bodyPr/>
          <a:lstStyle/>
          <a:p>
            <a:r>
              <a:rPr lang="en-CA" dirty="0"/>
              <a:t>Opacity using CSS</a:t>
            </a:r>
          </a:p>
        </p:txBody>
      </p:sp>
      <p:pic>
        <p:nvPicPr>
          <p:cNvPr id="7" name="Picture 6" descr="FIGURE 6.11 Specifying the opacities shown in Figure 6.10 using CSS&#10;">
            <a:extLst>
              <a:ext uri="{FF2B5EF4-FFF2-40B4-BE49-F238E27FC236}">
                <a16:creationId xmlns:a16="http://schemas.microsoft.com/office/drawing/2014/main" id="{5B463E50-10AC-473A-89C8-C742A1CFC3C4}"/>
              </a:ext>
            </a:extLst>
          </p:cNvPr>
          <p:cNvPicPr>
            <a:picLocks noChangeAspect="1"/>
          </p:cNvPicPr>
          <p:nvPr/>
        </p:nvPicPr>
        <p:blipFill>
          <a:blip r:embed="rId2"/>
          <a:stretch>
            <a:fillRect/>
          </a:stretch>
        </p:blipFill>
        <p:spPr>
          <a:xfrm>
            <a:off x="2198594" y="984487"/>
            <a:ext cx="4746812" cy="3731771"/>
          </a:xfrm>
          <a:prstGeom prst="rect">
            <a:avLst/>
          </a:prstGeom>
        </p:spPr>
      </p:pic>
    </p:spTree>
    <p:extLst>
      <p:ext uri="{BB962C8B-B14F-4D97-AF65-F5344CB8AC3E}">
        <p14:creationId xmlns:p14="http://schemas.microsoft.com/office/powerpoint/2010/main" val="27176580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9D239-4B00-4431-83EC-39A76B939BF8}"/>
              </a:ext>
            </a:extLst>
          </p:cNvPr>
          <p:cNvSpPr>
            <a:spLocks noGrp="1"/>
          </p:cNvSpPr>
          <p:nvPr>
            <p:ph type="title"/>
          </p:nvPr>
        </p:nvSpPr>
        <p:spPr/>
        <p:txBody>
          <a:bodyPr/>
          <a:lstStyle/>
          <a:p>
            <a:r>
              <a:rPr lang="en-CA" dirty="0"/>
              <a:t>Gradients</a:t>
            </a:r>
          </a:p>
        </p:txBody>
      </p:sp>
      <p:sp>
        <p:nvSpPr>
          <p:cNvPr id="3" name="Text Placeholder 2">
            <a:extLst>
              <a:ext uri="{FF2B5EF4-FFF2-40B4-BE49-F238E27FC236}">
                <a16:creationId xmlns:a16="http://schemas.microsoft.com/office/drawing/2014/main" id="{C6A52ADC-A6DE-41CB-808D-C1C1B334C433}"/>
              </a:ext>
            </a:extLst>
          </p:cNvPr>
          <p:cNvSpPr>
            <a:spLocks noGrp="1"/>
          </p:cNvSpPr>
          <p:nvPr>
            <p:ph type="body" idx="1"/>
          </p:nvPr>
        </p:nvSpPr>
        <p:spPr>
          <a:xfrm>
            <a:off x="457201" y="1081088"/>
            <a:ext cx="3985708" cy="3532476"/>
          </a:xfrm>
        </p:spPr>
        <p:txBody>
          <a:bodyPr/>
          <a:lstStyle/>
          <a:p>
            <a:pPr marL="114300" indent="0" algn="l">
              <a:buNone/>
            </a:pPr>
            <a:r>
              <a:rPr lang="en-US" sz="1800" b="0" i="0" u="none" strike="noStrike" baseline="0" dirty="0">
                <a:solidFill>
                  <a:srgbClr val="000000"/>
                </a:solidFill>
                <a:latin typeface="+mj-lt"/>
              </a:rPr>
              <a:t>A </a:t>
            </a:r>
            <a:r>
              <a:rPr lang="en-US" sz="1800" b="1" i="0" u="none" strike="noStrike" baseline="0" dirty="0">
                <a:solidFill>
                  <a:srgbClr val="009A9A"/>
                </a:solidFill>
                <a:latin typeface="+mj-lt"/>
              </a:rPr>
              <a:t>gradient </a:t>
            </a:r>
            <a:r>
              <a:rPr lang="en-US" sz="1800" b="0" i="0" u="none" strike="noStrike" baseline="0" dirty="0">
                <a:solidFill>
                  <a:srgbClr val="000000"/>
                </a:solidFill>
                <a:latin typeface="+mj-lt"/>
              </a:rPr>
              <a:t>is a transition or blend between two or more colors.</a:t>
            </a:r>
            <a:r>
              <a:rPr lang="en-US" sz="1800" b="0" i="0" u="none" strike="noStrike" baseline="0" dirty="0">
                <a:latin typeface="+mj-lt"/>
              </a:rPr>
              <a:t> </a:t>
            </a:r>
          </a:p>
          <a:p>
            <a:pPr marL="114300" indent="0" algn="l">
              <a:buNone/>
            </a:pPr>
            <a:r>
              <a:rPr lang="en-US" sz="1800" dirty="0">
                <a:latin typeface="+mj-lt"/>
              </a:rPr>
              <a:t>G</a:t>
            </a:r>
            <a:r>
              <a:rPr lang="en-US" sz="1800" b="0" i="0" u="none" strike="noStrike" baseline="0" dirty="0">
                <a:latin typeface="+mj-lt"/>
              </a:rPr>
              <a:t>radients use the </a:t>
            </a:r>
            <a:r>
              <a:rPr lang="en-US" sz="1800" b="1" i="0" u="none" strike="noStrike" baseline="0" dirty="0">
                <a:latin typeface="+mj-lt"/>
              </a:rPr>
              <a:t>background-image</a:t>
            </a:r>
            <a:r>
              <a:rPr lang="en-US" sz="1800" b="0" i="0" u="none" strike="noStrike" baseline="0" dirty="0">
                <a:latin typeface="+mj-lt"/>
              </a:rPr>
              <a:t> property. </a:t>
            </a:r>
            <a:endParaRPr lang="en-CA" dirty="0">
              <a:latin typeface="+mj-lt"/>
            </a:endParaRPr>
          </a:p>
        </p:txBody>
      </p:sp>
      <p:pic>
        <p:nvPicPr>
          <p:cNvPr id="5" name="Picture 4" descr="FIGURE 6.12 Example CSS gradients">
            <a:extLst>
              <a:ext uri="{FF2B5EF4-FFF2-40B4-BE49-F238E27FC236}">
                <a16:creationId xmlns:a16="http://schemas.microsoft.com/office/drawing/2014/main" id="{5803D920-1339-4FB0-85ED-8C2EBDE8DAEC}"/>
              </a:ext>
            </a:extLst>
          </p:cNvPr>
          <p:cNvPicPr>
            <a:picLocks noChangeAspect="1"/>
          </p:cNvPicPr>
          <p:nvPr/>
        </p:nvPicPr>
        <p:blipFill>
          <a:blip r:embed="rId2"/>
          <a:stretch>
            <a:fillRect/>
          </a:stretch>
        </p:blipFill>
        <p:spPr>
          <a:xfrm>
            <a:off x="4442909" y="1081087"/>
            <a:ext cx="3898178" cy="3353959"/>
          </a:xfrm>
          <a:prstGeom prst="rect">
            <a:avLst/>
          </a:prstGeom>
        </p:spPr>
      </p:pic>
    </p:spTree>
    <p:extLst>
      <p:ext uri="{BB962C8B-B14F-4D97-AF65-F5344CB8AC3E}">
        <p14:creationId xmlns:p14="http://schemas.microsoft.com/office/powerpoint/2010/main" val="3612096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04A85-0078-4C3A-B7CF-889AAD8EA332}"/>
              </a:ext>
            </a:extLst>
          </p:cNvPr>
          <p:cNvSpPr>
            <a:spLocks noGrp="1"/>
          </p:cNvSpPr>
          <p:nvPr>
            <p:ph type="title"/>
          </p:nvPr>
        </p:nvSpPr>
        <p:spPr/>
        <p:txBody>
          <a:bodyPr/>
          <a:lstStyle/>
          <a:p>
            <a:r>
              <a:rPr lang="en-CA" dirty="0"/>
              <a:t>Image Concepts</a:t>
            </a:r>
          </a:p>
        </p:txBody>
      </p:sp>
      <p:sp>
        <p:nvSpPr>
          <p:cNvPr id="3" name="Text Placeholder 2">
            <a:extLst>
              <a:ext uri="{FF2B5EF4-FFF2-40B4-BE49-F238E27FC236}">
                <a16:creationId xmlns:a16="http://schemas.microsoft.com/office/drawing/2014/main" id="{8176073F-8B14-49FA-92B5-7EF149DB26AD}"/>
              </a:ext>
            </a:extLst>
          </p:cNvPr>
          <p:cNvSpPr>
            <a:spLocks noGrp="1"/>
          </p:cNvSpPr>
          <p:nvPr>
            <p:ph type="body" idx="1"/>
          </p:nvPr>
        </p:nvSpPr>
        <p:spPr/>
        <p:txBody>
          <a:bodyPr/>
          <a:lstStyle/>
          <a:p>
            <a:pPr marL="114300" indent="0" algn="l">
              <a:buNone/>
            </a:pPr>
            <a:r>
              <a:rPr lang="en-US" sz="1800" b="0" i="0" u="none" strike="noStrike" baseline="0" dirty="0">
                <a:latin typeface="+mj-lt"/>
              </a:rPr>
              <a:t>There are a number of other concepts that you should be familiar with in order to </a:t>
            </a:r>
            <a:r>
              <a:rPr lang="en-CA" sz="1800" b="0" i="0" u="none" strike="noStrike" baseline="0" dirty="0">
                <a:latin typeface="+mj-lt"/>
              </a:rPr>
              <a:t>fully understand digital media.</a:t>
            </a:r>
          </a:p>
          <a:p>
            <a:r>
              <a:rPr lang="en-CA" sz="1800" dirty="0">
                <a:latin typeface="+mj-lt"/>
              </a:rPr>
              <a:t>Color Depth</a:t>
            </a:r>
          </a:p>
          <a:p>
            <a:pPr lvl="1"/>
            <a:r>
              <a:rPr lang="en-CA" sz="1800" dirty="0">
                <a:latin typeface="+mj-lt"/>
              </a:rPr>
              <a:t>Dithering</a:t>
            </a:r>
          </a:p>
          <a:p>
            <a:r>
              <a:rPr lang="en-CA" sz="1800" dirty="0">
                <a:latin typeface="+mj-lt"/>
              </a:rPr>
              <a:t>Image Size</a:t>
            </a:r>
          </a:p>
          <a:p>
            <a:pPr lvl="1"/>
            <a:r>
              <a:rPr lang="en-CA" sz="1800" dirty="0">
                <a:latin typeface="+mj-lt"/>
              </a:rPr>
              <a:t>Interpolating</a:t>
            </a:r>
          </a:p>
          <a:p>
            <a:r>
              <a:rPr lang="en-CA" sz="1800" dirty="0">
                <a:latin typeface="+mj-lt"/>
              </a:rPr>
              <a:t>Display Resolution</a:t>
            </a:r>
          </a:p>
          <a:p>
            <a:endParaRPr lang="en-CA" sz="1800" dirty="0">
              <a:latin typeface="+mj-lt"/>
            </a:endParaRPr>
          </a:p>
          <a:p>
            <a:endParaRPr lang="en-CA" dirty="0">
              <a:latin typeface="+mj-lt"/>
            </a:endParaRPr>
          </a:p>
        </p:txBody>
      </p:sp>
    </p:spTree>
    <p:extLst>
      <p:ext uri="{BB962C8B-B14F-4D97-AF65-F5344CB8AC3E}">
        <p14:creationId xmlns:p14="http://schemas.microsoft.com/office/powerpoint/2010/main" val="42333737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6E4A2-F91E-4E21-836E-DE501C54CEA1}"/>
              </a:ext>
            </a:extLst>
          </p:cNvPr>
          <p:cNvSpPr>
            <a:spLocks noGrp="1"/>
          </p:cNvSpPr>
          <p:nvPr>
            <p:ph type="title"/>
          </p:nvPr>
        </p:nvSpPr>
        <p:spPr/>
        <p:txBody>
          <a:bodyPr/>
          <a:lstStyle/>
          <a:p>
            <a:r>
              <a:rPr lang="en-CA" dirty="0"/>
              <a:t>Color Depth</a:t>
            </a:r>
          </a:p>
        </p:txBody>
      </p:sp>
      <p:sp>
        <p:nvSpPr>
          <p:cNvPr id="3" name="Text Placeholder 2">
            <a:extLst>
              <a:ext uri="{FF2B5EF4-FFF2-40B4-BE49-F238E27FC236}">
                <a16:creationId xmlns:a16="http://schemas.microsoft.com/office/drawing/2014/main" id="{7AC0B39E-617B-4B4E-96A6-C690E05AE405}"/>
              </a:ext>
            </a:extLst>
          </p:cNvPr>
          <p:cNvSpPr>
            <a:spLocks noGrp="1"/>
          </p:cNvSpPr>
          <p:nvPr>
            <p:ph type="body" idx="1"/>
          </p:nvPr>
        </p:nvSpPr>
        <p:spPr/>
        <p:txBody>
          <a:bodyPr/>
          <a:lstStyle/>
          <a:p>
            <a:pPr marL="114300" indent="0" algn="l">
              <a:buNone/>
            </a:pPr>
            <a:r>
              <a:rPr lang="en-US" sz="1800" b="1" i="0" u="none" strike="noStrike" baseline="0" dirty="0">
                <a:solidFill>
                  <a:srgbClr val="009A9A"/>
                </a:solidFill>
                <a:latin typeface="+mj-lt"/>
              </a:rPr>
              <a:t>Color depth </a:t>
            </a:r>
            <a:r>
              <a:rPr lang="en-US" sz="1800" b="0" i="0" u="none" strike="noStrike" baseline="0" dirty="0">
                <a:solidFill>
                  <a:srgbClr val="000000"/>
                </a:solidFill>
                <a:latin typeface="+mj-lt"/>
              </a:rPr>
              <a:t>refers to the maximum number of possible colors that an image can </a:t>
            </a:r>
            <a:r>
              <a:rPr lang="en-CA" sz="1800" b="0" i="0" u="none" strike="noStrike" baseline="0" dirty="0">
                <a:solidFill>
                  <a:srgbClr val="000000"/>
                </a:solidFill>
                <a:latin typeface="+mj-lt"/>
              </a:rPr>
              <a:t>contain.</a:t>
            </a:r>
          </a:p>
          <a:p>
            <a:pPr marL="114300" indent="0" algn="l">
              <a:buNone/>
            </a:pPr>
            <a:r>
              <a:rPr lang="en-US" sz="1800" b="0" i="0" u="none" strike="noStrike" baseline="0" dirty="0">
                <a:latin typeface="+mj-lt"/>
              </a:rPr>
              <a:t>For raster images, this value is determined by the number of bits used to represent the color or tone information for each pixel</a:t>
            </a:r>
            <a:endParaRPr lang="en-CA" dirty="0">
              <a:latin typeface="+mj-lt"/>
            </a:endParaRPr>
          </a:p>
        </p:txBody>
      </p:sp>
      <p:pic>
        <p:nvPicPr>
          <p:cNvPr id="5" name="Picture 4" descr="FIGURE 6.13 Visualizing image color depth">
            <a:extLst>
              <a:ext uri="{FF2B5EF4-FFF2-40B4-BE49-F238E27FC236}">
                <a16:creationId xmlns:a16="http://schemas.microsoft.com/office/drawing/2014/main" id="{850B6A10-2685-420A-9AE8-878098D597EA}"/>
              </a:ext>
            </a:extLst>
          </p:cNvPr>
          <p:cNvPicPr>
            <a:picLocks noChangeAspect="1"/>
          </p:cNvPicPr>
          <p:nvPr/>
        </p:nvPicPr>
        <p:blipFill>
          <a:blip r:embed="rId2"/>
          <a:stretch>
            <a:fillRect/>
          </a:stretch>
        </p:blipFill>
        <p:spPr>
          <a:xfrm>
            <a:off x="1881914" y="2958353"/>
            <a:ext cx="5380172" cy="1329970"/>
          </a:xfrm>
          <a:prstGeom prst="rect">
            <a:avLst/>
          </a:prstGeom>
        </p:spPr>
      </p:pic>
    </p:spTree>
    <p:extLst>
      <p:ext uri="{BB962C8B-B14F-4D97-AF65-F5344CB8AC3E}">
        <p14:creationId xmlns:p14="http://schemas.microsoft.com/office/powerpoint/2010/main" val="728565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6E4A2-F91E-4E21-836E-DE501C54CEA1}"/>
              </a:ext>
            </a:extLst>
          </p:cNvPr>
          <p:cNvSpPr>
            <a:spLocks noGrp="1"/>
          </p:cNvSpPr>
          <p:nvPr>
            <p:ph type="title"/>
          </p:nvPr>
        </p:nvSpPr>
        <p:spPr/>
        <p:txBody>
          <a:bodyPr/>
          <a:lstStyle/>
          <a:p>
            <a:r>
              <a:rPr lang="en-CA" dirty="0"/>
              <a:t>Color Depth </a:t>
            </a:r>
            <a:r>
              <a:rPr lang="en-CA" sz="3200" dirty="0"/>
              <a:t>(ii)</a:t>
            </a:r>
            <a:endParaRPr lang="en-CA" dirty="0"/>
          </a:p>
        </p:txBody>
      </p:sp>
      <p:sp>
        <p:nvSpPr>
          <p:cNvPr id="3" name="Text Placeholder 2">
            <a:extLst>
              <a:ext uri="{FF2B5EF4-FFF2-40B4-BE49-F238E27FC236}">
                <a16:creationId xmlns:a16="http://schemas.microsoft.com/office/drawing/2014/main" id="{7AC0B39E-617B-4B4E-96A6-C690E05AE405}"/>
              </a:ext>
            </a:extLst>
          </p:cNvPr>
          <p:cNvSpPr>
            <a:spLocks noGrp="1"/>
          </p:cNvSpPr>
          <p:nvPr>
            <p:ph type="body" idx="1"/>
          </p:nvPr>
        </p:nvSpPr>
        <p:spPr/>
        <p:txBody>
          <a:bodyPr/>
          <a:lstStyle/>
          <a:p>
            <a:pPr marL="114300" indent="0" algn="l">
              <a:buNone/>
            </a:pPr>
            <a:r>
              <a:rPr lang="en-US" b="0" i="0" u="none" strike="noStrike" baseline="0" dirty="0">
                <a:latin typeface="+mj-lt"/>
              </a:rPr>
              <a:t>The more bits used to represent color, the more possible colors an image can </a:t>
            </a:r>
            <a:r>
              <a:rPr lang="en-CA" b="0" i="0" u="none" strike="noStrike" baseline="0" dirty="0">
                <a:latin typeface="+mj-lt"/>
              </a:rPr>
              <a:t>contain.</a:t>
            </a:r>
          </a:p>
          <a:p>
            <a:r>
              <a:rPr lang="en-CA" dirty="0">
                <a:latin typeface="+mj-lt"/>
              </a:rPr>
              <a:t>8 bits = 256 colors</a:t>
            </a:r>
          </a:p>
          <a:p>
            <a:r>
              <a:rPr lang="en-CA" dirty="0">
                <a:latin typeface="+mj-lt"/>
              </a:rPr>
              <a:t>24 bits (true color) = 16.8 million</a:t>
            </a:r>
          </a:p>
          <a:p>
            <a:pPr marL="114300" indent="0" algn="l">
              <a:buNone/>
            </a:pPr>
            <a:r>
              <a:rPr lang="en-US" b="0" i="0" u="none" strike="noStrike" baseline="0" dirty="0">
                <a:latin typeface="+mj-lt"/>
              </a:rPr>
              <a:t>Most LCD monitors are only 18-bit display devices (262,144 colors) and use</a:t>
            </a:r>
            <a:r>
              <a:rPr lang="en-US" b="0" i="0" u="none" strike="noStrike" baseline="0" dirty="0">
                <a:solidFill>
                  <a:srgbClr val="000000"/>
                </a:solidFill>
                <a:latin typeface="+mj-lt"/>
              </a:rPr>
              <a:t> </a:t>
            </a:r>
            <a:r>
              <a:rPr lang="en-US" b="1" i="0" u="none" strike="noStrike" baseline="0" dirty="0">
                <a:solidFill>
                  <a:srgbClr val="009A9A"/>
                </a:solidFill>
                <a:latin typeface="+mj-lt"/>
              </a:rPr>
              <a:t>dithering </a:t>
            </a:r>
            <a:r>
              <a:rPr lang="en-US" i="0" u="none" strike="noStrike" baseline="0" dirty="0">
                <a:solidFill>
                  <a:schemeClr val="tx1"/>
                </a:solidFill>
                <a:latin typeface="+mj-lt"/>
              </a:rPr>
              <a:t>to</a:t>
            </a:r>
            <a:r>
              <a:rPr lang="en-US" b="1" i="0" u="none" strike="noStrike" baseline="0" dirty="0">
                <a:solidFill>
                  <a:srgbClr val="009A9A"/>
                </a:solidFill>
                <a:latin typeface="+mj-lt"/>
              </a:rPr>
              <a:t> </a:t>
            </a:r>
            <a:r>
              <a:rPr lang="en-US" b="0" i="0" u="none" strike="noStrike" baseline="0" dirty="0">
                <a:latin typeface="+mj-lt"/>
              </a:rPr>
              <a:t>create the illusion of more color.</a:t>
            </a:r>
            <a:endParaRPr lang="en-CA" sz="1400" dirty="0">
              <a:latin typeface="+mj-lt"/>
            </a:endParaRPr>
          </a:p>
        </p:txBody>
      </p:sp>
      <p:pic>
        <p:nvPicPr>
          <p:cNvPr id="6" name="Picture 5" descr="FIGURE 6.14 Dithering">
            <a:extLst>
              <a:ext uri="{FF2B5EF4-FFF2-40B4-BE49-F238E27FC236}">
                <a16:creationId xmlns:a16="http://schemas.microsoft.com/office/drawing/2014/main" id="{7E0B8DDF-90DA-46E3-A44F-C66C74FA4458}"/>
              </a:ext>
            </a:extLst>
          </p:cNvPr>
          <p:cNvPicPr>
            <a:picLocks noChangeAspect="1"/>
          </p:cNvPicPr>
          <p:nvPr/>
        </p:nvPicPr>
        <p:blipFill>
          <a:blip r:embed="rId2"/>
          <a:stretch>
            <a:fillRect/>
          </a:stretch>
        </p:blipFill>
        <p:spPr>
          <a:xfrm>
            <a:off x="2085883" y="3231933"/>
            <a:ext cx="4972234" cy="1478232"/>
          </a:xfrm>
          <a:prstGeom prst="rect">
            <a:avLst/>
          </a:prstGeom>
        </p:spPr>
      </p:pic>
    </p:spTree>
    <p:extLst>
      <p:ext uri="{BB962C8B-B14F-4D97-AF65-F5344CB8AC3E}">
        <p14:creationId xmlns:p14="http://schemas.microsoft.com/office/powerpoint/2010/main" val="1353323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6F3DD-EB7E-4728-9F8B-90DA14AD3A1A}"/>
              </a:ext>
            </a:extLst>
          </p:cNvPr>
          <p:cNvSpPr>
            <a:spLocks noGrp="1"/>
          </p:cNvSpPr>
          <p:nvPr>
            <p:ph type="title"/>
          </p:nvPr>
        </p:nvSpPr>
        <p:spPr/>
        <p:txBody>
          <a:bodyPr/>
          <a:lstStyle/>
          <a:p>
            <a:r>
              <a:rPr lang="en-CA" dirty="0"/>
              <a:t>Image Size</a:t>
            </a:r>
          </a:p>
        </p:txBody>
      </p:sp>
      <p:sp>
        <p:nvSpPr>
          <p:cNvPr id="3" name="Text Placeholder 2">
            <a:extLst>
              <a:ext uri="{FF2B5EF4-FFF2-40B4-BE49-F238E27FC236}">
                <a16:creationId xmlns:a16="http://schemas.microsoft.com/office/drawing/2014/main" id="{83D2B470-629E-4D00-8A6A-2E476B764907}"/>
              </a:ext>
            </a:extLst>
          </p:cNvPr>
          <p:cNvSpPr>
            <a:spLocks noGrp="1"/>
          </p:cNvSpPr>
          <p:nvPr>
            <p:ph type="body" idx="1"/>
          </p:nvPr>
        </p:nvSpPr>
        <p:spPr/>
        <p:txBody>
          <a:bodyPr/>
          <a:lstStyle/>
          <a:p>
            <a:pPr marL="114300" indent="0" algn="l">
              <a:buNone/>
            </a:pPr>
            <a:r>
              <a:rPr lang="en-US" sz="1800" b="1" i="0" u="none" strike="noStrike" baseline="0" dirty="0">
                <a:solidFill>
                  <a:srgbClr val="009A9A"/>
                </a:solidFill>
                <a:latin typeface="+mj-lt"/>
              </a:rPr>
              <a:t>Image size </a:t>
            </a:r>
            <a:r>
              <a:rPr lang="en-US" sz="1800" b="0" i="0" u="none" strike="noStrike" baseline="0" dirty="0">
                <a:solidFill>
                  <a:srgbClr val="000000"/>
                </a:solidFill>
                <a:latin typeface="+mj-lt"/>
              </a:rPr>
              <a:t>refers to how many pixels a raster image contains</a:t>
            </a:r>
          </a:p>
          <a:p>
            <a:pPr marL="114300" indent="0" algn="l">
              <a:buNone/>
            </a:pPr>
            <a:r>
              <a:rPr lang="en-US" sz="1800" b="0" i="0" u="none" strike="noStrike" baseline="0" dirty="0">
                <a:latin typeface="+mj-lt"/>
              </a:rPr>
              <a:t>The size of an image onscreen is determined by </a:t>
            </a:r>
          </a:p>
          <a:p>
            <a:r>
              <a:rPr lang="en-US" sz="1800" b="0" i="0" u="none" strike="noStrike" baseline="0" dirty="0">
                <a:latin typeface="+mj-lt"/>
              </a:rPr>
              <a:t>Pixel dimensions of the image, </a:t>
            </a:r>
          </a:p>
          <a:p>
            <a:r>
              <a:rPr lang="en-US" sz="1800" b="0" i="0" u="none" strike="noStrike" baseline="0" dirty="0">
                <a:latin typeface="+mj-lt"/>
              </a:rPr>
              <a:t>Monitor size, and the</a:t>
            </a:r>
          </a:p>
          <a:p>
            <a:pPr algn="l"/>
            <a:r>
              <a:rPr lang="en-US" sz="1800" b="0" i="0" u="none" strike="noStrike" baseline="0" dirty="0">
                <a:latin typeface="+mj-lt"/>
              </a:rPr>
              <a:t>Computer’s display resolution</a:t>
            </a:r>
          </a:p>
          <a:p>
            <a:pPr marL="114300" indent="0" algn="l">
              <a:buNone/>
            </a:pPr>
            <a:r>
              <a:rPr lang="en-CA" sz="1800" b="0" i="0" u="none" strike="noStrike" baseline="0" dirty="0">
                <a:latin typeface="+mj-lt"/>
              </a:rPr>
              <a:t>Whenever you resize</a:t>
            </a:r>
            <a:r>
              <a:rPr lang="en-CA" sz="1800" dirty="0">
                <a:latin typeface="+mj-lt"/>
              </a:rPr>
              <a:t>, t</a:t>
            </a:r>
            <a:r>
              <a:rPr lang="en-CA" sz="1800" b="0" i="0" u="none" strike="noStrike" baseline="0" dirty="0">
                <a:solidFill>
                  <a:srgbClr val="000000"/>
                </a:solidFill>
                <a:latin typeface="+mj-lt"/>
              </a:rPr>
              <a:t>he program (the </a:t>
            </a:r>
            <a:r>
              <a:rPr lang="en-US" sz="1800" b="0" i="0" u="none" strike="noStrike" baseline="0" dirty="0">
                <a:solidFill>
                  <a:srgbClr val="000000"/>
                </a:solidFill>
                <a:latin typeface="+mj-lt"/>
              </a:rPr>
              <a:t>browser, Photoshop, </a:t>
            </a:r>
            <a:r>
              <a:rPr lang="en-US" sz="1800" b="0" i="0" u="none" strike="noStrike" baseline="0" dirty="0" err="1">
                <a:solidFill>
                  <a:srgbClr val="000000"/>
                </a:solidFill>
                <a:latin typeface="+mj-lt"/>
              </a:rPr>
              <a:t>etc</a:t>
            </a:r>
            <a:r>
              <a:rPr lang="en-US" sz="1800" b="0" i="0" u="none" strike="noStrike" baseline="0" dirty="0">
                <a:solidFill>
                  <a:srgbClr val="000000"/>
                </a:solidFill>
                <a:latin typeface="+mj-lt"/>
              </a:rPr>
              <a:t>) doing the resizing must </a:t>
            </a:r>
            <a:r>
              <a:rPr lang="en-US" sz="1800" b="1" i="0" u="none" strike="noStrike" baseline="0" dirty="0">
                <a:solidFill>
                  <a:srgbClr val="009A9A"/>
                </a:solidFill>
                <a:latin typeface="+mj-lt"/>
              </a:rPr>
              <a:t>interpolate</a:t>
            </a:r>
            <a:endParaRPr lang="en-US" sz="1800" b="0" i="0" u="none" strike="noStrike" baseline="0" dirty="0">
              <a:latin typeface="+mj-lt"/>
            </a:endParaRPr>
          </a:p>
        </p:txBody>
      </p:sp>
    </p:spTree>
    <p:extLst>
      <p:ext uri="{BB962C8B-B14F-4D97-AF65-F5344CB8AC3E}">
        <p14:creationId xmlns:p14="http://schemas.microsoft.com/office/powerpoint/2010/main" val="36655771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827D9-861A-4099-A9E1-EE0B817A73F3}"/>
              </a:ext>
            </a:extLst>
          </p:cNvPr>
          <p:cNvSpPr>
            <a:spLocks noGrp="1"/>
          </p:cNvSpPr>
          <p:nvPr>
            <p:ph type="title"/>
          </p:nvPr>
        </p:nvSpPr>
        <p:spPr/>
        <p:txBody>
          <a:bodyPr/>
          <a:lstStyle/>
          <a:p>
            <a:r>
              <a:rPr lang="en-CA" dirty="0"/>
              <a:t>Interpolation and Resizing	</a:t>
            </a:r>
          </a:p>
        </p:txBody>
      </p:sp>
      <p:sp>
        <p:nvSpPr>
          <p:cNvPr id="8" name="TextBox 7">
            <a:extLst>
              <a:ext uri="{FF2B5EF4-FFF2-40B4-BE49-F238E27FC236}">
                <a16:creationId xmlns:a16="http://schemas.microsoft.com/office/drawing/2014/main" id="{F3F6D973-7890-4A6E-ADB1-336CCF8D0556}"/>
              </a:ext>
            </a:extLst>
          </p:cNvPr>
          <p:cNvSpPr txBox="1"/>
          <p:nvPr/>
        </p:nvSpPr>
        <p:spPr>
          <a:xfrm>
            <a:off x="580913" y="1140311"/>
            <a:ext cx="2487590" cy="914400"/>
          </a:xfrm>
          <a:prstGeom prst="rect">
            <a:avLst/>
          </a:prstGeom>
          <a:noFill/>
        </p:spPr>
        <p:txBody>
          <a:bodyPr wrap="square" rtlCol="0">
            <a:spAutoFit/>
          </a:bodyPr>
          <a:lstStyle/>
          <a:p>
            <a:r>
              <a:rPr lang="en-US" sz="1800" i="1" dirty="0">
                <a:latin typeface="+mj-lt"/>
              </a:rPr>
              <a:t>R</a:t>
            </a:r>
            <a:r>
              <a:rPr lang="en-US" sz="1800" b="0" i="1" u="none" strike="noStrike" baseline="0" dirty="0">
                <a:latin typeface="+mj-lt"/>
              </a:rPr>
              <a:t>esizing an image always reduces its quality</a:t>
            </a:r>
            <a:endParaRPr lang="en-CA" dirty="0">
              <a:latin typeface="+mj-lt"/>
            </a:endParaRPr>
          </a:p>
        </p:txBody>
      </p:sp>
      <p:pic>
        <p:nvPicPr>
          <p:cNvPr id="7" name="Picture 6" descr="FIGURE 6.16 Enlarging versus reduction">
            <a:extLst>
              <a:ext uri="{FF2B5EF4-FFF2-40B4-BE49-F238E27FC236}">
                <a16:creationId xmlns:a16="http://schemas.microsoft.com/office/drawing/2014/main" id="{48660315-F4E2-4A81-813C-142795253E55}"/>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3068502" y="1081996"/>
            <a:ext cx="5618298" cy="3124988"/>
          </a:xfrm>
          <a:prstGeom prst="rect">
            <a:avLst/>
          </a:prstGeom>
        </p:spPr>
      </p:pic>
    </p:spTree>
    <p:extLst>
      <p:ext uri="{BB962C8B-B14F-4D97-AF65-F5344CB8AC3E}">
        <p14:creationId xmlns:p14="http://schemas.microsoft.com/office/powerpoint/2010/main" val="561042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9FD1-4E12-4DFC-8312-41B986AADE59}"/>
              </a:ext>
            </a:extLst>
          </p:cNvPr>
          <p:cNvSpPr>
            <a:spLocks noGrp="1"/>
          </p:cNvSpPr>
          <p:nvPr>
            <p:ph type="title"/>
          </p:nvPr>
        </p:nvSpPr>
        <p:spPr/>
        <p:txBody>
          <a:bodyPr/>
          <a:lstStyle/>
          <a:p>
            <a:r>
              <a:rPr lang="en-US" dirty="0"/>
              <a:t>Resizing artwork</a:t>
            </a:r>
            <a:endParaRPr lang="en-CA" dirty="0"/>
          </a:p>
        </p:txBody>
      </p:sp>
      <p:sp>
        <p:nvSpPr>
          <p:cNvPr id="6" name="Text Placeholder 2">
            <a:extLst>
              <a:ext uri="{FF2B5EF4-FFF2-40B4-BE49-F238E27FC236}">
                <a16:creationId xmlns:a16="http://schemas.microsoft.com/office/drawing/2014/main" id="{3C05A738-2018-4544-934A-C5BD06BB06E2}"/>
              </a:ext>
            </a:extLst>
          </p:cNvPr>
          <p:cNvSpPr>
            <a:spLocks noGrp="1"/>
          </p:cNvSpPr>
          <p:nvPr>
            <p:ph type="body" idx="1"/>
          </p:nvPr>
        </p:nvSpPr>
        <p:spPr>
          <a:xfrm>
            <a:off x="457200" y="1081088"/>
            <a:ext cx="3338413" cy="3532476"/>
          </a:xfrm>
        </p:spPr>
        <p:txBody>
          <a:bodyPr/>
          <a:lstStyle/>
          <a:p>
            <a:pPr marL="114300" indent="0">
              <a:buNone/>
            </a:pPr>
            <a:r>
              <a:rPr lang="en-US" sz="1800" b="0" i="0" u="none" strike="noStrike" baseline="0" dirty="0">
                <a:latin typeface="+mj-lt"/>
              </a:rPr>
              <a:t>You can resize in the browser but be cautious.</a:t>
            </a:r>
          </a:p>
          <a:p>
            <a:pPr marL="114300" indent="0">
              <a:buNone/>
            </a:pPr>
            <a:r>
              <a:rPr lang="en-US" sz="1800" b="0" i="0" u="none" strike="noStrike" baseline="0" dirty="0">
                <a:latin typeface="+mj-lt"/>
              </a:rPr>
              <a:t>You will get better results if you enlarge images in a dedicated image editing program (Figure 6.18)</a:t>
            </a:r>
          </a:p>
          <a:p>
            <a:pPr marL="114300" indent="0">
              <a:buNone/>
            </a:pPr>
            <a:r>
              <a:rPr lang="en-US" sz="1800" dirty="0">
                <a:latin typeface="+mj-lt"/>
              </a:rPr>
              <a:t>Large images, scaled down in the browser use unnecessary bandwidth.</a:t>
            </a:r>
            <a:endParaRPr lang="en-US" sz="1800" b="0" i="0" u="none" strike="noStrike" baseline="0" dirty="0">
              <a:latin typeface="+mj-lt"/>
            </a:endParaRPr>
          </a:p>
        </p:txBody>
      </p:sp>
      <p:pic>
        <p:nvPicPr>
          <p:cNvPr id="5" name="Picture 4" descr="FIGURE 6.17 Resizing artwork in the browser versus resizing originals">
            <a:extLst>
              <a:ext uri="{FF2B5EF4-FFF2-40B4-BE49-F238E27FC236}">
                <a16:creationId xmlns:a16="http://schemas.microsoft.com/office/drawing/2014/main" id="{BF50AA33-017B-478C-BAF7-9FE84A1B36EE}"/>
              </a:ext>
            </a:extLst>
          </p:cNvPr>
          <p:cNvPicPr>
            <a:picLocks noChangeAspect="1"/>
          </p:cNvPicPr>
          <p:nvPr/>
        </p:nvPicPr>
        <p:blipFill>
          <a:blip r:embed="rId2"/>
          <a:stretch>
            <a:fillRect/>
          </a:stretch>
        </p:blipFill>
        <p:spPr>
          <a:xfrm>
            <a:off x="3795613" y="984487"/>
            <a:ext cx="4891187" cy="3793165"/>
          </a:xfrm>
          <a:prstGeom prst="rect">
            <a:avLst/>
          </a:prstGeom>
        </p:spPr>
      </p:pic>
    </p:spTree>
    <p:extLst>
      <p:ext uri="{BB962C8B-B14F-4D97-AF65-F5344CB8AC3E}">
        <p14:creationId xmlns:p14="http://schemas.microsoft.com/office/powerpoint/2010/main" val="1529217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In this chapter you will learn . . .</a:t>
            </a:r>
            <a:endParaRPr dirty="0"/>
          </a:p>
        </p:txBody>
      </p:sp>
      <p:sp>
        <p:nvSpPr>
          <p:cNvPr id="180" name="Google Shape;180;p29"/>
          <p:cNvSpPr txBox="1">
            <a:spLocks noGrp="1"/>
          </p:cNvSpPr>
          <p:nvPr>
            <p:ph type="body" idx="1"/>
          </p:nvPr>
        </p:nvSpPr>
        <p:spPr>
          <a:xfrm>
            <a:off x="457200" y="1081088"/>
            <a:ext cx="8232900" cy="3532500"/>
          </a:xfrm>
          <a:prstGeom prst="rect">
            <a:avLst/>
          </a:prstGeom>
          <a:noFill/>
          <a:ln>
            <a:noFill/>
          </a:ln>
        </p:spPr>
        <p:txBody>
          <a:bodyPr spcFirstLastPara="1" wrap="square" lIns="91425" tIns="91425" rIns="91425" bIns="91425" anchor="t" anchorCtr="0">
            <a:noAutofit/>
          </a:bodyPr>
          <a:lstStyle/>
          <a:p>
            <a:pPr algn="l"/>
            <a:r>
              <a:rPr lang="en-US" sz="1800" b="0" i="0" u="none" strike="noStrike" baseline="0" dirty="0">
                <a:solidFill>
                  <a:schemeClr val="tx1"/>
                </a:solidFill>
                <a:latin typeface="+mj-lt"/>
              </a:rPr>
              <a:t>The two different ways to digitally represent graphic information</a:t>
            </a:r>
          </a:p>
          <a:p>
            <a:pPr algn="l"/>
            <a:r>
              <a:rPr lang="en-US" sz="1800" b="0" i="0" u="none" strike="noStrike" baseline="0" dirty="0">
                <a:solidFill>
                  <a:schemeClr val="tx1"/>
                </a:solidFill>
                <a:latin typeface="+mj-lt"/>
              </a:rPr>
              <a:t>The different color models</a:t>
            </a:r>
          </a:p>
          <a:p>
            <a:pPr algn="l"/>
            <a:r>
              <a:rPr lang="en-US" sz="1800" b="0" i="0" u="none" strike="noStrike" baseline="0" dirty="0">
                <a:solidFill>
                  <a:schemeClr val="tx1"/>
                </a:solidFill>
                <a:latin typeface="+mj-lt"/>
              </a:rPr>
              <a:t>Color depth, image size, and resolution</a:t>
            </a:r>
          </a:p>
          <a:p>
            <a:pPr algn="l"/>
            <a:r>
              <a:rPr lang="en-US" sz="1800" b="0" i="0" u="none" strike="noStrike" baseline="0" dirty="0">
                <a:solidFill>
                  <a:schemeClr val="tx1"/>
                </a:solidFill>
                <a:latin typeface="+mj-lt"/>
              </a:rPr>
              <a:t>The different graphic file formats</a:t>
            </a:r>
          </a:p>
          <a:p>
            <a:pPr algn="l"/>
            <a:r>
              <a:rPr lang="en-US" sz="1800" b="0" i="0" u="none" strike="noStrike" baseline="0" dirty="0">
                <a:solidFill>
                  <a:schemeClr val="tx1"/>
                </a:solidFill>
                <a:latin typeface="+mj-lt"/>
              </a:rPr>
              <a:t>The different audio and video file formats</a:t>
            </a:r>
          </a:p>
          <a:p>
            <a:pPr algn="l"/>
            <a:r>
              <a:rPr lang="en-US" sz="1800" b="0" i="0" u="none" strike="noStrike" baseline="0" dirty="0">
                <a:solidFill>
                  <a:schemeClr val="tx1"/>
                </a:solidFill>
                <a:latin typeface="+mj-lt"/>
              </a:rPr>
              <a:t>How HTML5 provides support for audio and video</a:t>
            </a:r>
            <a:endParaRPr lang="en-US" sz="1800" dirty="0">
              <a:solidFill>
                <a:schemeClr val="tx1"/>
              </a:solidFill>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1BDDE-A422-4CE7-A57E-95322F917631}"/>
              </a:ext>
            </a:extLst>
          </p:cNvPr>
          <p:cNvSpPr>
            <a:spLocks noGrp="1"/>
          </p:cNvSpPr>
          <p:nvPr>
            <p:ph type="title"/>
          </p:nvPr>
        </p:nvSpPr>
        <p:spPr/>
        <p:txBody>
          <a:bodyPr/>
          <a:lstStyle/>
          <a:p>
            <a:r>
              <a:rPr lang="en-CA" dirty="0"/>
              <a:t>Display Resolution</a:t>
            </a:r>
          </a:p>
        </p:txBody>
      </p:sp>
      <p:sp>
        <p:nvSpPr>
          <p:cNvPr id="3" name="Text Placeholder 2">
            <a:extLst>
              <a:ext uri="{FF2B5EF4-FFF2-40B4-BE49-F238E27FC236}">
                <a16:creationId xmlns:a16="http://schemas.microsoft.com/office/drawing/2014/main" id="{7BFE1C0A-0ACB-47E2-AA87-0D38BE55D327}"/>
              </a:ext>
            </a:extLst>
          </p:cNvPr>
          <p:cNvSpPr>
            <a:spLocks noGrp="1"/>
          </p:cNvSpPr>
          <p:nvPr>
            <p:ph type="body" idx="1"/>
          </p:nvPr>
        </p:nvSpPr>
        <p:spPr>
          <a:xfrm>
            <a:off x="457200" y="1081088"/>
            <a:ext cx="3845859" cy="3532476"/>
          </a:xfrm>
        </p:spPr>
        <p:txBody>
          <a:bodyPr/>
          <a:lstStyle/>
          <a:p>
            <a:pPr marL="114300" indent="0">
              <a:buNone/>
            </a:pPr>
            <a:r>
              <a:rPr lang="en-US" b="0" i="0" u="none" strike="noStrike" baseline="0" dirty="0">
                <a:solidFill>
                  <a:srgbClr val="000000"/>
                </a:solidFill>
                <a:latin typeface="+mj-lt"/>
              </a:rPr>
              <a:t>The </a:t>
            </a:r>
            <a:r>
              <a:rPr lang="en-US" b="1" i="0" u="none" strike="noStrike" baseline="0" dirty="0">
                <a:solidFill>
                  <a:srgbClr val="009A9A"/>
                </a:solidFill>
                <a:latin typeface="+mj-lt"/>
              </a:rPr>
              <a:t>display resolution </a:t>
            </a:r>
            <a:r>
              <a:rPr lang="en-US" b="0" i="0" u="none" strike="noStrike" baseline="0" dirty="0">
                <a:solidFill>
                  <a:srgbClr val="000000"/>
                </a:solidFill>
                <a:latin typeface="+mj-lt"/>
              </a:rPr>
              <a:t>refers to how many pixels a device can display.</a:t>
            </a:r>
          </a:p>
          <a:p>
            <a:pPr marL="114300" indent="0" algn="l">
              <a:buNone/>
            </a:pPr>
            <a:r>
              <a:rPr lang="en-CA" b="0" i="0" u="none" strike="noStrike" baseline="0" dirty="0">
                <a:latin typeface="+mj-lt"/>
              </a:rPr>
              <a:t>Some common display </a:t>
            </a:r>
            <a:r>
              <a:rPr lang="en-US" b="0" i="0" u="none" strike="noStrike" baseline="0" dirty="0">
                <a:latin typeface="+mj-lt"/>
              </a:rPr>
              <a:t>resolutions include 1920 × 1600 px, 1280 × 1024 px, 1024 × 768 px, and </a:t>
            </a:r>
            <a:r>
              <a:rPr lang="en-CA" b="0" i="0" u="none" strike="noStrike" baseline="0" dirty="0">
                <a:latin typeface="+mj-lt"/>
              </a:rPr>
              <a:t>320 × 480 px</a:t>
            </a:r>
          </a:p>
          <a:p>
            <a:pPr marL="114300" indent="0" algn="l">
              <a:buNone/>
            </a:pPr>
            <a:r>
              <a:rPr lang="en-US" b="0" i="0" u="none" strike="noStrike" baseline="0" dirty="0">
                <a:latin typeface="+mj-lt"/>
              </a:rPr>
              <a:t>A web page will appear smaller on a high-resolution system (and larger on a low-resolution </a:t>
            </a:r>
            <a:r>
              <a:rPr lang="en-CA" b="0" i="0" u="none" strike="noStrike" baseline="0" dirty="0">
                <a:latin typeface="+mj-lt"/>
              </a:rPr>
              <a:t>system)</a:t>
            </a:r>
          </a:p>
        </p:txBody>
      </p:sp>
      <p:pic>
        <p:nvPicPr>
          <p:cNvPr id="5" name="Picture 4" descr="FIGURE 6.19 Effect of display resolution versus monitor size">
            <a:extLst>
              <a:ext uri="{FF2B5EF4-FFF2-40B4-BE49-F238E27FC236}">
                <a16:creationId xmlns:a16="http://schemas.microsoft.com/office/drawing/2014/main" id="{9CCC5DC4-6878-44AC-B0EB-577A5EE5D943}"/>
              </a:ext>
            </a:extLst>
          </p:cNvPr>
          <p:cNvPicPr>
            <a:picLocks noChangeAspect="1"/>
          </p:cNvPicPr>
          <p:nvPr/>
        </p:nvPicPr>
        <p:blipFill>
          <a:blip r:embed="rId2"/>
          <a:stretch>
            <a:fillRect/>
          </a:stretch>
        </p:blipFill>
        <p:spPr>
          <a:xfrm>
            <a:off x="4863227" y="1081088"/>
            <a:ext cx="3823573" cy="3162750"/>
          </a:xfrm>
          <a:prstGeom prst="rect">
            <a:avLst/>
          </a:prstGeom>
        </p:spPr>
      </p:pic>
    </p:spTree>
    <p:extLst>
      <p:ext uri="{BB962C8B-B14F-4D97-AF65-F5344CB8AC3E}">
        <p14:creationId xmlns:p14="http://schemas.microsoft.com/office/powerpoint/2010/main" val="468828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6BCB1-B19F-4422-BAD8-43ABBDAD2BD6}"/>
              </a:ext>
            </a:extLst>
          </p:cNvPr>
          <p:cNvSpPr>
            <a:spLocks noGrp="1"/>
          </p:cNvSpPr>
          <p:nvPr>
            <p:ph type="title"/>
          </p:nvPr>
        </p:nvSpPr>
        <p:spPr/>
        <p:txBody>
          <a:bodyPr/>
          <a:lstStyle/>
          <a:p>
            <a:r>
              <a:rPr lang="en-CA" dirty="0"/>
              <a:t>File Formats</a:t>
            </a:r>
          </a:p>
        </p:txBody>
      </p:sp>
      <p:sp>
        <p:nvSpPr>
          <p:cNvPr id="3" name="Text Placeholder 2">
            <a:extLst>
              <a:ext uri="{FF2B5EF4-FFF2-40B4-BE49-F238E27FC236}">
                <a16:creationId xmlns:a16="http://schemas.microsoft.com/office/drawing/2014/main" id="{394463E4-114B-4330-8116-B53AB504A841}"/>
              </a:ext>
            </a:extLst>
          </p:cNvPr>
          <p:cNvSpPr>
            <a:spLocks noGrp="1"/>
          </p:cNvSpPr>
          <p:nvPr>
            <p:ph type="body" idx="1"/>
          </p:nvPr>
        </p:nvSpPr>
        <p:spPr/>
        <p:txBody>
          <a:bodyPr/>
          <a:lstStyle/>
          <a:p>
            <a:r>
              <a:rPr lang="en-CA" dirty="0"/>
              <a:t>JPEG</a:t>
            </a:r>
          </a:p>
          <a:p>
            <a:r>
              <a:rPr lang="en-CA" dirty="0"/>
              <a:t>GIF</a:t>
            </a:r>
          </a:p>
          <a:p>
            <a:r>
              <a:rPr lang="en-CA" dirty="0"/>
              <a:t>PNG</a:t>
            </a:r>
          </a:p>
          <a:p>
            <a:r>
              <a:rPr lang="en-CA" dirty="0"/>
              <a:t>SVG</a:t>
            </a:r>
          </a:p>
          <a:p>
            <a:r>
              <a:rPr lang="en-CA" dirty="0" err="1"/>
              <a:t>WebP</a:t>
            </a:r>
            <a:endParaRPr lang="en-CA" dirty="0"/>
          </a:p>
        </p:txBody>
      </p:sp>
    </p:spTree>
    <p:extLst>
      <p:ext uri="{BB962C8B-B14F-4D97-AF65-F5344CB8AC3E}">
        <p14:creationId xmlns:p14="http://schemas.microsoft.com/office/powerpoint/2010/main" val="2903127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DF180-5BA2-4357-A0EB-45E58A3846B6}"/>
              </a:ext>
            </a:extLst>
          </p:cNvPr>
          <p:cNvSpPr>
            <a:spLocks noGrp="1"/>
          </p:cNvSpPr>
          <p:nvPr>
            <p:ph type="title"/>
          </p:nvPr>
        </p:nvSpPr>
        <p:spPr/>
        <p:txBody>
          <a:bodyPr/>
          <a:lstStyle/>
          <a:p>
            <a:r>
              <a:rPr lang="en-CA" dirty="0"/>
              <a:t>JPEG</a:t>
            </a:r>
          </a:p>
        </p:txBody>
      </p:sp>
      <p:sp>
        <p:nvSpPr>
          <p:cNvPr id="3" name="Text Placeholder 2">
            <a:extLst>
              <a:ext uri="{FF2B5EF4-FFF2-40B4-BE49-F238E27FC236}">
                <a16:creationId xmlns:a16="http://schemas.microsoft.com/office/drawing/2014/main" id="{78A428AD-E755-45FB-8B33-14C862930CE1}"/>
              </a:ext>
            </a:extLst>
          </p:cNvPr>
          <p:cNvSpPr>
            <a:spLocks noGrp="1"/>
          </p:cNvSpPr>
          <p:nvPr>
            <p:ph type="body" idx="1"/>
          </p:nvPr>
        </p:nvSpPr>
        <p:spPr>
          <a:xfrm>
            <a:off x="457201" y="1081088"/>
            <a:ext cx="8229599" cy="3532476"/>
          </a:xfrm>
        </p:spPr>
        <p:txBody>
          <a:bodyPr/>
          <a:lstStyle/>
          <a:p>
            <a:pPr marL="114300" indent="0" algn="l">
              <a:buNone/>
            </a:pPr>
            <a:r>
              <a:rPr lang="en-US" sz="1800" b="1" i="0" u="none" strike="noStrike" baseline="0" dirty="0">
                <a:solidFill>
                  <a:srgbClr val="009A9A"/>
                </a:solidFill>
                <a:latin typeface="+mj-lt"/>
              </a:rPr>
              <a:t>JPEG </a:t>
            </a:r>
            <a:r>
              <a:rPr lang="en-US" sz="1800" b="0" i="0" u="none" strike="noStrike" baseline="0" dirty="0">
                <a:solidFill>
                  <a:srgbClr val="000000"/>
                </a:solidFill>
                <a:latin typeface="+mj-lt"/>
              </a:rPr>
              <a:t>(Joint Photographic Experts Group) or JPG is a 24-bit, true-color file format that is ideal for photographic images.</a:t>
            </a:r>
          </a:p>
          <a:p>
            <a:pPr marL="114300" indent="0" algn="l">
              <a:buNone/>
            </a:pPr>
            <a:r>
              <a:rPr lang="en-US" sz="1800" b="0" i="0" u="none" strike="noStrike" baseline="0" dirty="0">
                <a:latin typeface="+mj-lt"/>
              </a:rPr>
              <a:t>It uses a compression scheme to reduce the file size (and hence download time) of the image</a:t>
            </a:r>
          </a:p>
          <a:p>
            <a:pPr marL="114300" indent="0" algn="l">
              <a:buNone/>
            </a:pPr>
            <a:r>
              <a:rPr lang="en-CA" sz="1800" b="0" i="0" u="none" strike="noStrike" baseline="0" dirty="0">
                <a:latin typeface="+mj-lt"/>
              </a:rPr>
              <a:t>JPEG</a:t>
            </a:r>
            <a:r>
              <a:rPr lang="en-CA" sz="1800" dirty="0">
                <a:latin typeface="+mj-lt"/>
              </a:rPr>
              <a:t> i</a:t>
            </a:r>
            <a:r>
              <a:rPr lang="en-US" sz="1800" b="0" i="0" u="none" strike="noStrike" baseline="0" dirty="0">
                <a:latin typeface="+mj-lt"/>
              </a:rPr>
              <a:t>s quite poor for vector art or diagrams or any image with a large area of a </a:t>
            </a:r>
            <a:r>
              <a:rPr lang="en-CA" sz="1800" b="0" i="0" u="none" strike="noStrike" baseline="0" dirty="0">
                <a:latin typeface="+mj-lt"/>
              </a:rPr>
              <a:t>single color</a:t>
            </a:r>
          </a:p>
          <a:p>
            <a:pPr marL="114300" indent="0" algn="l">
              <a:buNone/>
            </a:pPr>
            <a:r>
              <a:rPr lang="en-CA" sz="1800" b="0" i="0" u="none" strike="noStrike" baseline="0" dirty="0">
                <a:solidFill>
                  <a:srgbClr val="000000"/>
                </a:solidFill>
                <a:latin typeface="+mj-lt"/>
              </a:rPr>
              <a:t>At the highest levels </a:t>
            </a:r>
            <a:r>
              <a:rPr lang="en-US" sz="1800" b="0" i="0" u="none" strike="noStrike" baseline="0" dirty="0">
                <a:solidFill>
                  <a:srgbClr val="000000"/>
                </a:solidFill>
                <a:latin typeface="+mj-lt"/>
              </a:rPr>
              <a:t>of compression, you will begin to see blotches and noise (also referred to as </a:t>
            </a:r>
            <a:r>
              <a:rPr lang="en-US" sz="1800" b="1" i="0" u="none" strike="noStrike" baseline="0" dirty="0">
                <a:solidFill>
                  <a:srgbClr val="009A9A"/>
                </a:solidFill>
                <a:latin typeface="+mj-lt"/>
              </a:rPr>
              <a:t>artifacts</a:t>
            </a:r>
            <a:r>
              <a:rPr lang="en-US" sz="1800" b="0" i="0" u="none" strike="noStrike" baseline="0" dirty="0">
                <a:solidFill>
                  <a:srgbClr val="000000"/>
                </a:solidFill>
                <a:latin typeface="+mj-lt"/>
              </a:rPr>
              <a:t>)</a:t>
            </a:r>
            <a:endParaRPr lang="en-CA" dirty="0">
              <a:latin typeface="+mj-lt"/>
            </a:endParaRPr>
          </a:p>
        </p:txBody>
      </p:sp>
    </p:spTree>
    <p:extLst>
      <p:ext uri="{BB962C8B-B14F-4D97-AF65-F5344CB8AC3E}">
        <p14:creationId xmlns:p14="http://schemas.microsoft.com/office/powerpoint/2010/main" val="2621302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CFEB1-C204-475A-834A-3D8ACF5CCF44}"/>
              </a:ext>
            </a:extLst>
          </p:cNvPr>
          <p:cNvSpPr>
            <a:spLocks noGrp="1"/>
          </p:cNvSpPr>
          <p:nvPr>
            <p:ph type="title"/>
          </p:nvPr>
        </p:nvSpPr>
        <p:spPr/>
        <p:txBody>
          <a:bodyPr/>
          <a:lstStyle/>
          <a:p>
            <a:r>
              <a:rPr lang="fr-FR" dirty="0"/>
              <a:t>JPEG example compression</a:t>
            </a:r>
            <a:endParaRPr lang="en-CA" dirty="0"/>
          </a:p>
        </p:txBody>
      </p:sp>
      <p:pic>
        <p:nvPicPr>
          <p:cNvPr id="4" name="Picture 3" descr="FIGURE 6.21 JPEG file format">
            <a:extLst>
              <a:ext uri="{FF2B5EF4-FFF2-40B4-BE49-F238E27FC236}">
                <a16:creationId xmlns:a16="http://schemas.microsoft.com/office/drawing/2014/main" id="{50DF55FF-FA2C-44FB-B060-8EBE01271F70}"/>
              </a:ext>
            </a:extLst>
          </p:cNvPr>
          <p:cNvPicPr>
            <a:picLocks noChangeAspect="1"/>
          </p:cNvPicPr>
          <p:nvPr/>
        </p:nvPicPr>
        <p:blipFill>
          <a:blip r:embed="rId2"/>
          <a:stretch>
            <a:fillRect/>
          </a:stretch>
        </p:blipFill>
        <p:spPr>
          <a:xfrm>
            <a:off x="1223223" y="1047213"/>
            <a:ext cx="6697554" cy="3589630"/>
          </a:xfrm>
          <a:prstGeom prst="rect">
            <a:avLst/>
          </a:prstGeom>
        </p:spPr>
      </p:pic>
    </p:spTree>
    <p:extLst>
      <p:ext uri="{BB962C8B-B14F-4D97-AF65-F5344CB8AC3E}">
        <p14:creationId xmlns:p14="http://schemas.microsoft.com/office/powerpoint/2010/main" val="40478195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009DD-D8F5-463B-A81B-062C8A4AB60D}"/>
              </a:ext>
            </a:extLst>
          </p:cNvPr>
          <p:cNvSpPr>
            <a:spLocks noGrp="1"/>
          </p:cNvSpPr>
          <p:nvPr>
            <p:ph type="title"/>
          </p:nvPr>
        </p:nvSpPr>
        <p:spPr/>
        <p:txBody>
          <a:bodyPr/>
          <a:lstStyle/>
          <a:p>
            <a:r>
              <a:rPr lang="en-CA" dirty="0"/>
              <a:t>JPEG and art work</a:t>
            </a:r>
          </a:p>
        </p:txBody>
      </p:sp>
      <p:pic>
        <p:nvPicPr>
          <p:cNvPr id="5" name="Picture 4" descr="FIGURE 6.23 JPEG and art work">
            <a:extLst>
              <a:ext uri="{FF2B5EF4-FFF2-40B4-BE49-F238E27FC236}">
                <a16:creationId xmlns:a16="http://schemas.microsoft.com/office/drawing/2014/main" id="{6DEDCBAB-CB99-4442-97D9-A9607077FA35}"/>
              </a:ext>
            </a:extLst>
          </p:cNvPr>
          <p:cNvPicPr>
            <a:picLocks noChangeAspect="1"/>
          </p:cNvPicPr>
          <p:nvPr/>
        </p:nvPicPr>
        <p:blipFill>
          <a:blip r:embed="rId2"/>
          <a:stretch>
            <a:fillRect/>
          </a:stretch>
        </p:blipFill>
        <p:spPr>
          <a:xfrm>
            <a:off x="699115" y="1328732"/>
            <a:ext cx="7745770" cy="2812962"/>
          </a:xfrm>
          <a:prstGeom prst="rect">
            <a:avLst/>
          </a:prstGeom>
        </p:spPr>
      </p:pic>
    </p:spTree>
    <p:extLst>
      <p:ext uri="{BB962C8B-B14F-4D97-AF65-F5344CB8AC3E}">
        <p14:creationId xmlns:p14="http://schemas.microsoft.com/office/powerpoint/2010/main" val="8989830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D0A8D-65B6-44D3-9391-E73D92775EC0}"/>
              </a:ext>
            </a:extLst>
          </p:cNvPr>
          <p:cNvSpPr>
            <a:spLocks noGrp="1"/>
          </p:cNvSpPr>
          <p:nvPr>
            <p:ph type="title"/>
          </p:nvPr>
        </p:nvSpPr>
        <p:spPr/>
        <p:txBody>
          <a:bodyPr/>
          <a:lstStyle/>
          <a:p>
            <a:r>
              <a:rPr lang="en-CA" dirty="0"/>
              <a:t>GIF</a:t>
            </a:r>
          </a:p>
        </p:txBody>
      </p:sp>
      <p:sp>
        <p:nvSpPr>
          <p:cNvPr id="3" name="Text Placeholder 2">
            <a:extLst>
              <a:ext uri="{FF2B5EF4-FFF2-40B4-BE49-F238E27FC236}">
                <a16:creationId xmlns:a16="http://schemas.microsoft.com/office/drawing/2014/main" id="{D6E17A05-3303-4823-99DE-A17C1951F3C8}"/>
              </a:ext>
            </a:extLst>
          </p:cNvPr>
          <p:cNvSpPr>
            <a:spLocks noGrp="1"/>
          </p:cNvSpPr>
          <p:nvPr>
            <p:ph type="body" idx="1"/>
          </p:nvPr>
        </p:nvSpPr>
        <p:spPr/>
        <p:txBody>
          <a:bodyPr/>
          <a:lstStyle/>
          <a:p>
            <a:pPr marL="114300" indent="0" algn="l">
              <a:buNone/>
            </a:pPr>
            <a:r>
              <a:rPr lang="en-US" sz="1800" b="0" i="0" u="none" strike="noStrike" baseline="0" dirty="0">
                <a:solidFill>
                  <a:srgbClr val="000000"/>
                </a:solidFill>
                <a:latin typeface="+mj-lt"/>
              </a:rPr>
              <a:t>The </a:t>
            </a:r>
            <a:r>
              <a:rPr lang="en-US" sz="1800" b="1" i="0" u="none" strike="noStrike" baseline="0" dirty="0">
                <a:solidFill>
                  <a:srgbClr val="009A9A"/>
                </a:solidFill>
                <a:latin typeface="+mj-lt"/>
              </a:rPr>
              <a:t>GIF </a:t>
            </a:r>
            <a:r>
              <a:rPr lang="en-US" sz="1800" b="0" i="0" u="none" strike="noStrike" baseline="0" dirty="0">
                <a:solidFill>
                  <a:srgbClr val="000000"/>
                </a:solidFill>
                <a:latin typeface="+mj-lt"/>
              </a:rPr>
              <a:t>(Graphic Interchange Format) file was the first image format supported by the earliest web browsers.</a:t>
            </a:r>
          </a:p>
          <a:p>
            <a:pPr marL="114300" indent="0" algn="l">
              <a:buNone/>
            </a:pPr>
            <a:r>
              <a:rPr lang="en-US" sz="1800" b="0" i="0" u="none" strike="noStrike" baseline="0" dirty="0">
                <a:solidFill>
                  <a:srgbClr val="000000"/>
                </a:solidFill>
                <a:latin typeface="+mj-lt"/>
              </a:rPr>
              <a:t>GIF is an 8-bit or less format, meaning that it can contain no more than 256 colors!</a:t>
            </a:r>
          </a:p>
          <a:p>
            <a:pPr marL="114300" indent="0" algn="l">
              <a:buNone/>
            </a:pPr>
            <a:r>
              <a:rPr lang="en-US" sz="1800" b="0" i="0" u="none" strike="noStrike" baseline="0" dirty="0">
                <a:solidFill>
                  <a:srgbClr val="000000"/>
                </a:solidFill>
                <a:latin typeface="+mj-lt"/>
              </a:rPr>
              <a:t>GIF uses a lossless compression system, which means that no pixel information is lost. The compression system, is called </a:t>
            </a:r>
            <a:r>
              <a:rPr lang="en-US" sz="1800" b="1" i="0" u="none" strike="noStrike" baseline="0" dirty="0" err="1">
                <a:solidFill>
                  <a:srgbClr val="009A9A"/>
                </a:solidFill>
                <a:latin typeface="+mj-lt"/>
              </a:rPr>
              <a:t>runlength</a:t>
            </a:r>
            <a:r>
              <a:rPr lang="en-US" sz="1800" b="1" dirty="0">
                <a:solidFill>
                  <a:srgbClr val="009A9A"/>
                </a:solidFill>
                <a:latin typeface="+mj-lt"/>
              </a:rPr>
              <a:t> </a:t>
            </a:r>
            <a:r>
              <a:rPr lang="en-US" sz="1800" b="1" i="0" u="none" strike="noStrike" baseline="0" dirty="0">
                <a:solidFill>
                  <a:srgbClr val="009A9A"/>
                </a:solidFill>
                <a:latin typeface="+mj-lt"/>
              </a:rPr>
              <a:t>compression </a:t>
            </a:r>
            <a:r>
              <a:rPr lang="en-US" sz="1800" b="0" i="0" u="none" strike="noStrike" baseline="0" dirty="0">
                <a:solidFill>
                  <a:srgbClr val="000000"/>
                </a:solidFill>
                <a:latin typeface="+mj-lt"/>
              </a:rPr>
              <a:t>(also called </a:t>
            </a:r>
            <a:r>
              <a:rPr lang="en-US" sz="1800" b="1" i="0" u="none" strike="noStrike" baseline="0" dirty="0">
                <a:solidFill>
                  <a:srgbClr val="009A9A"/>
                </a:solidFill>
                <a:latin typeface="+mj-lt"/>
              </a:rPr>
              <a:t>LZW compression</a:t>
            </a:r>
            <a:r>
              <a:rPr lang="en-US" sz="1800" b="0" i="0" u="none" strike="noStrike" baseline="0" dirty="0">
                <a:solidFill>
                  <a:srgbClr val="000000"/>
                </a:solidFill>
                <a:latin typeface="+mj-lt"/>
              </a:rPr>
              <a:t>).</a:t>
            </a:r>
            <a:br>
              <a:rPr lang="en-US" sz="1800" b="0" i="0" u="none" strike="noStrike" baseline="0" dirty="0">
                <a:solidFill>
                  <a:srgbClr val="000000"/>
                </a:solidFill>
                <a:latin typeface="+mj-lt"/>
              </a:rPr>
            </a:br>
            <a:endParaRPr lang="en-CA" dirty="0">
              <a:latin typeface="+mj-lt"/>
            </a:endParaRPr>
          </a:p>
        </p:txBody>
      </p:sp>
    </p:spTree>
    <p:extLst>
      <p:ext uri="{BB962C8B-B14F-4D97-AF65-F5344CB8AC3E}">
        <p14:creationId xmlns:p14="http://schemas.microsoft.com/office/powerpoint/2010/main" val="3144393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ED948-FD52-448B-BAAE-0027BB86DC54}"/>
              </a:ext>
            </a:extLst>
          </p:cNvPr>
          <p:cNvSpPr>
            <a:spLocks noGrp="1"/>
          </p:cNvSpPr>
          <p:nvPr>
            <p:ph type="title"/>
          </p:nvPr>
        </p:nvSpPr>
        <p:spPr/>
        <p:txBody>
          <a:bodyPr/>
          <a:lstStyle/>
          <a:p>
            <a:r>
              <a:rPr lang="en-CA" dirty="0"/>
              <a:t>Gif Run-length compression</a:t>
            </a:r>
          </a:p>
        </p:txBody>
      </p:sp>
      <p:pic>
        <p:nvPicPr>
          <p:cNvPr id="5" name="Picture 4" descr="FIGURE 6.25 Run-length compression">
            <a:extLst>
              <a:ext uri="{FF2B5EF4-FFF2-40B4-BE49-F238E27FC236}">
                <a16:creationId xmlns:a16="http://schemas.microsoft.com/office/drawing/2014/main" id="{04EC80BD-CF78-4531-93C9-4BF86FD17363}"/>
              </a:ext>
            </a:extLst>
          </p:cNvPr>
          <p:cNvPicPr>
            <a:picLocks noChangeAspect="1"/>
          </p:cNvPicPr>
          <p:nvPr/>
        </p:nvPicPr>
        <p:blipFill>
          <a:blip r:embed="rId2"/>
          <a:stretch>
            <a:fillRect/>
          </a:stretch>
        </p:blipFill>
        <p:spPr>
          <a:xfrm>
            <a:off x="871369" y="984487"/>
            <a:ext cx="7401261" cy="3741692"/>
          </a:xfrm>
          <a:prstGeom prst="rect">
            <a:avLst/>
          </a:prstGeom>
        </p:spPr>
      </p:pic>
    </p:spTree>
    <p:extLst>
      <p:ext uri="{BB962C8B-B14F-4D97-AF65-F5344CB8AC3E}">
        <p14:creationId xmlns:p14="http://schemas.microsoft.com/office/powerpoint/2010/main" val="29387892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3FDD2-3C57-4699-83A0-8CED28C0206F}"/>
              </a:ext>
            </a:extLst>
          </p:cNvPr>
          <p:cNvSpPr>
            <a:spLocks noGrp="1"/>
          </p:cNvSpPr>
          <p:nvPr>
            <p:ph type="title"/>
          </p:nvPr>
        </p:nvSpPr>
        <p:spPr/>
        <p:txBody>
          <a:bodyPr/>
          <a:lstStyle/>
          <a:p>
            <a:r>
              <a:rPr lang="en-CA" dirty="0"/>
              <a:t>Color Palette</a:t>
            </a:r>
          </a:p>
        </p:txBody>
      </p:sp>
      <p:sp>
        <p:nvSpPr>
          <p:cNvPr id="3" name="Text Placeholder 2">
            <a:extLst>
              <a:ext uri="{FF2B5EF4-FFF2-40B4-BE49-F238E27FC236}">
                <a16:creationId xmlns:a16="http://schemas.microsoft.com/office/drawing/2014/main" id="{8F6E59B3-A7E2-45A9-93D6-B069A54AACCC}"/>
              </a:ext>
            </a:extLst>
          </p:cNvPr>
          <p:cNvSpPr>
            <a:spLocks noGrp="1"/>
          </p:cNvSpPr>
          <p:nvPr>
            <p:ph type="body" idx="1"/>
          </p:nvPr>
        </p:nvSpPr>
        <p:spPr>
          <a:xfrm>
            <a:off x="457201" y="1081088"/>
            <a:ext cx="3697414" cy="3532476"/>
          </a:xfrm>
        </p:spPr>
        <p:txBody>
          <a:bodyPr/>
          <a:lstStyle/>
          <a:p>
            <a:pPr marL="114300" indent="0">
              <a:buNone/>
            </a:pPr>
            <a:r>
              <a:rPr lang="en-US" sz="1800" b="0" i="0" u="none" strike="noStrike" baseline="0" dirty="0">
                <a:latin typeface="+mj-lt"/>
              </a:rPr>
              <a:t>The GIF file format uses indexed color</a:t>
            </a:r>
          </a:p>
          <a:p>
            <a:pPr marL="114300" indent="0" algn="l">
              <a:buNone/>
            </a:pPr>
            <a:r>
              <a:rPr lang="en-US" sz="1800" b="0" i="0" u="none" strike="noStrike" baseline="0" dirty="0">
                <a:solidFill>
                  <a:srgbClr val="000000"/>
                </a:solidFill>
                <a:latin typeface="+mj-lt"/>
              </a:rPr>
              <a:t>8 bits (or fewer) dedicated to each color pixel in the image. </a:t>
            </a:r>
          </a:p>
          <a:p>
            <a:pPr marL="114300" indent="0" algn="l">
              <a:buNone/>
            </a:pPr>
            <a:r>
              <a:rPr lang="en-US" sz="1800" b="0" i="0" u="none" strike="noStrike" baseline="0" dirty="0">
                <a:solidFill>
                  <a:srgbClr val="000000"/>
                </a:solidFill>
                <a:latin typeface="+mj-lt"/>
              </a:rPr>
              <a:t>Those 8 bits for each pixel reference (or index) a color that is described in a </a:t>
            </a:r>
            <a:r>
              <a:rPr lang="en-US" sz="1800" b="1" i="0" u="none" strike="noStrike" baseline="0" dirty="0">
                <a:solidFill>
                  <a:srgbClr val="009A9A"/>
                </a:solidFill>
                <a:latin typeface="+mj-lt"/>
              </a:rPr>
              <a:t>color palette </a:t>
            </a:r>
            <a:r>
              <a:rPr lang="en-US" sz="1800" b="0" i="0" u="none" strike="noStrike" baseline="0" dirty="0">
                <a:solidFill>
                  <a:srgbClr val="000000"/>
                </a:solidFill>
                <a:latin typeface="+mj-lt"/>
              </a:rPr>
              <a:t>(also called a color table or color map)</a:t>
            </a:r>
            <a:endParaRPr lang="en-CA" dirty="0">
              <a:latin typeface="+mj-lt"/>
            </a:endParaRPr>
          </a:p>
        </p:txBody>
      </p:sp>
      <p:pic>
        <p:nvPicPr>
          <p:cNvPr id="5" name="Picture 4" descr="FIGURE 6.26 Color palette">
            <a:extLst>
              <a:ext uri="{FF2B5EF4-FFF2-40B4-BE49-F238E27FC236}">
                <a16:creationId xmlns:a16="http://schemas.microsoft.com/office/drawing/2014/main" id="{A567536D-8439-45E3-B9B0-C665C619FE7B}"/>
              </a:ext>
            </a:extLst>
          </p:cNvPr>
          <p:cNvPicPr>
            <a:picLocks noChangeAspect="1"/>
          </p:cNvPicPr>
          <p:nvPr/>
        </p:nvPicPr>
        <p:blipFill rotWithShape="1">
          <a:blip r:embed="rId2"/>
          <a:srcRect b="37673"/>
          <a:stretch/>
        </p:blipFill>
        <p:spPr>
          <a:xfrm>
            <a:off x="4154615" y="1314830"/>
            <a:ext cx="4532184" cy="2513839"/>
          </a:xfrm>
          <a:prstGeom prst="rect">
            <a:avLst/>
          </a:prstGeom>
        </p:spPr>
      </p:pic>
    </p:spTree>
    <p:extLst>
      <p:ext uri="{BB962C8B-B14F-4D97-AF65-F5344CB8AC3E}">
        <p14:creationId xmlns:p14="http://schemas.microsoft.com/office/powerpoint/2010/main" val="14923130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16283-959E-41F4-89C4-671EBAABF92F}"/>
              </a:ext>
            </a:extLst>
          </p:cNvPr>
          <p:cNvSpPr>
            <a:spLocks noGrp="1"/>
          </p:cNvSpPr>
          <p:nvPr>
            <p:ph type="title"/>
          </p:nvPr>
        </p:nvSpPr>
        <p:spPr/>
        <p:txBody>
          <a:bodyPr/>
          <a:lstStyle/>
          <a:p>
            <a:r>
              <a:rPr lang="en-CA" dirty="0"/>
              <a:t>Transparency in Gif</a:t>
            </a:r>
          </a:p>
        </p:txBody>
      </p:sp>
      <p:sp>
        <p:nvSpPr>
          <p:cNvPr id="3" name="Text Placeholder 2">
            <a:extLst>
              <a:ext uri="{FF2B5EF4-FFF2-40B4-BE49-F238E27FC236}">
                <a16:creationId xmlns:a16="http://schemas.microsoft.com/office/drawing/2014/main" id="{DE6E3AAB-F184-45DE-9E0F-4B6AB2E98073}"/>
              </a:ext>
            </a:extLst>
          </p:cNvPr>
          <p:cNvSpPr>
            <a:spLocks noGrp="1"/>
          </p:cNvSpPr>
          <p:nvPr>
            <p:ph type="body" idx="1"/>
          </p:nvPr>
        </p:nvSpPr>
        <p:spPr>
          <a:xfrm>
            <a:off x="457201" y="1081088"/>
            <a:ext cx="3426310" cy="3532476"/>
          </a:xfrm>
        </p:spPr>
        <p:txBody>
          <a:bodyPr/>
          <a:lstStyle/>
          <a:p>
            <a:pPr marL="114300" indent="0">
              <a:buNone/>
            </a:pPr>
            <a:r>
              <a:rPr lang="en-US" sz="1800" b="0" i="0" u="none" strike="noStrike" baseline="0" dirty="0">
                <a:solidFill>
                  <a:srgbClr val="000000"/>
                </a:solidFill>
                <a:latin typeface="+mj-lt"/>
              </a:rPr>
              <a:t>GIF has 1-bit transparency. </a:t>
            </a:r>
          </a:p>
          <a:p>
            <a:pPr marL="114300" indent="0">
              <a:buNone/>
            </a:pPr>
            <a:r>
              <a:rPr lang="en-US" sz="1800" dirty="0">
                <a:solidFill>
                  <a:srgbClr val="000000"/>
                </a:solidFill>
                <a:latin typeface="+mj-lt"/>
              </a:rPr>
              <a:t>A</a:t>
            </a:r>
            <a:r>
              <a:rPr lang="en-US" sz="1800" b="0" i="0" u="none" strike="noStrike" baseline="0" dirty="0">
                <a:solidFill>
                  <a:srgbClr val="000000"/>
                </a:solidFill>
                <a:latin typeface="+mj-lt"/>
              </a:rPr>
              <a:t> pixel is either fully transparent or fully opaque</a:t>
            </a:r>
          </a:p>
          <a:p>
            <a:pPr marL="114300" indent="0" algn="l">
              <a:buNone/>
            </a:pPr>
            <a:r>
              <a:rPr lang="en-US" sz="1800" b="1" i="0" u="none" strike="noStrike" baseline="0" dirty="0">
                <a:solidFill>
                  <a:srgbClr val="009A9A"/>
                </a:solidFill>
                <a:latin typeface="+mj-lt"/>
              </a:rPr>
              <a:t>Anti-aliasing</a:t>
            </a:r>
            <a:r>
              <a:rPr lang="en-US" sz="1800" b="1" dirty="0">
                <a:solidFill>
                  <a:srgbClr val="009A9A"/>
                </a:solidFill>
                <a:latin typeface="+mj-lt"/>
              </a:rPr>
              <a:t> </a:t>
            </a:r>
            <a:r>
              <a:rPr lang="en-US" sz="1800" b="0" i="0" u="none" strike="noStrike" baseline="0" dirty="0">
                <a:solidFill>
                  <a:srgbClr val="000000"/>
                </a:solidFill>
                <a:latin typeface="+mj-lt"/>
              </a:rPr>
              <a:t>“smoothing” along boundary edges </a:t>
            </a:r>
            <a:r>
              <a:rPr lang="en-US" sz="1800" b="0" i="0" u="none" strike="noStrike" baseline="0" dirty="0">
                <a:latin typeface="+mj-lt"/>
              </a:rPr>
              <a:t>often result in a “halo” of </a:t>
            </a:r>
            <a:r>
              <a:rPr lang="en-US" sz="1800" b="0" i="0" u="none" strike="noStrike" baseline="0" dirty="0" err="1">
                <a:latin typeface="+mj-lt"/>
              </a:rPr>
              <a:t>colo.</a:t>
            </a:r>
            <a:r>
              <a:rPr lang="en-US" sz="1800" b="0" i="0" u="none" strike="noStrike" baseline="0" dirty="0">
                <a:latin typeface="+mj-lt"/>
              </a:rPr>
              <a:t> </a:t>
            </a:r>
            <a:r>
              <a:rPr lang="en-US" sz="1800" dirty="0">
                <a:latin typeface="+mj-lt"/>
              </a:rPr>
              <a:t>Formats like </a:t>
            </a:r>
            <a:r>
              <a:rPr lang="en-US" sz="1800" dirty="0" err="1">
                <a:latin typeface="+mj-lt"/>
              </a:rPr>
              <a:t>png</a:t>
            </a:r>
            <a:r>
              <a:rPr lang="en-US" sz="1800" dirty="0">
                <a:latin typeface="+mj-lt"/>
              </a:rPr>
              <a:t> can address this  issue.</a:t>
            </a:r>
            <a:endParaRPr lang="en-CA" dirty="0">
              <a:latin typeface="+mj-lt"/>
            </a:endParaRPr>
          </a:p>
        </p:txBody>
      </p:sp>
      <p:pic>
        <p:nvPicPr>
          <p:cNvPr id="5" name="Picture 4" descr="FIGURE 6.29 GIF transparency and anti-aliasing">
            <a:extLst>
              <a:ext uri="{FF2B5EF4-FFF2-40B4-BE49-F238E27FC236}">
                <a16:creationId xmlns:a16="http://schemas.microsoft.com/office/drawing/2014/main" id="{2FECA5AD-95D0-462E-B02D-B71785912995}"/>
              </a:ext>
            </a:extLst>
          </p:cNvPr>
          <p:cNvPicPr>
            <a:picLocks noChangeAspect="1"/>
          </p:cNvPicPr>
          <p:nvPr/>
        </p:nvPicPr>
        <p:blipFill>
          <a:blip r:embed="rId2"/>
          <a:stretch>
            <a:fillRect/>
          </a:stretch>
        </p:blipFill>
        <p:spPr>
          <a:xfrm>
            <a:off x="3883511" y="964616"/>
            <a:ext cx="4803288" cy="3059093"/>
          </a:xfrm>
          <a:prstGeom prst="rect">
            <a:avLst/>
          </a:prstGeom>
        </p:spPr>
      </p:pic>
    </p:spTree>
    <p:extLst>
      <p:ext uri="{BB962C8B-B14F-4D97-AF65-F5344CB8AC3E}">
        <p14:creationId xmlns:p14="http://schemas.microsoft.com/office/powerpoint/2010/main" val="37914316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16283-959E-41F4-89C4-671EBAABF92F}"/>
              </a:ext>
            </a:extLst>
          </p:cNvPr>
          <p:cNvSpPr>
            <a:spLocks noGrp="1"/>
          </p:cNvSpPr>
          <p:nvPr>
            <p:ph type="title"/>
          </p:nvPr>
        </p:nvSpPr>
        <p:spPr/>
        <p:txBody>
          <a:bodyPr/>
          <a:lstStyle/>
          <a:p>
            <a:r>
              <a:rPr lang="en-CA" dirty="0"/>
              <a:t>PNG Format</a:t>
            </a:r>
          </a:p>
        </p:txBody>
      </p:sp>
      <p:sp>
        <p:nvSpPr>
          <p:cNvPr id="3" name="Text Placeholder 2">
            <a:extLst>
              <a:ext uri="{FF2B5EF4-FFF2-40B4-BE49-F238E27FC236}">
                <a16:creationId xmlns:a16="http://schemas.microsoft.com/office/drawing/2014/main" id="{DE6E3AAB-F184-45DE-9E0F-4B6AB2E98073}"/>
              </a:ext>
            </a:extLst>
          </p:cNvPr>
          <p:cNvSpPr>
            <a:spLocks noGrp="1"/>
          </p:cNvSpPr>
          <p:nvPr>
            <p:ph type="body" idx="1"/>
          </p:nvPr>
        </p:nvSpPr>
        <p:spPr>
          <a:xfrm>
            <a:off x="457201" y="1081088"/>
            <a:ext cx="3426310" cy="3532476"/>
          </a:xfrm>
        </p:spPr>
        <p:txBody>
          <a:bodyPr/>
          <a:lstStyle/>
          <a:p>
            <a:pPr marL="114300" indent="0">
              <a:buNone/>
            </a:pPr>
            <a:r>
              <a:rPr lang="en-US" sz="1800" b="0" i="0" u="none" strike="noStrike" baseline="0" dirty="0">
                <a:solidFill>
                  <a:srgbClr val="000000"/>
                </a:solidFill>
                <a:latin typeface="+mj-lt"/>
              </a:rPr>
              <a:t>The </a:t>
            </a:r>
            <a:r>
              <a:rPr lang="en-US" sz="1800" b="1" i="0" u="none" strike="noStrike" baseline="0" dirty="0">
                <a:solidFill>
                  <a:srgbClr val="009A9A"/>
                </a:solidFill>
                <a:latin typeface="+mj-lt"/>
              </a:rPr>
              <a:t>PNG </a:t>
            </a:r>
            <a:r>
              <a:rPr lang="en-US" sz="1800" b="0" i="0" u="none" strike="noStrike" baseline="0" dirty="0">
                <a:solidFill>
                  <a:srgbClr val="000000"/>
                </a:solidFill>
                <a:latin typeface="+mj-lt"/>
              </a:rPr>
              <a:t>(Portable Network Graphics)</a:t>
            </a:r>
          </a:p>
          <a:p>
            <a:pPr algn="l"/>
            <a:r>
              <a:rPr lang="en-CA" sz="1800" b="0" i="0" u="none" strike="noStrike" baseline="0" dirty="0">
                <a:solidFill>
                  <a:srgbClr val="000000"/>
                </a:solidFill>
                <a:latin typeface="+mj-lt"/>
              </a:rPr>
              <a:t>Lossless compression</a:t>
            </a:r>
          </a:p>
          <a:p>
            <a:pPr algn="l"/>
            <a:r>
              <a:rPr lang="en-US" sz="1800" b="0" i="0" u="none" strike="noStrike" baseline="0" dirty="0">
                <a:solidFill>
                  <a:srgbClr val="000000"/>
                </a:solidFill>
                <a:latin typeface="+mj-lt"/>
              </a:rPr>
              <a:t>8-bit (or 1-bit, 2-bit, and 4-bit) indexed color as well as full 24-bit true color</a:t>
            </a:r>
          </a:p>
          <a:p>
            <a:pPr algn="l"/>
            <a:r>
              <a:rPr lang="en-US" sz="1800" b="0" i="0" u="none" strike="noStrike" baseline="0" dirty="0">
                <a:solidFill>
                  <a:srgbClr val="000000"/>
                </a:solidFill>
                <a:latin typeface="+mj-lt"/>
              </a:rPr>
              <a:t>From 1 to 8 bits of </a:t>
            </a:r>
            <a:r>
              <a:rPr lang="en-US" sz="1800" b="1" i="0" u="none" strike="noStrike" baseline="0" dirty="0">
                <a:solidFill>
                  <a:srgbClr val="000000"/>
                </a:solidFill>
                <a:latin typeface="+mj-lt"/>
              </a:rPr>
              <a:t>transparency</a:t>
            </a:r>
            <a:r>
              <a:rPr lang="en-US" sz="1800" b="0" i="0" u="none" strike="noStrike" baseline="0" dirty="0">
                <a:solidFill>
                  <a:srgbClr val="000000"/>
                </a:solidFill>
                <a:latin typeface="+mj-lt"/>
              </a:rPr>
              <a:t>.</a:t>
            </a:r>
            <a:endParaRPr lang="en-CA" dirty="0">
              <a:latin typeface="+mj-lt"/>
            </a:endParaRPr>
          </a:p>
        </p:txBody>
      </p:sp>
      <p:pic>
        <p:nvPicPr>
          <p:cNvPr id="6" name="Picture 5" descr="FIGURE 6.30 PNG transparency">
            <a:extLst>
              <a:ext uri="{FF2B5EF4-FFF2-40B4-BE49-F238E27FC236}">
                <a16:creationId xmlns:a16="http://schemas.microsoft.com/office/drawing/2014/main" id="{BA574BA1-43F2-40AA-8A6A-AF2D06907C49}"/>
              </a:ext>
            </a:extLst>
          </p:cNvPr>
          <p:cNvPicPr>
            <a:picLocks noChangeAspect="1"/>
          </p:cNvPicPr>
          <p:nvPr/>
        </p:nvPicPr>
        <p:blipFill>
          <a:blip r:embed="rId2"/>
          <a:stretch>
            <a:fillRect/>
          </a:stretch>
        </p:blipFill>
        <p:spPr>
          <a:xfrm>
            <a:off x="3970665" y="984487"/>
            <a:ext cx="4631126" cy="3297057"/>
          </a:xfrm>
          <a:prstGeom prst="rect">
            <a:avLst/>
          </a:prstGeom>
        </p:spPr>
      </p:pic>
    </p:spTree>
    <p:extLst>
      <p:ext uri="{BB962C8B-B14F-4D97-AF65-F5344CB8AC3E}">
        <p14:creationId xmlns:p14="http://schemas.microsoft.com/office/powerpoint/2010/main" val="31977836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0E353-12B3-4B8E-9CC1-CD9C7B915A25}"/>
              </a:ext>
            </a:extLst>
          </p:cNvPr>
          <p:cNvSpPr>
            <a:spLocks noGrp="1"/>
          </p:cNvSpPr>
          <p:nvPr>
            <p:ph type="title"/>
          </p:nvPr>
        </p:nvSpPr>
        <p:spPr/>
        <p:txBody>
          <a:bodyPr/>
          <a:lstStyle/>
          <a:p>
            <a:r>
              <a:rPr lang="en-CA" dirty="0"/>
              <a:t>Representing Digital Images</a:t>
            </a:r>
          </a:p>
        </p:txBody>
      </p:sp>
      <p:sp>
        <p:nvSpPr>
          <p:cNvPr id="3" name="Text Placeholder 2">
            <a:extLst>
              <a:ext uri="{FF2B5EF4-FFF2-40B4-BE49-F238E27FC236}">
                <a16:creationId xmlns:a16="http://schemas.microsoft.com/office/drawing/2014/main" id="{DFB1A5F6-CB51-48A9-9BD7-90A486D326CA}"/>
              </a:ext>
            </a:extLst>
          </p:cNvPr>
          <p:cNvSpPr>
            <a:spLocks noGrp="1"/>
          </p:cNvSpPr>
          <p:nvPr>
            <p:ph type="body" idx="1"/>
          </p:nvPr>
        </p:nvSpPr>
        <p:spPr>
          <a:xfrm>
            <a:off x="457201" y="1081088"/>
            <a:ext cx="4114800" cy="3532476"/>
          </a:xfrm>
        </p:spPr>
        <p:txBody>
          <a:bodyPr/>
          <a:lstStyle/>
          <a:p>
            <a:pPr marL="114300" indent="0" algn="l">
              <a:buNone/>
            </a:pPr>
            <a:r>
              <a:rPr lang="en-US" sz="1800" b="0" i="0" u="none" strike="noStrike" baseline="0" dirty="0">
                <a:solidFill>
                  <a:srgbClr val="000000"/>
                </a:solidFill>
                <a:latin typeface="+mj-lt"/>
              </a:rPr>
              <a:t>Images on your desktop monitor or your mobile screen are small squares of colored light called </a:t>
            </a:r>
            <a:r>
              <a:rPr lang="en-US" sz="1800" b="1" i="0" u="none" strike="noStrike" baseline="0" dirty="0">
                <a:solidFill>
                  <a:srgbClr val="009A9A"/>
                </a:solidFill>
                <a:latin typeface="+mj-lt"/>
              </a:rPr>
              <a:t>pixels </a:t>
            </a:r>
            <a:r>
              <a:rPr lang="en-US" sz="1800" b="0" i="0" u="none" strike="noStrike" baseline="0" dirty="0">
                <a:solidFill>
                  <a:srgbClr val="000000"/>
                </a:solidFill>
                <a:latin typeface="+mj-lt"/>
              </a:rPr>
              <a:t>that are arranged in a </a:t>
            </a:r>
            <a:r>
              <a:rPr lang="en-CA" sz="1800" b="0" i="0" u="none" strike="noStrike" baseline="0" dirty="0">
                <a:solidFill>
                  <a:srgbClr val="000000"/>
                </a:solidFill>
                <a:latin typeface="+mj-lt"/>
              </a:rPr>
              <a:t>two-dimensional grid.</a:t>
            </a:r>
          </a:p>
          <a:p>
            <a:pPr marL="114300" indent="0" algn="l">
              <a:buNone/>
            </a:pPr>
            <a:r>
              <a:rPr lang="en-US" sz="1800" b="0" i="0" u="none" strike="noStrike" baseline="0" dirty="0">
                <a:solidFill>
                  <a:srgbClr val="000000"/>
                </a:solidFill>
                <a:latin typeface="+mj-lt"/>
              </a:rPr>
              <a:t>In contrast, printed images are not created from pixels, but from small overlapping dots usually called </a:t>
            </a:r>
            <a:r>
              <a:rPr lang="en-US" sz="1800" b="1" i="0" u="none" strike="noStrike" baseline="0" dirty="0">
                <a:solidFill>
                  <a:srgbClr val="009A9A"/>
                </a:solidFill>
                <a:latin typeface="+mj-lt"/>
              </a:rPr>
              <a:t>halftones</a:t>
            </a:r>
            <a:endParaRPr lang="en-CA" sz="1800" b="0" i="0" u="none" strike="noStrike" baseline="0" dirty="0">
              <a:solidFill>
                <a:srgbClr val="000000"/>
              </a:solidFill>
              <a:latin typeface="+mj-lt"/>
            </a:endParaRPr>
          </a:p>
          <a:p>
            <a:pPr marL="114300" indent="0" algn="l">
              <a:buNone/>
            </a:pPr>
            <a:endParaRPr lang="en-CA" sz="1800" b="0" i="0" u="none" strike="noStrike" baseline="0" dirty="0">
              <a:solidFill>
                <a:srgbClr val="000000"/>
              </a:solidFill>
              <a:latin typeface="+mj-lt"/>
            </a:endParaRPr>
          </a:p>
        </p:txBody>
      </p:sp>
      <p:pic>
        <p:nvPicPr>
          <p:cNvPr id="5" name="Picture 4" descr="FIGURE 6.1 Pixels versus halftones">
            <a:extLst>
              <a:ext uri="{FF2B5EF4-FFF2-40B4-BE49-F238E27FC236}">
                <a16:creationId xmlns:a16="http://schemas.microsoft.com/office/drawing/2014/main" id="{C8BF0719-7999-4DF9-AEE1-EC634723B528}"/>
              </a:ext>
            </a:extLst>
          </p:cNvPr>
          <p:cNvPicPr>
            <a:picLocks noChangeAspect="1"/>
          </p:cNvPicPr>
          <p:nvPr/>
        </p:nvPicPr>
        <p:blipFill>
          <a:blip r:embed="rId2"/>
          <a:stretch>
            <a:fillRect/>
          </a:stretch>
        </p:blipFill>
        <p:spPr>
          <a:xfrm>
            <a:off x="4572000" y="1382232"/>
            <a:ext cx="3784312" cy="2379035"/>
          </a:xfrm>
          <a:prstGeom prst="rect">
            <a:avLst/>
          </a:prstGeom>
        </p:spPr>
      </p:pic>
    </p:spTree>
    <p:extLst>
      <p:ext uri="{BB962C8B-B14F-4D97-AF65-F5344CB8AC3E}">
        <p14:creationId xmlns:p14="http://schemas.microsoft.com/office/powerpoint/2010/main" val="1981119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16283-959E-41F4-89C4-671EBAABF92F}"/>
              </a:ext>
            </a:extLst>
          </p:cNvPr>
          <p:cNvSpPr>
            <a:spLocks noGrp="1"/>
          </p:cNvSpPr>
          <p:nvPr>
            <p:ph type="title"/>
          </p:nvPr>
        </p:nvSpPr>
        <p:spPr/>
        <p:txBody>
          <a:bodyPr/>
          <a:lstStyle/>
          <a:p>
            <a:r>
              <a:rPr lang="en-CA" dirty="0"/>
              <a:t>SVG Format</a:t>
            </a:r>
          </a:p>
        </p:txBody>
      </p:sp>
      <p:sp>
        <p:nvSpPr>
          <p:cNvPr id="3" name="Text Placeholder 2">
            <a:extLst>
              <a:ext uri="{FF2B5EF4-FFF2-40B4-BE49-F238E27FC236}">
                <a16:creationId xmlns:a16="http://schemas.microsoft.com/office/drawing/2014/main" id="{DE6E3AAB-F184-45DE-9E0F-4B6AB2E98073}"/>
              </a:ext>
            </a:extLst>
          </p:cNvPr>
          <p:cNvSpPr>
            <a:spLocks noGrp="1"/>
          </p:cNvSpPr>
          <p:nvPr>
            <p:ph type="body" idx="1"/>
          </p:nvPr>
        </p:nvSpPr>
        <p:spPr>
          <a:xfrm>
            <a:off x="457200" y="1081088"/>
            <a:ext cx="3254188" cy="3532476"/>
          </a:xfrm>
        </p:spPr>
        <p:txBody>
          <a:bodyPr/>
          <a:lstStyle/>
          <a:p>
            <a:pPr marL="114300" indent="0" algn="l">
              <a:buNone/>
            </a:pPr>
            <a:r>
              <a:rPr lang="en-US" sz="1800" b="1" i="0" u="none" strike="noStrike" baseline="0" dirty="0">
                <a:solidFill>
                  <a:srgbClr val="009A9A"/>
                </a:solidFill>
                <a:latin typeface="+mj-lt"/>
              </a:rPr>
              <a:t>SVG </a:t>
            </a:r>
            <a:r>
              <a:rPr lang="en-US" sz="1800" b="0" i="0" u="none" strike="noStrike" baseline="0" dirty="0">
                <a:solidFill>
                  <a:srgbClr val="000000"/>
                </a:solidFill>
                <a:latin typeface="+mj-lt"/>
              </a:rPr>
              <a:t>(Scalable Vector Graphics) is a </a:t>
            </a:r>
            <a:r>
              <a:rPr lang="en-US" sz="1800" b="0" i="1" u="none" strike="noStrike" baseline="0" dirty="0">
                <a:solidFill>
                  <a:srgbClr val="000000"/>
                </a:solidFill>
                <a:latin typeface="+mj-lt"/>
              </a:rPr>
              <a:t>vector</a:t>
            </a:r>
            <a:r>
              <a:rPr lang="en-US" sz="1800" b="0" i="0" u="none" strike="noStrike" baseline="0" dirty="0">
                <a:solidFill>
                  <a:srgbClr val="000000"/>
                </a:solidFill>
                <a:latin typeface="+mj-lt"/>
              </a:rPr>
              <a:t> format</a:t>
            </a:r>
          </a:p>
          <a:p>
            <a:pPr marL="114300" indent="0" algn="l">
              <a:buNone/>
            </a:pPr>
            <a:r>
              <a:rPr lang="en-US" sz="1800" b="0" i="0" u="none" strike="noStrike" baseline="0" dirty="0">
                <a:latin typeface="+mj-lt"/>
              </a:rPr>
              <a:t>Like all vector formats, SVG graphics do not lose quality </a:t>
            </a:r>
            <a:r>
              <a:rPr lang="en-CA" sz="1800" b="0" i="0" u="none" strike="noStrike" baseline="0" dirty="0">
                <a:latin typeface="+mj-lt"/>
              </a:rPr>
              <a:t>when enlarged or reduced.</a:t>
            </a:r>
          </a:p>
          <a:p>
            <a:pPr marL="114300" indent="0" algn="l">
              <a:buNone/>
            </a:pPr>
            <a:r>
              <a:rPr lang="en-US" sz="1800" dirty="0">
                <a:latin typeface="+mj-lt"/>
              </a:rPr>
              <a:t>T</a:t>
            </a:r>
            <a:r>
              <a:rPr lang="en-US" sz="1800" b="0" i="0" u="none" strike="noStrike" baseline="0" dirty="0">
                <a:latin typeface="+mj-lt"/>
              </a:rPr>
              <a:t>he files are actually XML files</a:t>
            </a:r>
            <a:endParaRPr lang="en-CA" dirty="0">
              <a:latin typeface="+mj-lt"/>
            </a:endParaRPr>
          </a:p>
        </p:txBody>
      </p:sp>
      <p:pic>
        <p:nvPicPr>
          <p:cNvPr id="5" name="Picture 4" descr="FIGURE 6.31 SVG example">
            <a:extLst>
              <a:ext uri="{FF2B5EF4-FFF2-40B4-BE49-F238E27FC236}">
                <a16:creationId xmlns:a16="http://schemas.microsoft.com/office/drawing/2014/main" id="{DDB0D01E-AFB9-4AE2-B47B-AB28741CE41D}"/>
              </a:ext>
            </a:extLst>
          </p:cNvPr>
          <p:cNvPicPr>
            <a:picLocks noChangeAspect="1"/>
          </p:cNvPicPr>
          <p:nvPr/>
        </p:nvPicPr>
        <p:blipFill>
          <a:blip r:embed="rId2"/>
          <a:stretch>
            <a:fillRect/>
          </a:stretch>
        </p:blipFill>
        <p:spPr>
          <a:xfrm>
            <a:off x="3544643" y="1502330"/>
            <a:ext cx="5249732" cy="2689992"/>
          </a:xfrm>
          <a:prstGeom prst="rect">
            <a:avLst/>
          </a:prstGeom>
        </p:spPr>
      </p:pic>
    </p:spTree>
    <p:extLst>
      <p:ext uri="{BB962C8B-B14F-4D97-AF65-F5344CB8AC3E}">
        <p14:creationId xmlns:p14="http://schemas.microsoft.com/office/powerpoint/2010/main" val="4065149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79C82-1828-4B2A-812E-244B43771C80}"/>
              </a:ext>
            </a:extLst>
          </p:cNvPr>
          <p:cNvSpPr>
            <a:spLocks noGrp="1"/>
          </p:cNvSpPr>
          <p:nvPr>
            <p:ph type="title"/>
          </p:nvPr>
        </p:nvSpPr>
        <p:spPr/>
        <p:txBody>
          <a:bodyPr/>
          <a:lstStyle/>
          <a:p>
            <a:r>
              <a:rPr lang="en-CA" dirty="0"/>
              <a:t>Other Image Formats</a:t>
            </a:r>
          </a:p>
        </p:txBody>
      </p:sp>
      <p:sp>
        <p:nvSpPr>
          <p:cNvPr id="3" name="Text Placeholder 2">
            <a:extLst>
              <a:ext uri="{FF2B5EF4-FFF2-40B4-BE49-F238E27FC236}">
                <a16:creationId xmlns:a16="http://schemas.microsoft.com/office/drawing/2014/main" id="{EF580055-D032-4F90-BCA9-1E55E12EA174}"/>
              </a:ext>
            </a:extLst>
          </p:cNvPr>
          <p:cNvSpPr>
            <a:spLocks noGrp="1"/>
          </p:cNvSpPr>
          <p:nvPr>
            <p:ph type="body" idx="1"/>
          </p:nvPr>
        </p:nvSpPr>
        <p:spPr/>
        <p:txBody>
          <a:bodyPr/>
          <a:lstStyle/>
          <a:p>
            <a:pPr marL="114300" indent="0" algn="l">
              <a:buNone/>
            </a:pPr>
            <a:r>
              <a:rPr lang="en-US" sz="1800" b="0" i="0" u="none" strike="noStrike" baseline="0" dirty="0">
                <a:solidFill>
                  <a:srgbClr val="000000"/>
                </a:solidFill>
                <a:latin typeface="+mj-lt"/>
              </a:rPr>
              <a:t>The </a:t>
            </a:r>
            <a:r>
              <a:rPr lang="en-US" sz="1800" b="1" i="0" u="none" strike="noStrike" baseline="0" dirty="0">
                <a:solidFill>
                  <a:srgbClr val="009A9A"/>
                </a:solidFill>
                <a:latin typeface="+mj-lt"/>
              </a:rPr>
              <a:t>TIF </a:t>
            </a:r>
            <a:r>
              <a:rPr lang="en-US" sz="1800" b="0" i="0" u="none" strike="noStrike" baseline="0" dirty="0">
                <a:solidFill>
                  <a:srgbClr val="000000"/>
                </a:solidFill>
                <a:latin typeface="+mj-lt"/>
              </a:rPr>
              <a:t>(Tagged Image File) format is a cross-platform lossless image format especially useful to print professionals.</a:t>
            </a:r>
          </a:p>
          <a:p>
            <a:pPr marL="114300" indent="0" algn="l">
              <a:buNone/>
            </a:pPr>
            <a:r>
              <a:rPr lang="en-US" sz="1800" b="1" i="0" u="none" strike="noStrike" baseline="0" dirty="0" err="1">
                <a:solidFill>
                  <a:srgbClr val="009A9A"/>
                </a:solidFill>
                <a:latin typeface="+mj-lt"/>
              </a:rPr>
              <a:t>WebP</a:t>
            </a:r>
            <a:r>
              <a:rPr lang="en-US" sz="1800" b="1" i="0" u="none" strike="noStrike" baseline="0" dirty="0">
                <a:solidFill>
                  <a:srgbClr val="009A9A"/>
                </a:solidFill>
                <a:latin typeface="+mj-lt"/>
              </a:rPr>
              <a:t> </a:t>
            </a:r>
            <a:r>
              <a:rPr lang="en-US" sz="1800" b="0" i="0" u="none" strike="noStrike" baseline="0" dirty="0">
                <a:solidFill>
                  <a:srgbClr val="000000"/>
                </a:solidFill>
                <a:latin typeface="+mj-lt"/>
              </a:rPr>
              <a:t>is a new image file format promoted by Google. It supports </a:t>
            </a:r>
            <a:r>
              <a:rPr lang="en-US" sz="1800" b="0" i="1" u="none" strike="noStrike" baseline="0" dirty="0">
                <a:solidFill>
                  <a:srgbClr val="000000"/>
                </a:solidFill>
                <a:latin typeface="+mj-lt"/>
              </a:rPr>
              <a:t>both </a:t>
            </a:r>
            <a:r>
              <a:rPr lang="en-US" sz="1800" b="0" i="0" u="none" strike="noStrike" baseline="0" dirty="0">
                <a:solidFill>
                  <a:srgbClr val="000000"/>
                </a:solidFill>
                <a:latin typeface="+mj-lt"/>
              </a:rPr>
              <a:t>lossy and lossless compression, and Google claims </a:t>
            </a:r>
            <a:r>
              <a:rPr lang="en-US" sz="1800" b="0" i="0" u="none" strike="noStrike" baseline="0" dirty="0" err="1">
                <a:solidFill>
                  <a:srgbClr val="000000"/>
                </a:solidFill>
                <a:latin typeface="+mj-lt"/>
              </a:rPr>
              <a:t>WebP</a:t>
            </a:r>
            <a:r>
              <a:rPr lang="en-US" sz="1800" b="0" i="0" u="none" strike="noStrike" baseline="0" dirty="0">
                <a:solidFill>
                  <a:srgbClr val="000000"/>
                </a:solidFill>
                <a:latin typeface="+mj-lt"/>
              </a:rPr>
              <a:t> compression results are superior in comparison to JPG or PNG formats. Lossless </a:t>
            </a:r>
            <a:r>
              <a:rPr lang="en-US" sz="1800" b="0" i="0" u="none" strike="noStrike" baseline="0" dirty="0" err="1">
                <a:solidFill>
                  <a:srgbClr val="000000"/>
                </a:solidFill>
                <a:latin typeface="+mj-lt"/>
              </a:rPr>
              <a:t>WebP</a:t>
            </a:r>
            <a:r>
              <a:rPr lang="en-US" sz="1800" b="0" i="0" u="none" strike="noStrike" baseline="0" dirty="0">
                <a:solidFill>
                  <a:srgbClr val="000000"/>
                </a:solidFill>
                <a:latin typeface="+mj-lt"/>
              </a:rPr>
              <a:t> also supports transparency. </a:t>
            </a:r>
            <a:r>
              <a:rPr lang="en-US" sz="1800" b="0" i="0" u="none" strike="noStrike" baseline="0" dirty="0">
                <a:latin typeface="+mj-lt"/>
              </a:rPr>
              <a:t>At the time of writing, however, Safari on iOS does not support this format.</a:t>
            </a:r>
          </a:p>
          <a:p>
            <a:pPr marL="114300" indent="0" algn="l">
              <a:buNone/>
            </a:pPr>
            <a:r>
              <a:rPr lang="en-CA" sz="1800" b="1" i="0" u="none" strike="noStrike" baseline="0" dirty="0">
                <a:solidFill>
                  <a:srgbClr val="009A9A"/>
                </a:solidFill>
                <a:latin typeface="+mj-lt"/>
              </a:rPr>
              <a:t>ICO </a:t>
            </a:r>
            <a:r>
              <a:rPr lang="en-US" sz="1800" b="0" i="0" u="none" strike="noStrike" baseline="0" dirty="0">
                <a:solidFill>
                  <a:srgbClr val="000000"/>
                </a:solidFill>
                <a:latin typeface="+mj-lt"/>
              </a:rPr>
              <a:t>is another web file format (.</a:t>
            </a:r>
            <a:r>
              <a:rPr lang="en-US" sz="1800" b="0" i="0" u="none" strike="noStrike" baseline="0" dirty="0" err="1">
                <a:solidFill>
                  <a:srgbClr val="000000"/>
                </a:solidFill>
                <a:latin typeface="+mj-lt"/>
              </a:rPr>
              <a:t>ico</a:t>
            </a:r>
            <a:r>
              <a:rPr lang="en-US" sz="1800" b="0" i="0" u="none" strike="noStrike" baseline="0" dirty="0">
                <a:solidFill>
                  <a:srgbClr val="000000"/>
                </a:solidFill>
                <a:latin typeface="+mj-lt"/>
              </a:rPr>
              <a:t>) whose sole use is for </a:t>
            </a:r>
            <a:r>
              <a:rPr lang="en-US" sz="1800" b="1" i="0" u="none" strike="noStrike" baseline="0" dirty="0">
                <a:solidFill>
                  <a:srgbClr val="009A9A"/>
                </a:solidFill>
                <a:latin typeface="+mj-lt"/>
              </a:rPr>
              <a:t>favicon </a:t>
            </a:r>
            <a:r>
              <a:rPr lang="en-US" sz="1800" b="0" i="0" u="none" strike="noStrike" baseline="0" dirty="0">
                <a:solidFill>
                  <a:srgbClr val="000000"/>
                </a:solidFill>
                <a:latin typeface="+mj-lt"/>
              </a:rPr>
              <a:t>(short for </a:t>
            </a:r>
            <a:r>
              <a:rPr lang="en-CA" sz="1800" b="0" i="0" u="none" strike="noStrike" baseline="0" dirty="0">
                <a:solidFill>
                  <a:srgbClr val="000000"/>
                </a:solidFill>
                <a:latin typeface="+mj-lt"/>
              </a:rPr>
              <a:t>favorite icon) images.</a:t>
            </a:r>
            <a:endParaRPr lang="en-CA" dirty="0">
              <a:latin typeface="+mj-lt"/>
            </a:endParaRPr>
          </a:p>
        </p:txBody>
      </p:sp>
    </p:spTree>
    <p:extLst>
      <p:ext uri="{BB962C8B-B14F-4D97-AF65-F5344CB8AC3E}">
        <p14:creationId xmlns:p14="http://schemas.microsoft.com/office/powerpoint/2010/main" val="21698594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95FCF-527F-4C41-BD1A-9FCD2F0C5799}"/>
              </a:ext>
            </a:extLst>
          </p:cNvPr>
          <p:cNvSpPr>
            <a:spLocks noGrp="1"/>
          </p:cNvSpPr>
          <p:nvPr>
            <p:ph type="title"/>
          </p:nvPr>
        </p:nvSpPr>
        <p:spPr/>
        <p:txBody>
          <a:bodyPr/>
          <a:lstStyle/>
          <a:p>
            <a:r>
              <a:rPr lang="en-CA" dirty="0"/>
              <a:t>Audio and Video</a:t>
            </a:r>
          </a:p>
        </p:txBody>
      </p:sp>
      <p:sp>
        <p:nvSpPr>
          <p:cNvPr id="3" name="Text Placeholder 2">
            <a:extLst>
              <a:ext uri="{FF2B5EF4-FFF2-40B4-BE49-F238E27FC236}">
                <a16:creationId xmlns:a16="http://schemas.microsoft.com/office/drawing/2014/main" id="{05AEC84A-9976-4B6E-B7A5-59F88F1BA90B}"/>
              </a:ext>
            </a:extLst>
          </p:cNvPr>
          <p:cNvSpPr>
            <a:spLocks noGrp="1"/>
          </p:cNvSpPr>
          <p:nvPr>
            <p:ph type="body" idx="1"/>
          </p:nvPr>
        </p:nvSpPr>
        <p:spPr/>
        <p:txBody>
          <a:bodyPr/>
          <a:lstStyle/>
          <a:p>
            <a:pPr marL="114300" indent="0" algn="l">
              <a:buNone/>
            </a:pPr>
            <a:r>
              <a:rPr lang="en-US" sz="1800" dirty="0">
                <a:latin typeface="+mj-lt"/>
              </a:rPr>
              <a:t>U</a:t>
            </a:r>
            <a:r>
              <a:rPr lang="en-US" sz="1800" b="0" i="0" u="none" strike="noStrike" baseline="0" dirty="0">
                <a:latin typeface="+mj-lt"/>
              </a:rPr>
              <a:t>ntil HTML5, adding audio or video to a web page typically required making use of additional plug-ins, often Adobe Flash (Chapter 8).</a:t>
            </a:r>
          </a:p>
          <a:p>
            <a:pPr marL="114300" indent="0" algn="l">
              <a:buNone/>
            </a:pPr>
            <a:r>
              <a:rPr lang="en-US" sz="1800" dirty="0">
                <a:latin typeface="+mj-lt"/>
              </a:rPr>
              <a:t>W</a:t>
            </a:r>
            <a:r>
              <a:rPr lang="en-US" sz="1800" b="0" i="0" u="none" strike="noStrike" baseline="0" dirty="0">
                <a:latin typeface="+mj-lt"/>
              </a:rPr>
              <a:t>ith HTML5 you can add these media features in HTML without the involvement of any plug-in.</a:t>
            </a:r>
          </a:p>
          <a:p>
            <a:pPr algn="l"/>
            <a:r>
              <a:rPr lang="en-US" sz="1800" b="0" i="0" u="none" strike="noStrike" baseline="0" dirty="0">
                <a:latin typeface="+mj-lt"/>
              </a:rPr>
              <a:t>Unfortunately, the browsers do not support the same list of media formats, so browser incompatibilities are still a problem with </a:t>
            </a:r>
            <a:r>
              <a:rPr lang="en-CA" sz="1800" b="0" i="0" u="none" strike="noStrike" baseline="0" dirty="0">
                <a:latin typeface="+mj-lt"/>
              </a:rPr>
              <a:t>audio and video.</a:t>
            </a:r>
            <a:endParaRPr lang="en-CA" dirty="0">
              <a:latin typeface="+mj-lt"/>
            </a:endParaRPr>
          </a:p>
        </p:txBody>
      </p:sp>
    </p:spTree>
    <p:extLst>
      <p:ext uri="{BB962C8B-B14F-4D97-AF65-F5344CB8AC3E}">
        <p14:creationId xmlns:p14="http://schemas.microsoft.com/office/powerpoint/2010/main" val="23272185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37850-0BF3-4F22-94C2-AE9886748211}"/>
              </a:ext>
            </a:extLst>
          </p:cNvPr>
          <p:cNvSpPr>
            <a:spLocks noGrp="1"/>
          </p:cNvSpPr>
          <p:nvPr>
            <p:ph type="title"/>
          </p:nvPr>
        </p:nvSpPr>
        <p:spPr/>
        <p:txBody>
          <a:bodyPr/>
          <a:lstStyle/>
          <a:p>
            <a:r>
              <a:rPr lang="en-CA" dirty="0"/>
              <a:t>Media Concepts</a:t>
            </a:r>
          </a:p>
        </p:txBody>
      </p:sp>
      <p:sp>
        <p:nvSpPr>
          <p:cNvPr id="3" name="Text Placeholder 2">
            <a:extLst>
              <a:ext uri="{FF2B5EF4-FFF2-40B4-BE49-F238E27FC236}">
                <a16:creationId xmlns:a16="http://schemas.microsoft.com/office/drawing/2014/main" id="{23E4390B-4C72-4A29-B11A-11D4044630C6}"/>
              </a:ext>
            </a:extLst>
          </p:cNvPr>
          <p:cNvSpPr>
            <a:spLocks noGrp="1"/>
          </p:cNvSpPr>
          <p:nvPr>
            <p:ph type="body" idx="1"/>
          </p:nvPr>
        </p:nvSpPr>
        <p:spPr/>
        <p:txBody>
          <a:bodyPr/>
          <a:lstStyle/>
          <a:p>
            <a:pPr marL="114300" indent="0" algn="l">
              <a:buNone/>
            </a:pPr>
            <a:r>
              <a:rPr lang="en-US" sz="1800" b="0" i="0" u="none" strike="noStrike" baseline="0" dirty="0">
                <a:latin typeface="+mj-lt"/>
              </a:rPr>
              <a:t>There are a </a:t>
            </a:r>
            <a:r>
              <a:rPr lang="en-US" sz="1800" b="0" i="1" u="none" strike="noStrike" baseline="0" dirty="0">
                <a:latin typeface="+mj-lt"/>
              </a:rPr>
              <a:t>lot </a:t>
            </a:r>
            <a:r>
              <a:rPr lang="en-US" sz="1800" b="0" i="0" u="none" strike="noStrike" baseline="0" dirty="0">
                <a:latin typeface="+mj-lt"/>
              </a:rPr>
              <a:t>of different audio </a:t>
            </a:r>
            <a:r>
              <a:rPr lang="en-CA" sz="1800" b="0" i="0" u="none" strike="noStrike" baseline="0" dirty="0">
                <a:latin typeface="+mj-lt"/>
              </a:rPr>
              <a:t>and video formats. While we won’t cover them all, </a:t>
            </a:r>
            <a:r>
              <a:rPr lang="en-US" sz="1800" b="0" i="0" u="none" strike="noStrike" baseline="0" dirty="0">
                <a:latin typeface="+mj-lt"/>
              </a:rPr>
              <a:t>two concepts are essential </a:t>
            </a:r>
            <a:r>
              <a:rPr lang="en-CA" sz="1800" b="0" i="0" u="none" strike="noStrike" baseline="0" dirty="0">
                <a:latin typeface="+mj-lt"/>
              </a:rPr>
              <a:t>to understanding media formats</a:t>
            </a:r>
          </a:p>
          <a:p>
            <a:r>
              <a:rPr lang="en-CA" sz="1800" b="1" dirty="0">
                <a:solidFill>
                  <a:srgbClr val="009A9A"/>
                </a:solidFill>
                <a:latin typeface="+mj-lt"/>
              </a:rPr>
              <a:t>M</a:t>
            </a:r>
            <a:r>
              <a:rPr lang="en-CA" sz="1800" b="1" i="0" u="none" strike="noStrike" baseline="0" dirty="0">
                <a:solidFill>
                  <a:srgbClr val="009A9A"/>
                </a:solidFill>
                <a:latin typeface="+mj-lt"/>
              </a:rPr>
              <a:t>edia encoding</a:t>
            </a:r>
            <a:r>
              <a:rPr lang="en-CA" sz="1800" dirty="0">
                <a:solidFill>
                  <a:srgbClr val="009A9A"/>
                </a:solidFill>
                <a:latin typeface="+mj-lt"/>
              </a:rPr>
              <a:t> </a:t>
            </a:r>
            <a:r>
              <a:rPr lang="en-CA" sz="1800" b="0" i="0" u="none" strike="noStrike" baseline="0" dirty="0">
                <a:latin typeface="+mj-lt"/>
              </a:rPr>
              <a:t>– Media is compressed/and encoded using a codec</a:t>
            </a:r>
            <a:endParaRPr lang="en-CA" sz="1800" i="0" u="none" strike="noStrike" baseline="0" dirty="0">
              <a:latin typeface="+mj-lt"/>
            </a:endParaRPr>
          </a:p>
          <a:p>
            <a:pPr lvl="1"/>
            <a:r>
              <a:rPr lang="en-CA" sz="1800" b="1" i="0" u="none" strike="noStrike" baseline="0" dirty="0">
                <a:solidFill>
                  <a:srgbClr val="009A9A"/>
                </a:solidFill>
                <a:latin typeface="+mj-lt"/>
              </a:rPr>
              <a:t>Codec</a:t>
            </a:r>
            <a:r>
              <a:rPr lang="en-CA" sz="1800" dirty="0">
                <a:solidFill>
                  <a:srgbClr val="009A9A"/>
                </a:solidFill>
                <a:latin typeface="+mj-lt"/>
              </a:rPr>
              <a:t>  </a:t>
            </a:r>
            <a:r>
              <a:rPr lang="en-CA" sz="1800" b="0" i="0" u="none" strike="noStrike" baseline="0" dirty="0">
                <a:latin typeface="+mj-lt"/>
              </a:rPr>
              <a:t>(for </a:t>
            </a:r>
            <a:r>
              <a:rPr lang="en-CA" sz="1800" b="1" i="0" u="none" strike="noStrike" baseline="0" dirty="0">
                <a:latin typeface="+mj-lt"/>
              </a:rPr>
              <a:t>co</a:t>
            </a:r>
            <a:r>
              <a:rPr lang="en-CA" sz="1800" b="0" i="0" u="none" strike="noStrike" baseline="0" dirty="0">
                <a:latin typeface="+mj-lt"/>
              </a:rPr>
              <a:t>mpression/</a:t>
            </a:r>
            <a:r>
              <a:rPr lang="en-CA" sz="1800" b="1" i="0" u="none" strike="noStrike" baseline="0" dirty="0">
                <a:latin typeface="+mj-lt"/>
              </a:rPr>
              <a:t>dec</a:t>
            </a:r>
            <a:r>
              <a:rPr lang="en-CA" sz="1800" b="0" i="0" u="none" strike="noStrike" baseline="0" dirty="0">
                <a:latin typeface="+mj-lt"/>
              </a:rPr>
              <a:t>ompression) software used to encode the media.</a:t>
            </a:r>
            <a:r>
              <a:rPr lang="en-US" sz="1800" b="0" i="0" u="none" strike="noStrike" baseline="0" dirty="0">
                <a:latin typeface="+mj-lt"/>
              </a:rPr>
              <a:t> There are literally thousands of </a:t>
            </a:r>
            <a:r>
              <a:rPr lang="en-CA" sz="1800" b="0" i="0" u="none" strike="noStrike" baseline="0" dirty="0">
                <a:latin typeface="+mj-lt"/>
              </a:rPr>
              <a:t>codecs.</a:t>
            </a:r>
          </a:p>
          <a:p>
            <a:pPr algn="l"/>
            <a:r>
              <a:rPr lang="en-CA" sz="1800" b="1" i="0" u="none" strike="noStrike" baseline="0" dirty="0">
                <a:solidFill>
                  <a:srgbClr val="009A9A"/>
                </a:solidFill>
                <a:latin typeface="+mj-lt"/>
              </a:rPr>
              <a:t>Container formats </a:t>
            </a:r>
            <a:r>
              <a:rPr lang="en-US" sz="1800" b="0" i="0" u="none" strike="noStrike" baseline="0" dirty="0">
                <a:latin typeface="+mj-lt"/>
              </a:rPr>
              <a:t>A container is similar in concept to ZIP files: both are compressed file formats that contain other content.</a:t>
            </a:r>
            <a:r>
              <a:rPr lang="en-US" sz="1800" b="0" i="0" u="none" strike="noStrike" baseline="0" dirty="0">
                <a:latin typeface="SabonLTPro-Roman"/>
              </a:rPr>
              <a:t> </a:t>
            </a:r>
            <a:r>
              <a:rPr lang="en-US" sz="1800" dirty="0">
                <a:latin typeface="SabonLTPro-Roman"/>
              </a:rPr>
              <a:t>T</a:t>
            </a:r>
            <a:r>
              <a:rPr lang="en-US" sz="1800" b="0" i="0" u="none" strike="noStrike" baseline="0" dirty="0">
                <a:latin typeface="SabonLTPro-Roman"/>
              </a:rPr>
              <a:t>here is a large number of container formats.</a:t>
            </a:r>
            <a:endParaRPr lang="en-CA" dirty="0">
              <a:latin typeface="+mj-lt"/>
            </a:endParaRPr>
          </a:p>
        </p:txBody>
      </p:sp>
    </p:spTree>
    <p:extLst>
      <p:ext uri="{BB962C8B-B14F-4D97-AF65-F5344CB8AC3E}">
        <p14:creationId xmlns:p14="http://schemas.microsoft.com/office/powerpoint/2010/main" val="25729215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B5D7C-4639-4B30-8149-260BDB2853B9}"/>
              </a:ext>
            </a:extLst>
          </p:cNvPr>
          <p:cNvSpPr>
            <a:spLocks noGrp="1"/>
          </p:cNvSpPr>
          <p:nvPr>
            <p:ph type="title"/>
          </p:nvPr>
        </p:nvSpPr>
        <p:spPr/>
        <p:txBody>
          <a:bodyPr/>
          <a:lstStyle/>
          <a:p>
            <a:r>
              <a:rPr lang="en-CA" dirty="0"/>
              <a:t>Media encoding and containers</a:t>
            </a:r>
          </a:p>
        </p:txBody>
      </p:sp>
      <p:pic>
        <p:nvPicPr>
          <p:cNvPr id="5" name="Picture 4" descr="FIGURE 6.33 Media encoding and containers">
            <a:extLst>
              <a:ext uri="{FF2B5EF4-FFF2-40B4-BE49-F238E27FC236}">
                <a16:creationId xmlns:a16="http://schemas.microsoft.com/office/drawing/2014/main" id="{F67BE345-CE4D-419D-BA07-7F8AD687DDE2}"/>
              </a:ext>
            </a:extLst>
          </p:cNvPr>
          <p:cNvPicPr>
            <a:picLocks noChangeAspect="1"/>
          </p:cNvPicPr>
          <p:nvPr/>
        </p:nvPicPr>
        <p:blipFill>
          <a:blip r:embed="rId2"/>
          <a:stretch>
            <a:fillRect/>
          </a:stretch>
        </p:blipFill>
        <p:spPr>
          <a:xfrm>
            <a:off x="2205721" y="1203251"/>
            <a:ext cx="4732558" cy="3449596"/>
          </a:xfrm>
          <a:prstGeom prst="rect">
            <a:avLst/>
          </a:prstGeom>
        </p:spPr>
      </p:pic>
    </p:spTree>
    <p:extLst>
      <p:ext uri="{BB962C8B-B14F-4D97-AF65-F5344CB8AC3E}">
        <p14:creationId xmlns:p14="http://schemas.microsoft.com/office/powerpoint/2010/main" val="21707095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6780C-D3FA-4856-A41F-0886765021C7}"/>
              </a:ext>
            </a:extLst>
          </p:cNvPr>
          <p:cNvSpPr>
            <a:spLocks noGrp="1"/>
          </p:cNvSpPr>
          <p:nvPr>
            <p:ph type="title"/>
          </p:nvPr>
        </p:nvSpPr>
        <p:spPr/>
        <p:txBody>
          <a:bodyPr/>
          <a:lstStyle/>
          <a:p>
            <a:r>
              <a:rPr lang="en-CA" dirty="0"/>
              <a:t>Browser Video Support</a:t>
            </a:r>
          </a:p>
        </p:txBody>
      </p:sp>
      <p:sp>
        <p:nvSpPr>
          <p:cNvPr id="3" name="Text Placeholder 2">
            <a:extLst>
              <a:ext uri="{FF2B5EF4-FFF2-40B4-BE49-F238E27FC236}">
                <a16:creationId xmlns:a16="http://schemas.microsoft.com/office/drawing/2014/main" id="{3C35700C-D542-4FE9-B93F-6E13B8556AAD}"/>
              </a:ext>
            </a:extLst>
          </p:cNvPr>
          <p:cNvSpPr>
            <a:spLocks noGrp="1"/>
          </p:cNvSpPr>
          <p:nvPr>
            <p:ph type="body" idx="1"/>
          </p:nvPr>
        </p:nvSpPr>
        <p:spPr/>
        <p:txBody>
          <a:bodyPr/>
          <a:lstStyle/>
          <a:p>
            <a:r>
              <a:rPr lang="en-US" b="1" i="0" u="none" strike="noStrike" baseline="0" dirty="0">
                <a:solidFill>
                  <a:srgbClr val="000000"/>
                </a:solidFill>
                <a:latin typeface="+mj-lt"/>
              </a:rPr>
              <a:t>MP4 container with H.264 Video and AAC Audio. </a:t>
            </a:r>
            <a:r>
              <a:rPr lang="en-US" b="0" i="0" u="none" strike="noStrike" baseline="0" dirty="0">
                <a:solidFill>
                  <a:srgbClr val="000000"/>
                </a:solidFill>
                <a:latin typeface="+mj-lt"/>
              </a:rPr>
              <a:t>This combination is generally referred to as </a:t>
            </a:r>
            <a:r>
              <a:rPr lang="en-US" b="1" i="0" u="none" strike="noStrike" baseline="0" dirty="0">
                <a:solidFill>
                  <a:srgbClr val="009A9A"/>
                </a:solidFill>
                <a:latin typeface="+mj-lt"/>
              </a:rPr>
              <a:t>MPEG-4 </a:t>
            </a:r>
            <a:r>
              <a:rPr lang="en-US" b="0" i="0" u="none" strike="noStrike" baseline="0" dirty="0">
                <a:solidFill>
                  <a:srgbClr val="000000"/>
                </a:solidFill>
                <a:latin typeface="+mj-lt"/>
              </a:rPr>
              <a:t>and has the </a:t>
            </a:r>
            <a:r>
              <a:rPr lang="en-US" b="1" i="0" u="none" strike="noStrike" baseline="0" dirty="0">
                <a:solidFill>
                  <a:srgbClr val="003333"/>
                </a:solidFill>
                <a:latin typeface="+mj-lt"/>
              </a:rPr>
              <a:t>.mp4 </a:t>
            </a:r>
            <a:r>
              <a:rPr lang="en-US" b="0" i="0" u="none" strike="noStrike" baseline="0" dirty="0">
                <a:solidFill>
                  <a:srgbClr val="000000"/>
                </a:solidFill>
                <a:latin typeface="+mj-lt"/>
              </a:rPr>
              <a:t>or </a:t>
            </a:r>
            <a:r>
              <a:rPr lang="en-US" b="1" i="0" u="none" strike="noStrike" baseline="0" dirty="0">
                <a:solidFill>
                  <a:srgbClr val="003333"/>
                </a:solidFill>
                <a:latin typeface="+mj-lt"/>
              </a:rPr>
              <a:t>.m4v </a:t>
            </a:r>
            <a:r>
              <a:rPr lang="en-US" b="0" i="0" u="none" strike="noStrike" baseline="0" dirty="0">
                <a:solidFill>
                  <a:srgbClr val="000000"/>
                </a:solidFill>
                <a:latin typeface="+mj-lt"/>
              </a:rPr>
              <a:t>file extension. H.264 is a proprietary codec and </a:t>
            </a:r>
            <a:r>
              <a:rPr lang="en-CA" b="0" i="0" u="none" strike="noStrike" baseline="0" dirty="0">
                <a:latin typeface="+mj-lt"/>
              </a:rPr>
              <a:t>the browser </a:t>
            </a:r>
            <a:r>
              <a:rPr lang="en-US" b="0" i="0" u="none" strike="noStrike" baseline="0" dirty="0">
                <a:latin typeface="+mj-lt"/>
              </a:rPr>
              <a:t>manufacturer must pay a licensing fee to decode it</a:t>
            </a:r>
            <a:endParaRPr lang="en-US" b="0" i="0" u="none" strike="noStrike" baseline="0" dirty="0">
              <a:solidFill>
                <a:srgbClr val="000000"/>
              </a:solidFill>
              <a:latin typeface="+mj-lt"/>
            </a:endParaRPr>
          </a:p>
          <a:p>
            <a:r>
              <a:rPr lang="en-US" b="1" i="0" u="none" strike="noStrike" baseline="0" dirty="0" err="1">
                <a:solidFill>
                  <a:srgbClr val="000000"/>
                </a:solidFill>
                <a:latin typeface="+mj-lt"/>
              </a:rPr>
              <a:t>WebM</a:t>
            </a:r>
            <a:r>
              <a:rPr lang="en-US" b="1" i="0" u="none" strike="noStrike" baseline="0" dirty="0">
                <a:solidFill>
                  <a:srgbClr val="000000"/>
                </a:solidFill>
                <a:latin typeface="+mj-lt"/>
              </a:rPr>
              <a:t> container with VP8 video and </a:t>
            </a:r>
            <a:r>
              <a:rPr lang="en-US" b="1" i="0" u="none" strike="noStrike" baseline="0" dirty="0" err="1">
                <a:solidFill>
                  <a:srgbClr val="000000"/>
                </a:solidFill>
                <a:latin typeface="+mj-lt"/>
              </a:rPr>
              <a:t>Vorbis</a:t>
            </a:r>
            <a:r>
              <a:rPr lang="en-US" b="1" i="0" u="none" strike="noStrike" baseline="0" dirty="0">
                <a:solidFill>
                  <a:srgbClr val="000000"/>
                </a:solidFill>
                <a:latin typeface="+mj-lt"/>
              </a:rPr>
              <a:t> audio. </a:t>
            </a:r>
            <a:r>
              <a:rPr lang="en-US" b="0" i="0" u="none" strike="noStrike" baseline="0" dirty="0">
                <a:solidFill>
                  <a:srgbClr val="000000"/>
                </a:solidFill>
                <a:latin typeface="+mj-lt"/>
              </a:rPr>
              <a:t>Files using this combination usually have the </a:t>
            </a:r>
            <a:r>
              <a:rPr lang="en-US" b="1" i="0" u="none" strike="noStrike" baseline="0" dirty="0">
                <a:solidFill>
                  <a:srgbClr val="003333"/>
                </a:solidFill>
                <a:latin typeface="+mj-lt"/>
              </a:rPr>
              <a:t>.</a:t>
            </a:r>
            <a:r>
              <a:rPr lang="en-US" b="1" i="0" u="none" strike="noStrike" baseline="0" dirty="0" err="1">
                <a:solidFill>
                  <a:srgbClr val="003333"/>
                </a:solidFill>
                <a:latin typeface="+mj-lt"/>
              </a:rPr>
              <a:t>webm</a:t>
            </a:r>
            <a:r>
              <a:rPr lang="en-US" b="1" i="0" u="none" strike="noStrike" baseline="0" dirty="0">
                <a:solidFill>
                  <a:srgbClr val="003333"/>
                </a:solidFill>
                <a:latin typeface="+mj-lt"/>
              </a:rPr>
              <a:t> </a:t>
            </a:r>
            <a:r>
              <a:rPr lang="en-US" b="0" i="0" u="none" strike="noStrike" baseline="0" dirty="0">
                <a:solidFill>
                  <a:srgbClr val="000000"/>
                </a:solidFill>
                <a:latin typeface="+mj-lt"/>
              </a:rPr>
              <a:t>file extension. This combination was created by Google to be open-source and royalty free. </a:t>
            </a:r>
          </a:p>
          <a:p>
            <a:r>
              <a:rPr lang="en-US" b="1" i="0" u="none" strike="noStrike" baseline="0" dirty="0" err="1">
                <a:solidFill>
                  <a:srgbClr val="000000"/>
                </a:solidFill>
                <a:latin typeface="+mj-lt"/>
              </a:rPr>
              <a:t>Ogg</a:t>
            </a:r>
            <a:r>
              <a:rPr lang="en-US" b="1" i="0" u="none" strike="noStrike" baseline="0" dirty="0">
                <a:solidFill>
                  <a:srgbClr val="000000"/>
                </a:solidFill>
                <a:latin typeface="+mj-lt"/>
              </a:rPr>
              <a:t> container with Theora video and </a:t>
            </a:r>
            <a:r>
              <a:rPr lang="en-US" b="1" i="0" u="none" strike="noStrike" baseline="0" dirty="0" err="1">
                <a:solidFill>
                  <a:srgbClr val="000000"/>
                </a:solidFill>
                <a:latin typeface="+mj-lt"/>
              </a:rPr>
              <a:t>Vorbis</a:t>
            </a:r>
            <a:r>
              <a:rPr lang="en-US" b="1" i="0" u="none" strike="noStrike" baseline="0" dirty="0">
                <a:solidFill>
                  <a:srgbClr val="000000"/>
                </a:solidFill>
                <a:latin typeface="+mj-lt"/>
              </a:rPr>
              <a:t> audio. </a:t>
            </a:r>
            <a:r>
              <a:rPr lang="en-US" b="0" i="0" u="none" strike="noStrike" baseline="0" dirty="0">
                <a:solidFill>
                  <a:srgbClr val="000000"/>
                </a:solidFill>
                <a:latin typeface="+mj-lt"/>
              </a:rPr>
              <a:t>Like the previous combination, this one is open-source and royalty free. Files using this combination usually have the </a:t>
            </a:r>
            <a:r>
              <a:rPr lang="en-US" b="1" i="0" u="none" strike="noStrike" baseline="0" dirty="0">
                <a:solidFill>
                  <a:srgbClr val="003333"/>
                </a:solidFill>
                <a:latin typeface="+mj-lt"/>
              </a:rPr>
              <a:t>.</a:t>
            </a:r>
            <a:r>
              <a:rPr lang="en-US" b="1" i="0" u="none" strike="noStrike" baseline="0" dirty="0" err="1">
                <a:solidFill>
                  <a:srgbClr val="003333"/>
                </a:solidFill>
                <a:latin typeface="+mj-lt"/>
              </a:rPr>
              <a:t>ogv</a:t>
            </a:r>
            <a:r>
              <a:rPr lang="en-US" b="1" i="0" u="none" strike="noStrike" baseline="0" dirty="0">
                <a:solidFill>
                  <a:srgbClr val="003333"/>
                </a:solidFill>
                <a:latin typeface="+mj-lt"/>
              </a:rPr>
              <a:t> </a:t>
            </a:r>
            <a:r>
              <a:rPr lang="en-US" b="0" i="0" u="none" strike="noStrike" baseline="0" dirty="0">
                <a:solidFill>
                  <a:srgbClr val="000000"/>
                </a:solidFill>
                <a:latin typeface="+mj-lt"/>
              </a:rPr>
              <a:t>file extension.</a:t>
            </a:r>
          </a:p>
        </p:txBody>
      </p:sp>
    </p:spTree>
    <p:extLst>
      <p:ext uri="{BB962C8B-B14F-4D97-AF65-F5344CB8AC3E}">
        <p14:creationId xmlns:p14="http://schemas.microsoft.com/office/powerpoint/2010/main" val="17682313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3A38B-A4D8-4BB4-93C9-1983465685FC}"/>
              </a:ext>
            </a:extLst>
          </p:cNvPr>
          <p:cNvSpPr>
            <a:spLocks noGrp="1"/>
          </p:cNvSpPr>
          <p:nvPr>
            <p:ph type="title"/>
          </p:nvPr>
        </p:nvSpPr>
        <p:spPr/>
        <p:txBody>
          <a:bodyPr/>
          <a:lstStyle/>
          <a:p>
            <a:r>
              <a:rPr lang="en-CA" dirty="0"/>
              <a:t>Using the &lt;video&gt; element</a:t>
            </a:r>
          </a:p>
        </p:txBody>
      </p:sp>
      <p:sp>
        <p:nvSpPr>
          <p:cNvPr id="3" name="Text Placeholder 2">
            <a:extLst>
              <a:ext uri="{FF2B5EF4-FFF2-40B4-BE49-F238E27FC236}">
                <a16:creationId xmlns:a16="http://schemas.microsoft.com/office/drawing/2014/main" id="{FF3EAB80-E970-4EE8-A12C-2D8BF6F27EF5}"/>
              </a:ext>
            </a:extLst>
          </p:cNvPr>
          <p:cNvSpPr>
            <a:spLocks noGrp="1"/>
          </p:cNvSpPr>
          <p:nvPr>
            <p:ph type="body" idx="1"/>
          </p:nvPr>
        </p:nvSpPr>
        <p:spPr>
          <a:xfrm>
            <a:off x="457201" y="1081088"/>
            <a:ext cx="3985708" cy="3532476"/>
          </a:xfrm>
        </p:spPr>
        <p:txBody>
          <a:bodyPr/>
          <a:lstStyle/>
          <a:p>
            <a:pPr marL="114300" indent="0">
              <a:buNone/>
            </a:pPr>
            <a:r>
              <a:rPr lang="en-US" dirty="0">
                <a:latin typeface="+mj-lt"/>
              </a:rPr>
              <a:t>Due to varying </a:t>
            </a:r>
            <a:r>
              <a:rPr lang="en-CA" b="0" i="0" u="none" strike="noStrike" baseline="0" dirty="0">
                <a:latin typeface="+mj-lt"/>
              </a:rPr>
              <a:t>browser support</a:t>
            </a:r>
            <a:r>
              <a:rPr lang="en-US" b="0" i="0" u="none" strike="noStrike" baseline="0" dirty="0">
                <a:latin typeface="+mj-lt"/>
              </a:rPr>
              <a:t>, you will need to serve more than one type. Thankfully, HTML5 makes this a reasonably </a:t>
            </a:r>
            <a:r>
              <a:rPr lang="en-CA" b="0" i="0" u="none" strike="noStrike" baseline="0" dirty="0">
                <a:latin typeface="+mj-lt"/>
              </a:rPr>
              <a:t>painless procedure.</a:t>
            </a:r>
            <a:endParaRPr lang="en-CA" dirty="0">
              <a:latin typeface="+mj-lt"/>
            </a:endParaRPr>
          </a:p>
          <a:p>
            <a:endParaRPr lang="en-CA" dirty="0"/>
          </a:p>
        </p:txBody>
      </p:sp>
      <p:pic>
        <p:nvPicPr>
          <p:cNvPr id="7" name="Picture 6" descr="FIGURE 6.34 Using the &lt;video&gt; element">
            <a:extLst>
              <a:ext uri="{FF2B5EF4-FFF2-40B4-BE49-F238E27FC236}">
                <a16:creationId xmlns:a16="http://schemas.microsoft.com/office/drawing/2014/main" id="{9E2AFE19-6F2F-4654-A512-6E37A16919A7}"/>
              </a:ext>
            </a:extLst>
          </p:cNvPr>
          <p:cNvPicPr>
            <a:picLocks noChangeAspect="1"/>
          </p:cNvPicPr>
          <p:nvPr/>
        </p:nvPicPr>
        <p:blipFill>
          <a:blip r:embed="rId2"/>
          <a:stretch>
            <a:fillRect/>
          </a:stretch>
        </p:blipFill>
        <p:spPr>
          <a:xfrm>
            <a:off x="4808668" y="1081088"/>
            <a:ext cx="3878131" cy="3533510"/>
          </a:xfrm>
          <a:prstGeom prst="rect">
            <a:avLst/>
          </a:prstGeom>
        </p:spPr>
      </p:pic>
    </p:spTree>
    <p:extLst>
      <p:ext uri="{BB962C8B-B14F-4D97-AF65-F5344CB8AC3E}">
        <p14:creationId xmlns:p14="http://schemas.microsoft.com/office/powerpoint/2010/main" val="4904805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77C1E-5DCE-4062-AABC-29025B289579}"/>
              </a:ext>
            </a:extLst>
          </p:cNvPr>
          <p:cNvSpPr>
            <a:spLocks noGrp="1"/>
          </p:cNvSpPr>
          <p:nvPr>
            <p:ph type="title"/>
          </p:nvPr>
        </p:nvSpPr>
        <p:spPr/>
        <p:txBody>
          <a:bodyPr/>
          <a:lstStyle/>
          <a:p>
            <a:r>
              <a:rPr lang="en-CA" dirty="0"/>
              <a:t>Browser Audio Support</a:t>
            </a:r>
          </a:p>
        </p:txBody>
      </p:sp>
      <p:sp>
        <p:nvSpPr>
          <p:cNvPr id="3" name="Text Placeholder 2">
            <a:extLst>
              <a:ext uri="{FF2B5EF4-FFF2-40B4-BE49-F238E27FC236}">
                <a16:creationId xmlns:a16="http://schemas.microsoft.com/office/drawing/2014/main" id="{BD094A90-7D9A-4CE3-BB8C-6B8376D8B407}"/>
              </a:ext>
            </a:extLst>
          </p:cNvPr>
          <p:cNvSpPr>
            <a:spLocks noGrp="1"/>
          </p:cNvSpPr>
          <p:nvPr>
            <p:ph type="body" idx="1"/>
          </p:nvPr>
        </p:nvSpPr>
        <p:spPr/>
        <p:txBody>
          <a:bodyPr/>
          <a:lstStyle/>
          <a:p>
            <a:pPr algn="l"/>
            <a:r>
              <a:rPr lang="en-US" b="1" i="0" u="none" strike="noStrike" baseline="0" dirty="0">
                <a:solidFill>
                  <a:srgbClr val="000000"/>
                </a:solidFill>
                <a:latin typeface="+mj-lt"/>
              </a:rPr>
              <a:t>MP3. </a:t>
            </a:r>
            <a:r>
              <a:rPr lang="en-US" b="0" i="0" u="none" strike="noStrike" baseline="0" dirty="0">
                <a:solidFill>
                  <a:srgbClr val="000000"/>
                </a:solidFill>
                <a:latin typeface="+mj-lt"/>
              </a:rPr>
              <a:t>Both a container format and a codec. It is patented and requires browser manufacturers to pay licensing fees. Usually has the </a:t>
            </a:r>
            <a:r>
              <a:rPr lang="en-US" b="1" i="0" u="none" strike="noStrike" baseline="0" dirty="0">
                <a:solidFill>
                  <a:srgbClr val="003333"/>
                </a:solidFill>
                <a:latin typeface="+mj-lt"/>
              </a:rPr>
              <a:t>.mp3 </a:t>
            </a:r>
            <a:r>
              <a:rPr lang="en-US" b="0" i="0" u="none" strike="noStrike" baseline="0" dirty="0">
                <a:solidFill>
                  <a:srgbClr val="000000"/>
                </a:solidFill>
                <a:latin typeface="+mj-lt"/>
              </a:rPr>
              <a:t>file extension.</a:t>
            </a:r>
          </a:p>
          <a:p>
            <a:pPr algn="l"/>
            <a:r>
              <a:rPr lang="en-US" b="1" i="0" u="none" strike="noStrike" baseline="0" dirty="0">
                <a:solidFill>
                  <a:srgbClr val="000000"/>
                </a:solidFill>
                <a:latin typeface="+mj-lt"/>
              </a:rPr>
              <a:t>WAV. </a:t>
            </a:r>
            <a:r>
              <a:rPr lang="en-US" b="0" i="0" u="none" strike="noStrike" baseline="0" dirty="0">
                <a:solidFill>
                  <a:srgbClr val="000000"/>
                </a:solidFill>
                <a:latin typeface="+mj-lt"/>
              </a:rPr>
              <a:t>Also a container and a codec. Usually has the </a:t>
            </a:r>
            <a:r>
              <a:rPr lang="en-US" b="1" i="0" u="none" strike="noStrike" baseline="0" dirty="0">
                <a:solidFill>
                  <a:srgbClr val="003333"/>
                </a:solidFill>
                <a:latin typeface="+mj-lt"/>
              </a:rPr>
              <a:t>.wav </a:t>
            </a:r>
            <a:r>
              <a:rPr lang="en-US" b="0" i="0" u="none" strike="noStrike" baseline="0" dirty="0">
                <a:solidFill>
                  <a:srgbClr val="000000"/>
                </a:solidFill>
                <a:latin typeface="+mj-lt"/>
              </a:rPr>
              <a:t>file extension.</a:t>
            </a:r>
          </a:p>
          <a:p>
            <a:pPr algn="l"/>
            <a:r>
              <a:rPr lang="en-US" b="1" i="0" u="none" strike="noStrike" baseline="0" dirty="0">
                <a:solidFill>
                  <a:srgbClr val="000000"/>
                </a:solidFill>
                <a:latin typeface="+mj-lt"/>
              </a:rPr>
              <a:t>OGG. </a:t>
            </a:r>
            <a:r>
              <a:rPr lang="en-US" b="0" i="0" u="none" strike="noStrike" baseline="0" dirty="0">
                <a:solidFill>
                  <a:srgbClr val="000000"/>
                </a:solidFill>
                <a:latin typeface="+mj-lt"/>
              </a:rPr>
              <a:t>Container with </a:t>
            </a:r>
            <a:r>
              <a:rPr lang="en-US" b="0" i="0" u="none" strike="noStrike" baseline="0" dirty="0" err="1">
                <a:solidFill>
                  <a:srgbClr val="000000"/>
                </a:solidFill>
                <a:latin typeface="+mj-lt"/>
              </a:rPr>
              <a:t>Vorbis</a:t>
            </a:r>
            <a:r>
              <a:rPr lang="en-US" b="0" i="0" u="none" strike="noStrike" baseline="0" dirty="0">
                <a:solidFill>
                  <a:srgbClr val="000000"/>
                </a:solidFill>
                <a:latin typeface="+mj-lt"/>
              </a:rPr>
              <a:t> audio. Open-source. Usually has the </a:t>
            </a:r>
            <a:r>
              <a:rPr lang="en-US" b="1" i="0" u="none" strike="noStrike" baseline="0" dirty="0">
                <a:solidFill>
                  <a:srgbClr val="003333"/>
                </a:solidFill>
                <a:latin typeface="+mj-lt"/>
              </a:rPr>
              <a:t>.</a:t>
            </a:r>
            <a:r>
              <a:rPr lang="en-US" b="1" i="0" u="none" strike="noStrike" baseline="0" dirty="0" err="1">
                <a:solidFill>
                  <a:srgbClr val="003333"/>
                </a:solidFill>
                <a:latin typeface="+mj-lt"/>
              </a:rPr>
              <a:t>ogg</a:t>
            </a:r>
            <a:r>
              <a:rPr lang="en-US" b="1" i="0" u="none" strike="noStrike" baseline="0" dirty="0">
                <a:solidFill>
                  <a:srgbClr val="003333"/>
                </a:solidFill>
                <a:latin typeface="+mj-lt"/>
              </a:rPr>
              <a:t> </a:t>
            </a:r>
            <a:r>
              <a:rPr lang="en-US" b="0" i="0" u="none" strike="noStrike" baseline="0" dirty="0">
                <a:solidFill>
                  <a:srgbClr val="000000"/>
                </a:solidFill>
                <a:latin typeface="+mj-lt"/>
              </a:rPr>
              <a:t>file </a:t>
            </a:r>
            <a:r>
              <a:rPr lang="en-CA" b="0" i="0" u="none" strike="noStrike" baseline="0" dirty="0">
                <a:solidFill>
                  <a:srgbClr val="000000"/>
                </a:solidFill>
                <a:latin typeface="+mj-lt"/>
              </a:rPr>
              <a:t>extension.</a:t>
            </a:r>
          </a:p>
          <a:p>
            <a:pPr algn="l"/>
            <a:r>
              <a:rPr lang="en-US" b="1" i="0" u="none" strike="noStrike" baseline="0" dirty="0">
                <a:solidFill>
                  <a:srgbClr val="000000"/>
                </a:solidFill>
                <a:latin typeface="+mj-lt"/>
              </a:rPr>
              <a:t>Web. </a:t>
            </a:r>
            <a:r>
              <a:rPr lang="en-US" b="0" i="0" u="none" strike="noStrike" baseline="0" dirty="0">
                <a:solidFill>
                  <a:srgbClr val="000000"/>
                </a:solidFill>
                <a:latin typeface="+mj-lt"/>
              </a:rPr>
              <a:t>Container with </a:t>
            </a:r>
            <a:r>
              <a:rPr lang="en-US" b="0" i="0" u="none" strike="noStrike" baseline="0" dirty="0" err="1">
                <a:solidFill>
                  <a:srgbClr val="000000"/>
                </a:solidFill>
                <a:latin typeface="+mj-lt"/>
              </a:rPr>
              <a:t>Vorbis</a:t>
            </a:r>
            <a:r>
              <a:rPr lang="en-US" b="0" i="0" u="none" strike="noStrike" baseline="0" dirty="0">
                <a:solidFill>
                  <a:srgbClr val="000000"/>
                </a:solidFill>
                <a:latin typeface="+mj-lt"/>
              </a:rPr>
              <a:t> audio. Open-source. Usually has the </a:t>
            </a:r>
            <a:r>
              <a:rPr lang="en-US" b="1" i="0" u="none" strike="noStrike" baseline="0" dirty="0">
                <a:solidFill>
                  <a:srgbClr val="003333"/>
                </a:solidFill>
                <a:latin typeface="+mj-lt"/>
              </a:rPr>
              <a:t>.</a:t>
            </a:r>
            <a:r>
              <a:rPr lang="en-US" b="1" i="0" u="none" strike="noStrike" baseline="0" dirty="0" err="1">
                <a:solidFill>
                  <a:srgbClr val="003333"/>
                </a:solidFill>
                <a:latin typeface="+mj-lt"/>
              </a:rPr>
              <a:t>webm</a:t>
            </a:r>
            <a:r>
              <a:rPr lang="en-US" b="1" i="0" u="none" strike="noStrike" baseline="0" dirty="0">
                <a:solidFill>
                  <a:srgbClr val="003333"/>
                </a:solidFill>
                <a:latin typeface="+mj-lt"/>
              </a:rPr>
              <a:t> </a:t>
            </a:r>
            <a:r>
              <a:rPr lang="en-US" b="0" i="0" u="none" strike="noStrike" baseline="0" dirty="0">
                <a:solidFill>
                  <a:srgbClr val="000000"/>
                </a:solidFill>
                <a:latin typeface="+mj-lt"/>
              </a:rPr>
              <a:t>file </a:t>
            </a:r>
            <a:r>
              <a:rPr lang="en-CA" b="0" i="0" u="none" strike="noStrike" baseline="0" dirty="0">
                <a:solidFill>
                  <a:srgbClr val="000000"/>
                </a:solidFill>
                <a:latin typeface="+mj-lt"/>
              </a:rPr>
              <a:t>extension.</a:t>
            </a:r>
          </a:p>
          <a:p>
            <a:pPr algn="l"/>
            <a:r>
              <a:rPr lang="en-US" b="1" i="0" u="none" strike="noStrike" baseline="0" dirty="0">
                <a:solidFill>
                  <a:srgbClr val="000000"/>
                </a:solidFill>
                <a:latin typeface="+mj-lt"/>
              </a:rPr>
              <a:t>MP4. </a:t>
            </a:r>
            <a:r>
              <a:rPr lang="en-US" b="0" i="0" u="none" strike="noStrike" baseline="0" dirty="0">
                <a:solidFill>
                  <a:srgbClr val="000000"/>
                </a:solidFill>
                <a:latin typeface="+mj-lt"/>
              </a:rPr>
              <a:t>Container with AAC audio. Also requires licensing. Usually has the </a:t>
            </a:r>
            <a:r>
              <a:rPr lang="en-CA" b="1" i="0" u="none" strike="noStrike" baseline="0" dirty="0">
                <a:solidFill>
                  <a:srgbClr val="003333"/>
                </a:solidFill>
                <a:latin typeface="+mj-lt"/>
              </a:rPr>
              <a:t>.m4a </a:t>
            </a:r>
            <a:r>
              <a:rPr lang="en-CA" b="0" i="0" u="none" strike="noStrike" baseline="0" dirty="0">
                <a:solidFill>
                  <a:srgbClr val="000000"/>
                </a:solidFill>
                <a:latin typeface="+mj-lt"/>
              </a:rPr>
              <a:t>file extension.</a:t>
            </a:r>
            <a:endParaRPr lang="en-CA" dirty="0">
              <a:latin typeface="+mj-lt"/>
            </a:endParaRPr>
          </a:p>
        </p:txBody>
      </p:sp>
    </p:spTree>
    <p:extLst>
      <p:ext uri="{BB962C8B-B14F-4D97-AF65-F5344CB8AC3E}">
        <p14:creationId xmlns:p14="http://schemas.microsoft.com/office/powerpoint/2010/main" val="11304058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6F44B-5A20-4695-9ACD-0F01BB379683}"/>
              </a:ext>
            </a:extLst>
          </p:cNvPr>
          <p:cNvSpPr>
            <a:spLocks noGrp="1"/>
          </p:cNvSpPr>
          <p:nvPr>
            <p:ph type="title"/>
          </p:nvPr>
        </p:nvSpPr>
        <p:spPr/>
        <p:txBody>
          <a:bodyPr/>
          <a:lstStyle/>
          <a:p>
            <a:r>
              <a:rPr lang="en-US" dirty="0"/>
              <a:t>Using the &lt;audio&gt; element</a:t>
            </a:r>
            <a:endParaRPr lang="en-CA" dirty="0"/>
          </a:p>
        </p:txBody>
      </p:sp>
      <p:sp>
        <p:nvSpPr>
          <p:cNvPr id="3" name="Text Placeholder 2">
            <a:extLst>
              <a:ext uri="{FF2B5EF4-FFF2-40B4-BE49-F238E27FC236}">
                <a16:creationId xmlns:a16="http://schemas.microsoft.com/office/drawing/2014/main" id="{11845C47-2472-4018-9123-628E3F298221}"/>
              </a:ext>
            </a:extLst>
          </p:cNvPr>
          <p:cNvSpPr>
            <a:spLocks noGrp="1"/>
          </p:cNvSpPr>
          <p:nvPr>
            <p:ph type="body" idx="1"/>
          </p:nvPr>
        </p:nvSpPr>
        <p:spPr>
          <a:xfrm>
            <a:off x="457200" y="1081088"/>
            <a:ext cx="8229599" cy="1059684"/>
          </a:xfrm>
        </p:spPr>
        <p:txBody>
          <a:bodyPr/>
          <a:lstStyle/>
          <a:p>
            <a:pPr marL="114300" indent="0" algn="l">
              <a:buNone/>
            </a:pPr>
            <a:r>
              <a:rPr lang="en-US" sz="1800" b="0" i="0" u="none" strike="noStrike" baseline="0" dirty="0">
                <a:latin typeface="+mj-lt"/>
              </a:rPr>
              <a:t>As with video, if you intend to provide audio in your pages, you will need to serve more than one type.</a:t>
            </a:r>
            <a:endParaRPr lang="en-CA" dirty="0">
              <a:latin typeface="+mj-lt"/>
            </a:endParaRPr>
          </a:p>
        </p:txBody>
      </p:sp>
      <p:pic>
        <p:nvPicPr>
          <p:cNvPr id="5" name="Picture 4" descr="FIGURE 6.35 Using the &lt;audio&gt; element">
            <a:extLst>
              <a:ext uri="{FF2B5EF4-FFF2-40B4-BE49-F238E27FC236}">
                <a16:creationId xmlns:a16="http://schemas.microsoft.com/office/drawing/2014/main" id="{910284F2-FBA4-4B3C-8268-0E880B8107B1}"/>
              </a:ext>
            </a:extLst>
          </p:cNvPr>
          <p:cNvPicPr>
            <a:picLocks noChangeAspect="1"/>
          </p:cNvPicPr>
          <p:nvPr/>
        </p:nvPicPr>
        <p:blipFill>
          <a:blip r:embed="rId2"/>
          <a:stretch>
            <a:fillRect/>
          </a:stretch>
        </p:blipFill>
        <p:spPr>
          <a:xfrm>
            <a:off x="1011218" y="2174173"/>
            <a:ext cx="7121562" cy="2335192"/>
          </a:xfrm>
          <a:prstGeom prst="rect">
            <a:avLst/>
          </a:prstGeom>
        </p:spPr>
      </p:pic>
    </p:spTree>
    <p:extLst>
      <p:ext uri="{BB962C8B-B14F-4D97-AF65-F5344CB8AC3E}">
        <p14:creationId xmlns:p14="http://schemas.microsoft.com/office/powerpoint/2010/main" val="28412398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57E98-D3AA-48F4-97CB-24E12B43F49C}"/>
              </a:ext>
            </a:extLst>
          </p:cNvPr>
          <p:cNvSpPr>
            <a:spLocks noGrp="1"/>
          </p:cNvSpPr>
          <p:nvPr>
            <p:ph type="title"/>
          </p:nvPr>
        </p:nvSpPr>
        <p:spPr/>
        <p:txBody>
          <a:bodyPr/>
          <a:lstStyle/>
          <a:p>
            <a:r>
              <a:rPr lang="en-CA" dirty="0"/>
              <a:t>Working with Color</a:t>
            </a:r>
          </a:p>
        </p:txBody>
      </p:sp>
      <p:sp>
        <p:nvSpPr>
          <p:cNvPr id="3" name="Text Placeholder 2">
            <a:extLst>
              <a:ext uri="{FF2B5EF4-FFF2-40B4-BE49-F238E27FC236}">
                <a16:creationId xmlns:a16="http://schemas.microsoft.com/office/drawing/2014/main" id="{6B2E5E23-7849-40B2-80CD-50D1A15B7BF6}"/>
              </a:ext>
            </a:extLst>
          </p:cNvPr>
          <p:cNvSpPr>
            <a:spLocks noGrp="1"/>
          </p:cNvSpPr>
          <p:nvPr>
            <p:ph type="body" idx="1"/>
          </p:nvPr>
        </p:nvSpPr>
        <p:spPr/>
        <p:txBody>
          <a:bodyPr/>
          <a:lstStyle/>
          <a:p>
            <a:pPr marL="114300" indent="0" algn="l">
              <a:buNone/>
            </a:pPr>
            <a:r>
              <a:rPr lang="en-US" b="0" i="0" u="none" strike="noStrike" baseline="0" dirty="0">
                <a:latin typeface="+mj-lt"/>
              </a:rPr>
              <a:t>If you are learning web development within a program that focuses on design, you will no doubt find (or have found) yourself spending a great deal of time learning about color relationships and color psychology.</a:t>
            </a:r>
          </a:p>
          <a:p>
            <a:pPr marL="114300" indent="0" algn="l">
              <a:buNone/>
            </a:pPr>
            <a:r>
              <a:rPr lang="en-US" b="0" i="0" u="none" strike="noStrike" baseline="0" dirty="0">
                <a:latin typeface="+mj-lt"/>
              </a:rPr>
              <a:t>If your program that focuses mainly on programming, will likely need to learn those concepts </a:t>
            </a:r>
            <a:r>
              <a:rPr lang="en-CA" b="0" i="0" u="none" strike="noStrike" baseline="0" dirty="0">
                <a:latin typeface="+mj-lt"/>
              </a:rPr>
              <a:t>yourself.</a:t>
            </a:r>
          </a:p>
          <a:p>
            <a:pPr marL="114300" indent="0" algn="l">
              <a:buNone/>
            </a:pPr>
            <a:r>
              <a:rPr lang="en-US" b="0" i="0" u="none" strike="noStrike" baseline="0" dirty="0">
                <a:solidFill>
                  <a:srgbClr val="000000"/>
                </a:solidFill>
                <a:latin typeface="+mj-lt"/>
              </a:rPr>
              <a:t>If you are not completely confident in your ability to pick harmonious color combinations, there is a variety of online tools such as </a:t>
            </a:r>
            <a:r>
              <a:rPr lang="en-US" b="1" i="0" u="none" strike="noStrike" baseline="0" dirty="0">
                <a:solidFill>
                  <a:srgbClr val="003333"/>
                </a:solidFill>
                <a:latin typeface="+mj-lt"/>
              </a:rPr>
              <a:t>paletton.com</a:t>
            </a:r>
            <a:r>
              <a:rPr lang="en-US" b="0" i="0" u="none" strike="noStrike" baseline="0" dirty="0">
                <a:solidFill>
                  <a:srgbClr val="000000"/>
                </a:solidFill>
                <a:latin typeface="+mj-lt"/>
              </a:rPr>
              <a:t>, </a:t>
            </a:r>
            <a:r>
              <a:rPr lang="en-US" b="1" i="0" u="none" strike="noStrike" baseline="0" dirty="0">
                <a:solidFill>
                  <a:srgbClr val="003333"/>
                </a:solidFill>
                <a:latin typeface="+mj-lt"/>
              </a:rPr>
              <a:t>colordesigner.io</a:t>
            </a:r>
            <a:r>
              <a:rPr lang="en-US" b="0" i="0" u="none" strike="noStrike" baseline="0" dirty="0">
                <a:solidFill>
                  <a:srgbClr val="000000"/>
                </a:solidFill>
                <a:latin typeface="+mj-lt"/>
              </a:rPr>
              <a:t>, </a:t>
            </a:r>
            <a:r>
              <a:rPr lang="en-CA" b="0" i="0" u="none" strike="noStrike" baseline="0" dirty="0">
                <a:solidFill>
                  <a:srgbClr val="000000"/>
                </a:solidFill>
                <a:latin typeface="+mj-lt"/>
              </a:rPr>
              <a:t>and </a:t>
            </a:r>
            <a:r>
              <a:rPr lang="en-CA" b="1" i="0" u="none" strike="noStrike" baseline="0" dirty="0">
                <a:solidFill>
                  <a:srgbClr val="003333"/>
                </a:solidFill>
                <a:latin typeface="+mj-lt"/>
              </a:rPr>
              <a:t>colormind.io</a:t>
            </a:r>
          </a:p>
          <a:p>
            <a:pPr marL="114300" indent="0" algn="l">
              <a:buNone/>
            </a:pPr>
            <a:r>
              <a:rPr lang="en-US" b="0" i="0" u="none" strike="noStrike" baseline="0" dirty="0">
                <a:latin typeface="+mj-lt"/>
              </a:rPr>
              <a:t>Most web user interfaces typically need six or seven variations (shades) of three or four colors</a:t>
            </a:r>
            <a:endParaRPr lang="en-CA" sz="1400" dirty="0">
              <a:latin typeface="+mj-lt"/>
            </a:endParaRPr>
          </a:p>
        </p:txBody>
      </p:sp>
    </p:spTree>
    <p:extLst>
      <p:ext uri="{BB962C8B-B14F-4D97-AF65-F5344CB8AC3E}">
        <p14:creationId xmlns:p14="http://schemas.microsoft.com/office/powerpoint/2010/main" val="2459056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0E353-12B3-4B8E-9CC1-CD9C7B915A25}"/>
              </a:ext>
            </a:extLst>
          </p:cNvPr>
          <p:cNvSpPr>
            <a:spLocks noGrp="1"/>
          </p:cNvSpPr>
          <p:nvPr>
            <p:ph type="title"/>
          </p:nvPr>
        </p:nvSpPr>
        <p:spPr/>
        <p:txBody>
          <a:bodyPr/>
          <a:lstStyle/>
          <a:p>
            <a:r>
              <a:rPr lang="en-CA" dirty="0">
                <a:latin typeface="+mj-lt"/>
              </a:rPr>
              <a:t>Raster images</a:t>
            </a:r>
          </a:p>
        </p:txBody>
      </p:sp>
      <p:sp>
        <p:nvSpPr>
          <p:cNvPr id="3" name="Text Placeholder 2">
            <a:extLst>
              <a:ext uri="{FF2B5EF4-FFF2-40B4-BE49-F238E27FC236}">
                <a16:creationId xmlns:a16="http://schemas.microsoft.com/office/drawing/2014/main" id="{DFB1A5F6-CB51-48A9-9BD7-90A486D326CA}"/>
              </a:ext>
            </a:extLst>
          </p:cNvPr>
          <p:cNvSpPr>
            <a:spLocks noGrp="1"/>
          </p:cNvSpPr>
          <p:nvPr>
            <p:ph type="body" idx="1"/>
          </p:nvPr>
        </p:nvSpPr>
        <p:spPr>
          <a:xfrm>
            <a:off x="457201" y="1081088"/>
            <a:ext cx="4114800" cy="3532476"/>
          </a:xfrm>
        </p:spPr>
        <p:txBody>
          <a:bodyPr/>
          <a:lstStyle/>
          <a:p>
            <a:pPr marL="114300" indent="0" algn="l">
              <a:buNone/>
            </a:pPr>
            <a:r>
              <a:rPr lang="en-US" sz="1800" b="0" i="0" u="none" strike="noStrike" baseline="0" dirty="0">
                <a:solidFill>
                  <a:srgbClr val="000000"/>
                </a:solidFill>
                <a:latin typeface="+mj-lt"/>
              </a:rPr>
              <a:t>In a </a:t>
            </a:r>
            <a:r>
              <a:rPr lang="en-US" sz="1800" b="1" i="0" u="none" strike="noStrike" baseline="0" dirty="0">
                <a:solidFill>
                  <a:srgbClr val="009A9A"/>
                </a:solidFill>
                <a:latin typeface="+mj-lt"/>
              </a:rPr>
              <a:t>raster image </a:t>
            </a:r>
            <a:r>
              <a:rPr lang="en-US" sz="1800" b="0" i="0" u="none" strike="noStrike" baseline="0" dirty="0">
                <a:solidFill>
                  <a:srgbClr val="000000"/>
                </a:solidFill>
                <a:latin typeface="+mj-lt"/>
              </a:rPr>
              <a:t>(also called a </a:t>
            </a:r>
            <a:r>
              <a:rPr lang="en-US" sz="1800" b="1" i="0" u="none" strike="noStrike" baseline="0" dirty="0">
                <a:solidFill>
                  <a:srgbClr val="009A9A"/>
                </a:solidFill>
                <a:latin typeface="+mj-lt"/>
              </a:rPr>
              <a:t>bitmap image</a:t>
            </a:r>
            <a:r>
              <a:rPr lang="en-US" sz="1800" b="0" i="0" u="none" strike="noStrike" baseline="0" dirty="0">
                <a:solidFill>
                  <a:srgbClr val="000000"/>
                </a:solidFill>
                <a:latin typeface="+mj-lt"/>
              </a:rPr>
              <a:t>) the smaller components are pixels.</a:t>
            </a:r>
          </a:p>
          <a:p>
            <a:pPr marL="114300" indent="0" algn="l">
              <a:buNone/>
            </a:pPr>
            <a:r>
              <a:rPr lang="en-US" sz="1800" b="0" i="0" u="none" strike="noStrike" baseline="0" dirty="0">
                <a:latin typeface="+mj-lt"/>
              </a:rPr>
              <a:t>Each colored square uses a number that represents </a:t>
            </a:r>
            <a:r>
              <a:rPr lang="en-CA" sz="1800" b="0" i="0" u="none" strike="noStrike" baseline="0" dirty="0">
                <a:latin typeface="+mj-lt"/>
              </a:rPr>
              <a:t>its color value.</a:t>
            </a:r>
            <a:r>
              <a:rPr lang="en-US" sz="1800" b="0" i="0" u="none" strike="noStrike" baseline="0" dirty="0">
                <a:latin typeface="+mj-lt"/>
              </a:rPr>
              <a:t> </a:t>
            </a:r>
          </a:p>
          <a:p>
            <a:pPr marL="114300" indent="0" algn="l">
              <a:buNone/>
            </a:pPr>
            <a:r>
              <a:rPr lang="en-US" sz="1800" b="0" i="0" u="none" strike="noStrike" baseline="0" dirty="0">
                <a:latin typeface="+mj-lt"/>
              </a:rPr>
              <a:t>Raster images can be manipulated on a pixel-by-pixel basis by programs such as Adobe Photoshop, Apple Aperture, Microsoft Paint, or the opensource </a:t>
            </a:r>
            <a:r>
              <a:rPr lang="en-CA" sz="1800" b="0" i="0" u="none" strike="noStrike" baseline="0" dirty="0">
                <a:latin typeface="+mj-lt"/>
              </a:rPr>
              <a:t>GIMP</a:t>
            </a:r>
            <a:endParaRPr lang="en-US" sz="1800" b="0" i="0" u="none" strike="noStrike" baseline="0" dirty="0">
              <a:solidFill>
                <a:srgbClr val="000000"/>
              </a:solidFill>
              <a:latin typeface="+mj-lt"/>
            </a:endParaRPr>
          </a:p>
        </p:txBody>
      </p:sp>
      <p:pic>
        <p:nvPicPr>
          <p:cNvPr id="6" name="Picture 5" descr="FIGURE 6.2 Raster images">
            <a:extLst>
              <a:ext uri="{FF2B5EF4-FFF2-40B4-BE49-F238E27FC236}">
                <a16:creationId xmlns:a16="http://schemas.microsoft.com/office/drawing/2014/main" id="{ABE45279-8597-4B50-AE83-20A7AF7518F9}"/>
              </a:ext>
            </a:extLst>
          </p:cNvPr>
          <p:cNvPicPr>
            <a:picLocks noChangeAspect="1"/>
          </p:cNvPicPr>
          <p:nvPr/>
        </p:nvPicPr>
        <p:blipFill>
          <a:blip r:embed="rId2"/>
          <a:stretch>
            <a:fillRect/>
          </a:stretch>
        </p:blipFill>
        <p:spPr>
          <a:xfrm>
            <a:off x="4828367" y="1396107"/>
            <a:ext cx="3858432" cy="2351286"/>
          </a:xfrm>
          <a:prstGeom prst="rect">
            <a:avLst/>
          </a:prstGeom>
        </p:spPr>
      </p:pic>
    </p:spTree>
    <p:extLst>
      <p:ext uri="{BB962C8B-B14F-4D97-AF65-F5344CB8AC3E}">
        <p14:creationId xmlns:p14="http://schemas.microsoft.com/office/powerpoint/2010/main" val="42224158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B734-F998-4549-90E1-DADC40CEEB61}"/>
              </a:ext>
            </a:extLst>
          </p:cNvPr>
          <p:cNvSpPr>
            <a:spLocks noGrp="1"/>
          </p:cNvSpPr>
          <p:nvPr>
            <p:ph type="title"/>
          </p:nvPr>
        </p:nvSpPr>
        <p:spPr/>
        <p:txBody>
          <a:bodyPr/>
          <a:lstStyle/>
          <a:p>
            <a:r>
              <a:rPr lang="en-US" dirty="0"/>
              <a:t>Practical color in web interfaces</a:t>
            </a:r>
            <a:endParaRPr lang="en-CA" dirty="0"/>
          </a:p>
        </p:txBody>
      </p:sp>
      <p:pic>
        <p:nvPicPr>
          <p:cNvPr id="5" name="Picture 4" descr="FIGURE 6.36 Practical color in web interfaces">
            <a:extLst>
              <a:ext uri="{FF2B5EF4-FFF2-40B4-BE49-F238E27FC236}">
                <a16:creationId xmlns:a16="http://schemas.microsoft.com/office/drawing/2014/main" id="{75CFBEFD-FD30-43BF-A1AF-04D575FE3DC5}"/>
              </a:ext>
            </a:extLst>
          </p:cNvPr>
          <p:cNvPicPr>
            <a:picLocks noChangeAspect="1"/>
          </p:cNvPicPr>
          <p:nvPr/>
        </p:nvPicPr>
        <p:blipFill>
          <a:blip r:embed="rId2"/>
          <a:stretch>
            <a:fillRect/>
          </a:stretch>
        </p:blipFill>
        <p:spPr>
          <a:xfrm>
            <a:off x="2122272" y="1092819"/>
            <a:ext cx="4899455" cy="3462846"/>
          </a:xfrm>
          <a:prstGeom prst="rect">
            <a:avLst/>
          </a:prstGeom>
        </p:spPr>
      </p:pic>
    </p:spTree>
    <p:extLst>
      <p:ext uri="{BB962C8B-B14F-4D97-AF65-F5344CB8AC3E}">
        <p14:creationId xmlns:p14="http://schemas.microsoft.com/office/powerpoint/2010/main" val="40878914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7C960-D2A0-43DE-AD38-FEE4D6FEEED1}"/>
              </a:ext>
            </a:extLst>
          </p:cNvPr>
          <p:cNvSpPr>
            <a:spLocks noGrp="1"/>
          </p:cNvSpPr>
          <p:nvPr>
            <p:ph type="title"/>
          </p:nvPr>
        </p:nvSpPr>
        <p:spPr/>
        <p:txBody>
          <a:bodyPr/>
          <a:lstStyle/>
          <a:p>
            <a:r>
              <a:rPr lang="en-US" dirty="0"/>
              <a:t>Using color shades with CSS</a:t>
            </a:r>
            <a:endParaRPr lang="en-CA" dirty="0"/>
          </a:p>
        </p:txBody>
      </p:sp>
      <p:sp>
        <p:nvSpPr>
          <p:cNvPr id="4" name="TextBox 3" descr="LISTING 4.2 Embedded styles example">
            <a:extLst>
              <a:ext uri="{FF2B5EF4-FFF2-40B4-BE49-F238E27FC236}">
                <a16:creationId xmlns:a16="http://schemas.microsoft.com/office/drawing/2014/main" id="{F9FEBCEA-1025-49A6-8A96-C12BBC433691}"/>
              </a:ext>
            </a:extLst>
          </p:cNvPr>
          <p:cNvSpPr txBox="1"/>
          <p:nvPr/>
        </p:nvSpPr>
        <p:spPr>
          <a:xfrm>
            <a:off x="457199" y="984487"/>
            <a:ext cx="8229600" cy="3352078"/>
          </a:xfrm>
          <a:prstGeom prst="rect">
            <a:avLst/>
          </a:prstGeom>
          <a:solidFill>
            <a:srgbClr val="E6F0F5"/>
          </a:solidFill>
        </p:spPr>
        <p:txBody>
          <a:bodyPr wrap="square" numCol="2" rtlCol="0">
            <a:noAutofit/>
          </a:bodyPr>
          <a:lstStyle/>
          <a:p>
            <a:pPr lvl="1"/>
            <a:r>
              <a:rPr lang="en-US" b="0" i="0" u="none" strike="noStrike" baseline="0" dirty="0">
                <a:solidFill>
                  <a:srgbClr val="9A0000"/>
                </a:solidFill>
                <a:latin typeface="Calibri" panose="020F0502020204030204" pitchFamily="34" charset="0"/>
                <a:cs typeface="Calibri" panose="020F0502020204030204" pitchFamily="34" charset="0"/>
              </a:rPr>
              <a:t>/* Define primary colors via CSS variables, using </a:t>
            </a:r>
            <a:r>
              <a:rPr lang="en-US" b="0" i="0" u="none" strike="noStrike" baseline="0" dirty="0" err="1">
                <a:solidFill>
                  <a:srgbClr val="9A0000"/>
                </a:solidFill>
                <a:latin typeface="Calibri" panose="020F0502020204030204" pitchFamily="34" charset="0"/>
                <a:cs typeface="Calibri" panose="020F0502020204030204" pitchFamily="34" charset="0"/>
              </a:rPr>
              <a:t>hsl</a:t>
            </a:r>
            <a:r>
              <a:rPr lang="en-US" b="0" i="0" u="none" strike="noStrike" baseline="0" dirty="0">
                <a:solidFill>
                  <a:srgbClr val="9A0000"/>
                </a:solidFill>
                <a:latin typeface="Calibri" panose="020F0502020204030204" pitchFamily="34" charset="0"/>
                <a:cs typeface="Calibri" panose="020F0502020204030204" pitchFamily="34" charset="0"/>
              </a:rPr>
              <a:t> or hex. By convention, numbers 100, 200, </a:t>
            </a:r>
            <a:r>
              <a:rPr lang="en-US" b="0" i="0" u="none" strike="noStrike" baseline="0" dirty="0" err="1">
                <a:solidFill>
                  <a:srgbClr val="9A0000"/>
                </a:solidFill>
                <a:latin typeface="Calibri" panose="020F0502020204030204" pitchFamily="34" charset="0"/>
                <a:cs typeface="Calibri" panose="020F0502020204030204" pitchFamily="34" charset="0"/>
              </a:rPr>
              <a:t>etc</a:t>
            </a:r>
            <a:r>
              <a:rPr lang="en-US" b="0" i="0" u="none" strike="noStrike" baseline="0" dirty="0">
                <a:solidFill>
                  <a:srgbClr val="9A0000"/>
                </a:solidFill>
                <a:latin typeface="Calibri" panose="020F0502020204030204" pitchFamily="34" charset="0"/>
                <a:cs typeface="Calibri" panose="020F0502020204030204" pitchFamily="34" charset="0"/>
              </a:rPr>
              <a:t> indicate shades */</a:t>
            </a:r>
          </a:p>
          <a:p>
            <a:pPr lvl="1"/>
            <a:r>
              <a:rPr lang="en-CA" b="0" i="0" u="none" strike="noStrike" baseline="0" dirty="0">
                <a:solidFill>
                  <a:srgbClr val="000000"/>
                </a:solidFill>
                <a:latin typeface="Calibri" panose="020F0502020204030204" pitchFamily="34" charset="0"/>
                <a:cs typeface="Calibri" panose="020F0502020204030204" pitchFamily="34" charset="0"/>
              </a:rPr>
              <a:t>:root {</a:t>
            </a:r>
          </a:p>
          <a:p>
            <a:pPr lvl="1"/>
            <a:r>
              <a:rPr lang="en-CA" b="0" i="0" u="none" strike="noStrike" baseline="0" dirty="0">
                <a:solidFill>
                  <a:srgbClr val="000000"/>
                </a:solidFill>
                <a:latin typeface="Calibri" panose="020F0502020204030204" pitchFamily="34" charset="0"/>
                <a:cs typeface="Calibri" panose="020F0502020204030204" pitchFamily="34" charset="0"/>
              </a:rPr>
              <a:t>--color-primary-100: </a:t>
            </a:r>
            <a:r>
              <a:rPr lang="en-CA" b="0" i="0" u="none" strike="noStrike" baseline="0" dirty="0" err="1">
                <a:solidFill>
                  <a:srgbClr val="000000"/>
                </a:solidFill>
                <a:latin typeface="Calibri" panose="020F0502020204030204" pitchFamily="34" charset="0"/>
                <a:cs typeface="Calibri" panose="020F0502020204030204" pitchFamily="34" charset="0"/>
              </a:rPr>
              <a:t>hsl</a:t>
            </a:r>
            <a:r>
              <a:rPr lang="en-CA" b="0" i="0" u="none" strike="noStrike" baseline="0" dirty="0">
                <a:solidFill>
                  <a:srgbClr val="000000"/>
                </a:solidFill>
                <a:latin typeface="Calibri" panose="020F0502020204030204" pitchFamily="34" charset="0"/>
                <a:cs typeface="Calibri" panose="020F0502020204030204" pitchFamily="34" charset="0"/>
              </a:rPr>
              <a:t>(184,88%, 94%);</a:t>
            </a:r>
          </a:p>
          <a:p>
            <a:pPr lvl="1"/>
            <a:r>
              <a:rPr lang="en-CA" b="0" i="0" u="none" strike="noStrike" baseline="0" dirty="0">
                <a:solidFill>
                  <a:srgbClr val="000000"/>
                </a:solidFill>
                <a:latin typeface="Calibri" panose="020F0502020204030204" pitchFamily="34" charset="0"/>
                <a:cs typeface="Calibri" panose="020F0502020204030204" pitchFamily="34" charset="0"/>
              </a:rPr>
              <a:t>--color-primary-200: #87EAF2;  </a:t>
            </a:r>
          </a:p>
          <a:p>
            <a:pPr lvl="1"/>
            <a:r>
              <a:rPr lang="en-CA" b="0" i="0" u="none" strike="noStrike" baseline="0" dirty="0">
                <a:solidFill>
                  <a:srgbClr val="000000"/>
                </a:solidFill>
                <a:latin typeface="Calibri" panose="020F0502020204030204" pitchFamily="34" charset="0"/>
                <a:cs typeface="Calibri" panose="020F0502020204030204" pitchFamily="34" charset="0"/>
              </a:rPr>
              <a:t>--color-primary-300: #38BEC9;</a:t>
            </a:r>
          </a:p>
          <a:p>
            <a:pPr lvl="1"/>
            <a:r>
              <a:rPr lang="en-CA" b="0" i="0" u="none" strike="noStrike" baseline="0" dirty="0">
                <a:solidFill>
                  <a:srgbClr val="000000"/>
                </a:solidFill>
                <a:latin typeface="Calibri" panose="020F0502020204030204" pitchFamily="34" charset="0"/>
                <a:cs typeface="Calibri" panose="020F0502020204030204" pitchFamily="34" charset="0"/>
              </a:rPr>
              <a:t>--color-primary-400: #14919B;</a:t>
            </a:r>
          </a:p>
          <a:p>
            <a:pPr lvl="1"/>
            <a:r>
              <a:rPr lang="en-CA" b="0" i="0" u="none" strike="noStrike" baseline="0" dirty="0">
                <a:solidFill>
                  <a:srgbClr val="000000"/>
                </a:solidFill>
                <a:latin typeface="Calibri" panose="020F0502020204030204" pitchFamily="34" charset="0"/>
                <a:cs typeface="Calibri" panose="020F0502020204030204" pitchFamily="34" charset="0"/>
              </a:rPr>
              <a:t>--color-primary-500: #0A6C74;</a:t>
            </a:r>
          </a:p>
          <a:p>
            <a:pPr lvl="1"/>
            <a:r>
              <a:rPr lang="en-CA" b="0" i="0" u="none" strike="noStrike" baseline="0" dirty="0">
                <a:solidFill>
                  <a:srgbClr val="000000"/>
                </a:solidFill>
                <a:latin typeface="Calibri" panose="020F0502020204030204" pitchFamily="34" charset="0"/>
                <a:cs typeface="Calibri" panose="020F0502020204030204" pitchFamily="34" charset="0"/>
              </a:rPr>
              <a:t>}</a:t>
            </a:r>
          </a:p>
          <a:p>
            <a:pPr lvl="1"/>
            <a:r>
              <a:rPr lang="en-CA" b="0" i="0" u="none" strike="noStrike" baseline="0" dirty="0">
                <a:solidFill>
                  <a:srgbClr val="9A0000"/>
                </a:solidFill>
                <a:latin typeface="Calibri" panose="020F0502020204030204" pitchFamily="34" charset="0"/>
                <a:cs typeface="Calibri" panose="020F0502020204030204" pitchFamily="34" charset="0"/>
              </a:rPr>
              <a:t>/* Use variables where needed */</a:t>
            </a:r>
          </a:p>
          <a:p>
            <a:pPr lvl="1"/>
            <a:r>
              <a:rPr lang="en-CA" b="0" i="0" u="none" strike="noStrike" baseline="0" dirty="0">
                <a:solidFill>
                  <a:srgbClr val="000000"/>
                </a:solidFill>
                <a:latin typeface="Calibri" panose="020F0502020204030204" pitchFamily="34" charset="0"/>
                <a:cs typeface="Calibri" panose="020F0502020204030204" pitchFamily="34" charset="0"/>
              </a:rPr>
              <a:t>header {</a:t>
            </a:r>
          </a:p>
          <a:p>
            <a:pPr lvl="1"/>
            <a:r>
              <a:rPr lang="en-CA" b="0" i="0" u="none" strike="noStrike" baseline="0" dirty="0">
                <a:solidFill>
                  <a:srgbClr val="000000"/>
                </a:solidFill>
                <a:latin typeface="Calibri" panose="020F0502020204030204" pitchFamily="34" charset="0"/>
                <a:cs typeface="Calibri" panose="020F0502020204030204" pitchFamily="34" charset="0"/>
              </a:rPr>
              <a:t>  background-color: var(--color-primary-500);</a:t>
            </a:r>
          </a:p>
          <a:p>
            <a:pPr lvl="1"/>
            <a:r>
              <a:rPr lang="en-CA" b="0" i="0" u="none" strike="noStrike" baseline="0" dirty="0">
                <a:solidFill>
                  <a:srgbClr val="000000"/>
                </a:solidFill>
                <a:latin typeface="Calibri" panose="020F0502020204030204" pitchFamily="34" charset="0"/>
                <a:cs typeface="Calibri" panose="020F0502020204030204" pitchFamily="34" charset="0"/>
              </a:rPr>
              <a:t>  color: var(--color-primary-100);</a:t>
            </a:r>
          </a:p>
          <a:p>
            <a:pPr lvl="1"/>
            <a:r>
              <a:rPr lang="en-CA" b="0" i="0" u="none" strike="noStrike" baseline="0" dirty="0">
                <a:solidFill>
                  <a:srgbClr val="000000"/>
                </a:solidFill>
                <a:latin typeface="Calibri" panose="020F0502020204030204" pitchFamily="34" charset="0"/>
                <a:cs typeface="Calibri" panose="020F0502020204030204" pitchFamily="34" charset="0"/>
              </a:rPr>
              <a:t>}</a:t>
            </a:r>
          </a:p>
          <a:p>
            <a:pPr lvl="1"/>
            <a:r>
              <a:rPr lang="en-US" b="0" i="0" u="none" strike="noStrike" baseline="0" dirty="0">
                <a:solidFill>
                  <a:srgbClr val="9A0000"/>
                </a:solidFill>
                <a:latin typeface="Calibri" panose="020F0502020204030204" pitchFamily="34" charset="0"/>
                <a:cs typeface="Calibri" panose="020F0502020204030204" pitchFamily="34" charset="0"/>
              </a:rPr>
              <a:t>/* Alternately, define colors in utility classes */</a:t>
            </a:r>
          </a:p>
          <a:p>
            <a:pPr lvl="1"/>
            <a:r>
              <a:rPr lang="en-CA" b="0" i="0" u="none" strike="noStrike" baseline="0" dirty="0">
                <a:solidFill>
                  <a:srgbClr val="000000"/>
                </a:solidFill>
                <a:latin typeface="Calibri" panose="020F0502020204030204" pitchFamily="34" charset="0"/>
                <a:cs typeface="Calibri" panose="020F0502020204030204" pitchFamily="34" charset="0"/>
              </a:rPr>
              <a:t>.bg-primary-100 {</a:t>
            </a:r>
          </a:p>
          <a:p>
            <a:pPr lvl="1"/>
            <a:r>
              <a:rPr lang="en-CA" b="0" i="0" u="none" strike="noStrike" baseline="0" dirty="0">
                <a:solidFill>
                  <a:srgbClr val="000000"/>
                </a:solidFill>
                <a:latin typeface="Calibri" panose="020F0502020204030204" pitchFamily="34" charset="0"/>
                <a:cs typeface="Calibri" panose="020F0502020204030204" pitchFamily="34" charset="0"/>
              </a:rPr>
              <a:t>  background-color: #E0FCFF;</a:t>
            </a:r>
          </a:p>
          <a:p>
            <a:pPr lvl="1"/>
            <a:r>
              <a:rPr lang="en-CA" b="0" i="0" u="none" strike="noStrike" baseline="0" dirty="0">
                <a:solidFill>
                  <a:srgbClr val="000000"/>
                </a:solidFill>
                <a:latin typeface="Calibri" panose="020F0502020204030204" pitchFamily="34" charset="0"/>
                <a:cs typeface="Calibri" panose="020F0502020204030204" pitchFamily="34" charset="0"/>
              </a:rPr>
              <a:t>}</a:t>
            </a:r>
          </a:p>
          <a:p>
            <a:pPr lvl="1"/>
            <a:r>
              <a:rPr lang="en-CA" b="0" i="0" u="none" strike="noStrike" baseline="0" dirty="0">
                <a:solidFill>
                  <a:srgbClr val="000000"/>
                </a:solidFill>
                <a:latin typeface="Calibri" panose="020F0502020204030204" pitchFamily="34" charset="0"/>
                <a:cs typeface="Calibri" panose="020F0502020204030204" pitchFamily="34" charset="0"/>
              </a:rPr>
              <a:t>.bg-primary-500 {</a:t>
            </a:r>
          </a:p>
          <a:p>
            <a:pPr lvl="1"/>
            <a:r>
              <a:rPr lang="en-CA" b="0" i="0" u="none" strike="noStrike" baseline="0" dirty="0">
                <a:solidFill>
                  <a:srgbClr val="000000"/>
                </a:solidFill>
                <a:latin typeface="Calibri" panose="020F0502020204030204" pitchFamily="34" charset="0"/>
                <a:cs typeface="Calibri" panose="020F0502020204030204" pitchFamily="34" charset="0"/>
              </a:rPr>
              <a:t>  background-color: #0A6C74;</a:t>
            </a:r>
          </a:p>
          <a:p>
            <a:pPr lvl="1"/>
            <a:r>
              <a:rPr lang="en-CA" b="0" i="0" u="none" strike="noStrike" baseline="0" dirty="0">
                <a:solidFill>
                  <a:srgbClr val="000000"/>
                </a:solidFill>
                <a:latin typeface="Calibri" panose="020F0502020204030204" pitchFamily="34" charset="0"/>
                <a:cs typeface="Calibri" panose="020F0502020204030204" pitchFamily="34" charset="0"/>
              </a:rPr>
              <a:t>}</a:t>
            </a:r>
          </a:p>
          <a:p>
            <a:pPr lvl="1"/>
            <a:r>
              <a:rPr lang="en-CA" b="0" i="0" u="none" strike="noStrike" baseline="0" dirty="0">
                <a:solidFill>
                  <a:srgbClr val="000000"/>
                </a:solidFill>
                <a:latin typeface="Calibri" panose="020F0502020204030204" pitchFamily="34" charset="0"/>
                <a:cs typeface="Calibri" panose="020F0502020204030204" pitchFamily="34" charset="0"/>
              </a:rPr>
              <a:t>.text-primary-100 {</a:t>
            </a:r>
          </a:p>
          <a:p>
            <a:pPr lvl="1"/>
            <a:r>
              <a:rPr lang="en-CA" b="0" i="0" u="none" strike="noStrike" baseline="0" dirty="0">
                <a:solidFill>
                  <a:srgbClr val="000000"/>
                </a:solidFill>
                <a:latin typeface="Calibri" panose="020F0502020204030204" pitchFamily="34" charset="0"/>
                <a:cs typeface="Calibri" panose="020F0502020204030204" pitchFamily="34" charset="0"/>
              </a:rPr>
              <a:t>  color: #E0FCFF;</a:t>
            </a:r>
          </a:p>
          <a:p>
            <a:pPr lvl="1"/>
            <a:r>
              <a:rPr lang="en-CA" b="0" i="0" u="none" strike="noStrike" baseline="0" dirty="0">
                <a:solidFill>
                  <a:srgbClr val="000000"/>
                </a:solidFill>
                <a:latin typeface="Calibri" panose="020F0502020204030204" pitchFamily="34" charset="0"/>
                <a:cs typeface="Calibri" panose="020F0502020204030204" pitchFamily="34" charset="0"/>
              </a:rPr>
              <a:t>}</a:t>
            </a:r>
          </a:p>
          <a:p>
            <a:pPr lvl="1"/>
            <a:endParaRPr lang="en-CA" b="0" i="0" u="none" strike="noStrike" baseline="0" dirty="0">
              <a:solidFill>
                <a:srgbClr val="000000"/>
              </a:solidFill>
              <a:latin typeface="Calibri" panose="020F0502020204030204" pitchFamily="34" charset="0"/>
              <a:cs typeface="Calibri" panose="020F0502020204030204" pitchFamily="34" charset="0"/>
            </a:endParaRPr>
          </a:p>
          <a:p>
            <a:pPr lvl="1"/>
            <a:r>
              <a:rPr lang="en-US" b="0" i="0" u="none" strike="noStrike" baseline="0" dirty="0">
                <a:solidFill>
                  <a:srgbClr val="9A0000"/>
                </a:solidFill>
                <a:latin typeface="Calibri" panose="020F0502020204030204" pitchFamily="34" charset="0"/>
                <a:cs typeface="Calibri" panose="020F0502020204030204" pitchFamily="34" charset="0"/>
              </a:rPr>
              <a:t>/* Switch to HTML to show how to use utility color classes */</a:t>
            </a:r>
          </a:p>
          <a:p>
            <a:pPr lvl="1"/>
            <a:r>
              <a:rPr lang="en-CA" b="0" i="0" u="none" strike="noStrike" baseline="0" dirty="0">
                <a:solidFill>
                  <a:srgbClr val="000000"/>
                </a:solidFill>
                <a:latin typeface="Calibri" panose="020F0502020204030204" pitchFamily="34" charset="0"/>
                <a:cs typeface="Calibri" panose="020F0502020204030204" pitchFamily="34" charset="0"/>
              </a:rPr>
              <a:t>&lt;article class="bg-primary-500 text-primary-100"&gt;</a:t>
            </a:r>
            <a:endParaRPr lang="en-CA" sz="1050" dirty="0">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1ABC8B92-5923-4E5E-AAA4-E5CF83CC23B2}"/>
              </a:ext>
            </a:extLst>
          </p:cNvPr>
          <p:cNvSpPr txBox="1"/>
          <p:nvPr/>
        </p:nvSpPr>
        <p:spPr>
          <a:xfrm>
            <a:off x="372139" y="4336565"/>
            <a:ext cx="8229600" cy="276999"/>
          </a:xfrm>
          <a:prstGeom prst="rect">
            <a:avLst/>
          </a:prstGeom>
          <a:noFill/>
        </p:spPr>
        <p:txBody>
          <a:bodyPr wrap="square" rtlCol="0">
            <a:spAutoFit/>
          </a:bodyPr>
          <a:lstStyle/>
          <a:p>
            <a:r>
              <a:rPr lang="en-US" sz="1200" b="1" i="0" u="none" strike="noStrike" baseline="0" dirty="0">
                <a:solidFill>
                  <a:srgbClr val="009A9A"/>
                </a:solidFill>
                <a:latin typeface="+mj-lt"/>
              </a:rPr>
              <a:t>LISTING 6.1 </a:t>
            </a:r>
            <a:r>
              <a:rPr lang="en-US" sz="1200" b="0" i="0" u="none" strike="noStrike" baseline="0" dirty="0">
                <a:solidFill>
                  <a:srgbClr val="000000"/>
                </a:solidFill>
                <a:latin typeface="+mj-lt"/>
              </a:rPr>
              <a:t>Using color shades with CSS</a:t>
            </a:r>
            <a:endParaRPr lang="en-CA" sz="1200" dirty="0">
              <a:latin typeface="+mj-lt"/>
            </a:endParaRPr>
          </a:p>
        </p:txBody>
      </p:sp>
    </p:spTree>
    <p:extLst>
      <p:ext uri="{BB962C8B-B14F-4D97-AF65-F5344CB8AC3E}">
        <p14:creationId xmlns:p14="http://schemas.microsoft.com/office/powerpoint/2010/main" val="19539426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6D439-6F6A-4858-A5AD-9043311D28F1}"/>
              </a:ext>
            </a:extLst>
          </p:cNvPr>
          <p:cNvSpPr>
            <a:spLocks noGrp="1"/>
          </p:cNvSpPr>
          <p:nvPr>
            <p:ph type="title"/>
          </p:nvPr>
        </p:nvSpPr>
        <p:spPr/>
        <p:txBody>
          <a:bodyPr/>
          <a:lstStyle/>
          <a:p>
            <a:r>
              <a:rPr lang="en-CA" dirty="0"/>
              <a:t>Key Terms</a:t>
            </a:r>
          </a:p>
        </p:txBody>
      </p:sp>
      <p:sp>
        <p:nvSpPr>
          <p:cNvPr id="3" name="Text Placeholder 2">
            <a:extLst>
              <a:ext uri="{FF2B5EF4-FFF2-40B4-BE49-F238E27FC236}">
                <a16:creationId xmlns:a16="http://schemas.microsoft.com/office/drawing/2014/main" id="{085C5A80-FC43-4F0B-A22D-FFBF8B588F43}"/>
              </a:ext>
            </a:extLst>
          </p:cNvPr>
          <p:cNvSpPr>
            <a:spLocks noGrp="1"/>
          </p:cNvSpPr>
          <p:nvPr>
            <p:ph type="body" idx="1"/>
          </p:nvPr>
        </p:nvSpPr>
        <p:spPr>
          <a:xfrm>
            <a:off x="457200" y="848299"/>
            <a:ext cx="8232775" cy="3765265"/>
          </a:xfrm>
        </p:spPr>
        <p:txBody>
          <a:bodyPr numCol="5"/>
          <a:lstStyle/>
          <a:p>
            <a:pPr marL="114300" indent="0" algn="l">
              <a:buNone/>
            </a:pPr>
            <a:r>
              <a:rPr lang="en-CA" sz="1200" b="0" i="0" u="none" strike="noStrike" baseline="0" dirty="0">
                <a:latin typeface="+mj-lt"/>
              </a:rPr>
              <a:t>additive colors</a:t>
            </a:r>
          </a:p>
          <a:p>
            <a:pPr marL="114300" indent="0" algn="l">
              <a:buNone/>
            </a:pPr>
            <a:r>
              <a:rPr lang="en-CA" sz="1200" b="0" i="0" u="none" strike="noStrike" baseline="0" dirty="0">
                <a:latin typeface="+mj-lt"/>
              </a:rPr>
              <a:t>alpha transparency</a:t>
            </a:r>
          </a:p>
          <a:p>
            <a:pPr marL="114300" indent="0" algn="l">
              <a:buNone/>
            </a:pPr>
            <a:r>
              <a:rPr lang="en-CA" sz="1200" b="0" i="0" u="none" strike="noStrike" baseline="0" dirty="0">
                <a:latin typeface="+mj-lt"/>
              </a:rPr>
              <a:t>anti-aliasing</a:t>
            </a:r>
          </a:p>
          <a:p>
            <a:pPr marL="114300" indent="0" algn="l">
              <a:buNone/>
            </a:pPr>
            <a:r>
              <a:rPr lang="en-CA" sz="1200" b="0" i="0" u="none" strike="noStrike" baseline="0" dirty="0">
                <a:latin typeface="+mj-lt"/>
              </a:rPr>
              <a:t>artifacts</a:t>
            </a:r>
          </a:p>
          <a:p>
            <a:pPr marL="114300" indent="0" algn="l">
              <a:buNone/>
            </a:pPr>
            <a:r>
              <a:rPr lang="en-CA" sz="1200" b="0" i="0" u="none" strike="noStrike" baseline="0" dirty="0">
                <a:latin typeface="+mj-lt"/>
              </a:rPr>
              <a:t>bitmap image</a:t>
            </a:r>
          </a:p>
          <a:p>
            <a:pPr marL="114300" indent="0" algn="l">
              <a:buNone/>
            </a:pPr>
            <a:r>
              <a:rPr lang="en-CA" sz="1200" b="0" i="0" u="none" strike="noStrike" baseline="0" dirty="0">
                <a:latin typeface="+mj-lt"/>
              </a:rPr>
              <a:t>CMYK color model</a:t>
            </a:r>
          </a:p>
          <a:p>
            <a:pPr marL="114300" indent="0" algn="l">
              <a:buNone/>
            </a:pPr>
            <a:r>
              <a:rPr lang="en-CA" sz="1200" b="0" i="0" u="none" strike="noStrike" baseline="0" dirty="0">
                <a:latin typeface="+mj-lt"/>
              </a:rPr>
              <a:t>codec</a:t>
            </a:r>
          </a:p>
          <a:p>
            <a:pPr marL="114300" indent="0" algn="l">
              <a:buNone/>
            </a:pPr>
            <a:r>
              <a:rPr lang="en-CA" sz="1200" b="0" i="0" u="none" strike="noStrike" baseline="0" dirty="0">
                <a:latin typeface="+mj-lt"/>
              </a:rPr>
              <a:t>color depth</a:t>
            </a:r>
          </a:p>
          <a:p>
            <a:pPr marL="114300" indent="0" algn="l">
              <a:buNone/>
            </a:pPr>
            <a:r>
              <a:rPr lang="en-CA" sz="1200" b="0" i="0" u="none" strike="noStrike" baseline="0" dirty="0">
                <a:latin typeface="+mj-lt"/>
              </a:rPr>
              <a:t>color palette</a:t>
            </a:r>
          </a:p>
          <a:p>
            <a:pPr marL="114300" indent="0" algn="l">
              <a:buNone/>
            </a:pPr>
            <a:r>
              <a:rPr lang="en-CA" sz="1200" b="0" i="0" u="none" strike="noStrike" baseline="0" dirty="0">
                <a:latin typeface="+mj-lt"/>
              </a:rPr>
              <a:t>container formats</a:t>
            </a:r>
          </a:p>
          <a:p>
            <a:pPr marL="114300" indent="0" algn="l">
              <a:buNone/>
            </a:pPr>
            <a:r>
              <a:rPr lang="en-CA" sz="1200" b="0" i="0" u="none" strike="noStrike" baseline="0" dirty="0">
                <a:latin typeface="+mj-lt"/>
              </a:rPr>
              <a:t>device pixels</a:t>
            </a:r>
          </a:p>
          <a:p>
            <a:pPr marL="114300" indent="0" algn="l">
              <a:buNone/>
            </a:pPr>
            <a:r>
              <a:rPr lang="en-CA" sz="1200" b="0" i="0" u="none" strike="noStrike" baseline="0" dirty="0">
                <a:latin typeface="+mj-lt"/>
              </a:rPr>
              <a:t>digital representation</a:t>
            </a:r>
          </a:p>
          <a:p>
            <a:pPr marL="114300" indent="0" algn="l">
              <a:buNone/>
            </a:pPr>
            <a:r>
              <a:rPr lang="en-CA" sz="1200" b="0" i="0" u="none" strike="noStrike" baseline="0" dirty="0">
                <a:latin typeface="+mj-lt"/>
              </a:rPr>
              <a:t>display resolution</a:t>
            </a:r>
          </a:p>
          <a:p>
            <a:pPr marL="114300" indent="0" algn="l">
              <a:buNone/>
            </a:pPr>
            <a:r>
              <a:rPr lang="en-CA" sz="1200" b="0" i="0" u="none" strike="noStrike" baseline="0" dirty="0">
                <a:latin typeface="+mj-lt"/>
              </a:rPr>
              <a:t>dithering</a:t>
            </a:r>
          </a:p>
          <a:p>
            <a:pPr marL="114300" indent="0" algn="l">
              <a:buNone/>
            </a:pPr>
            <a:r>
              <a:rPr lang="en-CA" sz="1200" b="0" i="0" u="none" strike="noStrike" baseline="0" dirty="0">
                <a:latin typeface="+mj-lt"/>
              </a:rPr>
              <a:t>favicon</a:t>
            </a:r>
          </a:p>
          <a:p>
            <a:pPr marL="114300" indent="0" algn="l">
              <a:buNone/>
            </a:pPr>
            <a:r>
              <a:rPr lang="en-CA" sz="1200" b="0" i="0" u="none" strike="noStrike" baseline="0" dirty="0">
                <a:latin typeface="+mj-lt"/>
              </a:rPr>
              <a:t>gamut</a:t>
            </a:r>
          </a:p>
          <a:p>
            <a:pPr marL="114300" indent="0" algn="l">
              <a:buNone/>
            </a:pPr>
            <a:r>
              <a:rPr lang="en-CA" sz="1200" b="0" i="0" u="none" strike="noStrike" baseline="0" dirty="0">
                <a:latin typeface="+mj-lt"/>
              </a:rPr>
              <a:t>GIF</a:t>
            </a:r>
          </a:p>
          <a:p>
            <a:pPr marL="114300" indent="0" algn="l">
              <a:buNone/>
            </a:pPr>
            <a:r>
              <a:rPr lang="en-CA" sz="1200" b="0" i="0" u="none" strike="noStrike" baseline="0" dirty="0">
                <a:latin typeface="+mj-lt"/>
              </a:rPr>
              <a:t>gradient</a:t>
            </a:r>
          </a:p>
          <a:p>
            <a:pPr marL="114300" indent="0" algn="l">
              <a:buNone/>
            </a:pPr>
            <a:r>
              <a:rPr lang="en-CA" sz="1200" b="0" i="0" u="none" strike="noStrike" baseline="0" dirty="0">
                <a:latin typeface="+mj-lt"/>
              </a:rPr>
              <a:t>halftones</a:t>
            </a:r>
          </a:p>
          <a:p>
            <a:pPr marL="114300" indent="0" algn="l">
              <a:buNone/>
            </a:pPr>
            <a:r>
              <a:rPr lang="en-CA" sz="1200" b="0" i="0" u="none" strike="noStrike" baseline="0" dirty="0">
                <a:latin typeface="+mj-lt"/>
              </a:rPr>
              <a:t>HSL color model</a:t>
            </a:r>
          </a:p>
          <a:p>
            <a:pPr marL="114300" indent="0" algn="l">
              <a:buNone/>
            </a:pPr>
            <a:r>
              <a:rPr lang="en-CA" sz="1200" b="0" i="0" u="none" strike="noStrike" baseline="0" dirty="0">
                <a:latin typeface="+mj-lt"/>
              </a:rPr>
              <a:t>hue</a:t>
            </a:r>
          </a:p>
          <a:p>
            <a:pPr marL="114300" indent="0" algn="l">
              <a:buNone/>
            </a:pPr>
            <a:r>
              <a:rPr lang="en-CA" sz="1200" b="0" i="0" u="none" strike="noStrike" baseline="0" dirty="0">
                <a:latin typeface="+mj-lt"/>
              </a:rPr>
              <a:t>image size</a:t>
            </a:r>
          </a:p>
          <a:p>
            <a:pPr marL="114300" indent="0" algn="l">
              <a:buNone/>
            </a:pPr>
            <a:r>
              <a:rPr lang="en-CA" sz="1200" b="0" i="0" u="none" strike="noStrike" baseline="0" dirty="0">
                <a:latin typeface="+mj-lt"/>
              </a:rPr>
              <a:t>interpolate</a:t>
            </a:r>
          </a:p>
          <a:p>
            <a:pPr marL="114300" indent="0" algn="l">
              <a:buNone/>
            </a:pPr>
            <a:r>
              <a:rPr lang="en-CA" sz="1200" b="0" i="0" u="none" strike="noStrike" baseline="0" dirty="0">
                <a:latin typeface="+mj-lt"/>
              </a:rPr>
              <a:t>JPEG</a:t>
            </a:r>
          </a:p>
          <a:p>
            <a:pPr marL="114300" indent="0" algn="l">
              <a:buNone/>
            </a:pPr>
            <a:r>
              <a:rPr lang="en-CA" sz="1200" b="0" i="0" u="none" strike="noStrike" baseline="0" dirty="0">
                <a:latin typeface="+mj-lt"/>
              </a:rPr>
              <a:t>lightness</a:t>
            </a:r>
          </a:p>
          <a:p>
            <a:pPr marL="114300" indent="0" algn="l">
              <a:buNone/>
            </a:pPr>
            <a:r>
              <a:rPr lang="en-CA" sz="1200" b="0" i="0" u="none" strike="noStrike" baseline="0" dirty="0">
                <a:latin typeface="+mj-lt"/>
              </a:rPr>
              <a:t>lossless compression</a:t>
            </a:r>
          </a:p>
          <a:p>
            <a:pPr marL="114300" indent="0" algn="l">
              <a:buNone/>
            </a:pPr>
            <a:r>
              <a:rPr lang="en-CA" sz="1200" b="0" i="0" u="none" strike="noStrike" baseline="0" dirty="0">
                <a:latin typeface="+mj-lt"/>
              </a:rPr>
              <a:t>lossy compression</a:t>
            </a:r>
          </a:p>
          <a:p>
            <a:pPr marL="114300" indent="0" algn="l">
              <a:buNone/>
            </a:pPr>
            <a:r>
              <a:rPr lang="en-CA" sz="1200" b="0" i="0" u="none" strike="noStrike" baseline="0" dirty="0">
                <a:latin typeface="+mj-lt"/>
              </a:rPr>
              <a:t>LZW compression</a:t>
            </a:r>
          </a:p>
          <a:p>
            <a:pPr marL="114300" indent="0" algn="l">
              <a:buNone/>
            </a:pPr>
            <a:r>
              <a:rPr lang="en-CA" sz="1200" b="0" i="0" u="none" strike="noStrike" baseline="0" dirty="0">
                <a:latin typeface="+mj-lt"/>
              </a:rPr>
              <a:t>media encoding</a:t>
            </a:r>
          </a:p>
          <a:p>
            <a:pPr marL="114300" indent="0" algn="l">
              <a:buNone/>
            </a:pPr>
            <a:r>
              <a:rPr lang="en-CA" sz="1200" b="0" i="0" u="none" strike="noStrike" baseline="0" dirty="0">
                <a:latin typeface="+mj-lt"/>
              </a:rPr>
              <a:t>MPEG-4</a:t>
            </a:r>
          </a:p>
          <a:p>
            <a:pPr marL="114300" indent="0" algn="l">
              <a:buNone/>
            </a:pPr>
            <a:r>
              <a:rPr lang="en-CA" sz="1200" b="0" i="0" u="none" strike="noStrike" baseline="0" dirty="0">
                <a:latin typeface="+mj-lt"/>
              </a:rPr>
              <a:t>opacity</a:t>
            </a:r>
          </a:p>
          <a:p>
            <a:pPr marL="114300" indent="0" algn="l">
              <a:buNone/>
            </a:pPr>
            <a:r>
              <a:rPr lang="en-CA" sz="1200" b="0" i="0" u="none" strike="noStrike" baseline="0" dirty="0">
                <a:latin typeface="+mj-lt"/>
              </a:rPr>
              <a:t>pixels</a:t>
            </a:r>
          </a:p>
          <a:p>
            <a:pPr marL="114300" indent="0" algn="l">
              <a:buNone/>
            </a:pPr>
            <a:r>
              <a:rPr lang="en-CA" sz="1200" b="0" i="0" u="none" strike="noStrike" baseline="0" dirty="0">
                <a:latin typeface="+mj-lt"/>
              </a:rPr>
              <a:t>PNG</a:t>
            </a:r>
          </a:p>
          <a:p>
            <a:pPr marL="114300" indent="0" algn="l">
              <a:buNone/>
            </a:pPr>
            <a:r>
              <a:rPr lang="en-CA" sz="1200" b="0" i="0" u="none" strike="noStrike" baseline="0" dirty="0">
                <a:latin typeface="+mj-lt"/>
              </a:rPr>
              <a:t>raster image</a:t>
            </a:r>
          </a:p>
          <a:p>
            <a:pPr marL="114300" indent="0" algn="l">
              <a:buNone/>
            </a:pPr>
            <a:r>
              <a:rPr lang="en-CA" sz="1200" b="0" i="0" u="none" strike="noStrike" baseline="0" dirty="0">
                <a:latin typeface="+mj-lt"/>
              </a:rPr>
              <a:t>reference pixel</a:t>
            </a:r>
          </a:p>
          <a:p>
            <a:pPr marL="114300" indent="0" algn="l">
              <a:buNone/>
            </a:pPr>
            <a:r>
              <a:rPr lang="en-CA" sz="1200" b="0" i="0" u="none" strike="noStrike" baseline="0" dirty="0">
                <a:latin typeface="+mj-lt"/>
              </a:rPr>
              <a:t>RGB color model</a:t>
            </a:r>
          </a:p>
          <a:p>
            <a:pPr marL="114300" indent="0" algn="l">
              <a:buNone/>
            </a:pPr>
            <a:r>
              <a:rPr lang="en-CA" sz="1200" b="0" i="0" u="none" strike="noStrike" baseline="0">
                <a:latin typeface="+mj-lt"/>
              </a:rPr>
              <a:t>run-length compression</a:t>
            </a:r>
            <a:endParaRPr lang="en-CA" sz="1200" b="0" i="0" u="none" strike="noStrike" baseline="0" dirty="0">
              <a:latin typeface="+mj-lt"/>
            </a:endParaRPr>
          </a:p>
          <a:p>
            <a:pPr marL="114300" indent="0" algn="l">
              <a:buNone/>
            </a:pPr>
            <a:r>
              <a:rPr lang="en-CA" sz="1200" b="0" i="0" u="none" strike="noStrike" baseline="0" dirty="0">
                <a:latin typeface="+mj-lt"/>
              </a:rPr>
              <a:t>saturation</a:t>
            </a:r>
          </a:p>
          <a:p>
            <a:pPr marL="114300" indent="0" algn="l">
              <a:buNone/>
            </a:pPr>
            <a:r>
              <a:rPr lang="en-CA" sz="1200" b="0" i="0" u="none" strike="noStrike" baseline="0" dirty="0">
                <a:latin typeface="+mj-lt"/>
              </a:rPr>
              <a:t>subtractive colors</a:t>
            </a:r>
          </a:p>
          <a:p>
            <a:pPr marL="114300" indent="0" algn="l">
              <a:buNone/>
            </a:pPr>
            <a:r>
              <a:rPr lang="en-CA" sz="1200" b="0" i="0" u="none" strike="noStrike" baseline="0" dirty="0">
                <a:latin typeface="+mj-lt"/>
              </a:rPr>
              <a:t>SVG</a:t>
            </a:r>
          </a:p>
          <a:p>
            <a:pPr marL="114300" indent="0" algn="l">
              <a:buNone/>
            </a:pPr>
            <a:r>
              <a:rPr lang="en-CA" sz="1200" b="0" i="0" u="none" strike="noStrike" baseline="0" dirty="0">
                <a:latin typeface="+mj-lt"/>
              </a:rPr>
              <a:t>TIF</a:t>
            </a:r>
          </a:p>
          <a:p>
            <a:pPr marL="114300" indent="0" algn="l">
              <a:buNone/>
            </a:pPr>
            <a:r>
              <a:rPr lang="en-CA" sz="1200" b="0" i="0" u="none" strike="noStrike" baseline="0" dirty="0">
                <a:latin typeface="+mj-lt"/>
              </a:rPr>
              <a:t>vector image</a:t>
            </a:r>
          </a:p>
          <a:p>
            <a:pPr marL="114300" indent="0" algn="l">
              <a:buNone/>
            </a:pPr>
            <a:r>
              <a:rPr lang="en-CA" sz="1200" b="0" i="0" u="none" strike="noStrike" baseline="0" dirty="0" err="1">
                <a:latin typeface="+mj-lt"/>
              </a:rPr>
              <a:t>WebP</a:t>
            </a:r>
            <a:endParaRPr lang="en-CA" sz="1200" b="0" i="0" u="none" strike="noStrike" baseline="0" dirty="0">
              <a:latin typeface="+mj-lt"/>
            </a:endParaRPr>
          </a:p>
          <a:p>
            <a:pPr marL="114300" indent="0" algn="l">
              <a:buNone/>
            </a:pPr>
            <a:r>
              <a:rPr lang="en-CA" sz="1200" b="0" i="0" u="none" strike="noStrike" baseline="0" dirty="0">
                <a:latin typeface="+mj-lt"/>
              </a:rPr>
              <a:t>web-safe color palette</a:t>
            </a:r>
            <a:endParaRPr lang="en-CA" sz="1200" dirty="0">
              <a:latin typeface="+mj-lt"/>
            </a:endParaRPr>
          </a:p>
        </p:txBody>
      </p:sp>
    </p:spTree>
    <p:extLst>
      <p:ext uri="{BB962C8B-B14F-4D97-AF65-F5344CB8AC3E}">
        <p14:creationId xmlns:p14="http://schemas.microsoft.com/office/powerpoint/2010/main" val="12177952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Copyright</a:t>
            </a:r>
            <a:endParaRPr dirty="0"/>
          </a:p>
        </p:txBody>
      </p:sp>
      <p:pic>
        <p:nvPicPr>
          <p:cNvPr id="358" name="Google Shape;358;p57" descr="Warning"/>
          <p:cNvPicPr preferRelativeResize="0"/>
          <p:nvPr/>
        </p:nvPicPr>
        <p:blipFill rotWithShape="1">
          <a:blip r:embed="rId3">
            <a:alphaModFix/>
          </a:blip>
          <a:srcRect/>
          <a:stretch/>
        </p:blipFill>
        <p:spPr>
          <a:xfrm>
            <a:off x="246184" y="1738019"/>
            <a:ext cx="1277815" cy="1075519"/>
          </a:xfrm>
          <a:prstGeom prst="rect">
            <a:avLst/>
          </a:prstGeom>
          <a:noFill/>
          <a:ln>
            <a:noFill/>
          </a:ln>
        </p:spPr>
      </p:pic>
      <p:sp>
        <p:nvSpPr>
          <p:cNvPr id="359" name="Google Shape;359;p57"/>
          <p:cNvSpPr txBox="1">
            <a:spLocks noGrp="1"/>
          </p:cNvSpPr>
          <p:nvPr>
            <p:ph type="body" idx="4294967295"/>
          </p:nvPr>
        </p:nvSpPr>
        <p:spPr>
          <a:xfrm>
            <a:off x="1606050" y="1389171"/>
            <a:ext cx="6858000" cy="3108900"/>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182875" tIns="182875" rIns="182875" bIns="182875" anchor="ctr" anchorCtr="0">
            <a:noAutofit/>
          </a:bodyPr>
          <a:lstStyle/>
          <a:p>
            <a:pPr marL="101600" lvl="0" indent="0" algn="l" rtl="0">
              <a:lnSpc>
                <a:spcPct val="100000"/>
              </a:lnSpc>
              <a:spcBef>
                <a:spcPts val="0"/>
              </a:spcBef>
              <a:spcAft>
                <a:spcPts val="0"/>
              </a:spcAft>
              <a:buSzPts val="1600"/>
              <a:buNone/>
            </a:pPr>
            <a:r>
              <a:rPr lang="en" b="1" dirty="0">
                <a:solidFill>
                  <a:schemeClr val="dk1"/>
                </a:solidFill>
                <a:latin typeface="Arial"/>
                <a:ea typeface="Arial"/>
                <a:cs typeface="Arial"/>
                <a:sym typeface="Arial"/>
              </a:rPr>
              <a:t>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0E353-12B3-4B8E-9CC1-CD9C7B915A25}"/>
              </a:ext>
            </a:extLst>
          </p:cNvPr>
          <p:cNvSpPr>
            <a:spLocks noGrp="1"/>
          </p:cNvSpPr>
          <p:nvPr>
            <p:ph type="title"/>
          </p:nvPr>
        </p:nvSpPr>
        <p:spPr/>
        <p:txBody>
          <a:bodyPr/>
          <a:lstStyle/>
          <a:p>
            <a:r>
              <a:rPr lang="en-CA" dirty="0">
                <a:latin typeface="+mj-lt"/>
              </a:rPr>
              <a:t>Vector images</a:t>
            </a:r>
          </a:p>
        </p:txBody>
      </p:sp>
      <p:sp>
        <p:nvSpPr>
          <p:cNvPr id="3" name="Text Placeholder 2">
            <a:extLst>
              <a:ext uri="{FF2B5EF4-FFF2-40B4-BE49-F238E27FC236}">
                <a16:creationId xmlns:a16="http://schemas.microsoft.com/office/drawing/2014/main" id="{DFB1A5F6-CB51-48A9-9BD7-90A486D326CA}"/>
              </a:ext>
            </a:extLst>
          </p:cNvPr>
          <p:cNvSpPr>
            <a:spLocks noGrp="1"/>
          </p:cNvSpPr>
          <p:nvPr>
            <p:ph type="body" idx="1"/>
          </p:nvPr>
        </p:nvSpPr>
        <p:spPr>
          <a:xfrm>
            <a:off x="457201" y="1081088"/>
            <a:ext cx="4114800" cy="3532476"/>
          </a:xfrm>
        </p:spPr>
        <p:txBody>
          <a:bodyPr/>
          <a:lstStyle/>
          <a:p>
            <a:pPr marL="114300" indent="0" algn="l">
              <a:buNone/>
            </a:pPr>
            <a:r>
              <a:rPr lang="en-US" sz="1800" b="0" i="0" u="none" strike="noStrike" baseline="0" dirty="0">
                <a:solidFill>
                  <a:srgbClr val="000000"/>
                </a:solidFill>
                <a:latin typeface="+mj-lt"/>
              </a:rPr>
              <a:t>A </a:t>
            </a:r>
            <a:r>
              <a:rPr lang="en-US" sz="1800" b="1" i="0" u="none" strike="noStrike" baseline="0" dirty="0">
                <a:solidFill>
                  <a:srgbClr val="009A9A"/>
                </a:solidFill>
                <a:latin typeface="+mj-lt"/>
              </a:rPr>
              <a:t>vector image </a:t>
            </a:r>
            <a:r>
              <a:rPr lang="en-US" sz="1800" b="0" i="0" u="none" strike="noStrike" baseline="0" dirty="0">
                <a:solidFill>
                  <a:srgbClr val="000000"/>
                </a:solidFill>
                <a:latin typeface="+mj-lt"/>
              </a:rPr>
              <a:t>is composed of objects such as lines, circles, Bezier curves, and polygons.</a:t>
            </a:r>
          </a:p>
          <a:p>
            <a:pPr marL="114300" indent="0" algn="l">
              <a:buNone/>
            </a:pPr>
            <a:r>
              <a:rPr lang="en-US" sz="1800" dirty="0">
                <a:latin typeface="+mj-lt"/>
              </a:rPr>
              <a:t>V</a:t>
            </a:r>
            <a:r>
              <a:rPr lang="en-US" sz="1800" b="0" i="0" u="none" strike="noStrike" baseline="0" dirty="0">
                <a:latin typeface="+mj-lt"/>
              </a:rPr>
              <a:t>ector images are resolution independent and can be shrunk or enlarged without a loss of quality</a:t>
            </a:r>
          </a:p>
          <a:p>
            <a:pPr marL="114300" indent="0" algn="l">
              <a:buNone/>
            </a:pPr>
            <a:r>
              <a:rPr lang="en-CA" sz="1800" b="0" i="0" u="none" strike="noStrike" baseline="0" dirty="0">
                <a:latin typeface="+mj-lt"/>
              </a:rPr>
              <a:t>Software includes Adobe Illustrator, Microsoft Visio, Adobe Animate (formerly Adobe Flash), </a:t>
            </a:r>
            <a:r>
              <a:rPr lang="en-US" sz="1800" b="0" i="0" u="none" strike="noStrike" baseline="0" dirty="0">
                <a:latin typeface="+mj-lt"/>
              </a:rPr>
              <a:t>Affinity Designer (Mac only), and the open-source Inkscape</a:t>
            </a:r>
            <a:endParaRPr lang="en-US" sz="1800" b="0" i="0" u="none" strike="noStrike" baseline="0" dirty="0">
              <a:solidFill>
                <a:srgbClr val="000000"/>
              </a:solidFill>
              <a:latin typeface="+mj-lt"/>
            </a:endParaRPr>
          </a:p>
        </p:txBody>
      </p:sp>
      <p:pic>
        <p:nvPicPr>
          <p:cNvPr id="5" name="Picture 4" descr="FIGURE 6.4 Vector images">
            <a:extLst>
              <a:ext uri="{FF2B5EF4-FFF2-40B4-BE49-F238E27FC236}">
                <a16:creationId xmlns:a16="http://schemas.microsoft.com/office/drawing/2014/main" id="{63B4BA7B-7BB7-4C4B-B679-CD575EB2BABB}"/>
              </a:ext>
            </a:extLst>
          </p:cNvPr>
          <p:cNvPicPr>
            <a:picLocks noChangeAspect="1"/>
          </p:cNvPicPr>
          <p:nvPr/>
        </p:nvPicPr>
        <p:blipFill>
          <a:blip r:embed="rId2"/>
          <a:stretch>
            <a:fillRect/>
          </a:stretch>
        </p:blipFill>
        <p:spPr>
          <a:xfrm>
            <a:off x="5351928" y="2020996"/>
            <a:ext cx="3334871" cy="1792233"/>
          </a:xfrm>
          <a:prstGeom prst="rect">
            <a:avLst/>
          </a:prstGeom>
        </p:spPr>
      </p:pic>
    </p:spTree>
    <p:extLst>
      <p:ext uri="{BB962C8B-B14F-4D97-AF65-F5344CB8AC3E}">
        <p14:creationId xmlns:p14="http://schemas.microsoft.com/office/powerpoint/2010/main" val="1625256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8788F-76F8-456D-82C8-07053CE0F719}"/>
              </a:ext>
            </a:extLst>
          </p:cNvPr>
          <p:cNvSpPr>
            <a:spLocks noGrp="1"/>
          </p:cNvSpPr>
          <p:nvPr>
            <p:ph type="title"/>
          </p:nvPr>
        </p:nvSpPr>
        <p:spPr/>
        <p:txBody>
          <a:bodyPr/>
          <a:lstStyle/>
          <a:p>
            <a:r>
              <a:rPr lang="en-CA" sz="2800" dirty="0"/>
              <a:t>Resizing raster images versus vector images</a:t>
            </a:r>
          </a:p>
        </p:txBody>
      </p:sp>
      <p:pic>
        <p:nvPicPr>
          <p:cNvPr id="5" name="Picture 4" descr="FIGURE 6.5 Resizing raster images">
            <a:extLst>
              <a:ext uri="{FF2B5EF4-FFF2-40B4-BE49-F238E27FC236}">
                <a16:creationId xmlns:a16="http://schemas.microsoft.com/office/drawing/2014/main" id="{8787FC4D-EE5A-48D9-8BAF-B3FBDF7E5BEE}"/>
              </a:ext>
            </a:extLst>
          </p:cNvPr>
          <p:cNvPicPr>
            <a:picLocks noChangeAspect="1"/>
          </p:cNvPicPr>
          <p:nvPr/>
        </p:nvPicPr>
        <p:blipFill rotWithShape="1">
          <a:blip r:embed="rId2"/>
          <a:srcRect b="50822"/>
          <a:stretch/>
        </p:blipFill>
        <p:spPr>
          <a:xfrm>
            <a:off x="457200" y="1512703"/>
            <a:ext cx="3843761" cy="2118094"/>
          </a:xfrm>
          <a:prstGeom prst="rect">
            <a:avLst/>
          </a:prstGeom>
        </p:spPr>
      </p:pic>
      <p:pic>
        <p:nvPicPr>
          <p:cNvPr id="7" name="Picture 6" descr="FIGURE 6.5b Resizing vector images">
            <a:extLst>
              <a:ext uri="{FF2B5EF4-FFF2-40B4-BE49-F238E27FC236}">
                <a16:creationId xmlns:a16="http://schemas.microsoft.com/office/drawing/2014/main" id="{6DE32082-CC95-43B6-BA31-FC85511BF9AB}"/>
              </a:ext>
            </a:extLst>
          </p:cNvPr>
          <p:cNvPicPr>
            <a:picLocks noChangeAspect="1"/>
          </p:cNvPicPr>
          <p:nvPr/>
        </p:nvPicPr>
        <p:blipFill rotWithShape="1">
          <a:blip r:embed="rId2"/>
          <a:srcRect t="50822"/>
          <a:stretch/>
        </p:blipFill>
        <p:spPr>
          <a:xfrm>
            <a:off x="4572000" y="1512703"/>
            <a:ext cx="3843761" cy="2118094"/>
          </a:xfrm>
          <a:prstGeom prst="rect">
            <a:avLst/>
          </a:prstGeom>
        </p:spPr>
      </p:pic>
    </p:spTree>
    <p:extLst>
      <p:ext uri="{BB962C8B-B14F-4D97-AF65-F5344CB8AC3E}">
        <p14:creationId xmlns:p14="http://schemas.microsoft.com/office/powerpoint/2010/main" val="846180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DDD89-8A90-4252-AA34-B4DBE460F991}"/>
              </a:ext>
            </a:extLst>
          </p:cNvPr>
          <p:cNvSpPr>
            <a:spLocks noGrp="1"/>
          </p:cNvSpPr>
          <p:nvPr>
            <p:ph type="title"/>
          </p:nvPr>
        </p:nvSpPr>
        <p:spPr/>
        <p:txBody>
          <a:bodyPr/>
          <a:lstStyle/>
          <a:p>
            <a:r>
              <a:rPr lang="en-US" dirty="0"/>
              <a:t>Color Models</a:t>
            </a:r>
            <a:endParaRPr lang="en-CA" dirty="0"/>
          </a:p>
        </p:txBody>
      </p:sp>
      <p:sp>
        <p:nvSpPr>
          <p:cNvPr id="3" name="Text Placeholder 2">
            <a:extLst>
              <a:ext uri="{FF2B5EF4-FFF2-40B4-BE49-F238E27FC236}">
                <a16:creationId xmlns:a16="http://schemas.microsoft.com/office/drawing/2014/main" id="{397CD352-8694-41E5-954D-2FE2F862C883}"/>
              </a:ext>
            </a:extLst>
          </p:cNvPr>
          <p:cNvSpPr>
            <a:spLocks noGrp="1"/>
          </p:cNvSpPr>
          <p:nvPr>
            <p:ph type="body" idx="1"/>
          </p:nvPr>
        </p:nvSpPr>
        <p:spPr/>
        <p:txBody>
          <a:bodyPr/>
          <a:lstStyle/>
          <a:p>
            <a:pPr marL="114300" indent="0">
              <a:buNone/>
            </a:pPr>
            <a:r>
              <a:rPr lang="en-US" sz="1800" b="0" i="0" u="none" strike="noStrike" baseline="0" dirty="0">
                <a:latin typeface="+mj-lt"/>
              </a:rPr>
              <a:t>There are many ways to describe color in web development.</a:t>
            </a:r>
          </a:p>
          <a:p>
            <a:r>
              <a:rPr lang="en-US" sz="1800" dirty="0">
                <a:latin typeface="+mj-lt"/>
              </a:rPr>
              <a:t>Names Colors </a:t>
            </a:r>
          </a:p>
          <a:p>
            <a:r>
              <a:rPr lang="en-US" sz="1800" dirty="0">
                <a:latin typeface="+mj-lt"/>
              </a:rPr>
              <a:t>RGB (Red Green Blue)</a:t>
            </a:r>
          </a:p>
          <a:p>
            <a:r>
              <a:rPr lang="en-US" sz="1800" b="0" i="0" u="none" strike="noStrike" baseline="0" dirty="0">
                <a:latin typeface="+mj-lt"/>
              </a:rPr>
              <a:t>CMYK (Cyan-Magenta-Yellow-Key)</a:t>
            </a:r>
          </a:p>
          <a:p>
            <a:r>
              <a:rPr lang="en-US" sz="1800" dirty="0">
                <a:latin typeface="+mj-lt"/>
              </a:rPr>
              <a:t>HSL (Hue-Saturation-Lightness)</a:t>
            </a:r>
          </a:p>
        </p:txBody>
      </p:sp>
    </p:spTree>
    <p:extLst>
      <p:ext uri="{BB962C8B-B14F-4D97-AF65-F5344CB8AC3E}">
        <p14:creationId xmlns:p14="http://schemas.microsoft.com/office/powerpoint/2010/main" val="1037777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9AD4D-C3D0-4503-850F-763D7727B0A9}"/>
              </a:ext>
            </a:extLst>
          </p:cNvPr>
          <p:cNvSpPr>
            <a:spLocks noGrp="1"/>
          </p:cNvSpPr>
          <p:nvPr>
            <p:ph type="title"/>
          </p:nvPr>
        </p:nvSpPr>
        <p:spPr/>
        <p:txBody>
          <a:bodyPr/>
          <a:lstStyle/>
          <a:p>
            <a:r>
              <a:rPr lang="en-CA" dirty="0"/>
              <a:t>RGB Color Model</a:t>
            </a:r>
          </a:p>
        </p:txBody>
      </p:sp>
      <p:sp>
        <p:nvSpPr>
          <p:cNvPr id="3" name="Text Placeholder 2">
            <a:extLst>
              <a:ext uri="{FF2B5EF4-FFF2-40B4-BE49-F238E27FC236}">
                <a16:creationId xmlns:a16="http://schemas.microsoft.com/office/drawing/2014/main" id="{B98FFAE1-8E88-49BA-91BA-FEF516A7137B}"/>
              </a:ext>
            </a:extLst>
          </p:cNvPr>
          <p:cNvSpPr>
            <a:spLocks noGrp="1"/>
          </p:cNvSpPr>
          <p:nvPr>
            <p:ph type="body" idx="1"/>
          </p:nvPr>
        </p:nvSpPr>
        <p:spPr>
          <a:xfrm>
            <a:off x="457200" y="1081088"/>
            <a:ext cx="4017981" cy="3532476"/>
          </a:xfrm>
        </p:spPr>
        <p:txBody>
          <a:bodyPr/>
          <a:lstStyle/>
          <a:p>
            <a:pPr marL="114300" indent="0" algn="l">
              <a:buNone/>
            </a:pPr>
            <a:r>
              <a:rPr lang="en-CA" dirty="0">
                <a:solidFill>
                  <a:srgbClr val="000000"/>
                </a:solidFill>
                <a:latin typeface="+mj-lt"/>
              </a:rPr>
              <a:t>T</a:t>
            </a:r>
            <a:r>
              <a:rPr lang="en-CA" b="0" i="0" u="none" strike="noStrike" baseline="0" dirty="0">
                <a:solidFill>
                  <a:srgbClr val="000000"/>
                </a:solidFill>
                <a:latin typeface="+mj-lt"/>
              </a:rPr>
              <a:t>he </a:t>
            </a:r>
            <a:r>
              <a:rPr lang="en-CA" b="1" i="0" u="none" strike="noStrike" baseline="0" dirty="0">
                <a:solidFill>
                  <a:srgbClr val="009A9A"/>
                </a:solidFill>
                <a:latin typeface="+mj-lt"/>
              </a:rPr>
              <a:t>RGB color model</a:t>
            </a:r>
            <a:r>
              <a:rPr lang="en-CA" dirty="0">
                <a:solidFill>
                  <a:srgbClr val="000000"/>
                </a:solidFill>
                <a:latin typeface="+mj-lt"/>
              </a:rPr>
              <a:t> (Red Green Blue) relies on the fact that </a:t>
            </a:r>
            <a:r>
              <a:rPr lang="en-US" b="0" i="0" u="none" strike="noStrike" baseline="0" dirty="0">
                <a:latin typeface="+mj-lt"/>
              </a:rPr>
              <a:t>human visible color spectrum can be displayed using a combination of red, green, and blue lights</a:t>
            </a:r>
          </a:p>
          <a:p>
            <a:pPr marL="114300" indent="0" algn="l">
              <a:buNone/>
            </a:pPr>
            <a:r>
              <a:rPr lang="en-CA" b="0" i="0" u="none" strike="noStrike" baseline="0" dirty="0">
                <a:solidFill>
                  <a:srgbClr val="000000"/>
                </a:solidFill>
                <a:latin typeface="+mj-lt"/>
              </a:rPr>
              <a:t>Each pixel </a:t>
            </a:r>
            <a:r>
              <a:rPr lang="en-US" b="0" i="0" u="none" strike="noStrike" baseline="0" dirty="0">
                <a:solidFill>
                  <a:srgbClr val="000000"/>
                </a:solidFill>
                <a:latin typeface="+mj-lt"/>
              </a:rPr>
              <a:t>is composed of tiny red, green, and blue subpixels. </a:t>
            </a:r>
          </a:p>
          <a:p>
            <a:pPr marL="114300" indent="0" algn="l">
              <a:buNone/>
            </a:pPr>
            <a:r>
              <a:rPr lang="en-US" b="0" i="0" u="none" strike="noStrike" baseline="0" dirty="0">
                <a:solidFill>
                  <a:srgbClr val="000000"/>
                </a:solidFill>
                <a:latin typeface="+mj-lt"/>
              </a:rPr>
              <a:t>Because he RGB colors combine to create white, they are also called </a:t>
            </a:r>
            <a:r>
              <a:rPr lang="en-US" b="1" i="0" u="none" strike="noStrike" baseline="0" dirty="0">
                <a:solidFill>
                  <a:srgbClr val="009A9A"/>
                </a:solidFill>
                <a:latin typeface="+mj-lt"/>
              </a:rPr>
              <a:t>additive colors</a:t>
            </a:r>
            <a:r>
              <a:rPr lang="en-US" b="0" i="0" u="none" strike="noStrike" baseline="0" dirty="0">
                <a:solidFill>
                  <a:srgbClr val="000000"/>
                </a:solidFill>
                <a:latin typeface="+mj-lt"/>
              </a:rPr>
              <a:t>.</a:t>
            </a:r>
          </a:p>
        </p:txBody>
      </p:sp>
      <p:pic>
        <p:nvPicPr>
          <p:cNvPr id="5" name="Picture 4" descr="FIGURE 6.6 (A) RGB color model">
            <a:extLst>
              <a:ext uri="{FF2B5EF4-FFF2-40B4-BE49-F238E27FC236}">
                <a16:creationId xmlns:a16="http://schemas.microsoft.com/office/drawing/2014/main" id="{0B7A3D9D-F0BC-437A-971E-FE807E5D1070}"/>
              </a:ext>
            </a:extLst>
          </p:cNvPr>
          <p:cNvPicPr>
            <a:picLocks noChangeAspect="1"/>
          </p:cNvPicPr>
          <p:nvPr/>
        </p:nvPicPr>
        <p:blipFill rotWithShape="1">
          <a:blip r:embed="rId2"/>
          <a:srcRect r="50274"/>
          <a:stretch/>
        </p:blipFill>
        <p:spPr>
          <a:xfrm>
            <a:off x="5152913" y="1263020"/>
            <a:ext cx="2936837" cy="3168611"/>
          </a:xfrm>
          <a:prstGeom prst="rect">
            <a:avLst/>
          </a:prstGeom>
        </p:spPr>
      </p:pic>
    </p:spTree>
    <p:extLst>
      <p:ext uri="{BB962C8B-B14F-4D97-AF65-F5344CB8AC3E}">
        <p14:creationId xmlns:p14="http://schemas.microsoft.com/office/powerpoint/2010/main" val="138331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9AD4D-C3D0-4503-850F-763D7727B0A9}"/>
              </a:ext>
            </a:extLst>
          </p:cNvPr>
          <p:cNvSpPr>
            <a:spLocks noGrp="1"/>
          </p:cNvSpPr>
          <p:nvPr>
            <p:ph type="title"/>
          </p:nvPr>
        </p:nvSpPr>
        <p:spPr/>
        <p:txBody>
          <a:bodyPr/>
          <a:lstStyle/>
          <a:p>
            <a:r>
              <a:rPr lang="en-CA" dirty="0"/>
              <a:t>CMYK Color Model</a:t>
            </a:r>
          </a:p>
        </p:txBody>
      </p:sp>
      <p:sp>
        <p:nvSpPr>
          <p:cNvPr id="3" name="Text Placeholder 2">
            <a:extLst>
              <a:ext uri="{FF2B5EF4-FFF2-40B4-BE49-F238E27FC236}">
                <a16:creationId xmlns:a16="http://schemas.microsoft.com/office/drawing/2014/main" id="{B98FFAE1-8E88-49BA-91BA-FEF516A7137B}"/>
              </a:ext>
            </a:extLst>
          </p:cNvPr>
          <p:cNvSpPr>
            <a:spLocks noGrp="1"/>
          </p:cNvSpPr>
          <p:nvPr>
            <p:ph type="body" idx="1"/>
          </p:nvPr>
        </p:nvSpPr>
        <p:spPr>
          <a:xfrm>
            <a:off x="457200" y="1081088"/>
            <a:ext cx="4017981" cy="3532476"/>
          </a:xfrm>
        </p:spPr>
        <p:txBody>
          <a:bodyPr/>
          <a:lstStyle/>
          <a:p>
            <a:pPr marL="114300" indent="0" algn="l">
              <a:buNone/>
            </a:pPr>
            <a:r>
              <a:rPr lang="en-US" dirty="0">
                <a:solidFill>
                  <a:srgbClr val="000000"/>
                </a:solidFill>
                <a:latin typeface="+mj-lt"/>
              </a:rPr>
              <a:t>In t</a:t>
            </a:r>
            <a:r>
              <a:rPr lang="en-US" b="0" i="0" u="none" strike="noStrike" baseline="0" dirty="0">
                <a:solidFill>
                  <a:srgbClr val="000000"/>
                </a:solidFill>
                <a:latin typeface="+mj-lt"/>
              </a:rPr>
              <a:t>he </a:t>
            </a:r>
            <a:r>
              <a:rPr lang="en-US" b="1" i="0" u="none" strike="noStrike" baseline="0" dirty="0">
                <a:solidFill>
                  <a:srgbClr val="009A9A"/>
                </a:solidFill>
                <a:latin typeface="+mj-lt"/>
              </a:rPr>
              <a:t>CMYK color model </a:t>
            </a:r>
            <a:r>
              <a:rPr lang="en-US" b="0" i="0" u="none" strike="noStrike" baseline="0" dirty="0">
                <a:solidFill>
                  <a:srgbClr val="000000"/>
                </a:solidFill>
                <a:latin typeface="+mj-lt"/>
              </a:rPr>
              <a:t>for Cyan-Magenta-</a:t>
            </a:r>
            <a:r>
              <a:rPr lang="en-CA" b="0" i="0" u="none" strike="noStrike" baseline="0" dirty="0">
                <a:solidFill>
                  <a:srgbClr val="000000"/>
                </a:solidFill>
                <a:latin typeface="+mj-lt"/>
              </a:rPr>
              <a:t>Yellow-Key (or </a:t>
            </a:r>
            <a:r>
              <a:rPr lang="en-CA" b="0" i="0" u="none" strike="noStrike" baseline="0" dirty="0" err="1">
                <a:solidFill>
                  <a:srgbClr val="000000"/>
                </a:solidFill>
                <a:latin typeface="+mj-lt"/>
              </a:rPr>
              <a:t>blacK</a:t>
            </a:r>
            <a:r>
              <a:rPr lang="en-CA" b="0" i="0" u="none" strike="noStrike" baseline="0" dirty="0">
                <a:solidFill>
                  <a:srgbClr val="000000"/>
                </a:solidFill>
                <a:latin typeface="+mj-lt"/>
              </a:rPr>
              <a:t>) </a:t>
            </a:r>
            <a:r>
              <a:rPr lang="en-US" b="0" i="0" u="none" strike="noStrike" baseline="0" dirty="0">
                <a:latin typeface="+mj-lt"/>
              </a:rPr>
              <a:t>color is created through overlapping cyan, magenta, yellow, and black dots that create the illusion of the </a:t>
            </a:r>
            <a:r>
              <a:rPr lang="en-CA" b="0" i="0" u="none" strike="noStrike" baseline="0" dirty="0">
                <a:latin typeface="+mj-lt"/>
              </a:rPr>
              <a:t>combined color</a:t>
            </a:r>
          </a:p>
          <a:p>
            <a:pPr marL="114300" indent="0" algn="l">
              <a:buNone/>
            </a:pPr>
            <a:r>
              <a:rPr lang="en-US" b="0" i="0" u="none" strike="noStrike" baseline="0" dirty="0">
                <a:solidFill>
                  <a:srgbClr val="000000"/>
                </a:solidFill>
                <a:latin typeface="+mj-lt"/>
              </a:rPr>
              <a:t>For this reason, these colors are called </a:t>
            </a:r>
            <a:r>
              <a:rPr lang="en-US" b="1" i="0" u="none" strike="noStrike" baseline="0" dirty="0">
                <a:solidFill>
                  <a:srgbClr val="009A9A"/>
                </a:solidFill>
                <a:latin typeface="+mj-lt"/>
              </a:rPr>
              <a:t>subtractive </a:t>
            </a:r>
            <a:r>
              <a:rPr lang="en-CA" b="1" i="0" u="none" strike="noStrike" baseline="0" dirty="0">
                <a:solidFill>
                  <a:srgbClr val="009A9A"/>
                </a:solidFill>
                <a:latin typeface="+mj-lt"/>
              </a:rPr>
              <a:t>colors</a:t>
            </a:r>
            <a:r>
              <a:rPr lang="en-CA" b="0" i="0" u="none" strike="noStrike" baseline="0" dirty="0">
                <a:solidFill>
                  <a:srgbClr val="000000"/>
                </a:solidFill>
                <a:latin typeface="+mj-lt"/>
              </a:rPr>
              <a:t>.</a:t>
            </a:r>
          </a:p>
          <a:p>
            <a:pPr marL="114300" indent="0" algn="l">
              <a:buNone/>
            </a:pPr>
            <a:r>
              <a:rPr lang="en-US" b="0" i="0" u="none" strike="noStrike" baseline="0" dirty="0">
                <a:latin typeface="+mj-lt"/>
              </a:rPr>
              <a:t>The practical consequence is that an RGB image might not look the same when it is printed on a CMYK device;</a:t>
            </a:r>
            <a:endParaRPr lang="en-CA" b="0" i="0" u="none" strike="noStrike" baseline="0" dirty="0">
              <a:solidFill>
                <a:srgbClr val="000000"/>
              </a:solidFill>
              <a:latin typeface="+mj-lt"/>
            </a:endParaRPr>
          </a:p>
        </p:txBody>
      </p:sp>
      <p:pic>
        <p:nvPicPr>
          <p:cNvPr id="5" name="Picture 4" descr="FIGURE 6.6 (B) CMYK color model">
            <a:extLst>
              <a:ext uri="{FF2B5EF4-FFF2-40B4-BE49-F238E27FC236}">
                <a16:creationId xmlns:a16="http://schemas.microsoft.com/office/drawing/2014/main" id="{0B7A3D9D-F0BC-437A-971E-FE807E5D1070}"/>
              </a:ext>
            </a:extLst>
          </p:cNvPr>
          <p:cNvPicPr>
            <a:picLocks noChangeAspect="1"/>
          </p:cNvPicPr>
          <p:nvPr/>
        </p:nvPicPr>
        <p:blipFill rotWithShape="1">
          <a:blip r:embed="rId2"/>
          <a:srcRect l="50229" r="45"/>
          <a:stretch/>
        </p:blipFill>
        <p:spPr>
          <a:xfrm>
            <a:off x="5152913" y="1263020"/>
            <a:ext cx="2936837" cy="3168611"/>
          </a:xfrm>
          <a:prstGeom prst="rect">
            <a:avLst/>
          </a:prstGeom>
        </p:spPr>
      </p:pic>
    </p:spTree>
    <p:extLst>
      <p:ext uri="{BB962C8B-B14F-4D97-AF65-F5344CB8AC3E}">
        <p14:creationId xmlns:p14="http://schemas.microsoft.com/office/powerpoint/2010/main" val="37678552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3782</TotalTime>
  <Words>2217</Words>
  <Application>Microsoft Office PowerPoint</Application>
  <PresentationFormat>On-screen Show (16:9)</PresentationFormat>
  <Paragraphs>230</Paragraphs>
  <Slides>43</Slides>
  <Notes>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43</vt:i4>
      </vt:variant>
    </vt:vector>
  </HeadingPairs>
  <TitlesOfParts>
    <vt:vector size="52" baseType="lpstr">
      <vt:lpstr>Arial</vt:lpstr>
      <vt:lpstr>Calibri</vt:lpstr>
      <vt:lpstr>Noto Sans Symbols</vt:lpstr>
      <vt:lpstr>SabonLTPro-Roman</vt:lpstr>
      <vt:lpstr>Times New Roman</vt:lpstr>
      <vt:lpstr>Verdana</vt:lpstr>
      <vt:lpstr>Simple Light</vt:lpstr>
      <vt:lpstr>USHE</vt:lpstr>
      <vt:lpstr>USHE_slide options</vt:lpstr>
      <vt:lpstr>Fundamentals of Web Development</vt:lpstr>
      <vt:lpstr>In this chapter you will learn . . .</vt:lpstr>
      <vt:lpstr>Representing Digital Images</vt:lpstr>
      <vt:lpstr>Raster images</vt:lpstr>
      <vt:lpstr>Vector images</vt:lpstr>
      <vt:lpstr>Resizing raster images versus vector images</vt:lpstr>
      <vt:lpstr>Color Models</vt:lpstr>
      <vt:lpstr>RGB Color Model</vt:lpstr>
      <vt:lpstr>CMYK Color Model</vt:lpstr>
      <vt:lpstr>HSL color model</vt:lpstr>
      <vt:lpstr>Opacity in CSS</vt:lpstr>
      <vt:lpstr>Opacity using CSS</vt:lpstr>
      <vt:lpstr>Gradients</vt:lpstr>
      <vt:lpstr>Image Concepts</vt:lpstr>
      <vt:lpstr>Color Depth</vt:lpstr>
      <vt:lpstr>Color Depth (ii)</vt:lpstr>
      <vt:lpstr>Image Size</vt:lpstr>
      <vt:lpstr>Interpolation and Resizing </vt:lpstr>
      <vt:lpstr>Resizing artwork</vt:lpstr>
      <vt:lpstr>Display Resolution</vt:lpstr>
      <vt:lpstr>File Formats</vt:lpstr>
      <vt:lpstr>JPEG</vt:lpstr>
      <vt:lpstr>JPEG example compression</vt:lpstr>
      <vt:lpstr>JPEG and art work</vt:lpstr>
      <vt:lpstr>GIF</vt:lpstr>
      <vt:lpstr>Gif Run-length compression</vt:lpstr>
      <vt:lpstr>Color Palette</vt:lpstr>
      <vt:lpstr>Transparency in Gif</vt:lpstr>
      <vt:lpstr>PNG Format</vt:lpstr>
      <vt:lpstr>SVG Format</vt:lpstr>
      <vt:lpstr>Other Image Formats</vt:lpstr>
      <vt:lpstr>Audio and Video</vt:lpstr>
      <vt:lpstr>Media Concepts</vt:lpstr>
      <vt:lpstr>Media encoding and containers</vt:lpstr>
      <vt:lpstr>Browser Video Support</vt:lpstr>
      <vt:lpstr>Using the &lt;video&gt; element</vt:lpstr>
      <vt:lpstr>Browser Audio Support</vt:lpstr>
      <vt:lpstr>Using the &lt;audio&gt; element</vt:lpstr>
      <vt:lpstr>Working with Color</vt:lpstr>
      <vt:lpstr>Practical color in web interfaces</vt:lpstr>
      <vt:lpstr>Using color shades with CSS</vt:lpstr>
      <vt:lpstr>Key Terms</vt:lpstr>
      <vt:lpstr>Copyright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Web Development</dc:title>
  <cp:lastModifiedBy>Ricardo Hoar</cp:lastModifiedBy>
  <cp:revision>687</cp:revision>
  <dcterms:modified xsi:type="dcterms:W3CDTF">2021-04-22T19:32:11Z</dcterms:modified>
</cp:coreProperties>
</file>