
<file path=[Content_Types].xml><?xml version="1.0" encoding="utf-8"?>
<Types xmlns="http://schemas.openxmlformats.org/package/2006/content-types">
  <Default Extension="png" ContentType="image/png"/>
  <Default Extension="rels" ContentType="application/vnd.openxmlformats-package.relationships+xml"/>
  <Default Extension="ti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2" r:id="rId1"/>
    <p:sldMasterId id="2147483673" r:id="rId2"/>
    <p:sldMasterId id="2147483674" r:id="rId3"/>
  </p:sldMasterIdLst>
  <p:notesMasterIdLst>
    <p:notesMasterId r:id="rId49"/>
  </p:notesMasterIdLst>
  <p:handoutMasterIdLst>
    <p:handoutMasterId r:id="rId50"/>
  </p:handoutMasterIdLst>
  <p:sldIdLst>
    <p:sldId id="256" r:id="rId4"/>
    <p:sldId id="257" r:id="rId5"/>
    <p:sldId id="286" r:id="rId6"/>
    <p:sldId id="287" r:id="rId7"/>
    <p:sldId id="297" r:id="rId8"/>
    <p:sldId id="288" r:id="rId9"/>
    <p:sldId id="289" r:id="rId10"/>
    <p:sldId id="290" r:id="rId11"/>
    <p:sldId id="292" r:id="rId12"/>
    <p:sldId id="293" r:id="rId13"/>
    <p:sldId id="294" r:id="rId14"/>
    <p:sldId id="295" r:id="rId15"/>
    <p:sldId id="296" r:id="rId16"/>
    <p:sldId id="298" r:id="rId17"/>
    <p:sldId id="301" r:id="rId18"/>
    <p:sldId id="299" r:id="rId19"/>
    <p:sldId id="300" r:id="rId20"/>
    <p:sldId id="302" r:id="rId21"/>
    <p:sldId id="303" r:id="rId22"/>
    <p:sldId id="304" r:id="rId23"/>
    <p:sldId id="305" r:id="rId24"/>
    <p:sldId id="306" r:id="rId25"/>
    <p:sldId id="308" r:id="rId26"/>
    <p:sldId id="309" r:id="rId27"/>
    <p:sldId id="311" r:id="rId28"/>
    <p:sldId id="310" r:id="rId29"/>
    <p:sldId id="312" r:id="rId30"/>
    <p:sldId id="313" r:id="rId31"/>
    <p:sldId id="314" r:id="rId32"/>
    <p:sldId id="315" r:id="rId33"/>
    <p:sldId id="316" r:id="rId34"/>
    <p:sldId id="317" r:id="rId35"/>
    <p:sldId id="318" r:id="rId36"/>
    <p:sldId id="319" r:id="rId37"/>
    <p:sldId id="320" r:id="rId38"/>
    <p:sldId id="321" r:id="rId39"/>
    <p:sldId id="322" r:id="rId40"/>
    <p:sldId id="323" r:id="rId41"/>
    <p:sldId id="324" r:id="rId42"/>
    <p:sldId id="326" r:id="rId43"/>
    <p:sldId id="327" r:id="rId44"/>
    <p:sldId id="329" r:id="rId45"/>
    <p:sldId id="328" r:id="rId46"/>
    <p:sldId id="325" r:id="rId47"/>
    <p:sldId id="285" r:id="rId4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6106"/>
    <a:srgbClr val="F3F2DF"/>
    <a:srgbClr val="985777"/>
    <a:srgbClr val="FEF4F8"/>
    <a:srgbClr val="E7E7FF"/>
    <a:srgbClr val="FBF0C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249" autoAdjust="0"/>
  </p:normalViewPr>
  <p:slideViewPr>
    <p:cSldViewPr snapToGrid="0">
      <p:cViewPr varScale="1">
        <p:scale>
          <a:sx n="89" d="100"/>
          <a:sy n="89" d="100"/>
        </p:scale>
        <p:origin x="84" y="90"/>
      </p:cViewPr>
      <p:guideLst>
        <p:guide orient="horz" pos="1620"/>
        <p:guide pos="2880"/>
      </p:guideLst>
    </p:cSldViewPr>
  </p:slideViewPr>
  <p:outlineViewPr>
    <p:cViewPr>
      <p:scale>
        <a:sx n="33" d="100"/>
        <a:sy n="33" d="100"/>
      </p:scale>
      <p:origin x="0" y="-26028"/>
    </p:cViewPr>
  </p:outlineViewPr>
  <p:notesTextViewPr>
    <p:cViewPr>
      <p:scale>
        <a:sx n="1" d="1"/>
        <a:sy n="1" d="1"/>
      </p:scale>
      <p:origin x="0" y="0"/>
    </p:cViewPr>
  </p:notesTextViewPr>
  <p:notesViewPr>
    <p:cSldViewPr snapToGrid="0" showGuides="1">
      <p:cViewPr varScale="1">
        <p:scale>
          <a:sx n="52" d="100"/>
          <a:sy n="52" d="100"/>
        </p:scale>
        <p:origin x="2394"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handoutMaster" Target="handoutMasters/handout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8" Type="http://schemas.openxmlformats.org/officeDocument/2006/relationships/slide" Target="slides/slide5.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B001AF8-C985-4905-BFCE-F9372584726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a:extLst>
              <a:ext uri="{FF2B5EF4-FFF2-40B4-BE49-F238E27FC236}">
                <a16:creationId xmlns:a16="http://schemas.microsoft.com/office/drawing/2014/main" id="{090AB333-44B5-4C3C-8ACA-D628282F0B0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2A87A73-31F0-48EC-A8E8-5D7B334567DC}" type="datetimeFigureOut">
              <a:rPr lang="en-CA" smtClean="0"/>
              <a:t>2021-04-21</a:t>
            </a:fld>
            <a:endParaRPr lang="en-CA"/>
          </a:p>
        </p:txBody>
      </p:sp>
      <p:sp>
        <p:nvSpPr>
          <p:cNvPr id="4" name="Footer Placeholder 3">
            <a:extLst>
              <a:ext uri="{FF2B5EF4-FFF2-40B4-BE49-F238E27FC236}">
                <a16:creationId xmlns:a16="http://schemas.microsoft.com/office/drawing/2014/main" id="{0A870138-B636-4D8D-8858-FC251EAC3F7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a:extLst>
              <a:ext uri="{FF2B5EF4-FFF2-40B4-BE49-F238E27FC236}">
                <a16:creationId xmlns:a16="http://schemas.microsoft.com/office/drawing/2014/main" id="{4A33AA1B-045C-4E3E-9F61-C52FE44C258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8A5B16B-00BA-4A97-B620-702CFA3172E0}" type="slidenum">
              <a:rPr lang="en-CA" smtClean="0"/>
              <a:t>‹#›</a:t>
            </a:fld>
            <a:endParaRPr lang="en-CA"/>
          </a:p>
        </p:txBody>
      </p:sp>
    </p:spTree>
    <p:extLst>
      <p:ext uri="{BB962C8B-B14F-4D97-AF65-F5344CB8AC3E}">
        <p14:creationId xmlns:p14="http://schemas.microsoft.com/office/powerpoint/2010/main" val="1164317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c9e4af8306_2_23: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5" name="Google Shape;165;gc9e4af8306_2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c9e4af8306_2_1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 name="Google Shape;176;gc9e4af8306_2_124:notes"/>
          <p:cNvSpPr txBox="1">
            <a:spLocks noGrp="1"/>
          </p:cNvSpPr>
          <p:nvPr>
            <p:ph type="body" idx="1"/>
          </p:nvPr>
        </p:nvSpPr>
        <p:spPr>
          <a:xfrm>
            <a:off x="685800" y="4343400"/>
            <a:ext cx="5486399"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00"/>
              <a:buFont typeface="Arial"/>
              <a:buNone/>
            </a:pPr>
            <a:endParaRPr sz="1200" b="0" i="0" u="none" strike="noStrike" cap="none">
              <a:solidFill>
                <a:schemeClr val="dk1"/>
              </a:solidFill>
              <a:latin typeface="Arial"/>
              <a:ea typeface="Arial"/>
              <a:cs typeface="Arial"/>
              <a:sym typeface="Arial"/>
            </a:endParaRPr>
          </a:p>
        </p:txBody>
      </p:sp>
      <p:sp>
        <p:nvSpPr>
          <p:cNvPr id="177" name="Google Shape;177;gc9e4af8306_2_124:notes"/>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Arial"/>
              <a:buNone/>
            </a:pPr>
            <a:fld id="{00000000-1234-1234-1234-123412341234}" type="slidenum">
              <a:rPr lang="en" sz="1200" b="0" i="0" u="none" strike="noStrike" cap="none">
                <a:solidFill>
                  <a:schemeClr val="dk1"/>
                </a:solidFill>
                <a:latin typeface="Arial"/>
                <a:ea typeface="Arial"/>
                <a:cs typeface="Arial"/>
                <a:sym typeface="Arial"/>
              </a:rPr>
              <a:t>2</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9051349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24130525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2341534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c9e4af8306_8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4" name="Google Shape;354;gc9e4af8306_8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Arial"/>
              <a:buNone/>
            </a:pPr>
            <a:endParaRPr/>
          </a:p>
        </p:txBody>
      </p:sp>
      <p:sp>
        <p:nvSpPr>
          <p:cNvPr id="355" name="Google Shape;355;gc9e4af8306_8_0:notes"/>
          <p:cNvSpPr txBox="1">
            <a:spLocks noGrp="1"/>
          </p:cNvSpPr>
          <p:nvPr>
            <p:ph type="sldNum" idx="12"/>
          </p:nvPr>
        </p:nvSpPr>
        <p:spPr>
          <a:xfrm>
            <a:off x="3884612" y="8685213"/>
            <a:ext cx="2971800" cy="4572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rgbClr val="000000"/>
              </a:buClr>
              <a:buSzPts val="350"/>
              <a:buFont typeface="Arial"/>
              <a:buNone/>
            </a:pPr>
            <a:fld id="{00000000-1234-1234-1234-123412341234}" type="slidenum">
              <a:rPr lang="en"/>
              <a:t>45</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sp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sp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sp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sp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add copyright">
  <p:cSld name="Title Slide-add copyright">
    <p:spTree>
      <p:nvGrpSpPr>
        <p:cNvPr id="1" name="Shape 55"/>
        <p:cNvGrpSpPr/>
        <p:nvPr/>
      </p:nvGrpSpPr>
      <p:grpSpPr>
        <a:xfrm>
          <a:off x="0" y="0"/>
          <a:ext cx="0" cy="0"/>
          <a:chOff x="0" y="0"/>
          <a:chExt cx="0" cy="0"/>
        </a:xfrm>
      </p:grpSpPr>
      <p:sp>
        <p:nvSpPr>
          <p:cNvPr id="56" name="Google Shape;56;p14"/>
          <p:cNvSpPr/>
          <p:nvPr/>
        </p:nvSpPr>
        <p:spPr>
          <a:xfrm>
            <a:off x="0" y="0"/>
            <a:ext cx="9144000" cy="2914650"/>
          </a:xfrm>
          <a:prstGeom prst="rect">
            <a:avLst/>
          </a:prstGeom>
          <a:solidFill>
            <a:srgbClr val="007FA3"/>
          </a:solidFill>
          <a:ln w="25400" cap="flat" cmpd="sng">
            <a:solidFill>
              <a:srgbClr val="007FA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Arial"/>
              <a:ea typeface="Arial"/>
              <a:cs typeface="Arial"/>
              <a:sym typeface="Arial"/>
            </a:endParaRPr>
          </a:p>
        </p:txBody>
      </p:sp>
      <p:sp>
        <p:nvSpPr>
          <p:cNvPr id="57" name="Google Shape;57;p14"/>
          <p:cNvSpPr txBox="1">
            <a:spLocks noGrp="1"/>
          </p:cNvSpPr>
          <p:nvPr>
            <p:ph type="ctrTitle"/>
          </p:nvPr>
        </p:nvSpPr>
        <p:spPr>
          <a:xfrm>
            <a:off x="685800" y="571500"/>
            <a:ext cx="7772400" cy="2128838"/>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chemeClr val="lt1"/>
              </a:buClr>
              <a:buSzPts val="3600"/>
              <a:buFont typeface="Times New Roman"/>
              <a:buNone/>
              <a:defRPr sz="3600" b="1" i="0" u="none" strike="noStrike" cap="none">
                <a:solidFill>
                  <a:schemeClr val="lt1"/>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58" name="Google Shape;58;p14"/>
          <p:cNvSpPr txBox="1">
            <a:spLocks noGrp="1"/>
          </p:cNvSpPr>
          <p:nvPr>
            <p:ph type="subTitle" idx="1"/>
          </p:nvPr>
        </p:nvSpPr>
        <p:spPr>
          <a:xfrm>
            <a:off x="674687" y="2971800"/>
            <a:ext cx="7794625" cy="1314450"/>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Clr>
                <a:srgbClr val="007FA3"/>
              </a:buClr>
              <a:buSzPts val="2400"/>
              <a:buFont typeface="Arial"/>
              <a:buNone/>
              <a:defRPr sz="2400" b="0" i="0" u="none" strike="noStrike" cap="none">
                <a:solidFill>
                  <a:schemeClr val="dk1"/>
                </a:solidFill>
                <a:latin typeface="Arial"/>
                <a:ea typeface="Arial"/>
                <a:cs typeface="Arial"/>
                <a:sym typeface="Arial"/>
              </a:defRPr>
            </a:lvl1pPr>
            <a:lvl2pPr marR="0" lvl="1" algn="ctr">
              <a:lnSpc>
                <a:spcPct val="100000"/>
              </a:lnSpc>
              <a:spcBef>
                <a:spcPts val="6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2pPr>
            <a:lvl3pPr marR="0" lvl="2" algn="ctr">
              <a:lnSpc>
                <a:spcPct val="100000"/>
              </a:lnSpc>
              <a:spcBef>
                <a:spcPts val="600"/>
              </a:spcBef>
              <a:spcAft>
                <a:spcPts val="0"/>
              </a:spcAft>
              <a:buClr>
                <a:srgbClr val="007FA3"/>
              </a:buClr>
              <a:buSzPts val="1600"/>
              <a:buFont typeface="Noto Sans Symbols"/>
              <a:buNone/>
              <a:defRPr sz="1600" b="0" i="0" u="none" strike="noStrike" cap="none">
                <a:solidFill>
                  <a:srgbClr val="888888"/>
                </a:solidFill>
                <a:latin typeface="Arial"/>
                <a:ea typeface="Arial"/>
                <a:cs typeface="Arial"/>
                <a:sym typeface="Arial"/>
              </a:defRPr>
            </a:lvl3pPr>
            <a:lvl4pPr marR="0" lvl="3" algn="ctr">
              <a:lnSpc>
                <a:spcPct val="100000"/>
              </a:lnSpc>
              <a:spcBef>
                <a:spcPts val="6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4pPr>
            <a:lvl5pPr marR="0" lvl="4" algn="ctr">
              <a:lnSpc>
                <a:spcPct val="100000"/>
              </a:lnSpc>
              <a:spcBef>
                <a:spcPts val="6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5pPr>
            <a:lvl6pPr marR="0" lvl="5" algn="ctr">
              <a:lnSpc>
                <a:spcPct val="100000"/>
              </a:lnSpc>
              <a:spcBef>
                <a:spcPts val="3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6pPr>
            <a:lvl7pPr marR="0" lvl="6" algn="ctr">
              <a:lnSpc>
                <a:spcPct val="100000"/>
              </a:lnSpc>
              <a:spcBef>
                <a:spcPts val="3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7pPr>
            <a:lvl8pPr marR="0" lvl="7" algn="ctr">
              <a:lnSpc>
                <a:spcPct val="100000"/>
              </a:lnSpc>
              <a:spcBef>
                <a:spcPts val="3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8pPr>
            <a:lvl9pPr marR="0" lvl="8" algn="ctr">
              <a:lnSpc>
                <a:spcPct val="100000"/>
              </a:lnSpc>
              <a:spcBef>
                <a:spcPts val="3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9pPr>
          </a:lstStyle>
          <a:p>
            <a:endParaRPr/>
          </a:p>
        </p:txBody>
      </p:sp>
      <p:sp>
        <p:nvSpPr>
          <p:cNvPr id="59" name="Google Shape;59;p14"/>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60" name="Google Shape;60;p14"/>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61" name="Google Shape;61;p14"/>
          <p:cNvSpPr>
            <a:spLocks noGrp="1"/>
          </p:cNvSpPr>
          <p:nvPr>
            <p:ph type="pic" idx="2"/>
          </p:nvPr>
        </p:nvSpPr>
        <p:spPr>
          <a:xfrm>
            <a:off x="457200" y="4800601"/>
            <a:ext cx="1001713" cy="171450"/>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1500"/>
              </a:spcBef>
              <a:spcAft>
                <a:spcPts val="0"/>
              </a:spcAft>
              <a:buClr>
                <a:srgbClr val="007FA3"/>
              </a:buClr>
              <a:buSzPts val="1200"/>
              <a:buFont typeface="Arial"/>
              <a:buNone/>
              <a:defRPr sz="1200" b="0" i="0" u="none" strike="noStrike" cap="none">
                <a:solidFill>
                  <a:schemeClr val="dk1"/>
                </a:solidFill>
                <a:latin typeface="Verdana"/>
                <a:ea typeface="Verdana"/>
                <a:cs typeface="Verdana"/>
                <a:sym typeface="Verdana"/>
              </a:defRPr>
            </a:lvl1pPr>
            <a:lvl2pPr marR="0" lvl="1"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R="0" lvl="3"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62" name="Google Shape;62;p14"/>
          <p:cNvSpPr txBox="1">
            <a:spLocks noGrp="1"/>
          </p:cNvSpPr>
          <p:nvPr>
            <p:ph type="body" idx="3"/>
          </p:nvPr>
        </p:nvSpPr>
        <p:spPr>
          <a:xfrm>
            <a:off x="1836402" y="4800601"/>
            <a:ext cx="6908800" cy="171450"/>
          </a:xfrm>
          <a:prstGeom prst="rect">
            <a:avLst/>
          </a:prstGeom>
          <a:noFill/>
          <a:ln>
            <a:noFill/>
          </a:ln>
        </p:spPr>
        <p:txBody>
          <a:bodyPr spcFirstLastPara="1" wrap="square" lIns="91425" tIns="91425" rIns="91425" bIns="91425" anchor="ctr" anchorCtr="0">
            <a:noAutofit/>
          </a:bodyPr>
          <a:lstStyle>
            <a:lvl1pPr marL="457200" lvl="0" indent="-228600" algn="r">
              <a:lnSpc>
                <a:spcPct val="100000"/>
              </a:lnSpc>
              <a:spcBef>
                <a:spcPts val="1500"/>
              </a:spcBef>
              <a:spcAft>
                <a:spcPts val="0"/>
              </a:spcAft>
              <a:buSzPts val="1200"/>
              <a:buNone/>
              <a:defRPr sz="1200">
                <a:latin typeface="Verdana"/>
                <a:ea typeface="Verdana"/>
                <a:cs typeface="Verdana"/>
                <a:sym typeface="Verdana"/>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hapter Opener-add copyright">
  <p:cSld name="Chapter Opener-add copyright">
    <p:spTree>
      <p:nvGrpSpPr>
        <p:cNvPr id="1" name="Shape 63"/>
        <p:cNvGrpSpPr/>
        <p:nvPr/>
      </p:nvGrpSpPr>
      <p:grpSpPr>
        <a:xfrm>
          <a:off x="0" y="0"/>
          <a:ext cx="0" cy="0"/>
          <a:chOff x="0" y="0"/>
          <a:chExt cx="0" cy="0"/>
        </a:xfrm>
      </p:grpSpPr>
      <p:sp>
        <p:nvSpPr>
          <p:cNvPr id="64" name="Google Shape;64;p15"/>
          <p:cNvSpPr txBox="1">
            <a:spLocks noGrp="1"/>
          </p:cNvSpPr>
          <p:nvPr>
            <p:ph type="title"/>
          </p:nvPr>
        </p:nvSpPr>
        <p:spPr>
          <a:xfrm>
            <a:off x="457200" y="161528"/>
            <a:ext cx="8229600" cy="467121"/>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65" name="Google Shape;65;p15"/>
          <p:cNvSpPr txBox="1">
            <a:spLocks noGrp="1"/>
          </p:cNvSpPr>
          <p:nvPr>
            <p:ph type="body" idx="1"/>
          </p:nvPr>
        </p:nvSpPr>
        <p:spPr>
          <a:xfrm>
            <a:off x="457200" y="612322"/>
            <a:ext cx="8229600" cy="359228"/>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0"/>
              </a:spcBef>
              <a:spcAft>
                <a:spcPts val="0"/>
              </a:spcAft>
              <a:buClr>
                <a:srgbClr val="007FA3"/>
              </a:buClr>
              <a:buSzPts val="2000"/>
              <a:buFont typeface="Arial"/>
              <a:buNone/>
              <a:defRPr sz="2000" b="0" i="0" u="none" strike="noStrike" cap="none">
                <a:solidFill>
                  <a:srgbClr val="007FA3"/>
                </a:solidFill>
                <a:latin typeface="Arial"/>
                <a:ea typeface="Arial"/>
                <a:cs typeface="Arial"/>
                <a:sym typeface="Arial"/>
              </a:defRPr>
            </a:lvl1pPr>
            <a:lvl2pPr marL="914400" marR="0" lvl="1"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2pPr>
            <a:lvl3pPr marL="1371600" marR="0" lvl="2" indent="-228600" algn="l">
              <a:lnSpc>
                <a:spcPct val="100000"/>
              </a:lnSpc>
              <a:spcBef>
                <a:spcPts val="0"/>
              </a:spcBef>
              <a:spcAft>
                <a:spcPts val="0"/>
              </a:spcAft>
              <a:buClr>
                <a:srgbClr val="007FA3"/>
              </a:buClr>
              <a:buSzPts val="2400"/>
              <a:buFont typeface="Noto Sans Symbols"/>
              <a:buNone/>
              <a:defRPr sz="2400" b="0" i="0" u="none" strike="noStrike" cap="none">
                <a:solidFill>
                  <a:schemeClr val="lt1"/>
                </a:solidFill>
                <a:latin typeface="Arial"/>
                <a:ea typeface="Arial"/>
                <a:cs typeface="Arial"/>
                <a:sym typeface="Arial"/>
              </a:defRPr>
            </a:lvl3pPr>
            <a:lvl4pPr marL="1828800" marR="0" lvl="3"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4pPr>
            <a:lvl5pPr marL="2286000" marR="0" lvl="4"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5pPr>
            <a:lvl6pPr marL="2743200" marR="0" lvl="5"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6pPr>
            <a:lvl7pPr marL="3200400" marR="0" lvl="6"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7pPr>
            <a:lvl8pPr marL="3657600" marR="0" lvl="7"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8pPr>
            <a:lvl9pPr marL="4114800" marR="0" lvl="8"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9pPr>
          </a:lstStyle>
          <a:p>
            <a:endParaRPr/>
          </a:p>
        </p:txBody>
      </p:sp>
      <p:sp>
        <p:nvSpPr>
          <p:cNvPr id="66" name="Google Shape;66;p15"/>
          <p:cNvSpPr txBox="1">
            <a:spLocks noGrp="1"/>
          </p:cNvSpPr>
          <p:nvPr>
            <p:ph type="body" idx="2"/>
          </p:nvPr>
        </p:nvSpPr>
        <p:spPr>
          <a:xfrm>
            <a:off x="457200" y="1200150"/>
            <a:ext cx="4397375" cy="3394472"/>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67" name="Google Shape;67;p15"/>
          <p:cNvSpPr txBox="1">
            <a:spLocks noGrp="1"/>
          </p:cNvSpPr>
          <p:nvPr>
            <p:ph type="body" idx="3"/>
          </p:nvPr>
        </p:nvSpPr>
        <p:spPr>
          <a:xfrm>
            <a:off x="5029200" y="1200150"/>
            <a:ext cx="3657600" cy="1119188"/>
          </a:xfrm>
          <a:prstGeom prst="rect">
            <a:avLst/>
          </a:prstGeom>
          <a:noFill/>
          <a:ln>
            <a:noFill/>
          </a:ln>
        </p:spPr>
        <p:txBody>
          <a:bodyPr spcFirstLastPara="1" wrap="square" lIns="91425" tIns="91425" rIns="91425" bIns="91425" anchor="b" anchorCtr="0">
            <a:noAutofit/>
          </a:bodyPr>
          <a:lstStyle>
            <a:lvl1pPr marL="457200" lvl="0" indent="-228600" algn="l">
              <a:lnSpc>
                <a:spcPct val="100000"/>
              </a:lnSpc>
              <a:spcBef>
                <a:spcPts val="1500"/>
              </a:spcBef>
              <a:spcAft>
                <a:spcPts val="0"/>
              </a:spcAft>
              <a:buSzPts val="3000"/>
              <a:buNone/>
              <a:defRPr sz="3000"/>
            </a:lvl1pPr>
            <a:lvl2pPr marL="914400" lvl="1" indent="-228600" algn="l">
              <a:lnSpc>
                <a:spcPct val="100000"/>
              </a:lnSpc>
              <a:spcBef>
                <a:spcPts val="600"/>
              </a:spcBef>
              <a:spcAft>
                <a:spcPts val="0"/>
              </a:spcAft>
              <a:buSzPts val="1600"/>
              <a:buNone/>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68" name="Google Shape;68;p15"/>
          <p:cNvSpPr txBox="1">
            <a:spLocks noGrp="1"/>
          </p:cNvSpPr>
          <p:nvPr>
            <p:ph type="body" idx="4"/>
          </p:nvPr>
        </p:nvSpPr>
        <p:spPr>
          <a:xfrm>
            <a:off x="5029200" y="2439591"/>
            <a:ext cx="3657600" cy="2155031"/>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2200"/>
              <a:buNone/>
              <a:defRPr sz="2200"/>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69" name="Google Shape;69;p15"/>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70" name="Google Shape;70;p15"/>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71" name="Google Shape;71;p15"/>
          <p:cNvSpPr>
            <a:spLocks noGrp="1"/>
          </p:cNvSpPr>
          <p:nvPr>
            <p:ph type="pic" idx="5"/>
          </p:nvPr>
        </p:nvSpPr>
        <p:spPr>
          <a:xfrm>
            <a:off x="457200" y="4800601"/>
            <a:ext cx="1001713" cy="171450"/>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1500"/>
              </a:spcBef>
              <a:spcAft>
                <a:spcPts val="0"/>
              </a:spcAft>
              <a:buClr>
                <a:srgbClr val="007FA3"/>
              </a:buClr>
              <a:buSzPts val="1200"/>
              <a:buFont typeface="Arial"/>
              <a:buNone/>
              <a:defRPr sz="1200" b="0" i="0" u="none" strike="noStrike" cap="none">
                <a:solidFill>
                  <a:schemeClr val="dk1"/>
                </a:solidFill>
                <a:latin typeface="Verdana"/>
                <a:ea typeface="Verdana"/>
                <a:cs typeface="Verdana"/>
                <a:sym typeface="Verdana"/>
              </a:defRPr>
            </a:lvl1pPr>
            <a:lvl2pPr marR="0" lvl="1"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R="0" lvl="3"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72" name="Google Shape;72;p15"/>
          <p:cNvSpPr txBox="1">
            <a:spLocks noGrp="1"/>
          </p:cNvSpPr>
          <p:nvPr>
            <p:ph type="body" idx="6"/>
          </p:nvPr>
        </p:nvSpPr>
        <p:spPr>
          <a:xfrm>
            <a:off x="2097088" y="4800600"/>
            <a:ext cx="6589712" cy="171450"/>
          </a:xfrm>
          <a:prstGeom prst="rect">
            <a:avLst/>
          </a:prstGeom>
          <a:noFill/>
          <a:ln>
            <a:noFill/>
          </a:ln>
        </p:spPr>
        <p:txBody>
          <a:bodyPr spcFirstLastPara="1" wrap="square" lIns="91425" tIns="91425" rIns="91425" bIns="91425" anchor="ctr" anchorCtr="0">
            <a:noAutofit/>
          </a:bodyPr>
          <a:lstStyle>
            <a:lvl1pPr marL="457200" lvl="0" indent="-228600" algn="r">
              <a:lnSpc>
                <a:spcPct val="100000"/>
              </a:lnSpc>
              <a:spcBef>
                <a:spcPts val="1500"/>
              </a:spcBef>
              <a:spcAft>
                <a:spcPts val="0"/>
              </a:spcAft>
              <a:buSzPts val="1200"/>
              <a:buNone/>
              <a:defRPr sz="1200">
                <a:latin typeface="Verdana"/>
                <a:ea typeface="Verdana"/>
                <a:cs typeface="Verdana"/>
                <a:sym typeface="Verdana"/>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3132">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82" name="Google Shape;82;p17"/>
          <p:cNvSpPr txBox="1">
            <a:spLocks noGrp="1"/>
          </p:cNvSpPr>
          <p:nvPr>
            <p:ph type="body" idx="1"/>
          </p:nvPr>
        </p:nvSpPr>
        <p:spPr>
          <a:xfrm>
            <a:off x="457200" y="1081088"/>
            <a:ext cx="8232775" cy="3532476"/>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83" name="Google Shape;83;p17"/>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84" name="Google Shape;84;p17"/>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ntent">
  <p:cSld name="Title and Two Content">
    <p:spTree>
      <p:nvGrpSpPr>
        <p:cNvPr id="1" name="Shape 85"/>
        <p:cNvGrpSpPr/>
        <p:nvPr/>
      </p:nvGrpSpPr>
      <p:grpSpPr>
        <a:xfrm>
          <a:off x="0" y="0"/>
          <a:ext cx="0" cy="0"/>
          <a:chOff x="0" y="0"/>
          <a:chExt cx="0" cy="0"/>
        </a:xfrm>
      </p:grpSpPr>
      <p:sp>
        <p:nvSpPr>
          <p:cNvPr id="86" name="Google Shape;86;p18"/>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87" name="Google Shape;87;p18"/>
          <p:cNvSpPr txBox="1">
            <a:spLocks noGrp="1"/>
          </p:cNvSpPr>
          <p:nvPr>
            <p:ph type="body" idx="1"/>
          </p:nvPr>
        </p:nvSpPr>
        <p:spPr>
          <a:xfrm>
            <a:off x="457200" y="1167245"/>
            <a:ext cx="8229600" cy="1700646"/>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88" name="Google Shape;88;p18"/>
          <p:cNvSpPr txBox="1">
            <a:spLocks noGrp="1"/>
          </p:cNvSpPr>
          <p:nvPr>
            <p:ph type="body" idx="2"/>
          </p:nvPr>
        </p:nvSpPr>
        <p:spPr>
          <a:xfrm>
            <a:off x="457200" y="2978944"/>
            <a:ext cx="8229600" cy="1578769"/>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89" name="Google Shape;89;p18"/>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90" name="Google Shape;90;p18"/>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91"/>
        <p:cNvGrpSpPr/>
        <p:nvPr/>
      </p:nvGrpSpPr>
      <p:grpSpPr>
        <a:xfrm>
          <a:off x="0" y="0"/>
          <a:ext cx="0" cy="0"/>
          <a:chOff x="0" y="0"/>
          <a:chExt cx="0" cy="0"/>
        </a:xfrm>
      </p:grpSpPr>
      <p:sp>
        <p:nvSpPr>
          <p:cNvPr id="92" name="Google Shape;92;p19"/>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93" name="Google Shape;93;p19"/>
          <p:cNvSpPr txBox="1">
            <a:spLocks noGrp="1"/>
          </p:cNvSpPr>
          <p:nvPr>
            <p:ph type="body" idx="1"/>
          </p:nvPr>
        </p:nvSpPr>
        <p:spPr>
          <a:xfrm>
            <a:off x="457201" y="1164431"/>
            <a:ext cx="2595603" cy="3328988"/>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94" name="Google Shape;94;p19"/>
          <p:cNvSpPr txBox="1">
            <a:spLocks noGrp="1"/>
          </p:cNvSpPr>
          <p:nvPr>
            <p:ph type="body" idx="2"/>
          </p:nvPr>
        </p:nvSpPr>
        <p:spPr>
          <a:xfrm>
            <a:off x="3274199" y="1164431"/>
            <a:ext cx="2595602" cy="3328988"/>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1500"/>
              </a:spcBef>
              <a:spcAft>
                <a:spcPts val="0"/>
              </a:spcAft>
              <a:buSzPts val="16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95" name="Google Shape;95;p19"/>
          <p:cNvSpPr txBox="1">
            <a:spLocks noGrp="1"/>
          </p:cNvSpPr>
          <p:nvPr>
            <p:ph type="body" idx="3"/>
          </p:nvPr>
        </p:nvSpPr>
        <p:spPr>
          <a:xfrm>
            <a:off x="6091197" y="1164431"/>
            <a:ext cx="2595603" cy="3328988"/>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96" name="Google Shape;96;p19"/>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97" name="Google Shape;97;p19"/>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Four Content">
  <p:cSld name="Title and Four Content">
    <p:spTree>
      <p:nvGrpSpPr>
        <p:cNvPr id="1" name="Shape 98"/>
        <p:cNvGrpSpPr/>
        <p:nvPr/>
      </p:nvGrpSpPr>
      <p:grpSpPr>
        <a:xfrm>
          <a:off x="0" y="0"/>
          <a:ext cx="0" cy="0"/>
          <a:chOff x="0" y="0"/>
          <a:chExt cx="0" cy="0"/>
        </a:xfrm>
      </p:grpSpPr>
      <p:sp>
        <p:nvSpPr>
          <p:cNvPr id="99" name="Google Shape;99;p20"/>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100" name="Google Shape;100;p20"/>
          <p:cNvSpPr txBox="1">
            <a:spLocks noGrp="1"/>
          </p:cNvSpPr>
          <p:nvPr>
            <p:ph type="body" idx="1"/>
          </p:nvPr>
        </p:nvSpPr>
        <p:spPr>
          <a:xfrm>
            <a:off x="457200" y="1164431"/>
            <a:ext cx="1885950" cy="3328988"/>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1500"/>
              </a:spcBef>
              <a:spcAft>
                <a:spcPts val="0"/>
              </a:spcAft>
              <a:buSzPts val="16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01" name="Google Shape;101;p20"/>
          <p:cNvSpPr txBox="1">
            <a:spLocks noGrp="1"/>
          </p:cNvSpPr>
          <p:nvPr>
            <p:ph type="body" idx="2"/>
          </p:nvPr>
        </p:nvSpPr>
        <p:spPr>
          <a:xfrm>
            <a:off x="2572593" y="1164431"/>
            <a:ext cx="1885950" cy="3328988"/>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02" name="Google Shape;102;p20"/>
          <p:cNvSpPr txBox="1">
            <a:spLocks noGrp="1"/>
          </p:cNvSpPr>
          <p:nvPr>
            <p:ph type="body" idx="3"/>
          </p:nvPr>
        </p:nvSpPr>
        <p:spPr>
          <a:xfrm>
            <a:off x="4687986" y="1164431"/>
            <a:ext cx="1885950" cy="3328988"/>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03" name="Google Shape;103;p20"/>
          <p:cNvSpPr txBox="1">
            <a:spLocks noGrp="1"/>
          </p:cNvSpPr>
          <p:nvPr>
            <p:ph type="body" idx="4"/>
          </p:nvPr>
        </p:nvSpPr>
        <p:spPr>
          <a:xfrm>
            <a:off x="6803378" y="1164431"/>
            <a:ext cx="1885950" cy="3328988"/>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04" name="Google Shape;104;p20"/>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05" name="Google Shape;105;p20"/>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_Figure + Caption">
  <p:cSld name="1_Figure + Caption">
    <p:spTree>
      <p:nvGrpSpPr>
        <p:cNvPr id="1" name="Shape 106"/>
        <p:cNvGrpSpPr/>
        <p:nvPr/>
      </p:nvGrpSpPr>
      <p:grpSpPr>
        <a:xfrm>
          <a:off x="0" y="0"/>
          <a:ext cx="0" cy="0"/>
          <a:chOff x="0" y="0"/>
          <a:chExt cx="0" cy="0"/>
        </a:xfrm>
      </p:grpSpPr>
      <p:sp>
        <p:nvSpPr>
          <p:cNvPr id="107" name="Google Shape;107;p21"/>
          <p:cNvSpPr txBox="1">
            <a:spLocks noGrp="1"/>
          </p:cNvSpPr>
          <p:nvPr>
            <p:ph type="title"/>
          </p:nvPr>
        </p:nvSpPr>
        <p:spPr>
          <a:xfrm>
            <a:off x="457200" y="171450"/>
            <a:ext cx="8229600" cy="800099"/>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108" name="Google Shape;108;p21"/>
          <p:cNvSpPr>
            <a:spLocks noGrp="1"/>
          </p:cNvSpPr>
          <p:nvPr>
            <p:ph type="pic" idx="2"/>
          </p:nvPr>
        </p:nvSpPr>
        <p:spPr>
          <a:xfrm>
            <a:off x="457200" y="1134666"/>
            <a:ext cx="8232775" cy="2563415"/>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15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1pPr>
            <a:lvl2pPr marR="0" lvl="1"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R="0" lvl="3"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09" name="Google Shape;109;p21"/>
          <p:cNvSpPr txBox="1">
            <a:spLocks noGrp="1"/>
          </p:cNvSpPr>
          <p:nvPr>
            <p:ph type="body" idx="1"/>
          </p:nvPr>
        </p:nvSpPr>
        <p:spPr>
          <a:xfrm>
            <a:off x="457200" y="3788228"/>
            <a:ext cx="8229600" cy="763775"/>
          </a:xfrm>
          <a:prstGeom prst="rect">
            <a:avLst/>
          </a:prstGeom>
          <a:noFill/>
          <a:ln>
            <a:noFill/>
          </a:ln>
        </p:spPr>
        <p:txBody>
          <a:bodyPr spcFirstLastPara="1" wrap="square" lIns="91425" tIns="91425" rIns="91425" bIns="91425" anchor="b" anchorCtr="0">
            <a:noAutofit/>
          </a:bodyPr>
          <a:lstStyle>
            <a:lvl1pPr marL="457200" marR="0" lvl="0" indent="-228600" algn="l">
              <a:lnSpc>
                <a:spcPct val="100000"/>
              </a:lnSpc>
              <a:spcBef>
                <a:spcPts val="0"/>
              </a:spcBef>
              <a:spcAft>
                <a:spcPts val="0"/>
              </a:spcAft>
              <a:buClr>
                <a:srgbClr val="007FA3"/>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2pPr>
            <a:lvl3pPr marL="1371600" marR="0" lvl="2" indent="-228600" algn="l">
              <a:lnSpc>
                <a:spcPct val="100000"/>
              </a:lnSpc>
              <a:spcBef>
                <a:spcPts val="0"/>
              </a:spcBef>
              <a:spcAft>
                <a:spcPts val="0"/>
              </a:spcAft>
              <a:buClr>
                <a:srgbClr val="007FA3"/>
              </a:buClr>
              <a:buSzPts val="1600"/>
              <a:buFont typeface="Noto Sans Symbols"/>
              <a:buNone/>
              <a:defRPr sz="1600" b="0" i="0" u="none" strike="noStrike" cap="none">
                <a:solidFill>
                  <a:schemeClr val="dk1"/>
                </a:solidFill>
                <a:latin typeface="Arial"/>
                <a:ea typeface="Arial"/>
                <a:cs typeface="Arial"/>
                <a:sym typeface="Arial"/>
              </a:defRPr>
            </a:lvl3pPr>
            <a:lvl4pPr marL="1828800" marR="0" lvl="3"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4pPr>
            <a:lvl5pPr marL="2286000" marR="0" lvl="4"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5pPr>
            <a:lvl6pPr marL="2743200" marR="0" lvl="5"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6pPr>
            <a:lvl7pPr marL="3200400" marR="0" lvl="6"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7pPr>
            <a:lvl8pPr marL="3657600" marR="0" lvl="7"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8pPr>
            <a:lvl9pPr marL="4114800" marR="0" lvl="8"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9pPr>
          </a:lstStyle>
          <a:p>
            <a:endParaRPr/>
          </a:p>
        </p:txBody>
      </p:sp>
      <p:sp>
        <p:nvSpPr>
          <p:cNvPr id="110" name="Google Shape;110;p21"/>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11" name="Google Shape;111;p21"/>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2_Figure + Caption">
  <p:cSld name="2_Figure + Caption">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600"/>
              <a:buNone/>
              <a:defRPr sz="3600">
                <a:latin typeface="Arial"/>
                <a:ea typeface="Arial"/>
                <a:cs typeface="Arial"/>
                <a:sym typeface="Arial"/>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114" name="Google Shape;114;p22"/>
          <p:cNvSpPr txBox="1">
            <a:spLocks noGrp="1"/>
          </p:cNvSpPr>
          <p:nvPr>
            <p:ph type="body" idx="1"/>
          </p:nvPr>
        </p:nvSpPr>
        <p:spPr>
          <a:xfrm>
            <a:off x="457200" y="1110853"/>
            <a:ext cx="4484688" cy="2815828"/>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1500"/>
              </a:spcBef>
              <a:spcAft>
                <a:spcPts val="0"/>
              </a:spcAft>
              <a:buSzPts val="16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15" name="Google Shape;115;p22"/>
          <p:cNvSpPr txBox="1">
            <a:spLocks noGrp="1"/>
          </p:cNvSpPr>
          <p:nvPr>
            <p:ph type="body" idx="2"/>
          </p:nvPr>
        </p:nvSpPr>
        <p:spPr>
          <a:xfrm>
            <a:off x="5048250" y="1110853"/>
            <a:ext cx="3638550" cy="2815828"/>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16" name="Google Shape;116;p22"/>
          <p:cNvSpPr txBox="1">
            <a:spLocks noGrp="1"/>
          </p:cNvSpPr>
          <p:nvPr>
            <p:ph type="body" idx="3"/>
          </p:nvPr>
        </p:nvSpPr>
        <p:spPr>
          <a:xfrm>
            <a:off x="457200" y="4007644"/>
            <a:ext cx="8229600" cy="40005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1500"/>
              </a:spcBef>
              <a:spcAft>
                <a:spcPts val="0"/>
              </a:spcAft>
              <a:buSzPts val="16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17" name="Google Shape;117;p22"/>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lvl="0" algn="r">
              <a:lnSpc>
                <a:spcPct val="100000"/>
              </a:lnSpc>
              <a:spcBef>
                <a:spcPts val="0"/>
              </a:spcBef>
              <a:spcAft>
                <a:spcPts val="0"/>
              </a:spcAft>
              <a:buClr>
                <a:schemeClr val="lt1"/>
              </a:buClr>
              <a:buSzPts val="1800"/>
              <a:buNone/>
              <a:defRPr/>
            </a:lvl1pPr>
            <a:lvl2pPr lvl="1" algn="l">
              <a:lnSpc>
                <a:spcPct val="100000"/>
              </a:lnSpc>
              <a:spcBef>
                <a:spcPts val="0"/>
              </a:spcBef>
              <a:spcAft>
                <a:spcPts val="0"/>
              </a:spcAft>
              <a:buClr>
                <a:schemeClr val="dk1"/>
              </a:buClr>
              <a:buSzPts val="1800"/>
              <a:buNone/>
              <a:defRPr/>
            </a:lvl2pPr>
            <a:lvl3pPr lvl="2" algn="l">
              <a:lnSpc>
                <a:spcPct val="100000"/>
              </a:lnSpc>
              <a:spcBef>
                <a:spcPts val="0"/>
              </a:spcBef>
              <a:spcAft>
                <a:spcPts val="0"/>
              </a:spcAft>
              <a:buClr>
                <a:schemeClr val="dk1"/>
              </a:buClr>
              <a:buSzPts val="1800"/>
              <a:buNone/>
              <a:defRPr/>
            </a:lvl3pPr>
            <a:lvl4pPr lvl="3" algn="l">
              <a:lnSpc>
                <a:spcPct val="100000"/>
              </a:lnSpc>
              <a:spcBef>
                <a:spcPts val="0"/>
              </a:spcBef>
              <a:spcAft>
                <a:spcPts val="0"/>
              </a:spcAft>
              <a:buClr>
                <a:schemeClr val="dk1"/>
              </a:buClr>
              <a:buSzPts val="1800"/>
              <a:buNone/>
              <a:defRPr/>
            </a:lvl4pPr>
            <a:lvl5pPr lvl="4" algn="l">
              <a:lnSpc>
                <a:spcPct val="100000"/>
              </a:lnSpc>
              <a:spcBef>
                <a:spcPts val="0"/>
              </a:spcBef>
              <a:spcAft>
                <a:spcPts val="0"/>
              </a:spcAft>
              <a:buClr>
                <a:schemeClr val="dk1"/>
              </a:buClr>
              <a:buSzPts val="1800"/>
              <a:buNone/>
              <a:defRPr/>
            </a:lvl5pPr>
            <a:lvl6pPr lvl="5" algn="l">
              <a:lnSpc>
                <a:spcPct val="100000"/>
              </a:lnSpc>
              <a:spcBef>
                <a:spcPts val="0"/>
              </a:spcBef>
              <a:spcAft>
                <a:spcPts val="0"/>
              </a:spcAft>
              <a:buClr>
                <a:schemeClr val="dk1"/>
              </a:buClr>
              <a:buSzPts val="1800"/>
              <a:buNone/>
              <a:defRPr/>
            </a:lvl6pPr>
            <a:lvl7pPr lvl="6" algn="l">
              <a:lnSpc>
                <a:spcPct val="100000"/>
              </a:lnSpc>
              <a:spcBef>
                <a:spcPts val="0"/>
              </a:spcBef>
              <a:spcAft>
                <a:spcPts val="0"/>
              </a:spcAft>
              <a:buClr>
                <a:schemeClr val="dk1"/>
              </a:buClr>
              <a:buSzPts val="1800"/>
              <a:buNone/>
              <a:defRPr/>
            </a:lvl7pPr>
            <a:lvl8pPr lvl="7" algn="l">
              <a:lnSpc>
                <a:spcPct val="100000"/>
              </a:lnSpc>
              <a:spcBef>
                <a:spcPts val="0"/>
              </a:spcBef>
              <a:spcAft>
                <a:spcPts val="0"/>
              </a:spcAft>
              <a:buClr>
                <a:schemeClr val="dk1"/>
              </a:buClr>
              <a:buSzPts val="1800"/>
              <a:buNone/>
              <a:defRPr/>
            </a:lvl8pPr>
            <a:lvl9pPr lvl="8" algn="l">
              <a:lnSpc>
                <a:spcPct val="100000"/>
              </a:lnSpc>
              <a:spcBef>
                <a:spcPts val="0"/>
              </a:spcBef>
              <a:spcAft>
                <a:spcPts val="0"/>
              </a:spcAft>
              <a:buClr>
                <a:schemeClr val="dk1"/>
              </a:buClr>
              <a:buSzPts val="1800"/>
              <a:buNone/>
              <a:defRPr/>
            </a:lvl9pPr>
          </a:lstStyle>
          <a:p>
            <a:endParaRPr/>
          </a:p>
        </p:txBody>
      </p:sp>
      <p:sp>
        <p:nvSpPr>
          <p:cNvPr id="118" name="Google Shape;118;p22"/>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Label Layout 1">
  <p:cSld name="Label Layout 1">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600"/>
              <a:buNone/>
              <a:defRPr sz="3600">
                <a:latin typeface="Arial"/>
                <a:ea typeface="Arial"/>
                <a:cs typeface="Arial"/>
                <a:sym typeface="Arial"/>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121" name="Google Shape;121;p23"/>
          <p:cNvSpPr txBox="1">
            <a:spLocks noGrp="1"/>
          </p:cNvSpPr>
          <p:nvPr>
            <p:ph type="body" idx="1"/>
          </p:nvPr>
        </p:nvSpPr>
        <p:spPr>
          <a:xfrm>
            <a:off x="2982913" y="3269456"/>
            <a:ext cx="3482975" cy="450056"/>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2" name="Google Shape;122;p23"/>
          <p:cNvSpPr>
            <a:spLocks noGrp="1"/>
          </p:cNvSpPr>
          <p:nvPr>
            <p:ph type="pic" idx="2"/>
          </p:nvPr>
        </p:nvSpPr>
        <p:spPr>
          <a:xfrm>
            <a:off x="2982912" y="1260872"/>
            <a:ext cx="3482975" cy="1919288"/>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150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1pPr>
            <a:lvl2pPr marR="0" lvl="1"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R="0" lvl="3"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3" name="Google Shape;123;p23"/>
          <p:cNvSpPr txBox="1">
            <a:spLocks noGrp="1"/>
          </p:cNvSpPr>
          <p:nvPr>
            <p:ph type="body" idx="3"/>
          </p:nvPr>
        </p:nvSpPr>
        <p:spPr>
          <a:xfrm>
            <a:off x="808109" y="1260872"/>
            <a:ext cx="1220716" cy="470296"/>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4" name="Google Shape;124;p23"/>
          <p:cNvSpPr txBox="1">
            <a:spLocks noGrp="1"/>
          </p:cNvSpPr>
          <p:nvPr>
            <p:ph type="body" idx="4"/>
          </p:nvPr>
        </p:nvSpPr>
        <p:spPr>
          <a:xfrm>
            <a:off x="808109" y="1985368"/>
            <a:ext cx="1206500" cy="470296"/>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5" name="Google Shape;125;p23"/>
          <p:cNvSpPr txBox="1">
            <a:spLocks noGrp="1"/>
          </p:cNvSpPr>
          <p:nvPr>
            <p:ph type="body" idx="5"/>
          </p:nvPr>
        </p:nvSpPr>
        <p:spPr>
          <a:xfrm>
            <a:off x="808109" y="2709863"/>
            <a:ext cx="1206500" cy="470296"/>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6" name="Google Shape;126;p23"/>
          <p:cNvSpPr txBox="1">
            <a:spLocks noGrp="1"/>
          </p:cNvSpPr>
          <p:nvPr>
            <p:ph type="body" idx="6"/>
          </p:nvPr>
        </p:nvSpPr>
        <p:spPr>
          <a:xfrm>
            <a:off x="7381874" y="1260872"/>
            <a:ext cx="1304925" cy="470296"/>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7" name="Google Shape;127;p23"/>
          <p:cNvSpPr txBox="1">
            <a:spLocks noGrp="1"/>
          </p:cNvSpPr>
          <p:nvPr>
            <p:ph type="body" idx="7"/>
          </p:nvPr>
        </p:nvSpPr>
        <p:spPr>
          <a:xfrm>
            <a:off x="7381874" y="1988693"/>
            <a:ext cx="1304925" cy="463647"/>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8" name="Google Shape;128;p23"/>
          <p:cNvSpPr txBox="1">
            <a:spLocks noGrp="1"/>
          </p:cNvSpPr>
          <p:nvPr>
            <p:ph type="body" idx="8"/>
          </p:nvPr>
        </p:nvSpPr>
        <p:spPr>
          <a:xfrm>
            <a:off x="7381874" y="2709863"/>
            <a:ext cx="1304925" cy="470297"/>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9" name="Google Shape;129;p23"/>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lvl="0" algn="r">
              <a:lnSpc>
                <a:spcPct val="100000"/>
              </a:lnSpc>
              <a:spcBef>
                <a:spcPts val="0"/>
              </a:spcBef>
              <a:spcAft>
                <a:spcPts val="0"/>
              </a:spcAft>
              <a:buClr>
                <a:schemeClr val="lt1"/>
              </a:buClr>
              <a:buSzPts val="1800"/>
              <a:buNone/>
              <a:defRPr/>
            </a:lvl1pPr>
            <a:lvl2pPr lvl="1" algn="l">
              <a:lnSpc>
                <a:spcPct val="100000"/>
              </a:lnSpc>
              <a:spcBef>
                <a:spcPts val="0"/>
              </a:spcBef>
              <a:spcAft>
                <a:spcPts val="0"/>
              </a:spcAft>
              <a:buClr>
                <a:schemeClr val="dk1"/>
              </a:buClr>
              <a:buSzPts val="1800"/>
              <a:buNone/>
              <a:defRPr/>
            </a:lvl2pPr>
            <a:lvl3pPr lvl="2" algn="l">
              <a:lnSpc>
                <a:spcPct val="100000"/>
              </a:lnSpc>
              <a:spcBef>
                <a:spcPts val="0"/>
              </a:spcBef>
              <a:spcAft>
                <a:spcPts val="0"/>
              </a:spcAft>
              <a:buClr>
                <a:schemeClr val="dk1"/>
              </a:buClr>
              <a:buSzPts val="1800"/>
              <a:buNone/>
              <a:defRPr/>
            </a:lvl3pPr>
            <a:lvl4pPr lvl="3" algn="l">
              <a:lnSpc>
                <a:spcPct val="100000"/>
              </a:lnSpc>
              <a:spcBef>
                <a:spcPts val="0"/>
              </a:spcBef>
              <a:spcAft>
                <a:spcPts val="0"/>
              </a:spcAft>
              <a:buClr>
                <a:schemeClr val="dk1"/>
              </a:buClr>
              <a:buSzPts val="1800"/>
              <a:buNone/>
              <a:defRPr/>
            </a:lvl4pPr>
            <a:lvl5pPr lvl="4" algn="l">
              <a:lnSpc>
                <a:spcPct val="100000"/>
              </a:lnSpc>
              <a:spcBef>
                <a:spcPts val="0"/>
              </a:spcBef>
              <a:spcAft>
                <a:spcPts val="0"/>
              </a:spcAft>
              <a:buClr>
                <a:schemeClr val="dk1"/>
              </a:buClr>
              <a:buSzPts val="1800"/>
              <a:buNone/>
              <a:defRPr/>
            </a:lvl5pPr>
            <a:lvl6pPr lvl="5" algn="l">
              <a:lnSpc>
                <a:spcPct val="100000"/>
              </a:lnSpc>
              <a:spcBef>
                <a:spcPts val="0"/>
              </a:spcBef>
              <a:spcAft>
                <a:spcPts val="0"/>
              </a:spcAft>
              <a:buClr>
                <a:schemeClr val="dk1"/>
              </a:buClr>
              <a:buSzPts val="1800"/>
              <a:buNone/>
              <a:defRPr/>
            </a:lvl6pPr>
            <a:lvl7pPr lvl="6" algn="l">
              <a:lnSpc>
                <a:spcPct val="100000"/>
              </a:lnSpc>
              <a:spcBef>
                <a:spcPts val="0"/>
              </a:spcBef>
              <a:spcAft>
                <a:spcPts val="0"/>
              </a:spcAft>
              <a:buClr>
                <a:schemeClr val="dk1"/>
              </a:buClr>
              <a:buSzPts val="1800"/>
              <a:buNone/>
              <a:defRPr/>
            </a:lvl7pPr>
            <a:lvl8pPr lvl="7" algn="l">
              <a:lnSpc>
                <a:spcPct val="100000"/>
              </a:lnSpc>
              <a:spcBef>
                <a:spcPts val="0"/>
              </a:spcBef>
              <a:spcAft>
                <a:spcPts val="0"/>
              </a:spcAft>
              <a:buClr>
                <a:schemeClr val="dk1"/>
              </a:buClr>
              <a:buSzPts val="1800"/>
              <a:buNone/>
              <a:defRPr/>
            </a:lvl8pPr>
            <a:lvl9pPr lvl="8" algn="l">
              <a:lnSpc>
                <a:spcPct val="100000"/>
              </a:lnSpc>
              <a:spcBef>
                <a:spcPts val="0"/>
              </a:spcBef>
              <a:spcAft>
                <a:spcPts val="0"/>
              </a:spcAft>
              <a:buClr>
                <a:schemeClr val="dk1"/>
              </a:buClr>
              <a:buSzPts val="1800"/>
              <a:buNone/>
              <a:defRPr/>
            </a:lvl9pPr>
          </a:lstStyle>
          <a:p>
            <a:endParaRPr/>
          </a:p>
        </p:txBody>
      </p:sp>
      <p:sp>
        <p:nvSpPr>
          <p:cNvPr id="130" name="Google Shape;130;p23"/>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Label Layout 2">
  <p:cSld name="Label Layout 2">
    <p:spTree>
      <p:nvGrpSpPr>
        <p:cNvPr id="1" name="Shape 131"/>
        <p:cNvGrpSpPr/>
        <p:nvPr/>
      </p:nvGrpSpPr>
      <p:grpSpPr>
        <a:xfrm>
          <a:off x="0" y="0"/>
          <a:ext cx="0" cy="0"/>
          <a:chOff x="0" y="0"/>
          <a:chExt cx="0" cy="0"/>
        </a:xfrm>
      </p:grpSpPr>
      <p:sp>
        <p:nvSpPr>
          <p:cNvPr id="132" name="Google Shape;132;p24"/>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600"/>
              <a:buNone/>
              <a:defRPr sz="3600">
                <a:latin typeface="Arial"/>
                <a:ea typeface="Arial"/>
                <a:cs typeface="Arial"/>
                <a:sym typeface="Arial"/>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133" name="Google Shape;133;p24"/>
          <p:cNvSpPr txBox="1">
            <a:spLocks noGrp="1"/>
          </p:cNvSpPr>
          <p:nvPr>
            <p:ph type="body" idx="1"/>
          </p:nvPr>
        </p:nvSpPr>
        <p:spPr>
          <a:xfrm>
            <a:off x="457201" y="3294460"/>
            <a:ext cx="2107323" cy="378619"/>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34" name="Google Shape;134;p24"/>
          <p:cNvSpPr>
            <a:spLocks noGrp="1"/>
          </p:cNvSpPr>
          <p:nvPr>
            <p:ph type="pic" idx="2"/>
          </p:nvPr>
        </p:nvSpPr>
        <p:spPr>
          <a:xfrm>
            <a:off x="457200" y="1363266"/>
            <a:ext cx="2107324" cy="1789509"/>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150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1pPr>
            <a:lvl2pPr marR="0" lvl="1"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R="0" lvl="3"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35" name="Google Shape;135;p24"/>
          <p:cNvSpPr txBox="1">
            <a:spLocks noGrp="1"/>
          </p:cNvSpPr>
          <p:nvPr>
            <p:ph type="body" idx="3"/>
          </p:nvPr>
        </p:nvSpPr>
        <p:spPr>
          <a:xfrm>
            <a:off x="2774622" y="1346210"/>
            <a:ext cx="1534619" cy="443891"/>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36" name="Google Shape;136;p24"/>
          <p:cNvSpPr txBox="1">
            <a:spLocks noGrp="1"/>
          </p:cNvSpPr>
          <p:nvPr>
            <p:ph type="body" idx="4"/>
          </p:nvPr>
        </p:nvSpPr>
        <p:spPr>
          <a:xfrm>
            <a:off x="2774622" y="2030611"/>
            <a:ext cx="1534619" cy="454819"/>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37" name="Google Shape;137;p24"/>
          <p:cNvSpPr txBox="1">
            <a:spLocks noGrp="1"/>
          </p:cNvSpPr>
          <p:nvPr>
            <p:ph type="body" idx="5"/>
          </p:nvPr>
        </p:nvSpPr>
        <p:spPr>
          <a:xfrm>
            <a:off x="2774622" y="2697956"/>
            <a:ext cx="1534619" cy="454819"/>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38" name="Google Shape;138;p24"/>
          <p:cNvSpPr txBox="1">
            <a:spLocks noGrp="1"/>
          </p:cNvSpPr>
          <p:nvPr>
            <p:ph type="body" idx="6"/>
          </p:nvPr>
        </p:nvSpPr>
        <p:spPr>
          <a:xfrm>
            <a:off x="4931596" y="3260579"/>
            <a:ext cx="2107323" cy="378619"/>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39" name="Google Shape;139;p24"/>
          <p:cNvSpPr>
            <a:spLocks noGrp="1"/>
          </p:cNvSpPr>
          <p:nvPr>
            <p:ph type="pic" idx="7"/>
          </p:nvPr>
        </p:nvSpPr>
        <p:spPr>
          <a:xfrm>
            <a:off x="4931596" y="1354903"/>
            <a:ext cx="2107323" cy="1797873"/>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150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1pPr>
            <a:lvl2pPr marR="0" lvl="1"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R="0" lvl="3"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40" name="Google Shape;140;p24"/>
          <p:cNvSpPr txBox="1">
            <a:spLocks noGrp="1"/>
          </p:cNvSpPr>
          <p:nvPr>
            <p:ph type="body" idx="8"/>
          </p:nvPr>
        </p:nvSpPr>
        <p:spPr>
          <a:xfrm>
            <a:off x="7304580" y="1346210"/>
            <a:ext cx="1534619" cy="456393"/>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41" name="Google Shape;141;p24"/>
          <p:cNvSpPr txBox="1">
            <a:spLocks noGrp="1"/>
          </p:cNvSpPr>
          <p:nvPr>
            <p:ph type="body" idx="9"/>
          </p:nvPr>
        </p:nvSpPr>
        <p:spPr>
          <a:xfrm>
            <a:off x="7304579" y="2030611"/>
            <a:ext cx="1534619" cy="456393"/>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42" name="Google Shape;142;p24"/>
          <p:cNvSpPr txBox="1">
            <a:spLocks noGrp="1"/>
          </p:cNvSpPr>
          <p:nvPr>
            <p:ph type="body" idx="13"/>
          </p:nvPr>
        </p:nvSpPr>
        <p:spPr>
          <a:xfrm>
            <a:off x="7304579" y="2684863"/>
            <a:ext cx="1534620" cy="456393"/>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43" name="Google Shape;143;p24"/>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lvl="0" algn="r">
              <a:lnSpc>
                <a:spcPct val="100000"/>
              </a:lnSpc>
              <a:spcBef>
                <a:spcPts val="0"/>
              </a:spcBef>
              <a:spcAft>
                <a:spcPts val="0"/>
              </a:spcAft>
              <a:buClr>
                <a:schemeClr val="lt1"/>
              </a:buClr>
              <a:buSzPts val="1800"/>
              <a:buNone/>
              <a:defRPr/>
            </a:lvl1pPr>
            <a:lvl2pPr lvl="1" algn="l">
              <a:lnSpc>
                <a:spcPct val="100000"/>
              </a:lnSpc>
              <a:spcBef>
                <a:spcPts val="0"/>
              </a:spcBef>
              <a:spcAft>
                <a:spcPts val="0"/>
              </a:spcAft>
              <a:buClr>
                <a:schemeClr val="dk1"/>
              </a:buClr>
              <a:buSzPts val="1800"/>
              <a:buNone/>
              <a:defRPr/>
            </a:lvl2pPr>
            <a:lvl3pPr lvl="2" algn="l">
              <a:lnSpc>
                <a:spcPct val="100000"/>
              </a:lnSpc>
              <a:spcBef>
                <a:spcPts val="0"/>
              </a:spcBef>
              <a:spcAft>
                <a:spcPts val="0"/>
              </a:spcAft>
              <a:buClr>
                <a:schemeClr val="dk1"/>
              </a:buClr>
              <a:buSzPts val="1800"/>
              <a:buNone/>
              <a:defRPr/>
            </a:lvl3pPr>
            <a:lvl4pPr lvl="3" algn="l">
              <a:lnSpc>
                <a:spcPct val="100000"/>
              </a:lnSpc>
              <a:spcBef>
                <a:spcPts val="0"/>
              </a:spcBef>
              <a:spcAft>
                <a:spcPts val="0"/>
              </a:spcAft>
              <a:buClr>
                <a:schemeClr val="dk1"/>
              </a:buClr>
              <a:buSzPts val="1800"/>
              <a:buNone/>
              <a:defRPr/>
            </a:lvl4pPr>
            <a:lvl5pPr lvl="4" algn="l">
              <a:lnSpc>
                <a:spcPct val="100000"/>
              </a:lnSpc>
              <a:spcBef>
                <a:spcPts val="0"/>
              </a:spcBef>
              <a:spcAft>
                <a:spcPts val="0"/>
              </a:spcAft>
              <a:buClr>
                <a:schemeClr val="dk1"/>
              </a:buClr>
              <a:buSzPts val="1800"/>
              <a:buNone/>
              <a:defRPr/>
            </a:lvl5pPr>
            <a:lvl6pPr lvl="5" algn="l">
              <a:lnSpc>
                <a:spcPct val="100000"/>
              </a:lnSpc>
              <a:spcBef>
                <a:spcPts val="0"/>
              </a:spcBef>
              <a:spcAft>
                <a:spcPts val="0"/>
              </a:spcAft>
              <a:buClr>
                <a:schemeClr val="dk1"/>
              </a:buClr>
              <a:buSzPts val="1800"/>
              <a:buNone/>
              <a:defRPr/>
            </a:lvl6pPr>
            <a:lvl7pPr lvl="6" algn="l">
              <a:lnSpc>
                <a:spcPct val="100000"/>
              </a:lnSpc>
              <a:spcBef>
                <a:spcPts val="0"/>
              </a:spcBef>
              <a:spcAft>
                <a:spcPts val="0"/>
              </a:spcAft>
              <a:buClr>
                <a:schemeClr val="dk1"/>
              </a:buClr>
              <a:buSzPts val="1800"/>
              <a:buNone/>
              <a:defRPr/>
            </a:lvl7pPr>
            <a:lvl8pPr lvl="7" algn="l">
              <a:lnSpc>
                <a:spcPct val="100000"/>
              </a:lnSpc>
              <a:spcBef>
                <a:spcPts val="0"/>
              </a:spcBef>
              <a:spcAft>
                <a:spcPts val="0"/>
              </a:spcAft>
              <a:buClr>
                <a:schemeClr val="dk1"/>
              </a:buClr>
              <a:buSzPts val="1800"/>
              <a:buNone/>
              <a:defRPr/>
            </a:lvl8pPr>
            <a:lvl9pPr lvl="8" algn="l">
              <a:lnSpc>
                <a:spcPct val="100000"/>
              </a:lnSpc>
              <a:spcBef>
                <a:spcPts val="0"/>
              </a:spcBef>
              <a:spcAft>
                <a:spcPts val="0"/>
              </a:spcAft>
              <a:buClr>
                <a:schemeClr val="dk1"/>
              </a:buClr>
              <a:buSzPts val="1800"/>
              <a:buNone/>
              <a:defRPr/>
            </a:lvl9pPr>
          </a:lstStyle>
          <a:p>
            <a:endParaRPr/>
          </a:p>
        </p:txBody>
      </p:sp>
      <p:sp>
        <p:nvSpPr>
          <p:cNvPr id="144" name="Google Shape;144;p24"/>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Three Content">
  <p:cSld name="Title and Three Content">
    <p:spTree>
      <p:nvGrpSpPr>
        <p:cNvPr id="1" name="Shape 145"/>
        <p:cNvGrpSpPr/>
        <p:nvPr/>
      </p:nvGrpSpPr>
      <p:grpSpPr>
        <a:xfrm>
          <a:off x="0" y="0"/>
          <a:ext cx="0" cy="0"/>
          <a:chOff x="0" y="0"/>
          <a:chExt cx="0" cy="0"/>
        </a:xfrm>
      </p:grpSpPr>
      <p:sp>
        <p:nvSpPr>
          <p:cNvPr id="146" name="Google Shape;146;p25"/>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147" name="Google Shape;147;p25"/>
          <p:cNvSpPr txBox="1">
            <a:spLocks noGrp="1"/>
          </p:cNvSpPr>
          <p:nvPr>
            <p:ph type="body" idx="1"/>
          </p:nvPr>
        </p:nvSpPr>
        <p:spPr>
          <a:xfrm>
            <a:off x="457200" y="1167245"/>
            <a:ext cx="3635375" cy="3390467"/>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48" name="Google Shape;148;p25"/>
          <p:cNvSpPr txBox="1">
            <a:spLocks noGrp="1"/>
          </p:cNvSpPr>
          <p:nvPr>
            <p:ph type="body" idx="2"/>
          </p:nvPr>
        </p:nvSpPr>
        <p:spPr>
          <a:xfrm>
            <a:off x="4234542" y="1167245"/>
            <a:ext cx="4452257" cy="1700646"/>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49" name="Google Shape;149;p25"/>
          <p:cNvSpPr txBox="1">
            <a:spLocks noGrp="1"/>
          </p:cNvSpPr>
          <p:nvPr>
            <p:ph type="body" idx="3"/>
          </p:nvPr>
        </p:nvSpPr>
        <p:spPr>
          <a:xfrm>
            <a:off x="4234542" y="2978944"/>
            <a:ext cx="4452258" cy="1578769"/>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50" name="Google Shape;150;p25"/>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51" name="Google Shape;151;p25"/>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8"/>
        <p:cNvGrpSpPr/>
        <p:nvPr/>
      </p:nvGrpSpPr>
      <p:grpSpPr>
        <a:xfrm>
          <a:off x="0" y="0"/>
          <a:ext cx="0" cy="0"/>
          <a:chOff x="0" y="0"/>
          <a:chExt cx="0" cy="0"/>
        </a:xfrm>
      </p:grpSpPr>
      <p:sp>
        <p:nvSpPr>
          <p:cNvPr id="159" name="Google Shape;159;p27"/>
          <p:cNvSpPr txBox="1">
            <a:spLocks noGrp="1"/>
          </p:cNvSpPr>
          <p:nvPr>
            <p:ph type="title"/>
          </p:nvPr>
        </p:nvSpPr>
        <p:spPr>
          <a:xfrm>
            <a:off x="685800" y="1085850"/>
            <a:ext cx="7772400" cy="1614488"/>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160" name="Google Shape;160;p27"/>
          <p:cNvSpPr txBox="1">
            <a:spLocks noGrp="1"/>
          </p:cNvSpPr>
          <p:nvPr>
            <p:ph type="body" idx="1"/>
          </p:nvPr>
        </p:nvSpPr>
        <p:spPr>
          <a:xfrm>
            <a:off x="674687" y="2971800"/>
            <a:ext cx="7794626" cy="1314450"/>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0"/>
              </a:spcBef>
              <a:spcAft>
                <a:spcPts val="0"/>
              </a:spcAft>
              <a:buClr>
                <a:srgbClr val="007FA3"/>
              </a:buClr>
              <a:buSzPts val="1600"/>
              <a:buFont typeface="Arial"/>
              <a:buNone/>
              <a:defRPr sz="1600" b="0" i="0" u="none" strike="noStrike" cap="none">
                <a:solidFill>
                  <a:srgbClr val="007FA3"/>
                </a:solidFill>
                <a:latin typeface="Arial"/>
                <a:ea typeface="Arial"/>
                <a:cs typeface="Arial"/>
                <a:sym typeface="Arial"/>
              </a:defRPr>
            </a:lvl1pPr>
            <a:lvl2pPr marL="914400" marR="0" lvl="1" indent="-228600" algn="l">
              <a:lnSpc>
                <a:spcPct val="100000"/>
              </a:lnSpc>
              <a:spcBef>
                <a:spcPts val="600"/>
              </a:spcBef>
              <a:spcAft>
                <a:spcPts val="0"/>
              </a:spcAft>
              <a:buClr>
                <a:srgbClr val="007FA3"/>
              </a:buClr>
              <a:buSzPts val="1800"/>
              <a:buFont typeface="Arial"/>
              <a:buNone/>
              <a:defRPr sz="1800" b="0" i="0" u="none" strike="noStrike" cap="none">
                <a:solidFill>
                  <a:srgbClr val="888888"/>
                </a:solidFill>
                <a:latin typeface="Arial"/>
                <a:ea typeface="Arial"/>
                <a:cs typeface="Arial"/>
                <a:sym typeface="Arial"/>
              </a:defRPr>
            </a:lvl2pPr>
            <a:lvl3pPr marL="1371600" marR="0" lvl="2" indent="-228600" algn="l">
              <a:lnSpc>
                <a:spcPct val="100000"/>
              </a:lnSpc>
              <a:spcBef>
                <a:spcPts val="600"/>
              </a:spcBef>
              <a:spcAft>
                <a:spcPts val="0"/>
              </a:spcAft>
              <a:buClr>
                <a:srgbClr val="007FA3"/>
              </a:buClr>
              <a:buSzPts val="1600"/>
              <a:buFont typeface="Noto Sans Symbols"/>
              <a:buNone/>
              <a:defRPr sz="1600" b="0" i="0" u="none" strike="noStrike" cap="none">
                <a:solidFill>
                  <a:srgbClr val="888888"/>
                </a:solidFill>
                <a:latin typeface="Arial"/>
                <a:ea typeface="Arial"/>
                <a:cs typeface="Arial"/>
                <a:sym typeface="Arial"/>
              </a:defRPr>
            </a:lvl3pPr>
            <a:lvl4pPr marL="1828800" marR="0" lvl="3" indent="-228600" algn="l">
              <a:lnSpc>
                <a:spcPct val="100000"/>
              </a:lnSpc>
              <a:spcBef>
                <a:spcPts val="600"/>
              </a:spcBef>
              <a:spcAft>
                <a:spcPts val="0"/>
              </a:spcAft>
              <a:buClr>
                <a:srgbClr val="007FA3"/>
              </a:buClr>
              <a:buSzPts val="1400"/>
              <a:buFont typeface="Arial"/>
              <a:buNone/>
              <a:defRPr sz="1400" b="0" i="0" u="none" strike="noStrike" cap="none">
                <a:solidFill>
                  <a:srgbClr val="888888"/>
                </a:solidFill>
                <a:latin typeface="Arial"/>
                <a:ea typeface="Arial"/>
                <a:cs typeface="Arial"/>
                <a:sym typeface="Arial"/>
              </a:defRPr>
            </a:lvl4pPr>
            <a:lvl5pPr marL="2286000" marR="0" lvl="4" indent="-228600" algn="l">
              <a:lnSpc>
                <a:spcPct val="100000"/>
              </a:lnSpc>
              <a:spcBef>
                <a:spcPts val="600"/>
              </a:spcBef>
              <a:spcAft>
                <a:spcPts val="0"/>
              </a:spcAft>
              <a:buClr>
                <a:srgbClr val="007FA3"/>
              </a:buClr>
              <a:buSzPts val="1400"/>
              <a:buFont typeface="Arial"/>
              <a:buNone/>
              <a:defRPr sz="1400" b="0" i="0" u="none" strike="noStrike" cap="none">
                <a:solidFill>
                  <a:srgbClr val="888888"/>
                </a:solidFill>
                <a:latin typeface="Arial"/>
                <a:ea typeface="Arial"/>
                <a:cs typeface="Arial"/>
                <a:sym typeface="Arial"/>
              </a:defRPr>
            </a:lvl5pPr>
            <a:lvl6pPr marL="2743200" marR="0" lvl="5" indent="-228600" algn="l">
              <a:lnSpc>
                <a:spcPct val="100000"/>
              </a:lnSpc>
              <a:spcBef>
                <a:spcPts val="300"/>
              </a:spcBef>
              <a:spcAft>
                <a:spcPts val="0"/>
              </a:spcAft>
              <a:buClr>
                <a:srgbClr val="007FA3"/>
              </a:buClr>
              <a:buSzPts val="1400"/>
              <a:buFont typeface="Arial"/>
              <a:buNone/>
              <a:defRPr sz="1400" b="0" i="0" u="none" strike="noStrike" cap="none">
                <a:solidFill>
                  <a:srgbClr val="888888"/>
                </a:solidFill>
                <a:latin typeface="Arial"/>
                <a:ea typeface="Arial"/>
                <a:cs typeface="Arial"/>
                <a:sym typeface="Arial"/>
              </a:defRPr>
            </a:lvl6pPr>
            <a:lvl7pPr marL="3200400" marR="0" lvl="6" indent="-228600" algn="l">
              <a:lnSpc>
                <a:spcPct val="100000"/>
              </a:lnSpc>
              <a:spcBef>
                <a:spcPts val="300"/>
              </a:spcBef>
              <a:spcAft>
                <a:spcPts val="0"/>
              </a:spcAft>
              <a:buClr>
                <a:srgbClr val="007FA3"/>
              </a:buClr>
              <a:buSzPts val="1400"/>
              <a:buFont typeface="Arial"/>
              <a:buNone/>
              <a:defRPr sz="1400" b="0" i="0" u="none" strike="noStrike" cap="none">
                <a:solidFill>
                  <a:srgbClr val="888888"/>
                </a:solidFill>
                <a:latin typeface="Arial"/>
                <a:ea typeface="Arial"/>
                <a:cs typeface="Arial"/>
                <a:sym typeface="Arial"/>
              </a:defRPr>
            </a:lvl7pPr>
            <a:lvl8pPr marL="3657600" marR="0" lvl="7" indent="-228600" algn="l">
              <a:lnSpc>
                <a:spcPct val="100000"/>
              </a:lnSpc>
              <a:spcBef>
                <a:spcPts val="300"/>
              </a:spcBef>
              <a:spcAft>
                <a:spcPts val="0"/>
              </a:spcAft>
              <a:buClr>
                <a:srgbClr val="007FA3"/>
              </a:buClr>
              <a:buSzPts val="1400"/>
              <a:buFont typeface="Arial"/>
              <a:buNone/>
              <a:defRPr sz="1400" b="0" i="0" u="none" strike="noStrike" cap="none">
                <a:solidFill>
                  <a:srgbClr val="888888"/>
                </a:solidFill>
                <a:latin typeface="Arial"/>
                <a:ea typeface="Arial"/>
                <a:cs typeface="Arial"/>
                <a:sym typeface="Arial"/>
              </a:defRPr>
            </a:lvl8pPr>
            <a:lvl9pPr marL="4114800" marR="0" lvl="8" indent="-228600" algn="l">
              <a:lnSpc>
                <a:spcPct val="100000"/>
              </a:lnSpc>
              <a:spcBef>
                <a:spcPts val="300"/>
              </a:spcBef>
              <a:spcAft>
                <a:spcPts val="0"/>
              </a:spcAft>
              <a:buClr>
                <a:srgbClr val="007FA3"/>
              </a:buClr>
              <a:buSzPts val="1400"/>
              <a:buFont typeface="Arial"/>
              <a:buNone/>
              <a:defRPr sz="1400" b="0" i="0" u="none" strike="noStrike" cap="none">
                <a:solidFill>
                  <a:srgbClr val="888888"/>
                </a:solidFill>
                <a:latin typeface="Arial"/>
                <a:ea typeface="Arial"/>
                <a:cs typeface="Arial"/>
                <a:sym typeface="Arial"/>
              </a:defRPr>
            </a:lvl9pPr>
          </a:lstStyle>
          <a:p>
            <a:endParaRPr/>
          </a:p>
        </p:txBody>
      </p:sp>
      <p:sp>
        <p:nvSpPr>
          <p:cNvPr id="161" name="Google Shape;161;p27"/>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62" name="Google Shape;162;p27"/>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sp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sp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sp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sp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sp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sp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sp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sp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sp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sp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image" Target="../media/image1.png"/><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theme" Target="../theme/theme3.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sp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sp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sp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rgbClr val="007FA3"/>
              </a:buClr>
              <a:buSzPts val="3400"/>
              <a:buFont typeface="Times New Roman"/>
              <a:buNone/>
              <a:defRPr sz="3400" b="1" i="0" u="none" strike="noStrike" cap="none">
                <a:solidFill>
                  <a:srgbClr val="007FA3"/>
                </a:solidFill>
                <a:latin typeface="Times New Roman"/>
                <a:ea typeface="Times New Roman"/>
                <a:cs typeface="Times New Roman"/>
                <a:sym typeface="Times New Roman"/>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52" name="Google Shape;52;p13"/>
          <p:cNvSpPr txBox="1">
            <a:spLocks noGrp="1"/>
          </p:cNvSpPr>
          <p:nvPr>
            <p:ph type="body" idx="1"/>
          </p:nvPr>
        </p:nvSpPr>
        <p:spPr>
          <a:xfrm>
            <a:off x="457200" y="1200150"/>
            <a:ext cx="8229600" cy="3321308"/>
          </a:xfrm>
          <a:prstGeom prst="rect">
            <a:avLst/>
          </a:prstGeom>
          <a:noFill/>
          <a:ln>
            <a:noFill/>
          </a:ln>
        </p:spPr>
        <p:txBody>
          <a:bodyPr spcFirstLastPara="1" wrap="square" lIns="91425" tIns="91425" rIns="91425" bIns="91425" anchor="t" anchorCtr="0">
            <a:noAutofit/>
          </a:bodyPr>
          <a:lstStyle>
            <a:lvl1pPr marL="457200" marR="0" lvl="0" indent="-330200" algn="l" rtl="0">
              <a:lnSpc>
                <a:spcPct val="100000"/>
              </a:lnSpc>
              <a:spcBef>
                <a:spcPts val="15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1pPr>
            <a:lvl2pPr marL="914400" marR="0" lvl="1" indent="-330200"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L="1371600" marR="0" lvl="2" indent="-330200"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L="1828800" marR="0" lvl="3" indent="-330200"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3" name="Google Shape;53;p13"/>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rtl="0">
              <a:lnSpc>
                <a:spcPct val="100000"/>
              </a:lnSpc>
              <a:spcBef>
                <a:spcPts val="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54" name="Google Shape;54;p13"/>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3"/>
        <p:cNvGrpSpPr/>
        <p:nvPr/>
      </p:nvGrpSpPr>
      <p:grpSpPr>
        <a:xfrm>
          <a:off x="0" y="0"/>
          <a:ext cx="0" cy="0"/>
          <a:chOff x="0" y="0"/>
          <a:chExt cx="0" cy="0"/>
        </a:xfrm>
      </p:grpSpPr>
      <p:sp>
        <p:nvSpPr>
          <p:cNvPr id="74" name="Google Shape;74;p16"/>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rgbClr val="007FA3"/>
              </a:buClr>
              <a:buSzPts val="3400"/>
              <a:buFont typeface="Times New Roman"/>
              <a:buNone/>
              <a:defRPr sz="3400" b="1" i="0" u="none" strike="noStrike" cap="none">
                <a:solidFill>
                  <a:srgbClr val="007FA3"/>
                </a:solidFill>
                <a:latin typeface="Times New Roman"/>
                <a:ea typeface="Times New Roman"/>
                <a:cs typeface="Times New Roman"/>
                <a:sym typeface="Times New Roman"/>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75" name="Google Shape;75;p16"/>
          <p:cNvSpPr txBox="1">
            <a:spLocks noGrp="1"/>
          </p:cNvSpPr>
          <p:nvPr>
            <p:ph type="body" idx="1"/>
          </p:nvPr>
        </p:nvSpPr>
        <p:spPr>
          <a:xfrm>
            <a:off x="457200" y="1200150"/>
            <a:ext cx="8229600" cy="3321308"/>
          </a:xfrm>
          <a:prstGeom prst="rect">
            <a:avLst/>
          </a:prstGeom>
          <a:noFill/>
          <a:ln>
            <a:noFill/>
          </a:ln>
        </p:spPr>
        <p:txBody>
          <a:bodyPr spcFirstLastPara="1" wrap="square" lIns="91425" tIns="91425" rIns="91425" bIns="91425" anchor="t" anchorCtr="0">
            <a:noAutofit/>
          </a:bodyPr>
          <a:lstStyle>
            <a:lvl1pPr marL="457200" marR="0" lvl="0" indent="-330200" algn="l" rtl="0">
              <a:lnSpc>
                <a:spcPct val="100000"/>
              </a:lnSpc>
              <a:spcBef>
                <a:spcPts val="15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1pPr>
            <a:lvl2pPr marL="914400" marR="0" lvl="1" indent="-330200"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L="1371600" marR="0" lvl="2" indent="-330200"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L="1828800" marR="0" lvl="3" indent="-330200"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pic>
        <p:nvPicPr>
          <p:cNvPr id="76" name="Google Shape;76;p16" descr="Pearson Logo"/>
          <p:cNvPicPr preferRelativeResize="0"/>
          <p:nvPr/>
        </p:nvPicPr>
        <p:blipFill rotWithShape="1">
          <a:blip r:embed="rId12">
            <a:alphaModFix/>
          </a:blip>
          <a:srcRect/>
          <a:stretch/>
        </p:blipFill>
        <p:spPr>
          <a:xfrm>
            <a:off x="443972" y="4822282"/>
            <a:ext cx="688499" cy="209935"/>
          </a:xfrm>
          <a:prstGeom prst="rect">
            <a:avLst/>
          </a:prstGeom>
          <a:noFill/>
          <a:ln>
            <a:noFill/>
          </a:ln>
        </p:spPr>
      </p:pic>
      <p:sp>
        <p:nvSpPr>
          <p:cNvPr id="77" name="Google Shape;77;p16"/>
          <p:cNvSpPr txBox="1"/>
          <p:nvPr/>
        </p:nvSpPr>
        <p:spPr>
          <a:xfrm>
            <a:off x="1600200" y="4822008"/>
            <a:ext cx="7162799" cy="15004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Verdana"/>
              <a:buNone/>
            </a:pPr>
            <a:r>
              <a:rPr lang="en" sz="1200" b="0" i="0" u="none" strike="noStrike" cap="none">
                <a:solidFill>
                  <a:srgbClr val="000000"/>
                </a:solidFill>
                <a:latin typeface="Verdana"/>
                <a:ea typeface="Verdana"/>
                <a:cs typeface="Verdana"/>
                <a:sym typeface="Verdana"/>
              </a:rPr>
              <a:t>Copyright © 2021, 2018, 2015 Pearson Education, Inc. All Rights Reserved</a:t>
            </a:r>
            <a:endParaRPr/>
          </a:p>
        </p:txBody>
      </p:sp>
      <p:sp>
        <p:nvSpPr>
          <p:cNvPr id="78" name="Google Shape;78;p16"/>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rtl="0">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79" name="Google Shape;79;p16"/>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1"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14.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14.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14.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14.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image" Target="../media/image15.tif"/><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14.xml"/><Relationship Id="rId5" Type="http://schemas.openxmlformats.org/officeDocument/2006/relationships/image" Target="../media/image17.png"/><Relationship Id="rId4" Type="http://schemas.microsoft.com/office/2007/relationships/hdphoto" Target="../media/hdphoto2.wdp"/></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8"/>
          <p:cNvSpPr txBox="1">
            <a:spLocks noGrp="1"/>
          </p:cNvSpPr>
          <p:nvPr>
            <p:ph type="title"/>
          </p:nvPr>
        </p:nvSpPr>
        <p:spPr>
          <a:xfrm>
            <a:off x="457200" y="161528"/>
            <a:ext cx="8229600" cy="467121"/>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7FA3"/>
              </a:buClr>
              <a:buSzPts val="3600"/>
              <a:buFont typeface="Times New Roman"/>
              <a:buNone/>
            </a:pPr>
            <a:r>
              <a:rPr lang="en" dirty="0"/>
              <a:t>Fundamentals of Web Development</a:t>
            </a:r>
            <a:endParaRPr dirty="0"/>
          </a:p>
        </p:txBody>
      </p:sp>
      <p:sp>
        <p:nvSpPr>
          <p:cNvPr id="168" name="Google Shape;168;p28"/>
          <p:cNvSpPr txBox="1">
            <a:spLocks noGrp="1"/>
          </p:cNvSpPr>
          <p:nvPr>
            <p:ph type="body" idx="1"/>
          </p:nvPr>
        </p:nvSpPr>
        <p:spPr>
          <a:xfrm>
            <a:off x="457200" y="612322"/>
            <a:ext cx="8229600" cy="35922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7FA3"/>
              </a:buClr>
              <a:buSzPts val="2000"/>
              <a:buFont typeface="Arial"/>
              <a:buNone/>
            </a:pPr>
            <a:r>
              <a:rPr lang="en" dirty="0"/>
              <a:t>Third Edition</a:t>
            </a:r>
            <a:r>
              <a:rPr lang="en-US" dirty="0"/>
              <a:t> by Randy Connolly and Ricardo Hoar</a:t>
            </a:r>
            <a:endParaRPr dirty="0"/>
          </a:p>
        </p:txBody>
      </p:sp>
      <p:sp>
        <p:nvSpPr>
          <p:cNvPr id="169" name="Google Shape;169;p28"/>
          <p:cNvSpPr txBox="1">
            <a:spLocks noGrp="1"/>
          </p:cNvSpPr>
          <p:nvPr>
            <p:ph type="body" idx="3"/>
          </p:nvPr>
        </p:nvSpPr>
        <p:spPr>
          <a:xfrm>
            <a:off x="5029200" y="1200150"/>
            <a:ext cx="3657600" cy="1119188"/>
          </a:xfrm>
          <a:prstGeom prst="rect">
            <a:avLst/>
          </a:prstGeom>
          <a:noFill/>
          <a:ln>
            <a:noFill/>
          </a:ln>
        </p:spPr>
        <p:txBody>
          <a:bodyPr spcFirstLastPara="1" wrap="square" lIns="91425" tIns="91425" rIns="91425" bIns="91425" anchor="b" anchorCtr="0">
            <a:noAutofit/>
          </a:bodyPr>
          <a:lstStyle/>
          <a:p>
            <a:pPr marL="101600" lvl="0" indent="0" algn="ctr" rtl="0">
              <a:lnSpc>
                <a:spcPct val="100000"/>
              </a:lnSpc>
              <a:spcBef>
                <a:spcPts val="0"/>
              </a:spcBef>
              <a:spcAft>
                <a:spcPts val="0"/>
              </a:spcAft>
              <a:buSzPts val="3000"/>
              <a:buNone/>
            </a:pPr>
            <a:r>
              <a:rPr lang="en" dirty="0"/>
              <a:t>Chapter 3</a:t>
            </a:r>
            <a:endParaRPr dirty="0"/>
          </a:p>
        </p:txBody>
      </p:sp>
      <p:sp>
        <p:nvSpPr>
          <p:cNvPr id="170" name="Google Shape;170;p28"/>
          <p:cNvSpPr txBox="1">
            <a:spLocks noGrp="1"/>
          </p:cNvSpPr>
          <p:nvPr>
            <p:ph type="body" idx="4"/>
          </p:nvPr>
        </p:nvSpPr>
        <p:spPr>
          <a:xfrm>
            <a:off x="5029200" y="2439591"/>
            <a:ext cx="3657600" cy="2155031"/>
          </a:xfrm>
          <a:prstGeom prst="rect">
            <a:avLst/>
          </a:prstGeom>
          <a:noFill/>
          <a:ln>
            <a:noFill/>
          </a:ln>
        </p:spPr>
        <p:txBody>
          <a:bodyPr spcFirstLastPara="1" wrap="square" lIns="91425" tIns="91425" rIns="91425" bIns="91425" anchor="t" anchorCtr="0">
            <a:noAutofit/>
          </a:bodyPr>
          <a:lstStyle/>
          <a:p>
            <a:pPr marL="101600" lvl="0" indent="0" algn="ctr" rtl="0">
              <a:lnSpc>
                <a:spcPct val="100000"/>
              </a:lnSpc>
              <a:spcBef>
                <a:spcPts val="0"/>
              </a:spcBef>
              <a:spcAft>
                <a:spcPts val="0"/>
              </a:spcAft>
              <a:buClr>
                <a:schemeClr val="dk1"/>
              </a:buClr>
              <a:buSzPts val="1100"/>
              <a:buFont typeface="Arial"/>
              <a:buNone/>
            </a:pPr>
            <a:r>
              <a:rPr lang="en-CA" dirty="0"/>
              <a:t>HTML 1: Introduction</a:t>
            </a:r>
            <a:endParaRPr dirty="0"/>
          </a:p>
        </p:txBody>
      </p:sp>
      <p:pic>
        <p:nvPicPr>
          <p:cNvPr id="172" name="Google Shape;172;p28" descr="Book Cover of Fundamentals of Web Development, Third Edition by Randy Connolly and Ricardo Hoar" title="Book Cover "/>
          <p:cNvPicPr preferRelativeResize="0"/>
          <p:nvPr/>
        </p:nvPicPr>
        <p:blipFill>
          <a:blip r:embed="rId3">
            <a:alphaModFix/>
          </a:blip>
          <a:stretch>
            <a:fillRect/>
          </a:stretch>
        </p:blipFill>
        <p:spPr>
          <a:xfrm>
            <a:off x="457204" y="1212238"/>
            <a:ext cx="2718259" cy="3363250"/>
          </a:xfrm>
          <a:prstGeom prst="rect">
            <a:avLst/>
          </a:prstGeom>
          <a:noFill/>
          <a:ln>
            <a:noFill/>
          </a:ln>
        </p:spPr>
      </p:pic>
      <p:sp>
        <p:nvSpPr>
          <p:cNvPr id="171" name="Google Shape;171;p28"/>
          <p:cNvSpPr txBox="1">
            <a:spLocks noGrp="1"/>
          </p:cNvSpPr>
          <p:nvPr>
            <p:ph type="body" idx="6"/>
          </p:nvPr>
        </p:nvSpPr>
        <p:spPr>
          <a:xfrm>
            <a:off x="2169825" y="4816187"/>
            <a:ext cx="6589712" cy="171450"/>
          </a:xfrm>
          <a:prstGeom prst="rect">
            <a:avLst/>
          </a:prstGeom>
          <a:noFill/>
          <a:ln>
            <a:noFill/>
          </a:ln>
        </p:spPr>
        <p:txBody>
          <a:bodyPr spcFirstLastPara="1" wrap="square" lIns="91425" tIns="91425" rIns="91425" bIns="91425" anchor="ctr" anchorCtr="0">
            <a:noAutofit/>
          </a:bodyPr>
          <a:lstStyle/>
          <a:p>
            <a:pPr marL="256032" lvl="0" indent="-154432" algn="r" rtl="0">
              <a:lnSpc>
                <a:spcPct val="100000"/>
              </a:lnSpc>
              <a:spcBef>
                <a:spcPts val="0"/>
              </a:spcBef>
              <a:spcAft>
                <a:spcPts val="0"/>
              </a:spcAft>
              <a:buSzPts val="1200"/>
              <a:buNone/>
            </a:pPr>
            <a:r>
              <a:rPr lang="en" sz="1200" b="0" dirty="0">
                <a:latin typeface="Verdana"/>
                <a:ea typeface="Verdana"/>
                <a:cs typeface="Verdana"/>
                <a:sym typeface="Verdana"/>
              </a:rPr>
              <a:t>Copyright © 2021, 2018, 2015 Pearson Education, Inc. All Rights Reserved</a:t>
            </a:r>
            <a:endParaRPr dirty="0"/>
          </a:p>
        </p:txBody>
      </p:sp>
      <p:pic>
        <p:nvPicPr>
          <p:cNvPr id="173" name="Google Shape;173;p28" descr="Pearson Logo"/>
          <p:cNvPicPr preferRelativeResize="0"/>
          <p:nvPr/>
        </p:nvPicPr>
        <p:blipFill rotWithShape="1">
          <a:blip r:embed="rId4">
            <a:alphaModFix/>
          </a:blip>
          <a:srcRect/>
          <a:stretch/>
        </p:blipFill>
        <p:spPr>
          <a:xfrm>
            <a:off x="443972" y="4822282"/>
            <a:ext cx="688501" cy="20993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49441E-BA5D-4B4B-A56D-7A6BE5222A18}"/>
              </a:ext>
            </a:extLst>
          </p:cNvPr>
          <p:cNvSpPr>
            <a:spLocks noGrp="1"/>
          </p:cNvSpPr>
          <p:nvPr>
            <p:ph type="title"/>
          </p:nvPr>
        </p:nvSpPr>
        <p:spPr/>
        <p:txBody>
          <a:bodyPr/>
          <a:lstStyle/>
          <a:p>
            <a:r>
              <a:rPr lang="en-CA" dirty="0"/>
              <a:t>Nesting HTML Elements</a:t>
            </a:r>
          </a:p>
        </p:txBody>
      </p:sp>
      <p:sp>
        <p:nvSpPr>
          <p:cNvPr id="3" name="Text Placeholder 2">
            <a:extLst>
              <a:ext uri="{FF2B5EF4-FFF2-40B4-BE49-F238E27FC236}">
                <a16:creationId xmlns:a16="http://schemas.microsoft.com/office/drawing/2014/main" id="{54E8F963-28C5-4A9B-9C31-3E8938056005}"/>
              </a:ext>
            </a:extLst>
          </p:cNvPr>
          <p:cNvSpPr>
            <a:spLocks noGrp="1"/>
          </p:cNvSpPr>
          <p:nvPr>
            <p:ph type="body" idx="1"/>
          </p:nvPr>
        </p:nvSpPr>
        <p:spPr>
          <a:xfrm>
            <a:off x="457200" y="1081088"/>
            <a:ext cx="3902149" cy="3532476"/>
          </a:xfrm>
        </p:spPr>
        <p:txBody>
          <a:bodyPr/>
          <a:lstStyle/>
          <a:p>
            <a:pPr algn="l"/>
            <a:r>
              <a:rPr lang="en-US" sz="1400" b="0" i="0" u="none" strike="noStrike" baseline="0" dirty="0">
                <a:solidFill>
                  <a:srgbClr val="000000"/>
                </a:solidFill>
                <a:latin typeface="+mj-lt"/>
              </a:rPr>
              <a:t>Often an HTML element will contain other HTML elements. In such a case, the container element is said to be a </a:t>
            </a:r>
            <a:r>
              <a:rPr lang="en-US" sz="1400" b="1" dirty="0">
                <a:solidFill>
                  <a:srgbClr val="009A9A"/>
                </a:solidFill>
                <a:latin typeface="+mj-lt"/>
              </a:rPr>
              <a:t>parent</a:t>
            </a:r>
            <a:r>
              <a:rPr lang="en-US" sz="1400" b="0" i="0" u="none" strike="noStrike" baseline="0" dirty="0">
                <a:solidFill>
                  <a:srgbClr val="000000"/>
                </a:solidFill>
                <a:latin typeface="+mj-lt"/>
              </a:rPr>
              <a:t> of the contained, or </a:t>
            </a:r>
            <a:r>
              <a:rPr lang="en-US" sz="1400" b="1" dirty="0">
                <a:solidFill>
                  <a:srgbClr val="009A9A"/>
                </a:solidFill>
                <a:latin typeface="+mj-lt"/>
              </a:rPr>
              <a:t>child</a:t>
            </a:r>
            <a:r>
              <a:rPr lang="en-US" sz="1400" b="0" i="0" u="none" strike="noStrike" baseline="0" dirty="0">
                <a:solidFill>
                  <a:srgbClr val="000000"/>
                </a:solidFill>
                <a:latin typeface="+mj-lt"/>
              </a:rPr>
              <a:t>, element. </a:t>
            </a:r>
          </a:p>
          <a:p>
            <a:pPr algn="l"/>
            <a:r>
              <a:rPr lang="en-US" sz="1400" b="0" i="0" u="none" strike="noStrike" baseline="0" dirty="0">
                <a:solidFill>
                  <a:srgbClr val="000000"/>
                </a:solidFill>
                <a:latin typeface="+mj-lt"/>
              </a:rPr>
              <a:t>Any elements contained within the child are said to be </a:t>
            </a:r>
            <a:r>
              <a:rPr lang="en-US" sz="1400" b="1" i="0" u="none" strike="noStrike" baseline="0" dirty="0">
                <a:solidFill>
                  <a:srgbClr val="009A9A"/>
                </a:solidFill>
                <a:latin typeface="+mj-lt"/>
              </a:rPr>
              <a:t>descendants </a:t>
            </a:r>
            <a:r>
              <a:rPr lang="en-US" sz="1400" b="0" i="0" u="none" strike="noStrike" baseline="0" dirty="0">
                <a:solidFill>
                  <a:srgbClr val="000000"/>
                </a:solidFill>
                <a:latin typeface="+mj-lt"/>
              </a:rPr>
              <a:t>of the parent element; likewise, any given child element may have a variety of </a:t>
            </a:r>
            <a:r>
              <a:rPr lang="en-US" sz="1400" b="1" i="0" u="none" strike="noStrike" baseline="0" dirty="0">
                <a:solidFill>
                  <a:srgbClr val="009A9A"/>
                </a:solidFill>
                <a:latin typeface="+mj-lt"/>
              </a:rPr>
              <a:t>ancestors</a:t>
            </a:r>
            <a:r>
              <a:rPr lang="en-US" sz="1400" b="0" i="0" u="none" strike="noStrike" baseline="0" dirty="0">
                <a:solidFill>
                  <a:srgbClr val="000000"/>
                </a:solidFill>
                <a:latin typeface="+mj-lt"/>
              </a:rPr>
              <a:t>.</a:t>
            </a:r>
          </a:p>
          <a:p>
            <a:r>
              <a:rPr lang="en-US" sz="1400" b="0" i="0" u="none" strike="noStrike" baseline="0" dirty="0">
                <a:solidFill>
                  <a:srgbClr val="000000"/>
                </a:solidFill>
                <a:latin typeface="SabonLTPro-Roman"/>
              </a:rPr>
              <a:t>This concept is called the </a:t>
            </a:r>
            <a:r>
              <a:rPr lang="en-US" sz="1400" b="1" i="0" u="none" strike="noStrike" baseline="0" dirty="0">
                <a:solidFill>
                  <a:srgbClr val="009A9A"/>
                </a:solidFill>
                <a:latin typeface="SabonLTPro-Bold"/>
              </a:rPr>
              <a:t>Document Object Model </a:t>
            </a:r>
            <a:r>
              <a:rPr lang="en-US" sz="1400" b="0" i="0" u="none" strike="noStrike" baseline="0" dirty="0">
                <a:solidFill>
                  <a:srgbClr val="000000"/>
                </a:solidFill>
                <a:latin typeface="SabonLTPro-Roman"/>
              </a:rPr>
              <a:t>(DOM) formally, though for now we will only refer to its hierarchical aspects.</a:t>
            </a:r>
            <a:endParaRPr lang="en-CA" sz="1400" dirty="0">
              <a:latin typeface="+mj-lt"/>
            </a:endParaRPr>
          </a:p>
          <a:p>
            <a:pPr algn="l"/>
            <a:endParaRPr lang="en-CA" sz="1400" dirty="0">
              <a:latin typeface="+mj-lt"/>
            </a:endParaRPr>
          </a:p>
        </p:txBody>
      </p:sp>
      <p:pic>
        <p:nvPicPr>
          <p:cNvPr id="7" name="Picture 6" descr="FIGURE 3.5 HTML document outline&#10;">
            <a:extLst>
              <a:ext uri="{FF2B5EF4-FFF2-40B4-BE49-F238E27FC236}">
                <a16:creationId xmlns:a16="http://schemas.microsoft.com/office/drawing/2014/main" id="{905C94DB-7B71-479C-9F42-CD683EB61E42}"/>
              </a:ext>
            </a:extLst>
          </p:cNvPr>
          <p:cNvPicPr>
            <a:picLocks noChangeAspect="1"/>
          </p:cNvPicPr>
          <p:nvPr/>
        </p:nvPicPr>
        <p:blipFill>
          <a:blip r:embed="rId2"/>
          <a:stretch>
            <a:fillRect/>
          </a:stretch>
        </p:blipFill>
        <p:spPr>
          <a:xfrm>
            <a:off x="4993316" y="1081088"/>
            <a:ext cx="3385140" cy="3532477"/>
          </a:xfrm>
          <a:prstGeom prst="rect">
            <a:avLst/>
          </a:prstGeom>
        </p:spPr>
      </p:pic>
    </p:spTree>
    <p:extLst>
      <p:ext uri="{BB962C8B-B14F-4D97-AF65-F5344CB8AC3E}">
        <p14:creationId xmlns:p14="http://schemas.microsoft.com/office/powerpoint/2010/main" val="38294392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49441E-BA5D-4B4B-A56D-7A6BE5222A18}"/>
              </a:ext>
            </a:extLst>
          </p:cNvPr>
          <p:cNvSpPr>
            <a:spLocks noGrp="1"/>
          </p:cNvSpPr>
          <p:nvPr>
            <p:ph type="title"/>
          </p:nvPr>
        </p:nvSpPr>
        <p:spPr/>
        <p:txBody>
          <a:bodyPr/>
          <a:lstStyle/>
          <a:p>
            <a:r>
              <a:rPr lang="en-CA" dirty="0"/>
              <a:t>Correct Nesting</a:t>
            </a:r>
          </a:p>
        </p:txBody>
      </p:sp>
      <p:sp>
        <p:nvSpPr>
          <p:cNvPr id="3" name="Text Placeholder 2">
            <a:extLst>
              <a:ext uri="{FF2B5EF4-FFF2-40B4-BE49-F238E27FC236}">
                <a16:creationId xmlns:a16="http://schemas.microsoft.com/office/drawing/2014/main" id="{54E8F963-28C5-4A9B-9C31-3E8938056005}"/>
              </a:ext>
            </a:extLst>
          </p:cNvPr>
          <p:cNvSpPr>
            <a:spLocks noGrp="1"/>
          </p:cNvSpPr>
          <p:nvPr>
            <p:ph type="body" idx="1"/>
          </p:nvPr>
        </p:nvSpPr>
        <p:spPr>
          <a:xfrm>
            <a:off x="457200" y="1081088"/>
            <a:ext cx="8229600" cy="3532476"/>
          </a:xfrm>
        </p:spPr>
        <p:txBody>
          <a:bodyPr/>
          <a:lstStyle/>
          <a:p>
            <a:pPr algn="l"/>
            <a:r>
              <a:rPr lang="en-US" sz="1800" b="0" i="0" u="none" strike="noStrike" baseline="0" dirty="0">
                <a:latin typeface="SabonLTPro-Roman"/>
              </a:rPr>
              <a:t>In order to properly construct this hierarchy of elements, your browser expects each HTML nested element to be properly nested.</a:t>
            </a:r>
          </a:p>
          <a:p>
            <a:pPr algn="l"/>
            <a:r>
              <a:rPr lang="en-US" sz="1800" dirty="0">
                <a:latin typeface="SabonLTPro-Roman"/>
              </a:rPr>
              <a:t>A</a:t>
            </a:r>
            <a:r>
              <a:rPr lang="en-US" sz="1800" b="0" i="0" u="none" strike="noStrike" baseline="0" dirty="0">
                <a:latin typeface="SabonLTPro-Roman"/>
              </a:rPr>
              <a:t> child’s ending tag must occur before its parent’s ending tag</a:t>
            </a:r>
            <a:endParaRPr lang="en-US" sz="1800" b="0" i="0" u="none" strike="noStrike" baseline="0" dirty="0">
              <a:solidFill>
                <a:srgbClr val="000000"/>
              </a:solidFill>
              <a:latin typeface="SabonLTPro-Roman"/>
            </a:endParaRPr>
          </a:p>
        </p:txBody>
      </p:sp>
      <p:pic>
        <p:nvPicPr>
          <p:cNvPr id="8" name="Picture 7" descr="FIGURE 3.6 Correct and incorrect ways of nesting HTML elements">
            <a:extLst>
              <a:ext uri="{FF2B5EF4-FFF2-40B4-BE49-F238E27FC236}">
                <a16:creationId xmlns:a16="http://schemas.microsoft.com/office/drawing/2014/main" id="{0936C73F-E1E2-4725-88FF-EDBB29A0FCCF}"/>
              </a:ext>
            </a:extLst>
          </p:cNvPr>
          <p:cNvPicPr>
            <a:picLocks noChangeAspect="1"/>
          </p:cNvPicPr>
          <p:nvPr/>
        </p:nvPicPr>
        <p:blipFill>
          <a:blip r:embed="rId2"/>
          <a:stretch>
            <a:fillRect/>
          </a:stretch>
        </p:blipFill>
        <p:spPr>
          <a:xfrm>
            <a:off x="2698011" y="2724484"/>
            <a:ext cx="3747977" cy="1731794"/>
          </a:xfrm>
          <a:prstGeom prst="rect">
            <a:avLst/>
          </a:prstGeom>
        </p:spPr>
      </p:pic>
    </p:spTree>
    <p:extLst>
      <p:ext uri="{BB962C8B-B14F-4D97-AF65-F5344CB8AC3E}">
        <p14:creationId xmlns:p14="http://schemas.microsoft.com/office/powerpoint/2010/main" val="33337965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AD60E9-5FBC-4EF6-A08D-AB4850B1B267}"/>
              </a:ext>
            </a:extLst>
          </p:cNvPr>
          <p:cNvSpPr>
            <a:spLocks noGrp="1"/>
          </p:cNvSpPr>
          <p:nvPr>
            <p:ph type="title"/>
          </p:nvPr>
        </p:nvSpPr>
        <p:spPr/>
        <p:txBody>
          <a:bodyPr/>
          <a:lstStyle/>
          <a:p>
            <a:r>
              <a:rPr lang="en-CA" dirty="0"/>
              <a:t>Semantic Markup</a:t>
            </a:r>
          </a:p>
        </p:txBody>
      </p:sp>
      <p:sp>
        <p:nvSpPr>
          <p:cNvPr id="3" name="Text Placeholder 2">
            <a:extLst>
              <a:ext uri="{FF2B5EF4-FFF2-40B4-BE49-F238E27FC236}">
                <a16:creationId xmlns:a16="http://schemas.microsoft.com/office/drawing/2014/main" id="{4065DA15-B134-4C6F-AB08-5539C057C236}"/>
              </a:ext>
            </a:extLst>
          </p:cNvPr>
          <p:cNvSpPr>
            <a:spLocks noGrp="1"/>
          </p:cNvSpPr>
          <p:nvPr>
            <p:ph type="body" idx="1"/>
          </p:nvPr>
        </p:nvSpPr>
        <p:spPr/>
        <p:txBody>
          <a:bodyPr/>
          <a:lstStyle/>
          <a:p>
            <a:r>
              <a:rPr lang="en-US" sz="1800" b="0" i="0" u="none" strike="noStrike" baseline="0" dirty="0">
                <a:latin typeface="+mj-lt"/>
              </a:rPr>
              <a:t>HTML documents should </a:t>
            </a:r>
            <a:r>
              <a:rPr lang="en-US" sz="1800" b="1" i="0" u="none" strike="noStrike" baseline="0" dirty="0">
                <a:latin typeface="+mj-lt"/>
              </a:rPr>
              <a:t>only </a:t>
            </a:r>
            <a:r>
              <a:rPr lang="en-US" sz="1800" b="0" i="0" u="none" strike="noStrike" baseline="0" dirty="0">
                <a:latin typeface="+mj-lt"/>
              </a:rPr>
              <a:t>focus on the structure of the document</a:t>
            </a:r>
          </a:p>
          <a:p>
            <a:pPr algn="l"/>
            <a:r>
              <a:rPr lang="en-CA" sz="1800" b="0" i="0" u="none" strike="noStrike" baseline="0" dirty="0">
                <a:solidFill>
                  <a:srgbClr val="000000"/>
                </a:solidFill>
                <a:latin typeface="+mj-lt"/>
              </a:rPr>
              <a:t>Information </a:t>
            </a:r>
            <a:r>
              <a:rPr lang="en-US" sz="1800" b="0" i="0" u="none" strike="noStrike" baseline="0" dirty="0">
                <a:solidFill>
                  <a:srgbClr val="000000"/>
                </a:solidFill>
                <a:latin typeface="+mj-lt"/>
              </a:rPr>
              <a:t>about how the content should look is best left to CSS (Cascading Style Sheets), a topic introduced in the next chapter</a:t>
            </a:r>
          </a:p>
          <a:p>
            <a:pPr algn="l"/>
            <a:r>
              <a:rPr lang="en-US" sz="1800" b="0" i="0" u="none" strike="noStrike" baseline="0" dirty="0">
                <a:solidFill>
                  <a:srgbClr val="000000"/>
                </a:solidFill>
                <a:latin typeface="+mj-lt"/>
              </a:rPr>
              <a:t>As a consequence, beginning HTML authors are often counseled to create </a:t>
            </a:r>
            <a:r>
              <a:rPr lang="en-CA" sz="1800" b="1" i="0" u="none" strike="noStrike" baseline="0" dirty="0">
                <a:solidFill>
                  <a:srgbClr val="009A9A"/>
                </a:solidFill>
                <a:latin typeface="+mj-lt"/>
              </a:rPr>
              <a:t>semantic HTML </a:t>
            </a:r>
            <a:r>
              <a:rPr lang="en-CA" sz="1800" b="0" i="0" u="none" strike="noStrike" baseline="0" dirty="0">
                <a:solidFill>
                  <a:srgbClr val="000000"/>
                </a:solidFill>
                <a:latin typeface="+mj-lt"/>
              </a:rPr>
              <a:t>documents.</a:t>
            </a:r>
          </a:p>
          <a:p>
            <a:pPr algn="l"/>
            <a:r>
              <a:rPr lang="en-US" sz="1800" b="0" i="0" u="none" strike="noStrike" baseline="0" dirty="0">
                <a:latin typeface="+mj-lt"/>
              </a:rPr>
              <a:t>HTML document should not describe how to visually present content but only describe its content’s structural semantics </a:t>
            </a:r>
            <a:r>
              <a:rPr lang="en-CA" sz="1800" b="0" i="0" u="none" strike="noStrike" baseline="0" dirty="0">
                <a:latin typeface="+mj-lt"/>
              </a:rPr>
              <a:t>or meaning</a:t>
            </a:r>
            <a:endParaRPr lang="en-CA" dirty="0">
              <a:latin typeface="+mj-lt"/>
            </a:endParaRPr>
          </a:p>
        </p:txBody>
      </p:sp>
    </p:spTree>
    <p:extLst>
      <p:ext uri="{BB962C8B-B14F-4D97-AF65-F5344CB8AC3E}">
        <p14:creationId xmlns:p14="http://schemas.microsoft.com/office/powerpoint/2010/main" val="33617820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AD60E9-5FBC-4EF6-A08D-AB4850B1B267}"/>
              </a:ext>
            </a:extLst>
          </p:cNvPr>
          <p:cNvSpPr>
            <a:spLocks noGrp="1"/>
          </p:cNvSpPr>
          <p:nvPr>
            <p:ph type="title"/>
          </p:nvPr>
        </p:nvSpPr>
        <p:spPr/>
        <p:txBody>
          <a:bodyPr/>
          <a:lstStyle/>
          <a:p>
            <a:r>
              <a:rPr lang="en-CA" dirty="0"/>
              <a:t>Semantic Markup Advantages</a:t>
            </a:r>
          </a:p>
        </p:txBody>
      </p:sp>
      <p:sp>
        <p:nvSpPr>
          <p:cNvPr id="3" name="Text Placeholder 2">
            <a:extLst>
              <a:ext uri="{FF2B5EF4-FFF2-40B4-BE49-F238E27FC236}">
                <a16:creationId xmlns:a16="http://schemas.microsoft.com/office/drawing/2014/main" id="{4065DA15-B134-4C6F-AB08-5539C057C236}"/>
              </a:ext>
            </a:extLst>
          </p:cNvPr>
          <p:cNvSpPr>
            <a:spLocks noGrp="1"/>
          </p:cNvSpPr>
          <p:nvPr>
            <p:ph type="body" idx="1"/>
          </p:nvPr>
        </p:nvSpPr>
        <p:spPr/>
        <p:txBody>
          <a:bodyPr/>
          <a:lstStyle/>
          <a:p>
            <a:pPr algn="l"/>
            <a:r>
              <a:rPr lang="en-US" sz="1800" b="1" i="0" u="none" strike="noStrike" baseline="0" dirty="0">
                <a:solidFill>
                  <a:srgbClr val="009A9A"/>
                </a:solidFill>
                <a:latin typeface="+mj-lt"/>
              </a:rPr>
              <a:t>Maintainability</a:t>
            </a:r>
            <a:r>
              <a:rPr lang="en-US" sz="1800" b="0" i="0" u="none" strike="noStrike" baseline="0" dirty="0">
                <a:solidFill>
                  <a:srgbClr val="000000"/>
                </a:solidFill>
                <a:latin typeface="+mj-lt"/>
              </a:rPr>
              <a:t>. Semantic markup is easier to update and change than web pages that contain a great deal of presentation markup.</a:t>
            </a:r>
          </a:p>
          <a:p>
            <a:pPr algn="l"/>
            <a:r>
              <a:rPr lang="en-US" sz="1800" b="1" i="0" u="none" strike="noStrike" baseline="0" dirty="0">
                <a:solidFill>
                  <a:srgbClr val="009A9A"/>
                </a:solidFill>
                <a:latin typeface="+mj-lt"/>
              </a:rPr>
              <a:t>Performance</a:t>
            </a:r>
            <a:r>
              <a:rPr lang="en-US" sz="1800" b="0" i="0" u="none" strike="noStrike" baseline="0" dirty="0">
                <a:solidFill>
                  <a:srgbClr val="000000"/>
                </a:solidFill>
                <a:latin typeface="+mj-lt"/>
              </a:rPr>
              <a:t>. Semantic web pages are typically quicker to author and faster </a:t>
            </a:r>
            <a:r>
              <a:rPr lang="en-CA" sz="1800" b="0" i="0" u="none" strike="noStrike" baseline="0" dirty="0">
                <a:solidFill>
                  <a:srgbClr val="000000"/>
                </a:solidFill>
                <a:latin typeface="+mj-lt"/>
              </a:rPr>
              <a:t>to download.</a:t>
            </a:r>
          </a:p>
          <a:p>
            <a:pPr algn="l"/>
            <a:r>
              <a:rPr lang="en-US" sz="1800" b="1" i="0" u="none" strike="noStrike" baseline="0" dirty="0">
                <a:solidFill>
                  <a:srgbClr val="009A9A"/>
                </a:solidFill>
                <a:latin typeface="+mj-lt"/>
              </a:rPr>
              <a:t>Accessibility</a:t>
            </a:r>
            <a:r>
              <a:rPr lang="en-US" sz="1800" b="0" i="0" u="none" strike="noStrike" baseline="0" dirty="0">
                <a:solidFill>
                  <a:srgbClr val="000000"/>
                </a:solidFill>
                <a:latin typeface="+mj-lt"/>
              </a:rPr>
              <a:t>. Not all web users are able to view the content on web pages. Users with sight disabilities experience the web using voice-reading software.</a:t>
            </a:r>
          </a:p>
          <a:p>
            <a:pPr algn="l"/>
            <a:r>
              <a:rPr lang="en-US" sz="1800" b="1" i="0" u="none" strike="noStrike" baseline="0" dirty="0">
                <a:solidFill>
                  <a:srgbClr val="009A9A"/>
                </a:solidFill>
                <a:latin typeface="+mj-lt"/>
              </a:rPr>
              <a:t>Search engine optimization</a:t>
            </a:r>
            <a:r>
              <a:rPr lang="en-US" sz="1800" b="0" i="0" u="none" strike="noStrike" baseline="0" dirty="0">
                <a:solidFill>
                  <a:srgbClr val="000000"/>
                </a:solidFill>
                <a:latin typeface="+mj-lt"/>
              </a:rPr>
              <a:t>. For many site owners, the most important users of a website are the various search engine crawlers.</a:t>
            </a:r>
            <a:endParaRPr lang="en-CA" dirty="0">
              <a:latin typeface="+mj-lt"/>
            </a:endParaRPr>
          </a:p>
        </p:txBody>
      </p:sp>
    </p:spTree>
    <p:extLst>
      <p:ext uri="{BB962C8B-B14F-4D97-AF65-F5344CB8AC3E}">
        <p14:creationId xmlns:p14="http://schemas.microsoft.com/office/powerpoint/2010/main" val="4964561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3AC87-D2CD-443A-A5BC-BC2181E97415}"/>
              </a:ext>
            </a:extLst>
          </p:cNvPr>
          <p:cNvSpPr>
            <a:spLocks noGrp="1"/>
          </p:cNvSpPr>
          <p:nvPr>
            <p:ph type="title"/>
          </p:nvPr>
        </p:nvSpPr>
        <p:spPr/>
        <p:txBody>
          <a:bodyPr/>
          <a:lstStyle/>
          <a:p>
            <a:r>
              <a:rPr lang="en-CA" dirty="0"/>
              <a:t>Structure of HTML Documents</a:t>
            </a:r>
          </a:p>
        </p:txBody>
      </p:sp>
      <p:sp>
        <p:nvSpPr>
          <p:cNvPr id="3" name="Text Placeholder 2">
            <a:extLst>
              <a:ext uri="{FF2B5EF4-FFF2-40B4-BE49-F238E27FC236}">
                <a16:creationId xmlns:a16="http://schemas.microsoft.com/office/drawing/2014/main" id="{D4B4BE69-4D52-4EA6-B055-0A3FDA5A6635}"/>
              </a:ext>
            </a:extLst>
          </p:cNvPr>
          <p:cNvSpPr>
            <a:spLocks noGrp="1"/>
          </p:cNvSpPr>
          <p:nvPr>
            <p:ph type="body" idx="1"/>
          </p:nvPr>
        </p:nvSpPr>
        <p:spPr/>
        <p:txBody>
          <a:bodyPr/>
          <a:lstStyle/>
          <a:p>
            <a:r>
              <a:rPr lang="en-US" sz="1800" b="0" i="0" u="none" strike="noStrike" baseline="0" dirty="0">
                <a:latin typeface="+mj-lt"/>
              </a:rPr>
              <a:t>Figure 3.8 illustrates one of the simplest </a:t>
            </a:r>
            <a:r>
              <a:rPr lang="en-US" sz="1800" b="0" i="1" u="none" strike="noStrike" baseline="0" dirty="0">
                <a:latin typeface="+mj-lt"/>
              </a:rPr>
              <a:t>valid </a:t>
            </a:r>
            <a:r>
              <a:rPr lang="en-US" sz="1800" b="0" i="0" u="none" strike="noStrike" baseline="0" dirty="0">
                <a:latin typeface="+mj-lt"/>
              </a:rPr>
              <a:t>HTML5 documents you can create.</a:t>
            </a:r>
            <a:endParaRPr lang="en-CA" dirty="0">
              <a:latin typeface="+mj-lt"/>
            </a:endParaRPr>
          </a:p>
        </p:txBody>
      </p:sp>
      <p:pic>
        <p:nvPicPr>
          <p:cNvPr id="5" name="Picture 4" descr="FIGURE 3.8 One of the simplest possible HTML5 documents">
            <a:extLst>
              <a:ext uri="{FF2B5EF4-FFF2-40B4-BE49-F238E27FC236}">
                <a16:creationId xmlns:a16="http://schemas.microsoft.com/office/drawing/2014/main" id="{5D99B8B5-3090-4692-8439-A8FF0D16EBD1}"/>
              </a:ext>
            </a:extLst>
          </p:cNvPr>
          <p:cNvPicPr>
            <a:picLocks noChangeAspect="1"/>
          </p:cNvPicPr>
          <p:nvPr/>
        </p:nvPicPr>
        <p:blipFill>
          <a:blip r:embed="rId2"/>
          <a:stretch>
            <a:fillRect/>
          </a:stretch>
        </p:blipFill>
        <p:spPr>
          <a:xfrm>
            <a:off x="2169042" y="2151165"/>
            <a:ext cx="4805916" cy="2027430"/>
          </a:xfrm>
          <a:prstGeom prst="rect">
            <a:avLst/>
          </a:prstGeom>
        </p:spPr>
      </p:pic>
    </p:spTree>
    <p:extLst>
      <p:ext uri="{BB962C8B-B14F-4D97-AF65-F5344CB8AC3E}">
        <p14:creationId xmlns:p14="http://schemas.microsoft.com/office/powerpoint/2010/main" val="38634274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1A62B-00AA-424E-BC61-0EC15766D11B}"/>
              </a:ext>
            </a:extLst>
          </p:cNvPr>
          <p:cNvSpPr>
            <a:spLocks noGrp="1"/>
          </p:cNvSpPr>
          <p:nvPr>
            <p:ph type="title"/>
          </p:nvPr>
        </p:nvSpPr>
        <p:spPr/>
        <p:txBody>
          <a:bodyPr/>
          <a:lstStyle/>
          <a:p>
            <a:r>
              <a:rPr lang="en-CA" dirty="0"/>
              <a:t>The title element</a:t>
            </a:r>
          </a:p>
        </p:txBody>
      </p:sp>
      <p:sp>
        <p:nvSpPr>
          <p:cNvPr id="4" name="TextBox 3">
            <a:extLst>
              <a:ext uri="{FF2B5EF4-FFF2-40B4-BE49-F238E27FC236}">
                <a16:creationId xmlns:a16="http://schemas.microsoft.com/office/drawing/2014/main" id="{95956142-3FF7-4D55-9975-FD704712F402}"/>
              </a:ext>
            </a:extLst>
          </p:cNvPr>
          <p:cNvSpPr txBox="1"/>
          <p:nvPr/>
        </p:nvSpPr>
        <p:spPr>
          <a:xfrm>
            <a:off x="457200" y="984487"/>
            <a:ext cx="6683188" cy="2893100"/>
          </a:xfrm>
          <a:prstGeom prst="rect">
            <a:avLst/>
          </a:prstGeom>
          <a:solidFill>
            <a:srgbClr val="FEF4F8"/>
          </a:solidFill>
        </p:spPr>
        <p:txBody>
          <a:bodyPr wrap="square" rtlCol="0">
            <a:spAutoFit/>
          </a:bodyPr>
          <a:lstStyle/>
          <a:p>
            <a:pPr algn="l"/>
            <a:r>
              <a:rPr lang="pt-BR" b="1" i="0" u="none" strike="noStrike" baseline="0" dirty="0">
                <a:solidFill>
                  <a:srgbClr val="985777"/>
                </a:solidFill>
                <a:latin typeface="+mj-lt"/>
              </a:rPr>
              <a:t>P R O T I P</a:t>
            </a:r>
          </a:p>
          <a:p>
            <a:pPr algn="l"/>
            <a:br>
              <a:rPr lang="pt-BR" b="1" dirty="0">
                <a:solidFill>
                  <a:schemeClr val="tx1"/>
                </a:solidFill>
                <a:latin typeface="+mj-lt"/>
              </a:rPr>
            </a:br>
            <a:r>
              <a:rPr lang="en-US" b="0" i="0" u="none" strike="noStrike" baseline="0" dirty="0">
                <a:latin typeface="+mj-lt"/>
              </a:rPr>
              <a:t>The </a:t>
            </a:r>
            <a:r>
              <a:rPr lang="en-US" b="1" i="0" u="none" strike="noStrike" baseline="0" dirty="0">
                <a:latin typeface="+mj-lt"/>
              </a:rPr>
              <a:t>&lt;title&gt; </a:t>
            </a:r>
            <a:r>
              <a:rPr lang="en-US" b="0" i="0" u="none" strike="noStrike" baseline="0" dirty="0">
                <a:latin typeface="+mj-lt"/>
              </a:rPr>
              <a:t>element plays an important role in search engine optimization (SEO),</a:t>
            </a:r>
          </a:p>
          <a:p>
            <a:pPr algn="l"/>
            <a:r>
              <a:rPr lang="en-US" b="0" i="0" u="none" strike="noStrike" baseline="0" dirty="0">
                <a:latin typeface="+mj-lt"/>
              </a:rPr>
              <a:t>that is, improving a page’s rank (its position in the results page after a search) .</a:t>
            </a:r>
          </a:p>
          <a:p>
            <a:pPr algn="l"/>
            <a:endParaRPr lang="en-US" dirty="0">
              <a:latin typeface="+mj-lt"/>
            </a:endParaRPr>
          </a:p>
          <a:p>
            <a:pPr algn="l"/>
            <a:r>
              <a:rPr lang="en-US" b="0" i="0" u="none" strike="noStrike" baseline="0" dirty="0">
                <a:latin typeface="+mj-lt"/>
              </a:rPr>
              <a:t>While each search engine uses different algorithms for determining a page’s rank, the </a:t>
            </a:r>
            <a:r>
              <a:rPr lang="en-US" b="1" i="0" u="none" strike="noStrike" baseline="0" dirty="0">
                <a:latin typeface="+mj-lt"/>
              </a:rPr>
              <a:t>title</a:t>
            </a:r>
            <a:r>
              <a:rPr lang="en-US" b="0" i="0" u="none" strike="noStrike" baseline="0" dirty="0">
                <a:latin typeface="+mj-lt"/>
              </a:rPr>
              <a:t> (and the major headings) provides a key role in determining what a given page is about.</a:t>
            </a:r>
          </a:p>
          <a:p>
            <a:pPr algn="l"/>
            <a:endParaRPr lang="en-US" b="0" i="0" u="none" strike="noStrike" baseline="0" dirty="0">
              <a:latin typeface="+mj-lt"/>
            </a:endParaRPr>
          </a:p>
          <a:p>
            <a:pPr algn="l"/>
            <a:r>
              <a:rPr lang="en-US" b="0" i="0" u="none" strike="noStrike" baseline="0" dirty="0">
                <a:latin typeface="+mj-lt"/>
              </a:rPr>
              <a:t>As a result, be sure that a page’s title text briefly summarizes the document’s</a:t>
            </a:r>
          </a:p>
          <a:p>
            <a:pPr algn="l"/>
            <a:r>
              <a:rPr lang="en-US" b="0" i="0" u="none" strike="noStrike" baseline="0" dirty="0">
                <a:latin typeface="+mj-lt"/>
              </a:rPr>
              <a:t>content. As well, put the most important content first in the title. Most browsers</a:t>
            </a:r>
          </a:p>
          <a:p>
            <a:pPr algn="l"/>
            <a:r>
              <a:rPr lang="en-US" b="0" i="0" u="none" strike="noStrike" baseline="0" dirty="0">
                <a:latin typeface="+mj-lt"/>
              </a:rPr>
              <a:t>limit the length of the title that is displayed in the tab or window title to about 60</a:t>
            </a:r>
          </a:p>
          <a:p>
            <a:pPr algn="l"/>
            <a:r>
              <a:rPr lang="en-US" b="0" i="0" u="none" strike="noStrike" baseline="0" dirty="0">
                <a:latin typeface="+mj-lt"/>
              </a:rPr>
              <a:t>characters. Chapter 18 goes into far greater detail on SEO.</a:t>
            </a:r>
            <a:endParaRPr lang="en-CA" dirty="0">
              <a:solidFill>
                <a:schemeClr val="tx1"/>
              </a:solidFill>
              <a:latin typeface="+mj-lt"/>
            </a:endParaRPr>
          </a:p>
        </p:txBody>
      </p:sp>
      <p:pic>
        <p:nvPicPr>
          <p:cNvPr id="5" name="Picture 4">
            <a:extLst>
              <a:ext uri="{FF2B5EF4-FFF2-40B4-BE49-F238E27FC236}">
                <a16:creationId xmlns:a16="http://schemas.microsoft.com/office/drawing/2014/main" id="{664978C2-32BC-45AC-9A15-877E2F8967D3}"/>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038753" y="984488"/>
            <a:ext cx="1314648" cy="2902011"/>
          </a:xfrm>
          <a:prstGeom prst="rect">
            <a:avLst/>
          </a:prstGeom>
        </p:spPr>
      </p:pic>
    </p:spTree>
    <p:extLst>
      <p:ext uri="{BB962C8B-B14F-4D97-AF65-F5344CB8AC3E}">
        <p14:creationId xmlns:p14="http://schemas.microsoft.com/office/powerpoint/2010/main" val="29842741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3AC87-D2CD-443A-A5BC-BC2181E97415}"/>
              </a:ext>
            </a:extLst>
          </p:cNvPr>
          <p:cNvSpPr>
            <a:spLocks noGrp="1"/>
          </p:cNvSpPr>
          <p:nvPr>
            <p:ph type="title"/>
          </p:nvPr>
        </p:nvSpPr>
        <p:spPr/>
        <p:txBody>
          <a:bodyPr/>
          <a:lstStyle/>
          <a:p>
            <a:r>
              <a:rPr lang="en-US" sz="2800" dirty="0"/>
              <a:t>Structure elements of an HTML5 document</a:t>
            </a:r>
            <a:endParaRPr lang="en-CA" sz="2800" dirty="0"/>
          </a:p>
        </p:txBody>
      </p:sp>
      <p:sp>
        <p:nvSpPr>
          <p:cNvPr id="3" name="Text Placeholder 2">
            <a:extLst>
              <a:ext uri="{FF2B5EF4-FFF2-40B4-BE49-F238E27FC236}">
                <a16:creationId xmlns:a16="http://schemas.microsoft.com/office/drawing/2014/main" id="{D4B4BE69-4D52-4EA6-B055-0A3FDA5A6635}"/>
              </a:ext>
            </a:extLst>
          </p:cNvPr>
          <p:cNvSpPr>
            <a:spLocks noGrp="1"/>
          </p:cNvSpPr>
          <p:nvPr>
            <p:ph type="body" idx="1"/>
          </p:nvPr>
        </p:nvSpPr>
        <p:spPr/>
        <p:txBody>
          <a:bodyPr/>
          <a:lstStyle/>
          <a:p>
            <a:pPr algn="l"/>
            <a:r>
              <a:rPr lang="en-CA" sz="1800" b="0" i="0" u="none" strike="noStrike" baseline="0" dirty="0">
                <a:latin typeface="+mj-lt"/>
              </a:rPr>
              <a:t>Consider </a:t>
            </a:r>
            <a:r>
              <a:rPr lang="en-CA" sz="1800" dirty="0">
                <a:latin typeface="+mj-lt"/>
              </a:rPr>
              <a:t>this </a:t>
            </a:r>
            <a:r>
              <a:rPr lang="en-CA" sz="1800" b="0" i="0" u="none" strike="noStrike" baseline="0" dirty="0">
                <a:latin typeface="+mj-lt"/>
              </a:rPr>
              <a:t>more </a:t>
            </a:r>
            <a:r>
              <a:rPr lang="en-US" sz="1800" b="0" i="0" u="none" strike="noStrike" baseline="0" dirty="0">
                <a:latin typeface="+mj-lt"/>
              </a:rPr>
              <a:t>complete HTML5 document that includes structural elements as well as some other common HTML elements.</a:t>
            </a:r>
          </a:p>
          <a:p>
            <a:pPr algn="l"/>
            <a:endParaRPr lang="en-US" sz="1800" dirty="0">
              <a:latin typeface="+mj-lt"/>
            </a:endParaRPr>
          </a:p>
          <a:p>
            <a:pPr algn="l"/>
            <a:r>
              <a:rPr lang="en-US" sz="1800" dirty="0">
                <a:latin typeface="+mj-lt"/>
              </a:rPr>
              <a:t>Let’s explore this </a:t>
            </a:r>
            <a:br>
              <a:rPr lang="en-US" sz="1800" dirty="0">
                <a:latin typeface="+mj-lt"/>
              </a:rPr>
            </a:br>
            <a:r>
              <a:rPr lang="en-US" sz="1800" dirty="0">
                <a:latin typeface="+mj-lt"/>
              </a:rPr>
              <a:t>page in detail</a:t>
            </a:r>
            <a:endParaRPr lang="en-CA" dirty="0">
              <a:latin typeface="+mj-lt"/>
            </a:endParaRPr>
          </a:p>
        </p:txBody>
      </p:sp>
      <p:pic>
        <p:nvPicPr>
          <p:cNvPr id="6" name="Picture 5" descr="FIGURE 3.9 Structure elements of an HTML5 document&#10;">
            <a:extLst>
              <a:ext uri="{FF2B5EF4-FFF2-40B4-BE49-F238E27FC236}">
                <a16:creationId xmlns:a16="http://schemas.microsoft.com/office/drawing/2014/main" id="{81346DD5-A99E-4A1C-A77C-7C371F06B2A2}"/>
              </a:ext>
            </a:extLst>
          </p:cNvPr>
          <p:cNvPicPr>
            <a:picLocks noChangeAspect="1"/>
          </p:cNvPicPr>
          <p:nvPr/>
        </p:nvPicPr>
        <p:blipFill>
          <a:blip r:embed="rId2"/>
          <a:stretch>
            <a:fillRect/>
          </a:stretch>
        </p:blipFill>
        <p:spPr>
          <a:xfrm>
            <a:off x="3498112" y="2398136"/>
            <a:ext cx="5188688" cy="1997507"/>
          </a:xfrm>
          <a:prstGeom prst="rect">
            <a:avLst/>
          </a:prstGeom>
        </p:spPr>
      </p:pic>
    </p:spTree>
    <p:extLst>
      <p:ext uri="{BB962C8B-B14F-4D97-AF65-F5344CB8AC3E}">
        <p14:creationId xmlns:p14="http://schemas.microsoft.com/office/powerpoint/2010/main" val="42748914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3AC87-D2CD-443A-A5BC-BC2181E97415}"/>
              </a:ext>
            </a:extLst>
          </p:cNvPr>
          <p:cNvSpPr>
            <a:spLocks noGrp="1"/>
          </p:cNvSpPr>
          <p:nvPr>
            <p:ph type="title"/>
          </p:nvPr>
        </p:nvSpPr>
        <p:spPr/>
        <p:txBody>
          <a:bodyPr/>
          <a:lstStyle/>
          <a:p>
            <a:r>
              <a:rPr lang="en-US" sz="2800" dirty="0"/>
              <a:t>DOCTYPE</a:t>
            </a:r>
            <a:endParaRPr lang="en-CA" sz="2800" dirty="0"/>
          </a:p>
        </p:txBody>
      </p:sp>
      <p:sp>
        <p:nvSpPr>
          <p:cNvPr id="3" name="Text Placeholder 2">
            <a:extLst>
              <a:ext uri="{FF2B5EF4-FFF2-40B4-BE49-F238E27FC236}">
                <a16:creationId xmlns:a16="http://schemas.microsoft.com/office/drawing/2014/main" id="{D4B4BE69-4D52-4EA6-B055-0A3FDA5A6635}"/>
              </a:ext>
            </a:extLst>
          </p:cNvPr>
          <p:cNvSpPr>
            <a:spLocks noGrp="1"/>
          </p:cNvSpPr>
          <p:nvPr>
            <p:ph type="body" idx="1"/>
          </p:nvPr>
        </p:nvSpPr>
        <p:spPr/>
        <p:txBody>
          <a:bodyPr/>
          <a:lstStyle/>
          <a:p>
            <a:pPr algn="l"/>
            <a:r>
              <a:rPr lang="en-US" sz="1800" dirty="0">
                <a:latin typeface="+mj-lt"/>
              </a:rPr>
              <a:t>T</a:t>
            </a:r>
            <a:r>
              <a:rPr lang="en-US" sz="1800" b="0" i="0" u="none" strike="noStrike" baseline="0" dirty="0">
                <a:latin typeface="+mj-lt"/>
              </a:rPr>
              <a:t>he DOCTYPE declaration tells the browser what type of document it is about to process.</a:t>
            </a:r>
          </a:p>
          <a:p>
            <a:pPr algn="l"/>
            <a:r>
              <a:rPr lang="en-US" sz="1800" b="0" i="0" u="none" strike="noStrike" baseline="0" dirty="0">
                <a:latin typeface="+mj-lt"/>
              </a:rPr>
              <a:t>It does not indicate what version of HTML is contained within the document</a:t>
            </a:r>
            <a:endParaRPr lang="en-US" sz="1800" dirty="0">
              <a:latin typeface="+mj-lt"/>
            </a:endParaRPr>
          </a:p>
        </p:txBody>
      </p:sp>
      <p:pic>
        <p:nvPicPr>
          <p:cNvPr id="8" name="Picture 7">
            <a:extLst>
              <a:ext uri="{FF2B5EF4-FFF2-40B4-BE49-F238E27FC236}">
                <a16:creationId xmlns:a16="http://schemas.microsoft.com/office/drawing/2014/main" id="{30D0A7B0-2817-48F1-A1A2-CC5DC0778747}"/>
              </a:ext>
              <a:ext uri="{C183D7F6-B498-43B3-948B-1728B52AA6E4}">
                <adec:decorative xmlns:adec="http://schemas.microsoft.com/office/drawing/2017/decorative" val="1"/>
              </a:ext>
            </a:extLst>
          </p:cNvPr>
          <p:cNvPicPr>
            <a:picLocks noChangeAspect="1"/>
          </p:cNvPicPr>
          <p:nvPr/>
        </p:nvPicPr>
        <p:blipFill>
          <a:blip r:embed="rId2">
            <a:alphaModFix amt="35000"/>
            <a:extLst>
              <a:ext uri="{BEBA8EAE-BF5A-486C-A8C5-ECC9F3942E4B}">
                <a14:imgProps xmlns:a14="http://schemas.microsoft.com/office/drawing/2010/main">
                  <a14:imgLayer r:embed="rId3">
                    <a14:imgEffect>
                      <a14:brightnessContrast bright="-40000" contrast="-20000"/>
                    </a14:imgEffect>
                  </a14:imgLayer>
                </a14:imgProps>
              </a:ext>
            </a:extLst>
          </a:blip>
          <a:stretch>
            <a:fillRect/>
          </a:stretch>
        </p:blipFill>
        <p:spPr>
          <a:xfrm>
            <a:off x="3498112" y="2398136"/>
            <a:ext cx="5188688" cy="1997507"/>
          </a:xfrm>
          <a:prstGeom prst="rect">
            <a:avLst/>
          </a:prstGeom>
        </p:spPr>
      </p:pic>
      <p:pic>
        <p:nvPicPr>
          <p:cNvPr id="7" name="Picture 6">
            <a:extLst>
              <a:ext uri="{FF2B5EF4-FFF2-40B4-BE49-F238E27FC236}">
                <a16:creationId xmlns:a16="http://schemas.microsoft.com/office/drawing/2014/main" id="{9EB0EB5A-E28E-4CA8-A05E-17358203E8B8}"/>
              </a:ext>
              <a:ext uri="{C183D7F6-B498-43B3-948B-1728B52AA6E4}">
                <adec:decorative xmlns:adec="http://schemas.microsoft.com/office/drawing/2017/decorative" val="1"/>
              </a:ext>
            </a:extLst>
          </p:cNvPr>
          <p:cNvPicPr>
            <a:picLocks noChangeAspect="1"/>
          </p:cNvPicPr>
          <p:nvPr/>
        </p:nvPicPr>
        <p:blipFill rotWithShape="1">
          <a:blip r:embed="rId4"/>
          <a:srcRect b="91308"/>
          <a:stretch/>
        </p:blipFill>
        <p:spPr>
          <a:xfrm>
            <a:off x="3498112" y="2398137"/>
            <a:ext cx="5188688" cy="173614"/>
          </a:xfrm>
          <a:prstGeom prst="rect">
            <a:avLst/>
          </a:prstGeom>
        </p:spPr>
      </p:pic>
    </p:spTree>
    <p:extLst>
      <p:ext uri="{BB962C8B-B14F-4D97-AF65-F5344CB8AC3E}">
        <p14:creationId xmlns:p14="http://schemas.microsoft.com/office/powerpoint/2010/main" val="25229382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3AC87-D2CD-443A-A5BC-BC2181E97415}"/>
              </a:ext>
            </a:extLst>
          </p:cNvPr>
          <p:cNvSpPr>
            <a:spLocks noGrp="1"/>
          </p:cNvSpPr>
          <p:nvPr>
            <p:ph type="title"/>
          </p:nvPr>
        </p:nvSpPr>
        <p:spPr/>
        <p:txBody>
          <a:bodyPr/>
          <a:lstStyle/>
          <a:p>
            <a:r>
              <a:rPr lang="en-US" sz="2800" dirty="0"/>
              <a:t>&lt;Html&gt; element</a:t>
            </a:r>
            <a:endParaRPr lang="en-CA" sz="2800" dirty="0"/>
          </a:p>
        </p:txBody>
      </p:sp>
      <p:sp>
        <p:nvSpPr>
          <p:cNvPr id="3" name="Text Placeholder 2">
            <a:extLst>
              <a:ext uri="{FF2B5EF4-FFF2-40B4-BE49-F238E27FC236}">
                <a16:creationId xmlns:a16="http://schemas.microsoft.com/office/drawing/2014/main" id="{D4B4BE69-4D52-4EA6-B055-0A3FDA5A6635}"/>
              </a:ext>
            </a:extLst>
          </p:cNvPr>
          <p:cNvSpPr>
            <a:spLocks noGrp="1"/>
          </p:cNvSpPr>
          <p:nvPr>
            <p:ph type="body" idx="1"/>
          </p:nvPr>
        </p:nvSpPr>
        <p:spPr>
          <a:xfrm>
            <a:off x="457200" y="1081088"/>
            <a:ext cx="8232775" cy="1214437"/>
          </a:xfrm>
        </p:spPr>
        <p:txBody>
          <a:bodyPr/>
          <a:lstStyle/>
          <a:p>
            <a:pPr marL="114300" indent="0" algn="l">
              <a:buNone/>
            </a:pPr>
            <a:r>
              <a:rPr lang="en-US" sz="1800" b="0" i="0" u="none" strike="noStrike" baseline="0" dirty="0">
                <a:latin typeface="+mj-lt"/>
              </a:rPr>
              <a:t>HTML5 does not require the use of the &lt;html&gt;, &lt;head&gt;, and &lt;body&gt; elements. However, in XHTML they were required, and most web authors continue to use them.</a:t>
            </a:r>
            <a:endParaRPr lang="en-US" sz="1800" dirty="0">
              <a:latin typeface="+mj-lt"/>
            </a:endParaRPr>
          </a:p>
        </p:txBody>
      </p:sp>
      <p:pic>
        <p:nvPicPr>
          <p:cNvPr id="8" name="Picture 7">
            <a:extLst>
              <a:ext uri="{FF2B5EF4-FFF2-40B4-BE49-F238E27FC236}">
                <a16:creationId xmlns:a16="http://schemas.microsoft.com/office/drawing/2014/main" id="{30D0A7B0-2817-48F1-A1A2-CC5DC0778747}"/>
              </a:ext>
              <a:ext uri="{C183D7F6-B498-43B3-948B-1728B52AA6E4}">
                <adec:decorative xmlns:adec="http://schemas.microsoft.com/office/drawing/2017/decorative" val="1"/>
              </a:ext>
            </a:extLst>
          </p:cNvPr>
          <p:cNvPicPr>
            <a:picLocks noChangeAspect="1"/>
          </p:cNvPicPr>
          <p:nvPr/>
        </p:nvPicPr>
        <p:blipFill>
          <a:blip r:embed="rId2">
            <a:alphaModFix amt="35000"/>
            <a:extLst>
              <a:ext uri="{BEBA8EAE-BF5A-486C-A8C5-ECC9F3942E4B}">
                <a14:imgProps xmlns:a14="http://schemas.microsoft.com/office/drawing/2010/main">
                  <a14:imgLayer r:embed="rId3">
                    <a14:imgEffect>
                      <a14:brightnessContrast bright="-40000" contrast="-20000"/>
                    </a14:imgEffect>
                  </a14:imgLayer>
                </a14:imgProps>
              </a:ext>
            </a:extLst>
          </a:blip>
          <a:stretch>
            <a:fillRect/>
          </a:stretch>
        </p:blipFill>
        <p:spPr>
          <a:xfrm>
            <a:off x="3498112" y="2398136"/>
            <a:ext cx="5188688" cy="1997507"/>
          </a:xfrm>
          <a:prstGeom prst="rect">
            <a:avLst/>
          </a:prstGeom>
        </p:spPr>
      </p:pic>
      <p:pic>
        <p:nvPicPr>
          <p:cNvPr id="7" name="Picture 6">
            <a:extLst>
              <a:ext uri="{FF2B5EF4-FFF2-40B4-BE49-F238E27FC236}">
                <a16:creationId xmlns:a16="http://schemas.microsoft.com/office/drawing/2014/main" id="{9EB0EB5A-E28E-4CA8-A05E-17358203E8B8}"/>
              </a:ext>
              <a:ext uri="{C183D7F6-B498-43B3-948B-1728B52AA6E4}">
                <adec:decorative xmlns:adec="http://schemas.microsoft.com/office/drawing/2017/decorative" val="1"/>
              </a:ext>
            </a:extLst>
          </p:cNvPr>
          <p:cNvPicPr>
            <a:picLocks noChangeAspect="1"/>
          </p:cNvPicPr>
          <p:nvPr/>
        </p:nvPicPr>
        <p:blipFill rotWithShape="1">
          <a:blip r:embed="rId4"/>
          <a:srcRect t="8691" b="82426"/>
          <a:stretch/>
        </p:blipFill>
        <p:spPr>
          <a:xfrm>
            <a:off x="3498112" y="2571750"/>
            <a:ext cx="5188688" cy="177426"/>
          </a:xfrm>
          <a:prstGeom prst="rect">
            <a:avLst/>
          </a:prstGeom>
        </p:spPr>
      </p:pic>
      <p:pic>
        <p:nvPicPr>
          <p:cNvPr id="9" name="Picture 8">
            <a:extLst>
              <a:ext uri="{FF2B5EF4-FFF2-40B4-BE49-F238E27FC236}">
                <a16:creationId xmlns:a16="http://schemas.microsoft.com/office/drawing/2014/main" id="{C9554798-C3DE-4099-A910-CD52EE2BDC68}"/>
              </a:ext>
              <a:ext uri="{C183D7F6-B498-43B3-948B-1728B52AA6E4}">
                <adec:decorative xmlns:adec="http://schemas.microsoft.com/office/drawing/2017/decorative" val="1"/>
              </a:ext>
            </a:extLst>
          </p:cNvPr>
          <p:cNvPicPr>
            <a:picLocks noChangeAspect="1"/>
          </p:cNvPicPr>
          <p:nvPr/>
        </p:nvPicPr>
        <p:blipFill rotWithShape="1">
          <a:blip r:embed="rId4"/>
          <a:srcRect t="-3" r="91803" b="-3"/>
          <a:stretch/>
        </p:blipFill>
        <p:spPr>
          <a:xfrm>
            <a:off x="3498112" y="2398137"/>
            <a:ext cx="425302" cy="1997506"/>
          </a:xfrm>
          <a:prstGeom prst="rect">
            <a:avLst/>
          </a:prstGeom>
        </p:spPr>
      </p:pic>
      <p:pic>
        <p:nvPicPr>
          <p:cNvPr id="11" name="Picture 10">
            <a:extLst>
              <a:ext uri="{FF2B5EF4-FFF2-40B4-BE49-F238E27FC236}">
                <a16:creationId xmlns:a16="http://schemas.microsoft.com/office/drawing/2014/main" id="{0D4DDAA8-379F-4E7C-9F0C-7F5899AAAE45}"/>
              </a:ext>
              <a:ext uri="{C183D7F6-B498-43B3-948B-1728B52AA6E4}">
                <adec:decorative xmlns:adec="http://schemas.microsoft.com/office/drawing/2017/decorative" val="1"/>
              </a:ext>
            </a:extLst>
          </p:cNvPr>
          <p:cNvPicPr>
            <a:picLocks noChangeAspect="1"/>
          </p:cNvPicPr>
          <p:nvPr/>
        </p:nvPicPr>
        <p:blipFill rotWithShape="1">
          <a:blip r:embed="rId4"/>
          <a:srcRect t="93668" b="-3"/>
          <a:stretch/>
        </p:blipFill>
        <p:spPr>
          <a:xfrm>
            <a:off x="3498112" y="4269112"/>
            <a:ext cx="5188688" cy="126529"/>
          </a:xfrm>
          <a:prstGeom prst="rect">
            <a:avLst/>
          </a:prstGeom>
        </p:spPr>
      </p:pic>
      <p:sp>
        <p:nvSpPr>
          <p:cNvPr id="4" name="TextBox 3">
            <a:extLst>
              <a:ext uri="{FF2B5EF4-FFF2-40B4-BE49-F238E27FC236}">
                <a16:creationId xmlns:a16="http://schemas.microsoft.com/office/drawing/2014/main" id="{143B0036-1017-4908-A0A3-B41C5F51E5BE}"/>
              </a:ext>
              <a:ext uri="{C183D7F6-B498-43B3-948B-1728B52AA6E4}">
                <adec:decorative xmlns:adec="http://schemas.microsoft.com/office/drawing/2017/decorative" val="1"/>
              </a:ext>
            </a:extLst>
          </p:cNvPr>
          <p:cNvSpPr txBox="1"/>
          <p:nvPr/>
        </p:nvSpPr>
        <p:spPr>
          <a:xfrm>
            <a:off x="529857" y="2295525"/>
            <a:ext cx="2888880" cy="2308324"/>
          </a:xfrm>
          <a:prstGeom prst="rect">
            <a:avLst/>
          </a:prstGeom>
          <a:noFill/>
        </p:spPr>
        <p:txBody>
          <a:bodyPr wrap="square" rtlCol="0">
            <a:spAutoFit/>
          </a:bodyPr>
          <a:lstStyle/>
          <a:p>
            <a:pPr algn="l"/>
            <a:r>
              <a:rPr lang="en-US" sz="1800" b="0" i="0" u="none" strike="noStrike" baseline="0" dirty="0">
                <a:solidFill>
                  <a:srgbClr val="000000"/>
                </a:solidFill>
                <a:latin typeface="+mj-lt"/>
              </a:rPr>
              <a:t>The &lt;html&gt; element is sometimes called the </a:t>
            </a:r>
            <a:r>
              <a:rPr lang="en-US" sz="1800" b="1" i="0" u="none" strike="noStrike" baseline="0" dirty="0">
                <a:solidFill>
                  <a:srgbClr val="009A9A"/>
                </a:solidFill>
                <a:latin typeface="+mj-lt"/>
              </a:rPr>
              <a:t>root</a:t>
            </a:r>
          </a:p>
          <a:p>
            <a:pPr algn="l"/>
            <a:r>
              <a:rPr lang="en-US" sz="1800" b="1" i="0" u="none" strike="noStrike" baseline="0" dirty="0">
                <a:solidFill>
                  <a:srgbClr val="009A9A"/>
                </a:solidFill>
                <a:latin typeface="+mj-lt"/>
              </a:rPr>
              <a:t>element </a:t>
            </a:r>
            <a:r>
              <a:rPr lang="en-US" sz="1800" b="0" i="0" u="none" strike="noStrike" baseline="0" dirty="0">
                <a:solidFill>
                  <a:srgbClr val="000000"/>
                </a:solidFill>
                <a:latin typeface="+mj-lt"/>
              </a:rPr>
              <a:t>as it contains all the other HTML elements in the document.</a:t>
            </a:r>
            <a:r>
              <a:rPr lang="en-US" sz="1800" b="0" i="0" u="none" strike="noStrike" baseline="0" dirty="0">
                <a:latin typeface="+mj-lt"/>
              </a:rPr>
              <a:t> </a:t>
            </a:r>
            <a:r>
              <a:rPr lang="en-US" sz="1800" dirty="0">
                <a:latin typeface="+mj-lt"/>
              </a:rPr>
              <a:t>The optional</a:t>
            </a:r>
            <a:r>
              <a:rPr lang="en-US" sz="1800" b="0" i="0" u="none" strike="noStrike" baseline="0" dirty="0">
                <a:latin typeface="+mj-lt"/>
              </a:rPr>
              <a:t> </a:t>
            </a:r>
            <a:r>
              <a:rPr lang="en-US" sz="1800" b="1" i="0" u="none" strike="noStrike" baseline="0" dirty="0">
                <a:latin typeface="+mj-lt"/>
              </a:rPr>
              <a:t>lang</a:t>
            </a:r>
            <a:r>
              <a:rPr lang="en-US" sz="1800" b="0" i="0" u="none" strike="noStrike" baseline="0" dirty="0">
                <a:latin typeface="+mj-lt"/>
              </a:rPr>
              <a:t> attribute tells the browser the language</a:t>
            </a:r>
          </a:p>
          <a:p>
            <a:pPr algn="l"/>
            <a:r>
              <a:rPr lang="en-US" sz="1800" b="0" i="0" u="none" strike="noStrike" baseline="0" dirty="0">
                <a:latin typeface="+mj-lt"/>
              </a:rPr>
              <a:t>that is being used.</a:t>
            </a:r>
            <a:endParaRPr lang="en-CA" dirty="0">
              <a:latin typeface="+mj-lt"/>
            </a:endParaRPr>
          </a:p>
        </p:txBody>
      </p:sp>
    </p:spTree>
    <p:extLst>
      <p:ext uri="{BB962C8B-B14F-4D97-AF65-F5344CB8AC3E}">
        <p14:creationId xmlns:p14="http://schemas.microsoft.com/office/powerpoint/2010/main" val="6217278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3AC87-D2CD-443A-A5BC-BC2181E97415}"/>
              </a:ext>
            </a:extLst>
          </p:cNvPr>
          <p:cNvSpPr>
            <a:spLocks noGrp="1"/>
          </p:cNvSpPr>
          <p:nvPr>
            <p:ph type="title"/>
          </p:nvPr>
        </p:nvSpPr>
        <p:spPr/>
        <p:txBody>
          <a:bodyPr/>
          <a:lstStyle/>
          <a:p>
            <a:r>
              <a:rPr lang="en-US" sz="2800" dirty="0"/>
              <a:t>&lt;Head&gt; Element</a:t>
            </a:r>
            <a:endParaRPr lang="en-CA" sz="2800" dirty="0"/>
          </a:p>
        </p:txBody>
      </p:sp>
      <p:pic>
        <p:nvPicPr>
          <p:cNvPr id="8" name="Picture 7">
            <a:extLst>
              <a:ext uri="{FF2B5EF4-FFF2-40B4-BE49-F238E27FC236}">
                <a16:creationId xmlns:a16="http://schemas.microsoft.com/office/drawing/2014/main" id="{30D0A7B0-2817-48F1-A1A2-CC5DC0778747}"/>
              </a:ext>
              <a:ext uri="{C183D7F6-B498-43B3-948B-1728B52AA6E4}">
                <adec:decorative xmlns:adec="http://schemas.microsoft.com/office/drawing/2017/decorative" val="1"/>
              </a:ext>
            </a:extLst>
          </p:cNvPr>
          <p:cNvPicPr>
            <a:picLocks noChangeAspect="1"/>
          </p:cNvPicPr>
          <p:nvPr/>
        </p:nvPicPr>
        <p:blipFill>
          <a:blip r:embed="rId2">
            <a:alphaModFix amt="35000"/>
            <a:extLst>
              <a:ext uri="{BEBA8EAE-BF5A-486C-A8C5-ECC9F3942E4B}">
                <a14:imgProps xmlns:a14="http://schemas.microsoft.com/office/drawing/2010/main">
                  <a14:imgLayer r:embed="rId3">
                    <a14:imgEffect>
                      <a14:brightnessContrast bright="-40000" contrast="-20000"/>
                    </a14:imgEffect>
                  </a14:imgLayer>
                </a14:imgProps>
              </a:ext>
            </a:extLst>
          </a:blip>
          <a:stretch>
            <a:fillRect/>
          </a:stretch>
        </p:blipFill>
        <p:spPr>
          <a:xfrm>
            <a:off x="3498112" y="2398136"/>
            <a:ext cx="5188688" cy="1997507"/>
          </a:xfrm>
          <a:prstGeom prst="rect">
            <a:avLst/>
          </a:prstGeom>
        </p:spPr>
      </p:pic>
      <p:sp>
        <p:nvSpPr>
          <p:cNvPr id="3" name="Text Placeholder 2">
            <a:extLst>
              <a:ext uri="{FF2B5EF4-FFF2-40B4-BE49-F238E27FC236}">
                <a16:creationId xmlns:a16="http://schemas.microsoft.com/office/drawing/2014/main" id="{D4B4BE69-4D52-4EA6-B055-0A3FDA5A6635}"/>
              </a:ext>
              <a:ext uri="{C183D7F6-B498-43B3-948B-1728B52AA6E4}">
                <adec:decorative xmlns:adec="http://schemas.microsoft.com/office/drawing/2017/decorative" val="0"/>
              </a:ext>
            </a:extLst>
          </p:cNvPr>
          <p:cNvSpPr>
            <a:spLocks noGrp="1"/>
          </p:cNvSpPr>
          <p:nvPr>
            <p:ph type="body" idx="1"/>
          </p:nvPr>
        </p:nvSpPr>
        <p:spPr/>
        <p:txBody>
          <a:bodyPr/>
          <a:lstStyle/>
          <a:p>
            <a:pPr marL="114300" indent="0" algn="l">
              <a:buNone/>
            </a:pPr>
            <a:r>
              <a:rPr lang="en-US" sz="1800" b="0" i="0" u="none" strike="noStrike" baseline="0" dirty="0">
                <a:latin typeface="SabonLTPro-Roman"/>
              </a:rPr>
              <a:t>The </a:t>
            </a:r>
            <a:r>
              <a:rPr lang="en-US" sz="1800" b="1" dirty="0">
                <a:solidFill>
                  <a:srgbClr val="009A9A"/>
                </a:solidFill>
                <a:latin typeface="+mj-lt"/>
              </a:rPr>
              <a:t>head</a:t>
            </a:r>
            <a:r>
              <a:rPr lang="en-US" sz="1800" b="0" i="0" u="none" strike="noStrike" baseline="0" dirty="0">
                <a:latin typeface="SabonLTPro-Roman"/>
              </a:rPr>
              <a:t> contains descriptive elements </a:t>
            </a:r>
            <a:r>
              <a:rPr lang="en-US" sz="1800" b="0" i="1" u="none" strike="noStrike" baseline="0" dirty="0">
                <a:latin typeface="SabonLTPro-Italic"/>
              </a:rPr>
              <a:t>about </a:t>
            </a:r>
            <a:r>
              <a:rPr lang="en-US" sz="1800" b="0" i="0" u="none" strike="noStrike" baseline="0" dirty="0">
                <a:latin typeface="SabonLTPro-Roman"/>
              </a:rPr>
              <a:t>the document, such as its title, encoding, and any style sheets or JavaScript files it uses.</a:t>
            </a:r>
          </a:p>
        </p:txBody>
      </p:sp>
      <p:pic>
        <p:nvPicPr>
          <p:cNvPr id="7" name="Picture 6">
            <a:extLst>
              <a:ext uri="{FF2B5EF4-FFF2-40B4-BE49-F238E27FC236}">
                <a16:creationId xmlns:a16="http://schemas.microsoft.com/office/drawing/2014/main" id="{9EB0EB5A-E28E-4CA8-A05E-17358203E8B8}"/>
              </a:ext>
              <a:ext uri="{C183D7F6-B498-43B3-948B-1728B52AA6E4}">
                <adec:decorative xmlns:adec="http://schemas.microsoft.com/office/drawing/2017/decorative" val="1"/>
              </a:ext>
            </a:extLst>
          </p:cNvPr>
          <p:cNvPicPr>
            <a:picLocks noChangeAspect="1"/>
          </p:cNvPicPr>
          <p:nvPr/>
        </p:nvPicPr>
        <p:blipFill rotWithShape="1">
          <a:blip r:embed="rId4"/>
          <a:srcRect l="9499" t="18231" b="37897"/>
          <a:stretch/>
        </p:blipFill>
        <p:spPr>
          <a:xfrm>
            <a:off x="3990974" y="2762250"/>
            <a:ext cx="4695825" cy="876300"/>
          </a:xfrm>
          <a:prstGeom prst="rect">
            <a:avLst/>
          </a:prstGeom>
        </p:spPr>
      </p:pic>
    </p:spTree>
    <p:extLst>
      <p:ext uri="{BB962C8B-B14F-4D97-AF65-F5344CB8AC3E}">
        <p14:creationId xmlns:p14="http://schemas.microsoft.com/office/powerpoint/2010/main" val="15640623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9"/>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Clr>
                <a:srgbClr val="007FA3"/>
              </a:buClr>
              <a:buSzPts val="3600"/>
              <a:buFont typeface="Times New Roman"/>
              <a:buNone/>
            </a:pPr>
            <a:r>
              <a:rPr lang="en" dirty="0"/>
              <a:t>In this chapter you will learn . . .</a:t>
            </a:r>
            <a:endParaRPr dirty="0"/>
          </a:p>
        </p:txBody>
      </p:sp>
      <p:sp>
        <p:nvSpPr>
          <p:cNvPr id="180" name="Google Shape;180;p29"/>
          <p:cNvSpPr txBox="1">
            <a:spLocks noGrp="1"/>
          </p:cNvSpPr>
          <p:nvPr>
            <p:ph type="body" idx="1"/>
          </p:nvPr>
        </p:nvSpPr>
        <p:spPr>
          <a:xfrm>
            <a:off x="457200" y="1081088"/>
            <a:ext cx="8232900" cy="3532500"/>
          </a:xfrm>
          <a:prstGeom prst="rect">
            <a:avLst/>
          </a:prstGeom>
          <a:noFill/>
          <a:ln>
            <a:noFill/>
          </a:ln>
        </p:spPr>
        <p:txBody>
          <a:bodyPr spcFirstLastPara="1" wrap="square" lIns="91425" tIns="91425" rIns="91425" bIns="91425" anchor="t" anchorCtr="0">
            <a:noAutofit/>
          </a:bodyPr>
          <a:lstStyle/>
          <a:p>
            <a:pPr algn="l"/>
            <a:r>
              <a:rPr lang="en-US" sz="1800" b="0" i="0" u="none" strike="noStrike" baseline="0" dirty="0">
                <a:solidFill>
                  <a:schemeClr val="tx1"/>
                </a:solidFill>
                <a:latin typeface="+mj-lt"/>
              </a:rPr>
              <a:t>A very brief history of HTML</a:t>
            </a:r>
          </a:p>
          <a:p>
            <a:pPr algn="l"/>
            <a:r>
              <a:rPr lang="en-CA" sz="1800" b="0" i="0" u="none" strike="noStrike" baseline="0" dirty="0">
                <a:solidFill>
                  <a:schemeClr val="tx1"/>
                </a:solidFill>
                <a:latin typeface="+mj-lt"/>
              </a:rPr>
              <a:t>The syntax of HTML</a:t>
            </a:r>
          </a:p>
          <a:p>
            <a:pPr algn="l"/>
            <a:r>
              <a:rPr lang="en-US" sz="1800" b="0" i="0" u="none" strike="noStrike" baseline="0" dirty="0">
                <a:solidFill>
                  <a:schemeClr val="tx1"/>
                </a:solidFill>
                <a:latin typeface="+mj-lt"/>
              </a:rPr>
              <a:t>Why semantic structure is so important for HTML</a:t>
            </a:r>
          </a:p>
          <a:p>
            <a:pPr algn="l"/>
            <a:r>
              <a:rPr lang="en-US" sz="1800" b="0" i="0" u="none" strike="noStrike" baseline="0" dirty="0">
                <a:solidFill>
                  <a:schemeClr val="tx1"/>
                </a:solidFill>
                <a:latin typeface="+mj-lt"/>
              </a:rPr>
              <a:t>How HTML documents are structured</a:t>
            </a:r>
          </a:p>
          <a:p>
            <a:pPr algn="l"/>
            <a:r>
              <a:rPr lang="en-US" sz="1800" b="0" i="0" u="none" strike="noStrike" baseline="0" dirty="0">
                <a:solidFill>
                  <a:schemeClr val="tx1"/>
                </a:solidFill>
                <a:latin typeface="+mj-lt"/>
              </a:rPr>
              <a:t>A tour of the main elements in HTML</a:t>
            </a:r>
          </a:p>
          <a:p>
            <a:pPr algn="l"/>
            <a:r>
              <a:rPr lang="en-US" sz="1800" b="0" i="0" u="none" strike="noStrike" baseline="0" dirty="0">
                <a:solidFill>
                  <a:schemeClr val="tx1"/>
                </a:solidFill>
                <a:latin typeface="+mj-lt"/>
              </a:rPr>
              <a:t>The semantic structure elements in HTML5</a:t>
            </a:r>
            <a:endParaRPr lang="en-US" dirty="0">
              <a:solidFill>
                <a:schemeClr val="tx1"/>
              </a:solidFill>
              <a:latin typeface="+mj-l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3AC87-D2CD-443A-A5BC-BC2181E97415}"/>
              </a:ext>
            </a:extLst>
          </p:cNvPr>
          <p:cNvSpPr>
            <a:spLocks noGrp="1"/>
          </p:cNvSpPr>
          <p:nvPr>
            <p:ph type="title"/>
          </p:nvPr>
        </p:nvSpPr>
        <p:spPr/>
        <p:txBody>
          <a:bodyPr/>
          <a:lstStyle/>
          <a:p>
            <a:r>
              <a:rPr lang="en-US" sz="2800" dirty="0"/>
              <a:t>&lt;Body&gt; Element</a:t>
            </a:r>
            <a:endParaRPr lang="en-CA" sz="2800" dirty="0"/>
          </a:p>
        </p:txBody>
      </p:sp>
      <p:pic>
        <p:nvPicPr>
          <p:cNvPr id="8" name="Picture 7">
            <a:extLst>
              <a:ext uri="{FF2B5EF4-FFF2-40B4-BE49-F238E27FC236}">
                <a16:creationId xmlns:a16="http://schemas.microsoft.com/office/drawing/2014/main" id="{30D0A7B0-2817-48F1-A1A2-CC5DC0778747}"/>
              </a:ext>
              <a:ext uri="{C183D7F6-B498-43B3-948B-1728B52AA6E4}">
                <adec:decorative xmlns:adec="http://schemas.microsoft.com/office/drawing/2017/decorative" val="1"/>
              </a:ext>
            </a:extLst>
          </p:cNvPr>
          <p:cNvPicPr>
            <a:picLocks noChangeAspect="1"/>
          </p:cNvPicPr>
          <p:nvPr/>
        </p:nvPicPr>
        <p:blipFill>
          <a:blip r:embed="rId2">
            <a:alphaModFix amt="35000"/>
            <a:extLst>
              <a:ext uri="{BEBA8EAE-BF5A-486C-A8C5-ECC9F3942E4B}">
                <a14:imgProps xmlns:a14="http://schemas.microsoft.com/office/drawing/2010/main">
                  <a14:imgLayer r:embed="rId3">
                    <a14:imgEffect>
                      <a14:brightnessContrast bright="-40000" contrast="-20000"/>
                    </a14:imgEffect>
                  </a14:imgLayer>
                </a14:imgProps>
              </a:ext>
            </a:extLst>
          </a:blip>
          <a:stretch>
            <a:fillRect/>
          </a:stretch>
        </p:blipFill>
        <p:spPr>
          <a:xfrm>
            <a:off x="3498112" y="2398136"/>
            <a:ext cx="5188688" cy="1997507"/>
          </a:xfrm>
          <a:prstGeom prst="rect">
            <a:avLst/>
          </a:prstGeom>
        </p:spPr>
      </p:pic>
      <p:sp>
        <p:nvSpPr>
          <p:cNvPr id="3" name="Text Placeholder 2">
            <a:extLst>
              <a:ext uri="{FF2B5EF4-FFF2-40B4-BE49-F238E27FC236}">
                <a16:creationId xmlns:a16="http://schemas.microsoft.com/office/drawing/2014/main" id="{D4B4BE69-4D52-4EA6-B055-0A3FDA5A6635}"/>
              </a:ext>
            </a:extLst>
          </p:cNvPr>
          <p:cNvSpPr>
            <a:spLocks noGrp="1"/>
          </p:cNvSpPr>
          <p:nvPr>
            <p:ph type="body" idx="1"/>
          </p:nvPr>
        </p:nvSpPr>
        <p:spPr/>
        <p:txBody>
          <a:bodyPr/>
          <a:lstStyle/>
          <a:p>
            <a:pPr marL="114300" indent="0" algn="l">
              <a:buNone/>
            </a:pPr>
            <a:r>
              <a:rPr lang="en-CA" sz="1800" b="0" i="0" u="none" strike="noStrike" baseline="0" dirty="0">
                <a:latin typeface="SabonLTPro-Roman"/>
              </a:rPr>
              <a:t>The </a:t>
            </a:r>
            <a:r>
              <a:rPr lang="en-US" sz="1800" b="0" i="0" u="none" strike="noStrike" baseline="0" dirty="0">
                <a:latin typeface="SabonLTPro-Roman"/>
              </a:rPr>
              <a:t>body contains content (both HTML elements and regular text) that will be displayed by the browser. The rest of this chapter and the next chapter will cover the HTML that will appear within the body.</a:t>
            </a:r>
            <a:endParaRPr lang="en-US" sz="1800" dirty="0">
              <a:latin typeface="+mj-lt"/>
            </a:endParaRPr>
          </a:p>
        </p:txBody>
      </p:sp>
      <p:pic>
        <p:nvPicPr>
          <p:cNvPr id="7" name="Picture 6">
            <a:extLst>
              <a:ext uri="{FF2B5EF4-FFF2-40B4-BE49-F238E27FC236}">
                <a16:creationId xmlns:a16="http://schemas.microsoft.com/office/drawing/2014/main" id="{9EB0EB5A-E28E-4CA8-A05E-17358203E8B8}"/>
              </a:ext>
              <a:ext uri="{C183D7F6-B498-43B3-948B-1728B52AA6E4}">
                <adec:decorative xmlns:adec="http://schemas.microsoft.com/office/drawing/2017/decorative" val="1"/>
              </a:ext>
            </a:extLst>
          </p:cNvPr>
          <p:cNvPicPr>
            <a:picLocks noChangeAspect="1"/>
          </p:cNvPicPr>
          <p:nvPr/>
        </p:nvPicPr>
        <p:blipFill rotWithShape="1">
          <a:blip r:embed="rId4"/>
          <a:srcRect l="9499" t="64487" b="7378"/>
          <a:stretch/>
        </p:blipFill>
        <p:spPr>
          <a:xfrm>
            <a:off x="3990974" y="3686174"/>
            <a:ext cx="4695825" cy="561975"/>
          </a:xfrm>
          <a:prstGeom prst="rect">
            <a:avLst/>
          </a:prstGeom>
        </p:spPr>
      </p:pic>
    </p:spTree>
    <p:extLst>
      <p:ext uri="{BB962C8B-B14F-4D97-AF65-F5344CB8AC3E}">
        <p14:creationId xmlns:p14="http://schemas.microsoft.com/office/powerpoint/2010/main" val="31022767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809C96-9C50-4C59-B868-324907ED57F2}"/>
              </a:ext>
            </a:extLst>
          </p:cNvPr>
          <p:cNvSpPr>
            <a:spLocks noGrp="1"/>
          </p:cNvSpPr>
          <p:nvPr>
            <p:ph type="title"/>
          </p:nvPr>
        </p:nvSpPr>
        <p:spPr/>
        <p:txBody>
          <a:bodyPr/>
          <a:lstStyle/>
          <a:p>
            <a:r>
              <a:rPr lang="en-US" dirty="0"/>
              <a:t>Quick Tour of HTML Elements</a:t>
            </a:r>
            <a:endParaRPr lang="en-CA" dirty="0"/>
          </a:p>
        </p:txBody>
      </p:sp>
      <p:sp>
        <p:nvSpPr>
          <p:cNvPr id="3" name="Text Placeholder 2">
            <a:extLst>
              <a:ext uri="{FF2B5EF4-FFF2-40B4-BE49-F238E27FC236}">
                <a16:creationId xmlns:a16="http://schemas.microsoft.com/office/drawing/2014/main" id="{CCD449D2-9008-4876-A4CD-D71FC4C514FA}"/>
              </a:ext>
            </a:extLst>
          </p:cNvPr>
          <p:cNvSpPr>
            <a:spLocks noGrp="1"/>
          </p:cNvSpPr>
          <p:nvPr>
            <p:ph type="body" idx="1"/>
          </p:nvPr>
        </p:nvSpPr>
        <p:spPr>
          <a:xfrm>
            <a:off x="457200" y="1081088"/>
            <a:ext cx="3648075" cy="3532476"/>
          </a:xfrm>
        </p:spPr>
        <p:txBody>
          <a:bodyPr/>
          <a:lstStyle/>
          <a:p>
            <a:pPr algn="l">
              <a:buFont typeface="+mj-lt"/>
              <a:buAutoNum type="arabicPeriod"/>
            </a:pPr>
            <a:r>
              <a:rPr lang="en-US" sz="1200" b="1" i="0" u="none" strike="noStrike" baseline="0" dirty="0">
                <a:latin typeface="+mj-lt"/>
              </a:rPr>
              <a:t>Headings</a:t>
            </a:r>
            <a:r>
              <a:rPr lang="en-US" sz="1200" b="0" i="0" u="none" strike="noStrike" baseline="0" dirty="0">
                <a:latin typeface="+mj-lt"/>
              </a:rPr>
              <a:t>. Describes the main structure of document. There are six levels of headings.</a:t>
            </a:r>
          </a:p>
          <a:p>
            <a:pPr algn="l">
              <a:buFont typeface="+mj-lt"/>
              <a:buAutoNum type="arabicPeriod"/>
            </a:pPr>
            <a:r>
              <a:rPr lang="en-US" sz="1200" b="1" i="0" u="none" strike="noStrike" baseline="0" dirty="0">
                <a:latin typeface="+mj-lt"/>
              </a:rPr>
              <a:t>Paragraphs</a:t>
            </a:r>
            <a:r>
              <a:rPr lang="en-US" sz="1200" b="0" i="0" u="none" strike="noStrike" baseline="0" dirty="0">
                <a:latin typeface="+mj-lt"/>
              </a:rPr>
              <a:t>. The basic unit of text in HTML. As block-level elements, browsers typically add newlines before and after the element.</a:t>
            </a:r>
          </a:p>
          <a:p>
            <a:pPr algn="l">
              <a:buFont typeface="+mj-lt"/>
              <a:buAutoNum type="arabicPeriod"/>
            </a:pPr>
            <a:r>
              <a:rPr lang="en-US" sz="1200" b="1" i="0" u="none" strike="noStrike" baseline="0" dirty="0">
                <a:latin typeface="+mj-lt"/>
              </a:rPr>
              <a:t>Link</a:t>
            </a:r>
            <a:r>
              <a:rPr lang="en-US" sz="1200" b="0" i="0" u="none" strike="noStrike" baseline="0" dirty="0">
                <a:latin typeface="+mj-lt"/>
              </a:rPr>
              <a:t>. Hyperlinks are essential feature of all web pages and can reference another page or another location in same page.</a:t>
            </a:r>
          </a:p>
          <a:p>
            <a:pPr algn="l">
              <a:buFont typeface="+mj-lt"/>
              <a:buAutoNum type="arabicPeriod"/>
            </a:pPr>
            <a:r>
              <a:rPr lang="en-US" sz="1200" b="1" i="0" u="none" strike="noStrike" baseline="0" dirty="0">
                <a:latin typeface="+mj-lt"/>
              </a:rPr>
              <a:t>Inline Text Elements</a:t>
            </a:r>
            <a:r>
              <a:rPr lang="en-US" sz="1200" b="0" i="0" u="none" strike="noStrike" baseline="0" dirty="0">
                <a:latin typeface="+mj-lt"/>
              </a:rPr>
              <a:t>. These do not change the flow of text and provide more information </a:t>
            </a:r>
            <a:r>
              <a:rPr lang="en-CA" sz="1200" b="0" i="0" u="none" strike="noStrike" baseline="0" dirty="0">
                <a:latin typeface="+mj-lt"/>
              </a:rPr>
              <a:t>about text.</a:t>
            </a:r>
          </a:p>
          <a:p>
            <a:pPr>
              <a:buFont typeface="+mj-lt"/>
              <a:buAutoNum type="arabicPeriod"/>
            </a:pPr>
            <a:r>
              <a:rPr lang="en-US" sz="1200" b="1" i="0" u="none" strike="noStrike" baseline="0" dirty="0">
                <a:latin typeface="+mj-lt"/>
              </a:rPr>
              <a:t>Image</a:t>
            </a:r>
            <a:r>
              <a:rPr lang="en-US" sz="1200" b="0" i="0" u="none" strike="noStrike" baseline="0" dirty="0">
                <a:latin typeface="+mj-lt"/>
              </a:rPr>
              <a:t>. Used to display an image by specifying </a:t>
            </a:r>
            <a:r>
              <a:rPr lang="en-CA" sz="1200" b="0" i="0" u="none" strike="noStrike" baseline="0" dirty="0">
                <a:latin typeface="+mj-lt"/>
              </a:rPr>
              <a:t>a filename or URL.</a:t>
            </a:r>
            <a:r>
              <a:rPr lang="en-US" sz="1200" b="1" i="0" u="none" strike="noStrike" baseline="0" dirty="0">
                <a:latin typeface="+mj-lt"/>
              </a:rPr>
              <a:t> </a:t>
            </a:r>
          </a:p>
          <a:p>
            <a:pPr marL="114300" indent="0" algn="l">
              <a:buNone/>
            </a:pPr>
            <a:endParaRPr lang="en-CA" sz="1200" b="0" i="0" u="none" strike="noStrike" baseline="0" dirty="0">
              <a:latin typeface="+mj-lt"/>
            </a:endParaRPr>
          </a:p>
        </p:txBody>
      </p:sp>
      <p:pic>
        <p:nvPicPr>
          <p:cNvPr id="5" name="Picture 4" descr="FIGURE 3.10 Sample HTML5 document">
            <a:extLst>
              <a:ext uri="{FF2B5EF4-FFF2-40B4-BE49-F238E27FC236}">
                <a16:creationId xmlns:a16="http://schemas.microsoft.com/office/drawing/2014/main" id="{B89A524D-5D0F-4E9E-9B09-8E007498894F}"/>
              </a:ext>
            </a:extLst>
          </p:cNvPr>
          <p:cNvPicPr>
            <a:picLocks noChangeAspect="1"/>
          </p:cNvPicPr>
          <p:nvPr/>
        </p:nvPicPr>
        <p:blipFill>
          <a:blip r:embed="rId2"/>
          <a:stretch>
            <a:fillRect/>
          </a:stretch>
        </p:blipFill>
        <p:spPr>
          <a:xfrm>
            <a:off x="4572000" y="1396779"/>
            <a:ext cx="3770143" cy="3027636"/>
          </a:xfrm>
          <a:prstGeom prst="rect">
            <a:avLst/>
          </a:prstGeom>
        </p:spPr>
      </p:pic>
    </p:spTree>
    <p:extLst>
      <p:ext uri="{BB962C8B-B14F-4D97-AF65-F5344CB8AC3E}">
        <p14:creationId xmlns:p14="http://schemas.microsoft.com/office/powerpoint/2010/main" val="30923129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809C96-9C50-4C59-B868-324907ED57F2}"/>
              </a:ext>
            </a:extLst>
          </p:cNvPr>
          <p:cNvSpPr>
            <a:spLocks noGrp="1"/>
          </p:cNvSpPr>
          <p:nvPr>
            <p:ph type="title"/>
          </p:nvPr>
        </p:nvSpPr>
        <p:spPr/>
        <p:txBody>
          <a:bodyPr/>
          <a:lstStyle/>
          <a:p>
            <a:r>
              <a:rPr lang="en-US" dirty="0"/>
              <a:t>Quick Tour of HTML Elements (</a:t>
            </a:r>
            <a:r>
              <a:rPr lang="en-US" dirty="0" err="1"/>
              <a:t>cont</a:t>
            </a:r>
            <a:r>
              <a:rPr lang="en-US" dirty="0"/>
              <a:t>)</a:t>
            </a:r>
            <a:endParaRPr lang="en-CA" dirty="0"/>
          </a:p>
        </p:txBody>
      </p:sp>
      <p:sp>
        <p:nvSpPr>
          <p:cNvPr id="3" name="Text Placeholder 2">
            <a:extLst>
              <a:ext uri="{FF2B5EF4-FFF2-40B4-BE49-F238E27FC236}">
                <a16:creationId xmlns:a16="http://schemas.microsoft.com/office/drawing/2014/main" id="{CCD449D2-9008-4876-A4CD-D71FC4C514FA}"/>
              </a:ext>
            </a:extLst>
          </p:cNvPr>
          <p:cNvSpPr>
            <a:spLocks noGrp="1"/>
          </p:cNvSpPr>
          <p:nvPr>
            <p:ph type="body" idx="1"/>
          </p:nvPr>
        </p:nvSpPr>
        <p:spPr>
          <a:xfrm>
            <a:off x="457201" y="1081088"/>
            <a:ext cx="4114800" cy="3532476"/>
          </a:xfrm>
        </p:spPr>
        <p:txBody>
          <a:bodyPr/>
          <a:lstStyle/>
          <a:p>
            <a:pPr algn="l">
              <a:buFont typeface="+mj-lt"/>
              <a:buAutoNum type="arabicPeriod" startAt="6"/>
            </a:pPr>
            <a:r>
              <a:rPr lang="en-US" sz="1200" b="1" i="0" u="none" strike="noStrike" baseline="0" dirty="0">
                <a:latin typeface="+mj-lt"/>
              </a:rPr>
              <a:t>Unordered List</a:t>
            </a:r>
            <a:r>
              <a:rPr lang="en-US" sz="1200" b="0" i="0" u="none" strike="noStrike" baseline="0" dirty="0">
                <a:latin typeface="+mj-lt"/>
              </a:rPr>
              <a:t>. Used to display a bulleted list. Within a list is a collection of list item </a:t>
            </a:r>
            <a:r>
              <a:rPr lang="en-CA" sz="1200" b="0" i="0" u="none" strike="noStrike" baseline="0" dirty="0">
                <a:latin typeface="+mj-lt"/>
              </a:rPr>
              <a:t>elements.</a:t>
            </a:r>
          </a:p>
          <a:p>
            <a:pPr algn="l">
              <a:buFont typeface="+mj-lt"/>
              <a:buAutoNum type="arabicPeriod" startAt="6"/>
            </a:pPr>
            <a:r>
              <a:rPr lang="en-US" sz="1200" b="1" i="0" u="none" strike="noStrike" baseline="0" dirty="0">
                <a:latin typeface="+mj-lt"/>
              </a:rPr>
              <a:t>Division</a:t>
            </a:r>
            <a:r>
              <a:rPr lang="en-US" sz="1200" b="0" i="0" u="none" strike="noStrike" baseline="0" dirty="0">
                <a:latin typeface="+mj-lt"/>
              </a:rPr>
              <a:t>. Container for text or other HTML elements. Like paragraphs, they are also </a:t>
            </a:r>
            <a:r>
              <a:rPr lang="en-CA" sz="1200" b="0" i="0" u="none" strike="noStrike" baseline="0" dirty="0">
                <a:latin typeface="+mj-lt"/>
              </a:rPr>
              <a:t>block-level elements.</a:t>
            </a:r>
          </a:p>
          <a:p>
            <a:pPr>
              <a:buFont typeface="+mj-lt"/>
              <a:buAutoNum type="arabicPeriod" startAt="6"/>
            </a:pPr>
            <a:r>
              <a:rPr lang="en-US" sz="1200" b="1" i="0" u="none" strike="noStrike" baseline="0" dirty="0">
                <a:latin typeface="+mj-lt"/>
              </a:rPr>
              <a:t>Horizontal Rule</a:t>
            </a:r>
            <a:r>
              <a:rPr lang="en-US" sz="1200" b="0" i="0" u="none" strike="noStrike" baseline="0" dirty="0">
                <a:latin typeface="+mj-lt"/>
              </a:rPr>
              <a:t>. Indicates a thematic break in the text. Usually displayed as a horizontal line.</a:t>
            </a:r>
          </a:p>
          <a:p>
            <a:pPr algn="l">
              <a:buFont typeface="+mj-lt"/>
              <a:buAutoNum type="arabicPeriod" startAt="6"/>
            </a:pPr>
            <a:r>
              <a:rPr lang="en-US" sz="1200" b="1" i="0" u="none" strike="noStrike" baseline="0" dirty="0">
                <a:latin typeface="+mj-lt"/>
              </a:rPr>
              <a:t>Character Entity</a:t>
            </a:r>
            <a:r>
              <a:rPr lang="en-US" sz="1200" b="0" i="0" u="none" strike="noStrike" baseline="0" dirty="0">
                <a:latin typeface="+mj-lt"/>
              </a:rPr>
              <a:t>. The mechanism for including special symbols (such as ©) or characters that have a reserved meaning in HTML.</a:t>
            </a:r>
          </a:p>
          <a:p>
            <a:pPr algn="l">
              <a:buFont typeface="+mj-lt"/>
              <a:buAutoNum type="arabicPeriod" startAt="6"/>
            </a:pPr>
            <a:r>
              <a:rPr lang="en-US" sz="1200" b="1" i="0" u="none" strike="noStrike" baseline="0" dirty="0">
                <a:latin typeface="+mj-lt"/>
              </a:rPr>
              <a:t>Semantic Block Element</a:t>
            </a:r>
            <a:r>
              <a:rPr lang="en-US" sz="1200" b="0" i="0" u="none" strike="noStrike" baseline="0" dirty="0">
                <a:latin typeface="+mj-lt"/>
              </a:rPr>
              <a:t>. Special containers in HTML5 for describing structural elements in a </a:t>
            </a:r>
            <a:r>
              <a:rPr lang="en-CA" sz="1200" b="0" i="0" u="none" strike="noStrike" baseline="0" dirty="0">
                <a:latin typeface="+mj-lt"/>
              </a:rPr>
              <a:t>document.</a:t>
            </a:r>
            <a:endParaRPr lang="en-CA" sz="1200" dirty="0">
              <a:latin typeface="+mj-lt"/>
            </a:endParaRPr>
          </a:p>
        </p:txBody>
      </p:sp>
      <p:pic>
        <p:nvPicPr>
          <p:cNvPr id="4" name="Picture 3" descr="FIGURE 3.10 Sample HTML5 document">
            <a:extLst>
              <a:ext uri="{FF2B5EF4-FFF2-40B4-BE49-F238E27FC236}">
                <a16:creationId xmlns:a16="http://schemas.microsoft.com/office/drawing/2014/main" id="{DDBDE178-AF9C-4BBC-8A1E-0564D61D2B9E}"/>
              </a:ext>
            </a:extLst>
          </p:cNvPr>
          <p:cNvPicPr>
            <a:picLocks noChangeAspect="1"/>
          </p:cNvPicPr>
          <p:nvPr/>
        </p:nvPicPr>
        <p:blipFill>
          <a:blip r:embed="rId2"/>
          <a:stretch>
            <a:fillRect/>
          </a:stretch>
        </p:blipFill>
        <p:spPr>
          <a:xfrm>
            <a:off x="4572000" y="1396779"/>
            <a:ext cx="3770143" cy="3027636"/>
          </a:xfrm>
          <a:prstGeom prst="rect">
            <a:avLst/>
          </a:prstGeom>
        </p:spPr>
      </p:pic>
    </p:spTree>
    <p:extLst>
      <p:ext uri="{BB962C8B-B14F-4D97-AF65-F5344CB8AC3E}">
        <p14:creationId xmlns:p14="http://schemas.microsoft.com/office/powerpoint/2010/main" val="24136995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809C96-9C50-4C59-B868-324907ED57F2}"/>
              </a:ext>
            </a:extLst>
          </p:cNvPr>
          <p:cNvSpPr>
            <a:spLocks noGrp="1"/>
          </p:cNvSpPr>
          <p:nvPr>
            <p:ph type="title"/>
          </p:nvPr>
        </p:nvSpPr>
        <p:spPr/>
        <p:txBody>
          <a:bodyPr/>
          <a:lstStyle/>
          <a:p>
            <a:r>
              <a:rPr lang="en-US" dirty="0"/>
              <a:t>In the browser</a:t>
            </a:r>
            <a:endParaRPr lang="en-CA" dirty="0"/>
          </a:p>
        </p:txBody>
      </p:sp>
      <p:pic>
        <p:nvPicPr>
          <p:cNvPr id="6" name="Picture 5" descr="FIGURE 3.11 Figure 3.10 in the browser&#10;">
            <a:extLst>
              <a:ext uri="{FF2B5EF4-FFF2-40B4-BE49-F238E27FC236}">
                <a16:creationId xmlns:a16="http://schemas.microsoft.com/office/drawing/2014/main" id="{F18E0DE0-5BB0-4625-A194-82317846CD7C}"/>
              </a:ext>
            </a:extLst>
          </p:cNvPr>
          <p:cNvPicPr>
            <a:picLocks noChangeAspect="1"/>
          </p:cNvPicPr>
          <p:nvPr/>
        </p:nvPicPr>
        <p:blipFill>
          <a:blip r:embed="rId2"/>
          <a:stretch>
            <a:fillRect/>
          </a:stretch>
        </p:blipFill>
        <p:spPr>
          <a:xfrm>
            <a:off x="2836236" y="984487"/>
            <a:ext cx="3471527" cy="3720863"/>
          </a:xfrm>
          <a:prstGeom prst="rect">
            <a:avLst/>
          </a:prstGeom>
        </p:spPr>
      </p:pic>
    </p:spTree>
    <p:extLst>
      <p:ext uri="{BB962C8B-B14F-4D97-AF65-F5344CB8AC3E}">
        <p14:creationId xmlns:p14="http://schemas.microsoft.com/office/powerpoint/2010/main" val="24775634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809C96-9C50-4C59-B868-324907ED57F2}"/>
              </a:ext>
            </a:extLst>
          </p:cNvPr>
          <p:cNvSpPr>
            <a:spLocks noGrp="1"/>
          </p:cNvSpPr>
          <p:nvPr>
            <p:ph type="title"/>
          </p:nvPr>
        </p:nvSpPr>
        <p:spPr/>
        <p:txBody>
          <a:bodyPr/>
          <a:lstStyle/>
          <a:p>
            <a:r>
              <a:rPr lang="en-US" dirty="0"/>
              <a:t>In the browser (note)</a:t>
            </a:r>
            <a:endParaRPr lang="en-CA" dirty="0"/>
          </a:p>
        </p:txBody>
      </p:sp>
      <p:pic>
        <p:nvPicPr>
          <p:cNvPr id="6" name="Picture 5" descr="FIGURE 3.11 Figure 3.10 in the browser&#10;">
            <a:extLst>
              <a:ext uri="{FF2B5EF4-FFF2-40B4-BE49-F238E27FC236}">
                <a16:creationId xmlns:a16="http://schemas.microsoft.com/office/drawing/2014/main" id="{F18E0DE0-5BB0-4625-A194-82317846CD7C}"/>
              </a:ext>
            </a:extLst>
          </p:cNvPr>
          <p:cNvPicPr>
            <a:picLocks noChangeAspect="1"/>
          </p:cNvPicPr>
          <p:nvPr/>
        </p:nvPicPr>
        <p:blipFill>
          <a:blip r:embed="rId2"/>
          <a:stretch>
            <a:fillRect/>
          </a:stretch>
        </p:blipFill>
        <p:spPr>
          <a:xfrm>
            <a:off x="2836236" y="984487"/>
            <a:ext cx="3471527" cy="3720863"/>
          </a:xfrm>
          <a:prstGeom prst="rect">
            <a:avLst/>
          </a:prstGeom>
        </p:spPr>
      </p:pic>
      <p:sp>
        <p:nvSpPr>
          <p:cNvPr id="4" name="TextBox 3">
            <a:extLst>
              <a:ext uri="{FF2B5EF4-FFF2-40B4-BE49-F238E27FC236}">
                <a16:creationId xmlns:a16="http://schemas.microsoft.com/office/drawing/2014/main" id="{5FD2E31B-E1FB-47E8-82A6-82E7E23D96CF}"/>
              </a:ext>
            </a:extLst>
          </p:cNvPr>
          <p:cNvSpPr txBox="1"/>
          <p:nvPr/>
        </p:nvSpPr>
        <p:spPr>
          <a:xfrm>
            <a:off x="910420" y="2060088"/>
            <a:ext cx="6989027" cy="1569660"/>
          </a:xfrm>
          <a:prstGeom prst="rect">
            <a:avLst/>
          </a:prstGeom>
          <a:solidFill>
            <a:srgbClr val="F3F2DF"/>
          </a:solidFill>
        </p:spPr>
        <p:txBody>
          <a:bodyPr wrap="square" rtlCol="0">
            <a:spAutoFit/>
          </a:bodyPr>
          <a:lstStyle/>
          <a:p>
            <a:pPr algn="l"/>
            <a:r>
              <a:rPr lang="en-CA" sz="1600" b="1" i="0" u="none" strike="noStrike" baseline="0" dirty="0">
                <a:solidFill>
                  <a:srgbClr val="7F6106"/>
                </a:solidFill>
                <a:latin typeface="+mj-lt"/>
              </a:rPr>
              <a:t>NOTE</a:t>
            </a:r>
          </a:p>
          <a:p>
            <a:pPr algn="l"/>
            <a:endParaRPr lang="en-CA" sz="1600" b="1" i="0" u="none" strike="noStrike" baseline="0" dirty="0">
              <a:solidFill>
                <a:srgbClr val="7F6106"/>
              </a:solidFill>
              <a:latin typeface="+mj-lt"/>
            </a:endParaRPr>
          </a:p>
          <a:p>
            <a:pPr algn="l"/>
            <a:r>
              <a:rPr lang="en-US" sz="1600" b="0" i="0" u="none" strike="noStrike" baseline="0" dirty="0">
                <a:latin typeface="+mj-lt"/>
              </a:rPr>
              <a:t>Why does this look so awful? Plain HTML is just that . . . plain looking. </a:t>
            </a:r>
          </a:p>
          <a:p>
            <a:pPr algn="l"/>
            <a:endParaRPr lang="en-US" sz="1600" dirty="0">
              <a:latin typeface="+mj-lt"/>
            </a:endParaRPr>
          </a:p>
          <a:p>
            <a:pPr algn="l"/>
            <a:r>
              <a:rPr lang="en-US" sz="1600" b="0" i="0" u="none" strike="noStrike" baseline="0" dirty="0">
                <a:latin typeface="+mj-lt"/>
              </a:rPr>
              <a:t>To make our pages look more stylish, you need to style the elements using CSS, which you will learn in Chapters 4 and 7.</a:t>
            </a:r>
            <a:endParaRPr lang="en-CA" sz="1600" b="0" i="0" u="none" strike="noStrike" baseline="0" dirty="0">
              <a:solidFill>
                <a:srgbClr val="FFFFFF"/>
              </a:solidFill>
              <a:latin typeface="+mj-lt"/>
            </a:endParaRPr>
          </a:p>
        </p:txBody>
      </p:sp>
      <p:pic>
        <p:nvPicPr>
          <p:cNvPr id="5" name="Picture 4">
            <a:extLst>
              <a:ext uri="{FF2B5EF4-FFF2-40B4-BE49-F238E27FC236}">
                <a16:creationId xmlns:a16="http://schemas.microsoft.com/office/drawing/2014/main" id="{D449062F-1A0B-4A43-A8D7-183F8F29CF5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flipH="1">
            <a:off x="7810500" y="2060087"/>
            <a:ext cx="629510" cy="1569661"/>
          </a:xfrm>
          <a:prstGeom prst="rect">
            <a:avLst/>
          </a:prstGeom>
        </p:spPr>
      </p:pic>
    </p:spTree>
    <p:extLst>
      <p:ext uri="{BB962C8B-B14F-4D97-AF65-F5344CB8AC3E}">
        <p14:creationId xmlns:p14="http://schemas.microsoft.com/office/powerpoint/2010/main" val="5881884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6EBEB7-8BF6-4540-A255-D1992BFBC6B6}"/>
              </a:ext>
            </a:extLst>
          </p:cNvPr>
          <p:cNvSpPr>
            <a:spLocks noGrp="1"/>
          </p:cNvSpPr>
          <p:nvPr>
            <p:ph type="title"/>
          </p:nvPr>
        </p:nvSpPr>
        <p:spPr/>
        <p:txBody>
          <a:bodyPr/>
          <a:lstStyle/>
          <a:p>
            <a:r>
              <a:rPr lang="en-CA" dirty="0"/>
              <a:t>Headings	</a:t>
            </a:r>
          </a:p>
        </p:txBody>
      </p:sp>
      <p:sp>
        <p:nvSpPr>
          <p:cNvPr id="3" name="Text Placeholder 2">
            <a:extLst>
              <a:ext uri="{FF2B5EF4-FFF2-40B4-BE49-F238E27FC236}">
                <a16:creationId xmlns:a16="http://schemas.microsoft.com/office/drawing/2014/main" id="{4ED39A1E-72F2-4DE8-A332-3E6F57D433E0}"/>
              </a:ext>
            </a:extLst>
          </p:cNvPr>
          <p:cNvSpPr>
            <a:spLocks noGrp="1"/>
          </p:cNvSpPr>
          <p:nvPr>
            <p:ph type="body" idx="1"/>
          </p:nvPr>
        </p:nvSpPr>
        <p:spPr/>
        <p:txBody>
          <a:bodyPr/>
          <a:lstStyle/>
          <a:p>
            <a:pPr algn="l"/>
            <a:r>
              <a:rPr lang="en-US" sz="1800" b="0" i="0" u="none" strike="noStrike" baseline="0" dirty="0">
                <a:latin typeface="+mj-lt"/>
              </a:rPr>
              <a:t>HTML provides six levels of heading (h1 through h6)</a:t>
            </a:r>
          </a:p>
          <a:p>
            <a:pPr algn="l"/>
            <a:r>
              <a:rPr lang="en-US" sz="1800" b="0" i="0" u="none" strike="noStrike" baseline="0" dirty="0">
                <a:latin typeface="+mj-lt"/>
              </a:rPr>
              <a:t>They are an essential way for document authors to show their readers the structure </a:t>
            </a:r>
            <a:r>
              <a:rPr lang="en-CA" sz="1800" b="0" i="0" u="none" strike="noStrike" baseline="0" dirty="0">
                <a:latin typeface="+mj-lt"/>
              </a:rPr>
              <a:t>of the document</a:t>
            </a:r>
          </a:p>
          <a:p>
            <a:pPr algn="l"/>
            <a:r>
              <a:rPr lang="en-US" sz="1800" b="0" i="0" u="none" strike="noStrike" baseline="0" dirty="0">
                <a:solidFill>
                  <a:srgbClr val="000000"/>
                </a:solidFill>
                <a:latin typeface="+mj-lt"/>
              </a:rPr>
              <a:t>Headings are also used by the browser to create a </a:t>
            </a:r>
            <a:r>
              <a:rPr lang="en-US" sz="1800" b="1" i="0" u="none" strike="noStrike" baseline="0" dirty="0">
                <a:solidFill>
                  <a:srgbClr val="009A9A"/>
                </a:solidFill>
                <a:latin typeface="+mj-lt"/>
              </a:rPr>
              <a:t>document outline </a:t>
            </a:r>
            <a:r>
              <a:rPr lang="en-US" sz="1800" b="0" i="0" u="none" strike="noStrike" baseline="0" dirty="0">
                <a:solidFill>
                  <a:srgbClr val="000000"/>
                </a:solidFill>
                <a:latin typeface="+mj-lt"/>
              </a:rPr>
              <a:t>for the page.</a:t>
            </a:r>
          </a:p>
          <a:p>
            <a:pPr algn="l"/>
            <a:r>
              <a:rPr lang="en-US" sz="1800" b="0" i="0" u="none" strike="noStrike" baseline="0" dirty="0">
                <a:latin typeface="+mj-lt"/>
              </a:rPr>
              <a:t>Choose the heading level because it is </a:t>
            </a:r>
            <a:r>
              <a:rPr lang="en-CA" sz="1800" b="0" i="0" u="none" strike="noStrike" baseline="0" dirty="0">
                <a:latin typeface="+mj-lt"/>
              </a:rPr>
              <a:t>appropriate semantically NOT </a:t>
            </a:r>
            <a:r>
              <a:rPr lang="en-US" sz="1800" b="0" i="0" u="none" strike="noStrike" baseline="0" dirty="0">
                <a:latin typeface="+mj-lt"/>
              </a:rPr>
              <a:t>because of its default presentation (e.g., choosing &lt;h3&gt; because you want your text to be bold and 16pt). </a:t>
            </a:r>
            <a:endParaRPr lang="en-CA" sz="1800" dirty="0">
              <a:latin typeface="+mj-lt"/>
            </a:endParaRPr>
          </a:p>
        </p:txBody>
      </p:sp>
    </p:spTree>
    <p:extLst>
      <p:ext uri="{BB962C8B-B14F-4D97-AF65-F5344CB8AC3E}">
        <p14:creationId xmlns:p14="http://schemas.microsoft.com/office/powerpoint/2010/main" val="4156605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0517C-C69E-4945-A3EC-021A2EFDE07A}"/>
              </a:ext>
            </a:extLst>
          </p:cNvPr>
          <p:cNvSpPr>
            <a:spLocks noGrp="1"/>
          </p:cNvSpPr>
          <p:nvPr>
            <p:ph type="title"/>
          </p:nvPr>
        </p:nvSpPr>
        <p:spPr/>
        <p:txBody>
          <a:bodyPr/>
          <a:lstStyle/>
          <a:p>
            <a:r>
              <a:rPr lang="en-US" dirty="0"/>
              <a:t>Heading Styles</a:t>
            </a:r>
            <a:endParaRPr lang="en-CA" dirty="0"/>
          </a:p>
        </p:txBody>
      </p:sp>
      <p:sp>
        <p:nvSpPr>
          <p:cNvPr id="7" name="TextBox 6">
            <a:extLst>
              <a:ext uri="{FF2B5EF4-FFF2-40B4-BE49-F238E27FC236}">
                <a16:creationId xmlns:a16="http://schemas.microsoft.com/office/drawing/2014/main" id="{843DADD6-6D93-4D06-9FB2-79061D221F12}"/>
              </a:ext>
            </a:extLst>
          </p:cNvPr>
          <p:cNvSpPr txBox="1"/>
          <p:nvPr/>
        </p:nvSpPr>
        <p:spPr>
          <a:xfrm>
            <a:off x="633413" y="984487"/>
            <a:ext cx="3004308" cy="2246769"/>
          </a:xfrm>
          <a:prstGeom prst="rect">
            <a:avLst/>
          </a:prstGeom>
          <a:noFill/>
        </p:spPr>
        <p:txBody>
          <a:bodyPr wrap="square" rtlCol="0">
            <a:spAutoFit/>
          </a:bodyPr>
          <a:lstStyle/>
          <a:p>
            <a:r>
              <a:rPr lang="en-US" sz="1800" b="0" i="0" u="none" strike="noStrike" baseline="0" dirty="0">
                <a:latin typeface="+mj-lt"/>
              </a:rPr>
              <a:t>The browser has its own default styling for each heading level. </a:t>
            </a:r>
          </a:p>
          <a:p>
            <a:endParaRPr lang="en-US" sz="1800" dirty="0">
              <a:latin typeface="+mj-lt"/>
            </a:endParaRPr>
          </a:p>
          <a:p>
            <a:r>
              <a:rPr lang="en-CA" sz="1800" dirty="0">
                <a:latin typeface="+mj-lt"/>
              </a:rPr>
              <a:t>T</a:t>
            </a:r>
            <a:r>
              <a:rPr lang="en-CA" sz="1800" b="0" i="0" u="none" strike="noStrike" baseline="0" dirty="0">
                <a:latin typeface="+mj-lt"/>
              </a:rPr>
              <a:t>hese</a:t>
            </a:r>
            <a:r>
              <a:rPr lang="en-CA" sz="1800" dirty="0">
                <a:latin typeface="+mj-lt"/>
              </a:rPr>
              <a:t> </a:t>
            </a:r>
            <a:r>
              <a:rPr lang="en-US" sz="1800" b="0" i="0" u="none" strike="noStrike" baseline="0" dirty="0">
                <a:latin typeface="+mj-lt"/>
              </a:rPr>
              <a:t>are easily modified and customized via CSS (next chapter)</a:t>
            </a:r>
          </a:p>
          <a:p>
            <a:endParaRPr lang="en-CA" dirty="0">
              <a:latin typeface="+mj-lt"/>
            </a:endParaRPr>
          </a:p>
        </p:txBody>
      </p:sp>
      <p:pic>
        <p:nvPicPr>
          <p:cNvPr id="5" name="Picture 4" descr="FIGURE 3.13 Alternate CSS stylings of the same heading">
            <a:extLst>
              <a:ext uri="{FF2B5EF4-FFF2-40B4-BE49-F238E27FC236}">
                <a16:creationId xmlns:a16="http://schemas.microsoft.com/office/drawing/2014/main" id="{8AA5D553-6D77-42B9-AB1E-2733B42F32F9}"/>
              </a:ext>
            </a:extLst>
          </p:cNvPr>
          <p:cNvPicPr>
            <a:picLocks noChangeAspect="1"/>
          </p:cNvPicPr>
          <p:nvPr/>
        </p:nvPicPr>
        <p:blipFill>
          <a:blip r:embed="rId2"/>
          <a:stretch>
            <a:fillRect/>
          </a:stretch>
        </p:blipFill>
        <p:spPr>
          <a:xfrm>
            <a:off x="3813933" y="984487"/>
            <a:ext cx="4872867" cy="3343874"/>
          </a:xfrm>
          <a:prstGeom prst="rect">
            <a:avLst/>
          </a:prstGeom>
        </p:spPr>
      </p:pic>
    </p:spTree>
    <p:extLst>
      <p:ext uri="{BB962C8B-B14F-4D97-AF65-F5344CB8AC3E}">
        <p14:creationId xmlns:p14="http://schemas.microsoft.com/office/powerpoint/2010/main" val="35638416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B5BFD-82B0-442A-A21F-3B83FE54C586}"/>
              </a:ext>
            </a:extLst>
          </p:cNvPr>
          <p:cNvSpPr>
            <a:spLocks noGrp="1"/>
          </p:cNvSpPr>
          <p:nvPr>
            <p:ph type="title"/>
          </p:nvPr>
        </p:nvSpPr>
        <p:spPr/>
        <p:txBody>
          <a:bodyPr/>
          <a:lstStyle/>
          <a:p>
            <a:r>
              <a:rPr lang="en-CA" dirty="0"/>
              <a:t>Paragraphs and Divisions</a:t>
            </a:r>
          </a:p>
        </p:txBody>
      </p:sp>
      <p:sp>
        <p:nvSpPr>
          <p:cNvPr id="3" name="Text Placeholder 2">
            <a:extLst>
              <a:ext uri="{FF2B5EF4-FFF2-40B4-BE49-F238E27FC236}">
                <a16:creationId xmlns:a16="http://schemas.microsoft.com/office/drawing/2014/main" id="{37DDE429-BE68-4E3F-9F60-9E2A8B240C5C}"/>
              </a:ext>
            </a:extLst>
          </p:cNvPr>
          <p:cNvSpPr>
            <a:spLocks noGrp="1"/>
          </p:cNvSpPr>
          <p:nvPr>
            <p:ph type="body" idx="1"/>
          </p:nvPr>
        </p:nvSpPr>
        <p:spPr>
          <a:xfrm>
            <a:off x="457201" y="1081088"/>
            <a:ext cx="3770144" cy="3532476"/>
          </a:xfrm>
        </p:spPr>
        <p:txBody>
          <a:bodyPr/>
          <a:lstStyle/>
          <a:p>
            <a:pPr algn="l"/>
            <a:r>
              <a:rPr lang="en-US" dirty="0">
                <a:solidFill>
                  <a:srgbClr val="000000"/>
                </a:solidFill>
                <a:latin typeface="+mj-lt"/>
              </a:rPr>
              <a:t>T</a:t>
            </a:r>
            <a:r>
              <a:rPr lang="en-US" b="0" i="0" u="none" strike="noStrike" baseline="0" dirty="0">
                <a:solidFill>
                  <a:srgbClr val="000000"/>
                </a:solidFill>
                <a:latin typeface="+mj-lt"/>
              </a:rPr>
              <a:t>he &lt;p&gt; tag is a container. </a:t>
            </a:r>
            <a:r>
              <a:rPr lang="en-US" dirty="0">
                <a:solidFill>
                  <a:srgbClr val="000000"/>
                </a:solidFill>
                <a:latin typeface="+mj-lt"/>
              </a:rPr>
              <a:t>It</a:t>
            </a:r>
            <a:r>
              <a:rPr lang="en-US" b="0" i="0" u="none" strike="noStrike" baseline="0" dirty="0">
                <a:solidFill>
                  <a:srgbClr val="000000"/>
                </a:solidFill>
                <a:latin typeface="+mj-lt"/>
              </a:rPr>
              <a:t> can contain HTML and </a:t>
            </a:r>
            <a:r>
              <a:rPr lang="en-CA" b="0" i="0" u="none" strike="noStrike" baseline="0" dirty="0">
                <a:solidFill>
                  <a:srgbClr val="000000"/>
                </a:solidFill>
                <a:latin typeface="+mj-lt"/>
              </a:rPr>
              <a:t>other </a:t>
            </a:r>
            <a:r>
              <a:rPr lang="en-CA" b="1" i="0" u="none" strike="noStrike" baseline="0" dirty="0">
                <a:solidFill>
                  <a:srgbClr val="009A9A"/>
                </a:solidFill>
                <a:latin typeface="+mj-lt"/>
              </a:rPr>
              <a:t>inline HTML elements</a:t>
            </a:r>
          </a:p>
          <a:p>
            <a:pPr algn="l"/>
            <a:r>
              <a:rPr lang="en-CA" dirty="0">
                <a:solidFill>
                  <a:schemeClr val="tx1"/>
                </a:solidFill>
                <a:latin typeface="+mj-lt"/>
              </a:rPr>
              <a:t>&lt;div&gt; </a:t>
            </a:r>
            <a:r>
              <a:rPr lang="en-US" b="0" i="0" u="none" strike="noStrike" baseline="0" dirty="0">
                <a:latin typeface="+mj-lt"/>
              </a:rPr>
              <a:t>is also a container element The &lt;div&gt; element has no intrinsic presentation or semantic value;</a:t>
            </a:r>
          </a:p>
          <a:p>
            <a:pPr algn="l"/>
            <a:r>
              <a:rPr lang="en-US" b="0" i="0" u="none" strike="noStrike" baseline="0" dirty="0">
                <a:latin typeface="+mj-lt"/>
              </a:rPr>
              <a:t>&lt;</a:t>
            </a:r>
            <a:r>
              <a:rPr lang="en-US" b="0" i="0" u="none" strike="noStrike" baseline="0" dirty="0" err="1">
                <a:latin typeface="+mj-lt"/>
              </a:rPr>
              <a:t>hr</a:t>
            </a:r>
            <a:r>
              <a:rPr lang="en-US" b="0" i="0" u="none" strike="noStrike" baseline="0" dirty="0">
                <a:latin typeface="+mj-lt"/>
              </a:rPr>
              <a:t>&gt; element is used to add a “break” between paragraphs or </a:t>
            </a:r>
            <a:r>
              <a:rPr lang="en-CA" b="0" i="0" u="none" strike="noStrike" baseline="0" dirty="0">
                <a:latin typeface="+mj-lt"/>
              </a:rPr>
              <a:t>&lt;div&gt; elements.</a:t>
            </a:r>
            <a:endParaRPr lang="en-US" b="0" i="0" u="none" strike="noStrike" baseline="0" dirty="0">
              <a:latin typeface="+mj-lt"/>
            </a:endParaRPr>
          </a:p>
          <a:p>
            <a:pPr algn="l"/>
            <a:endParaRPr lang="en-US" b="0" i="0" u="none" strike="noStrike" baseline="0" dirty="0">
              <a:latin typeface="+mj-lt"/>
            </a:endParaRPr>
          </a:p>
          <a:p>
            <a:pPr algn="l"/>
            <a:endParaRPr lang="en-CA" b="1" i="0" u="none" strike="noStrike" baseline="0" dirty="0">
              <a:solidFill>
                <a:srgbClr val="009A9A"/>
              </a:solidFill>
              <a:latin typeface="+mj-lt"/>
            </a:endParaRPr>
          </a:p>
        </p:txBody>
      </p:sp>
      <p:pic>
        <p:nvPicPr>
          <p:cNvPr id="4" name="Picture 3">
            <a:extLst>
              <a:ext uri="{FF2B5EF4-FFF2-40B4-BE49-F238E27FC236}">
                <a16:creationId xmlns:a16="http://schemas.microsoft.com/office/drawing/2014/main" id="{425EDF6B-CAD2-4551-9205-A91871311920}"/>
              </a:ext>
              <a:ext uri="{C183D7F6-B498-43B3-948B-1728B52AA6E4}">
                <adec:decorative xmlns:adec="http://schemas.microsoft.com/office/drawing/2017/decorative" val="1"/>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50000"/>
                    </a14:imgEffect>
                    <a14:imgEffect>
                      <a14:brightnessContrast bright="-40000"/>
                    </a14:imgEffect>
                  </a14:imgLayer>
                </a14:imgProps>
              </a:ext>
            </a:extLst>
          </a:blip>
          <a:srcRect r="-1386" b="80"/>
          <a:stretch/>
        </p:blipFill>
        <p:spPr>
          <a:xfrm>
            <a:off x="4357974" y="1081088"/>
            <a:ext cx="4463377" cy="3532477"/>
          </a:xfrm>
          <a:prstGeom prst="rect">
            <a:avLst/>
          </a:prstGeom>
        </p:spPr>
      </p:pic>
      <p:pic>
        <p:nvPicPr>
          <p:cNvPr id="7" name="Picture 6">
            <a:extLst>
              <a:ext uri="{FF2B5EF4-FFF2-40B4-BE49-F238E27FC236}">
                <a16:creationId xmlns:a16="http://schemas.microsoft.com/office/drawing/2014/main" id="{D778C1E2-2652-483A-B5F4-8CDC8FA7A7B5}"/>
              </a:ext>
              <a:ext uri="{C183D7F6-B498-43B3-948B-1728B52AA6E4}">
                <adec:decorative xmlns:adec="http://schemas.microsoft.com/office/drawing/2017/decorative" val="1"/>
              </a:ext>
            </a:extLst>
          </p:cNvPr>
          <p:cNvPicPr>
            <a:picLocks noChangeAspect="1"/>
          </p:cNvPicPr>
          <p:nvPr/>
        </p:nvPicPr>
        <p:blipFill rotWithShape="1">
          <a:blip r:embed="rId5"/>
          <a:srcRect t="11707" r="-1386" b="68997"/>
          <a:stretch/>
        </p:blipFill>
        <p:spPr>
          <a:xfrm>
            <a:off x="4357974" y="1494971"/>
            <a:ext cx="4463377" cy="682172"/>
          </a:xfrm>
          <a:prstGeom prst="rect">
            <a:avLst/>
          </a:prstGeom>
        </p:spPr>
      </p:pic>
      <p:pic>
        <p:nvPicPr>
          <p:cNvPr id="8" name="Picture 7">
            <a:extLst>
              <a:ext uri="{FF2B5EF4-FFF2-40B4-BE49-F238E27FC236}">
                <a16:creationId xmlns:a16="http://schemas.microsoft.com/office/drawing/2014/main" id="{B4316DE0-0C92-414E-9D9B-3EF466E20B05}"/>
              </a:ext>
              <a:ext uri="{C183D7F6-B498-43B3-948B-1728B52AA6E4}">
                <adec:decorative xmlns:adec="http://schemas.microsoft.com/office/drawing/2017/decorative" val="1"/>
              </a:ext>
            </a:extLst>
          </p:cNvPr>
          <p:cNvPicPr>
            <a:picLocks noChangeAspect="1"/>
          </p:cNvPicPr>
          <p:nvPr/>
        </p:nvPicPr>
        <p:blipFill rotWithShape="1">
          <a:blip r:embed="rId5"/>
          <a:srcRect l="1" t="55368" r="-711" b="9606"/>
          <a:stretch/>
        </p:blipFill>
        <p:spPr>
          <a:xfrm>
            <a:off x="4357974" y="3038475"/>
            <a:ext cx="4433601" cy="1238250"/>
          </a:xfrm>
          <a:prstGeom prst="rect">
            <a:avLst/>
          </a:prstGeom>
        </p:spPr>
      </p:pic>
    </p:spTree>
    <p:extLst>
      <p:ext uri="{BB962C8B-B14F-4D97-AF65-F5344CB8AC3E}">
        <p14:creationId xmlns:p14="http://schemas.microsoft.com/office/powerpoint/2010/main" val="31861863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B5BFD-82B0-442A-A21F-3B83FE54C586}"/>
              </a:ext>
            </a:extLst>
          </p:cNvPr>
          <p:cNvSpPr>
            <a:spLocks noGrp="1"/>
          </p:cNvSpPr>
          <p:nvPr>
            <p:ph type="title"/>
          </p:nvPr>
        </p:nvSpPr>
        <p:spPr/>
        <p:txBody>
          <a:bodyPr/>
          <a:lstStyle/>
          <a:p>
            <a:r>
              <a:rPr lang="en-CA" dirty="0" err="1"/>
              <a:t>HyperLinks</a:t>
            </a:r>
            <a:endParaRPr lang="en-CA" dirty="0"/>
          </a:p>
        </p:txBody>
      </p:sp>
      <p:sp>
        <p:nvSpPr>
          <p:cNvPr id="3" name="Text Placeholder 2">
            <a:extLst>
              <a:ext uri="{FF2B5EF4-FFF2-40B4-BE49-F238E27FC236}">
                <a16:creationId xmlns:a16="http://schemas.microsoft.com/office/drawing/2014/main" id="{37DDE429-BE68-4E3F-9F60-9E2A8B240C5C}"/>
              </a:ext>
            </a:extLst>
          </p:cNvPr>
          <p:cNvSpPr>
            <a:spLocks noGrp="1"/>
          </p:cNvSpPr>
          <p:nvPr>
            <p:ph type="body" idx="1"/>
          </p:nvPr>
        </p:nvSpPr>
        <p:spPr>
          <a:xfrm>
            <a:off x="457200" y="1081088"/>
            <a:ext cx="8229599" cy="1490662"/>
          </a:xfrm>
        </p:spPr>
        <p:txBody>
          <a:bodyPr/>
          <a:lstStyle/>
          <a:p>
            <a:pPr algn="l"/>
            <a:r>
              <a:rPr lang="en-US" sz="1800" b="0" i="0" u="none" strike="noStrike" baseline="0" dirty="0">
                <a:latin typeface="+mj-lt"/>
              </a:rPr>
              <a:t>Links are created using the &lt;a&gt; element (the “a” stands for anchor).</a:t>
            </a:r>
          </a:p>
          <a:p>
            <a:pPr algn="l"/>
            <a:r>
              <a:rPr lang="en-CA" sz="1800" b="0" i="0" u="none" strike="noStrike" baseline="0" dirty="0">
                <a:latin typeface="+mj-lt"/>
              </a:rPr>
              <a:t>A link </a:t>
            </a:r>
            <a:r>
              <a:rPr lang="en-US" sz="1800" b="0" i="0" u="none" strike="noStrike" baseline="0" dirty="0">
                <a:latin typeface="+mj-lt"/>
              </a:rPr>
              <a:t>has two main parts: the </a:t>
            </a:r>
            <a:r>
              <a:rPr lang="en-US" sz="1800" b="1" i="0" u="none" strike="noStrike" baseline="0" dirty="0">
                <a:latin typeface="+mj-lt"/>
              </a:rPr>
              <a:t>destination</a:t>
            </a:r>
            <a:r>
              <a:rPr lang="en-US" sz="1800" b="0" i="0" u="none" strike="noStrike" baseline="0" dirty="0">
                <a:latin typeface="+mj-lt"/>
              </a:rPr>
              <a:t> and the </a:t>
            </a:r>
            <a:r>
              <a:rPr lang="en-US" sz="1800" b="1" i="0" u="none" strike="noStrike" baseline="0" dirty="0">
                <a:latin typeface="+mj-lt"/>
              </a:rPr>
              <a:t>label</a:t>
            </a:r>
            <a:r>
              <a:rPr lang="en-US" sz="1800" b="0" i="0" u="none" strike="noStrike" baseline="0" dirty="0">
                <a:latin typeface="+mj-lt"/>
              </a:rPr>
              <a:t>.</a:t>
            </a:r>
            <a:endParaRPr lang="en-CA" sz="1800" dirty="0">
              <a:solidFill>
                <a:srgbClr val="000000"/>
              </a:solidFill>
              <a:latin typeface="+mj-lt"/>
            </a:endParaRPr>
          </a:p>
        </p:txBody>
      </p:sp>
      <p:pic>
        <p:nvPicPr>
          <p:cNvPr id="7" name="Picture 6" descr="FIGURE 3.14 Two parts of a link&#10;">
            <a:extLst>
              <a:ext uri="{FF2B5EF4-FFF2-40B4-BE49-F238E27FC236}">
                <a16:creationId xmlns:a16="http://schemas.microsoft.com/office/drawing/2014/main" id="{44F7C808-0577-482C-95C0-687ACA024D7E}"/>
              </a:ext>
            </a:extLst>
          </p:cNvPr>
          <p:cNvPicPr>
            <a:picLocks noChangeAspect="1"/>
          </p:cNvPicPr>
          <p:nvPr/>
        </p:nvPicPr>
        <p:blipFill rotWithShape="1">
          <a:blip r:embed="rId3"/>
          <a:srcRect t="2" b="-35881"/>
          <a:stretch/>
        </p:blipFill>
        <p:spPr>
          <a:xfrm>
            <a:off x="2252661" y="2571750"/>
            <a:ext cx="4638675" cy="1967310"/>
          </a:xfrm>
          <a:prstGeom prst="rect">
            <a:avLst/>
          </a:prstGeom>
        </p:spPr>
      </p:pic>
    </p:spTree>
    <p:extLst>
      <p:ext uri="{BB962C8B-B14F-4D97-AF65-F5344CB8AC3E}">
        <p14:creationId xmlns:p14="http://schemas.microsoft.com/office/powerpoint/2010/main" val="26280933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B5BFD-82B0-442A-A21F-3B83FE54C586}"/>
              </a:ext>
            </a:extLst>
          </p:cNvPr>
          <p:cNvSpPr>
            <a:spLocks noGrp="1"/>
          </p:cNvSpPr>
          <p:nvPr>
            <p:ph type="title"/>
          </p:nvPr>
        </p:nvSpPr>
        <p:spPr/>
        <p:txBody>
          <a:bodyPr/>
          <a:lstStyle/>
          <a:p>
            <a:r>
              <a:rPr lang="en-CA" dirty="0"/>
              <a:t>Kinds of Links</a:t>
            </a:r>
          </a:p>
        </p:txBody>
      </p:sp>
      <p:sp>
        <p:nvSpPr>
          <p:cNvPr id="3" name="Text Placeholder 2">
            <a:extLst>
              <a:ext uri="{FF2B5EF4-FFF2-40B4-BE49-F238E27FC236}">
                <a16:creationId xmlns:a16="http://schemas.microsoft.com/office/drawing/2014/main" id="{37DDE429-BE68-4E3F-9F60-9E2A8B240C5C}"/>
              </a:ext>
            </a:extLst>
          </p:cNvPr>
          <p:cNvSpPr>
            <a:spLocks noGrp="1"/>
          </p:cNvSpPr>
          <p:nvPr>
            <p:ph type="body" idx="1"/>
          </p:nvPr>
        </p:nvSpPr>
        <p:spPr>
          <a:xfrm>
            <a:off x="457200" y="1081088"/>
            <a:ext cx="8229599" cy="3300412"/>
          </a:xfrm>
        </p:spPr>
        <p:txBody>
          <a:bodyPr/>
          <a:lstStyle/>
          <a:p>
            <a:pPr algn="l"/>
            <a:r>
              <a:rPr lang="en-US" sz="1400" b="0" i="0" u="none" strike="noStrike" baseline="0" dirty="0">
                <a:solidFill>
                  <a:srgbClr val="000000"/>
                </a:solidFill>
                <a:latin typeface="+mj-lt"/>
              </a:rPr>
              <a:t>Links to external sites (or to individual resources, such as images or movies </a:t>
            </a:r>
            <a:r>
              <a:rPr lang="en-CA" sz="1400" b="0" i="0" u="none" strike="noStrike" baseline="0" dirty="0">
                <a:solidFill>
                  <a:srgbClr val="000000"/>
                </a:solidFill>
                <a:latin typeface="+mj-lt"/>
              </a:rPr>
              <a:t>on an external site).</a:t>
            </a:r>
          </a:p>
          <a:p>
            <a:pPr algn="l"/>
            <a:r>
              <a:rPr lang="en-US" sz="1400" b="0" i="0" u="none" strike="noStrike" baseline="0" dirty="0">
                <a:solidFill>
                  <a:srgbClr val="000000"/>
                </a:solidFill>
                <a:latin typeface="+mj-lt"/>
              </a:rPr>
              <a:t>Links to other pages or resources within the current site.</a:t>
            </a:r>
          </a:p>
          <a:p>
            <a:pPr algn="l"/>
            <a:r>
              <a:rPr lang="en-US" sz="1400" b="0" i="0" u="none" strike="noStrike" baseline="0" dirty="0">
                <a:solidFill>
                  <a:srgbClr val="000000"/>
                </a:solidFill>
                <a:latin typeface="+mj-lt"/>
              </a:rPr>
              <a:t>Links to other places within the current page.</a:t>
            </a:r>
          </a:p>
          <a:p>
            <a:pPr algn="l"/>
            <a:r>
              <a:rPr lang="en-US" sz="1400" b="0" i="0" u="none" strike="noStrike" baseline="0" dirty="0">
                <a:solidFill>
                  <a:srgbClr val="000000"/>
                </a:solidFill>
                <a:latin typeface="+mj-lt"/>
              </a:rPr>
              <a:t>Links to particular locations on another page (whether on the same site or on an external site).</a:t>
            </a:r>
          </a:p>
          <a:p>
            <a:pPr algn="l"/>
            <a:r>
              <a:rPr lang="en-US" sz="1400" b="0" i="0" u="none" strike="noStrike" baseline="0" dirty="0">
                <a:solidFill>
                  <a:srgbClr val="000000"/>
                </a:solidFill>
                <a:latin typeface="+mj-lt"/>
              </a:rPr>
              <a:t>Links that are instructions to the browser to start the user’s email program.</a:t>
            </a:r>
          </a:p>
          <a:p>
            <a:pPr algn="l"/>
            <a:r>
              <a:rPr lang="en-US" sz="1400" dirty="0">
                <a:solidFill>
                  <a:srgbClr val="662600"/>
                </a:solidFill>
                <a:latin typeface="+mj-lt"/>
              </a:rPr>
              <a:t>L</a:t>
            </a:r>
            <a:r>
              <a:rPr lang="en-US" sz="1400" b="0" i="0" u="none" strike="noStrike" baseline="0" dirty="0">
                <a:solidFill>
                  <a:srgbClr val="000000"/>
                </a:solidFill>
                <a:latin typeface="+mj-lt"/>
              </a:rPr>
              <a:t>inks that are instructions to the browser to execute a JavaScript function.</a:t>
            </a:r>
          </a:p>
          <a:p>
            <a:pPr algn="l"/>
            <a:r>
              <a:rPr lang="en-US" sz="1400" b="0" i="0" u="none" strike="noStrike" baseline="0" dirty="0">
                <a:solidFill>
                  <a:srgbClr val="000000"/>
                </a:solidFill>
                <a:latin typeface="+mj-lt"/>
              </a:rPr>
              <a:t>Links that are instructions to the mobile browser to make a phone call.</a:t>
            </a:r>
          </a:p>
          <a:p>
            <a:pPr algn="l"/>
            <a:r>
              <a:rPr lang="en-US" sz="1400" b="0" i="0" u="none" strike="noStrike" baseline="0" dirty="0">
                <a:solidFill>
                  <a:srgbClr val="000000"/>
                </a:solidFill>
                <a:latin typeface="+mj-lt"/>
              </a:rPr>
              <a:t>Links that are instructions to other programs (e.g., Skype, FaceTime, </a:t>
            </a:r>
            <a:r>
              <a:rPr lang="en-CA" sz="1400" b="0" i="0" u="none" strike="noStrike" baseline="0" dirty="0" err="1">
                <a:solidFill>
                  <a:srgbClr val="000000"/>
                </a:solidFill>
                <a:latin typeface="+mj-lt"/>
              </a:rPr>
              <a:t>FaceBook</a:t>
            </a:r>
            <a:r>
              <a:rPr lang="en-CA" sz="1400" b="0" i="0" u="none" strike="noStrike" baseline="0" dirty="0">
                <a:solidFill>
                  <a:srgbClr val="000000"/>
                </a:solidFill>
                <a:latin typeface="+mj-lt"/>
              </a:rPr>
              <a:t> Messenger).</a:t>
            </a:r>
            <a:endParaRPr lang="en-CA" sz="1400" dirty="0">
              <a:solidFill>
                <a:srgbClr val="000000"/>
              </a:solidFill>
              <a:latin typeface="+mj-lt"/>
            </a:endParaRPr>
          </a:p>
        </p:txBody>
      </p:sp>
    </p:spTree>
    <p:extLst>
      <p:ext uri="{BB962C8B-B14F-4D97-AF65-F5344CB8AC3E}">
        <p14:creationId xmlns:p14="http://schemas.microsoft.com/office/powerpoint/2010/main" val="6946158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398210-AC1D-4C7E-B88E-02944894854E}"/>
              </a:ext>
            </a:extLst>
          </p:cNvPr>
          <p:cNvSpPr>
            <a:spLocks noGrp="1"/>
          </p:cNvSpPr>
          <p:nvPr>
            <p:ph type="title"/>
          </p:nvPr>
        </p:nvSpPr>
        <p:spPr/>
        <p:txBody>
          <a:bodyPr/>
          <a:lstStyle/>
          <a:p>
            <a:r>
              <a:rPr lang="en-US" sz="2800" dirty="0"/>
              <a:t>What Is HTML and Where Did It Come From?</a:t>
            </a:r>
            <a:endParaRPr lang="en-CA" sz="2800" dirty="0"/>
          </a:p>
        </p:txBody>
      </p:sp>
      <p:sp>
        <p:nvSpPr>
          <p:cNvPr id="3" name="Text Placeholder 2">
            <a:extLst>
              <a:ext uri="{FF2B5EF4-FFF2-40B4-BE49-F238E27FC236}">
                <a16:creationId xmlns:a16="http://schemas.microsoft.com/office/drawing/2014/main" id="{910FEC6C-355A-4FAF-9A3B-0CACE42048A2}"/>
              </a:ext>
            </a:extLst>
          </p:cNvPr>
          <p:cNvSpPr>
            <a:spLocks noGrp="1"/>
          </p:cNvSpPr>
          <p:nvPr>
            <p:ph type="body" idx="1"/>
          </p:nvPr>
        </p:nvSpPr>
        <p:spPr>
          <a:xfrm>
            <a:off x="457200" y="1081088"/>
            <a:ext cx="3944679" cy="3532476"/>
          </a:xfrm>
        </p:spPr>
        <p:txBody>
          <a:bodyPr/>
          <a:lstStyle/>
          <a:p>
            <a:pPr algn="l"/>
            <a:r>
              <a:rPr lang="en-US" sz="1800" b="0" i="0" u="none" strike="noStrike" baseline="0" dirty="0">
                <a:solidFill>
                  <a:srgbClr val="000000"/>
                </a:solidFill>
                <a:latin typeface="+mj-lt"/>
              </a:rPr>
              <a:t>HTML is defined as a </a:t>
            </a:r>
            <a:r>
              <a:rPr lang="en-US" sz="1800" b="1" i="0" u="none" strike="noStrike" baseline="0" dirty="0">
                <a:solidFill>
                  <a:srgbClr val="009A9A"/>
                </a:solidFill>
                <a:latin typeface="+mj-lt"/>
              </a:rPr>
              <a:t>markup language. </a:t>
            </a:r>
            <a:r>
              <a:rPr lang="en-CA" sz="1800" b="0" i="0" u="none" strike="noStrike" baseline="0" dirty="0">
                <a:latin typeface="+mj-lt"/>
              </a:rPr>
              <a:t>A </a:t>
            </a:r>
            <a:r>
              <a:rPr lang="en-US" sz="1800" b="0" i="0" u="none" strike="noStrike" baseline="0" dirty="0">
                <a:latin typeface="+mj-lt"/>
              </a:rPr>
              <a:t>markup language is simply a way of annotating a document in such a way as to make the annotations distinct from the text being annotated.</a:t>
            </a:r>
          </a:p>
          <a:p>
            <a:pPr algn="l"/>
            <a:r>
              <a:rPr lang="en-US" sz="1800" b="0" i="0" u="none" strike="noStrike" baseline="0" dirty="0">
                <a:latin typeface="+mj-lt"/>
              </a:rPr>
              <a:t>You may very well have been the recipient of markup from caring parents or concerned teachers at various points in your past</a:t>
            </a:r>
            <a:endParaRPr lang="en-CA" dirty="0">
              <a:latin typeface="+mj-lt"/>
            </a:endParaRPr>
          </a:p>
        </p:txBody>
      </p:sp>
      <p:pic>
        <p:nvPicPr>
          <p:cNvPr id="5" name="Picture 4" descr="FIGURE 3.2 Sample ad-hoc markup languages&#10;">
            <a:extLst>
              <a:ext uri="{FF2B5EF4-FFF2-40B4-BE49-F238E27FC236}">
                <a16:creationId xmlns:a16="http://schemas.microsoft.com/office/drawing/2014/main" id="{A4A90113-CC5F-4FA9-9947-687A7FEE6E41}"/>
              </a:ext>
            </a:extLst>
          </p:cNvPr>
          <p:cNvPicPr>
            <a:picLocks noChangeAspect="1"/>
          </p:cNvPicPr>
          <p:nvPr/>
        </p:nvPicPr>
        <p:blipFill>
          <a:blip r:embed="rId2"/>
          <a:stretch>
            <a:fillRect/>
          </a:stretch>
        </p:blipFill>
        <p:spPr>
          <a:xfrm>
            <a:off x="4455044" y="1081088"/>
            <a:ext cx="3944678" cy="3497883"/>
          </a:xfrm>
          <a:prstGeom prst="rect">
            <a:avLst/>
          </a:prstGeom>
        </p:spPr>
      </p:pic>
    </p:spTree>
    <p:extLst>
      <p:ext uri="{BB962C8B-B14F-4D97-AF65-F5344CB8AC3E}">
        <p14:creationId xmlns:p14="http://schemas.microsoft.com/office/powerpoint/2010/main" val="16217970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49F63-B927-4EB2-B7E2-A12563D339FB}"/>
              </a:ext>
            </a:extLst>
          </p:cNvPr>
          <p:cNvSpPr>
            <a:spLocks noGrp="1"/>
          </p:cNvSpPr>
          <p:nvPr>
            <p:ph type="title"/>
          </p:nvPr>
        </p:nvSpPr>
        <p:spPr/>
        <p:txBody>
          <a:bodyPr/>
          <a:lstStyle/>
          <a:p>
            <a:r>
              <a:rPr lang="en-CA" dirty="0"/>
              <a:t>Absolute and Relative URLs</a:t>
            </a:r>
          </a:p>
        </p:txBody>
      </p:sp>
      <p:sp>
        <p:nvSpPr>
          <p:cNvPr id="3" name="Text Placeholder 2">
            <a:extLst>
              <a:ext uri="{FF2B5EF4-FFF2-40B4-BE49-F238E27FC236}">
                <a16:creationId xmlns:a16="http://schemas.microsoft.com/office/drawing/2014/main" id="{F2477A29-7688-4888-ABDC-F92BEB5DB50E}"/>
              </a:ext>
            </a:extLst>
          </p:cNvPr>
          <p:cNvSpPr>
            <a:spLocks noGrp="1"/>
          </p:cNvSpPr>
          <p:nvPr>
            <p:ph type="body" idx="1"/>
          </p:nvPr>
        </p:nvSpPr>
        <p:spPr>
          <a:xfrm>
            <a:off x="457201" y="1081088"/>
            <a:ext cx="4114800" cy="3532476"/>
          </a:xfrm>
        </p:spPr>
        <p:txBody>
          <a:bodyPr/>
          <a:lstStyle/>
          <a:p>
            <a:pPr marL="114300" indent="0" algn="l">
              <a:buNone/>
            </a:pPr>
            <a:r>
              <a:rPr lang="en-CA" sz="1800" b="0" i="0" u="none" strike="noStrike" baseline="0" dirty="0">
                <a:solidFill>
                  <a:srgbClr val="000000"/>
                </a:solidFill>
                <a:latin typeface="+mj-lt"/>
              </a:rPr>
              <a:t>When referencing a page </a:t>
            </a:r>
            <a:r>
              <a:rPr lang="en-US" sz="1800" b="0" i="0" u="none" strike="noStrike" baseline="0" dirty="0">
                <a:solidFill>
                  <a:srgbClr val="000000"/>
                </a:solidFill>
                <a:latin typeface="+mj-lt"/>
              </a:rPr>
              <a:t>or resource on an </a:t>
            </a:r>
            <a:r>
              <a:rPr lang="en-US" sz="1800" b="1" i="0" u="none" strike="noStrike" baseline="0" dirty="0">
                <a:solidFill>
                  <a:srgbClr val="000000"/>
                </a:solidFill>
                <a:latin typeface="+mj-lt"/>
              </a:rPr>
              <a:t>external site</a:t>
            </a:r>
            <a:r>
              <a:rPr lang="en-US" sz="1800" b="0" i="0" u="none" strike="noStrike" baseline="0" dirty="0">
                <a:solidFill>
                  <a:srgbClr val="000000"/>
                </a:solidFill>
                <a:latin typeface="+mj-lt"/>
              </a:rPr>
              <a:t>, a full </a:t>
            </a:r>
            <a:r>
              <a:rPr lang="en-US" sz="1800" b="1" i="0" u="none" strike="noStrike" baseline="0" dirty="0">
                <a:solidFill>
                  <a:srgbClr val="009A9A"/>
                </a:solidFill>
                <a:latin typeface="+mj-lt"/>
              </a:rPr>
              <a:t>absolute URL reference</a:t>
            </a:r>
            <a:r>
              <a:rPr lang="en-US" sz="1800" i="0" u="none" strike="noStrike" baseline="0" dirty="0">
                <a:solidFill>
                  <a:schemeClr val="tx1"/>
                </a:solidFill>
                <a:latin typeface="+mj-lt"/>
              </a:rPr>
              <a:t> is required</a:t>
            </a:r>
          </a:p>
          <a:p>
            <a:pPr algn="l"/>
            <a:r>
              <a:rPr lang="en-US" sz="1800" b="0" i="0" u="none" strike="noStrike" baseline="0" dirty="0">
                <a:latin typeface="+mj-lt"/>
              </a:rPr>
              <a:t>Full URL with a protocol (typically, http:// or https://), the domain name, any paths, and the file name of the desired resource.</a:t>
            </a:r>
          </a:p>
          <a:p>
            <a:pPr marL="114300" indent="0" algn="l">
              <a:buNone/>
            </a:pPr>
            <a:endParaRPr lang="en-US" sz="1800" b="1" i="0" u="none" strike="noStrike" baseline="0" dirty="0">
              <a:solidFill>
                <a:srgbClr val="009A9A"/>
              </a:solidFill>
              <a:latin typeface="+mj-lt"/>
            </a:endParaRPr>
          </a:p>
        </p:txBody>
      </p:sp>
      <p:sp>
        <p:nvSpPr>
          <p:cNvPr id="5" name="Text Placeholder 2">
            <a:extLst>
              <a:ext uri="{FF2B5EF4-FFF2-40B4-BE49-F238E27FC236}">
                <a16:creationId xmlns:a16="http://schemas.microsoft.com/office/drawing/2014/main" id="{A8DB45FC-EF80-4B5F-B798-DFA4BA5DD55D}"/>
              </a:ext>
            </a:extLst>
          </p:cNvPr>
          <p:cNvSpPr txBox="1">
            <a:spLocks/>
          </p:cNvSpPr>
          <p:nvPr/>
        </p:nvSpPr>
        <p:spPr>
          <a:xfrm>
            <a:off x="4495801" y="1081088"/>
            <a:ext cx="4114800" cy="353247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1500"/>
              </a:spcBef>
              <a:spcAft>
                <a:spcPts val="0"/>
              </a:spcAft>
              <a:buClr>
                <a:srgbClr val="007FA3"/>
              </a:buClr>
              <a:buSzPts val="1800"/>
              <a:buFont typeface="Arial"/>
              <a:buChar char="•"/>
              <a:defRPr sz="1600" b="0" i="0" u="none" strike="noStrike" cap="none">
                <a:solidFill>
                  <a:schemeClr val="dk1"/>
                </a:solidFill>
                <a:latin typeface="Arial"/>
                <a:ea typeface="Arial"/>
                <a:cs typeface="Arial"/>
                <a:sym typeface="Arial"/>
              </a:defRPr>
            </a:lvl1pPr>
            <a:lvl2pPr marL="914400" marR="0" lvl="1" indent="-342900" algn="l" rtl="0">
              <a:lnSpc>
                <a:spcPct val="100000"/>
              </a:lnSpc>
              <a:spcBef>
                <a:spcPts val="600"/>
              </a:spcBef>
              <a:spcAft>
                <a:spcPts val="0"/>
              </a:spcAft>
              <a:buClr>
                <a:srgbClr val="007FA3"/>
              </a:buClr>
              <a:buSzPts val="1800"/>
              <a:buFont typeface="Arial"/>
              <a:buChar char="–"/>
              <a:defRPr sz="1600" b="0" i="0" u="none" strike="noStrike" cap="none">
                <a:solidFill>
                  <a:schemeClr val="dk1"/>
                </a:solidFill>
                <a:latin typeface="Arial"/>
                <a:ea typeface="Arial"/>
                <a:cs typeface="Arial"/>
                <a:sym typeface="Arial"/>
              </a:defRPr>
            </a:lvl2pPr>
            <a:lvl3pPr marL="1371600" marR="0" lvl="2" indent="-342900" algn="l" rtl="0">
              <a:lnSpc>
                <a:spcPct val="100000"/>
              </a:lnSpc>
              <a:spcBef>
                <a:spcPts val="600"/>
              </a:spcBef>
              <a:spcAft>
                <a:spcPts val="0"/>
              </a:spcAft>
              <a:buClr>
                <a:srgbClr val="007FA3"/>
              </a:buClr>
              <a:buSzPts val="1800"/>
              <a:buFont typeface="Noto Sans Symbols"/>
              <a:buChar char="▪"/>
              <a:defRPr sz="1600" b="0" i="0" u="none" strike="noStrike" cap="none">
                <a:solidFill>
                  <a:schemeClr val="dk1"/>
                </a:solidFill>
                <a:latin typeface="Arial"/>
                <a:ea typeface="Arial"/>
                <a:cs typeface="Arial"/>
                <a:sym typeface="Arial"/>
              </a:defRPr>
            </a:lvl3pPr>
            <a:lvl4pPr marL="1828800" marR="0" lvl="3" indent="-342900" algn="l" rtl="0">
              <a:lnSpc>
                <a:spcPct val="100000"/>
              </a:lnSpc>
              <a:spcBef>
                <a:spcPts val="600"/>
              </a:spcBef>
              <a:spcAft>
                <a:spcPts val="0"/>
              </a:spcAft>
              <a:buClr>
                <a:srgbClr val="007FA3"/>
              </a:buClr>
              <a:buSzPts val="1800"/>
              <a:buFont typeface="Arial"/>
              <a:buChar char="–"/>
              <a:defRPr sz="1600" b="0" i="0" u="none" strike="noStrike" cap="none">
                <a:solidFill>
                  <a:schemeClr val="dk1"/>
                </a:solidFill>
                <a:latin typeface="Arial"/>
                <a:ea typeface="Arial"/>
                <a:cs typeface="Arial"/>
                <a:sym typeface="Arial"/>
              </a:defRPr>
            </a:lvl4pPr>
            <a:lvl5pPr marL="2286000" marR="0" lvl="4" indent="-342900" algn="l" rtl="0">
              <a:lnSpc>
                <a:spcPct val="100000"/>
              </a:lnSpc>
              <a:spcBef>
                <a:spcPts val="600"/>
              </a:spcBef>
              <a:spcAft>
                <a:spcPts val="0"/>
              </a:spcAft>
              <a:buClr>
                <a:srgbClr val="007FA3"/>
              </a:buClr>
              <a:buSzPts val="1800"/>
              <a:buFont typeface="Arial"/>
              <a:buChar char="•"/>
              <a:defRPr sz="16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rgbClr val="007FA3"/>
              </a:buClr>
              <a:buSzPts val="1800"/>
              <a:buFont typeface="Arial"/>
              <a:buChar char="•"/>
              <a:defRPr sz="160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rgbClr val="007FA3"/>
              </a:buClr>
              <a:buSzPts val="1800"/>
              <a:buFont typeface="Arial"/>
              <a:buChar char="•"/>
              <a:defRPr sz="160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rgbClr val="007FA3"/>
              </a:buClr>
              <a:buSzPts val="1800"/>
              <a:buFont typeface="Arial"/>
              <a:buChar char="•"/>
              <a:defRPr sz="1600" b="0" i="0" u="none" strike="noStrike" cap="none">
                <a:solidFill>
                  <a:schemeClr val="dk1"/>
                </a:solidFill>
                <a:latin typeface="Arial"/>
                <a:ea typeface="Arial"/>
                <a:cs typeface="Arial"/>
                <a:sym typeface="Arial"/>
              </a:defRPr>
            </a:lvl8pPr>
            <a:lvl9pPr marL="4114800" marR="0" lvl="8" indent="-342900" algn="l" rtl="0">
              <a:lnSpc>
                <a:spcPct val="100000"/>
              </a:lnSpc>
              <a:spcBef>
                <a:spcPts val="300"/>
              </a:spcBef>
              <a:spcAft>
                <a:spcPts val="0"/>
              </a:spcAft>
              <a:buClr>
                <a:srgbClr val="007FA3"/>
              </a:buClr>
              <a:buSzPts val="1800"/>
              <a:buFont typeface="Arial"/>
              <a:buChar char="•"/>
              <a:defRPr sz="1600" b="0" i="0" u="none" strike="noStrike" cap="none">
                <a:solidFill>
                  <a:schemeClr val="dk1"/>
                </a:solidFill>
                <a:latin typeface="Arial"/>
                <a:ea typeface="Arial"/>
                <a:cs typeface="Arial"/>
                <a:sym typeface="Arial"/>
              </a:defRPr>
            </a:lvl9pPr>
          </a:lstStyle>
          <a:p>
            <a:pPr marL="114300" indent="0" algn="l">
              <a:buNone/>
            </a:pPr>
            <a:r>
              <a:rPr lang="en-US" sz="1800" dirty="0">
                <a:latin typeface="+mj-lt"/>
              </a:rPr>
              <a:t>W</a:t>
            </a:r>
            <a:r>
              <a:rPr lang="en-US" sz="1800" b="0" i="0" u="none" strike="noStrike" baseline="0" dirty="0">
                <a:latin typeface="+mj-lt"/>
              </a:rPr>
              <a:t>hen referencing a resource that is on the </a:t>
            </a:r>
            <a:r>
              <a:rPr lang="en-US" sz="1800" b="1" i="0" u="none" strike="noStrike" baseline="0" dirty="0">
                <a:latin typeface="+mj-lt"/>
              </a:rPr>
              <a:t>same server</a:t>
            </a:r>
            <a:r>
              <a:rPr lang="en-US" sz="1800" b="0" i="0" u="none" strike="noStrike" baseline="0" dirty="0">
                <a:latin typeface="+mj-lt"/>
              </a:rPr>
              <a:t>, you can use </a:t>
            </a:r>
            <a:r>
              <a:rPr lang="en-US" sz="1800" b="1" dirty="0">
                <a:solidFill>
                  <a:srgbClr val="009A9A"/>
                </a:solidFill>
                <a:latin typeface="+mj-lt"/>
              </a:rPr>
              <a:t>relative referencing</a:t>
            </a:r>
            <a:r>
              <a:rPr lang="en-US" sz="1800" b="0" i="0" u="none" strike="noStrike" baseline="0" dirty="0">
                <a:latin typeface="+mj-lt"/>
              </a:rPr>
              <a:t>.</a:t>
            </a:r>
          </a:p>
          <a:p>
            <a:pPr algn="l"/>
            <a:r>
              <a:rPr lang="en-US" sz="1800" b="0" i="0" u="none" strike="noStrike" baseline="0" dirty="0">
                <a:solidFill>
                  <a:srgbClr val="000000"/>
                </a:solidFill>
                <a:latin typeface="+mj-lt"/>
              </a:rPr>
              <a:t>If the URL does not include the “</a:t>
            </a:r>
            <a:r>
              <a:rPr lang="en-US" sz="1800" b="1" i="0" u="none" strike="noStrike" baseline="0" dirty="0">
                <a:solidFill>
                  <a:srgbClr val="003333"/>
                </a:solidFill>
                <a:latin typeface="+mj-lt"/>
              </a:rPr>
              <a:t>http://</a:t>
            </a:r>
            <a:r>
              <a:rPr lang="en-US" sz="1800" b="0" i="0" u="none" strike="noStrike" baseline="0" dirty="0">
                <a:solidFill>
                  <a:srgbClr val="000000"/>
                </a:solidFill>
                <a:latin typeface="+mj-lt"/>
              </a:rPr>
              <a:t>” then the browser will request the current server for the file.</a:t>
            </a:r>
            <a:endParaRPr lang="en-US" sz="1800" i="0" u="none" strike="noStrike" baseline="0" dirty="0">
              <a:solidFill>
                <a:schemeClr val="tx1"/>
              </a:solidFill>
              <a:latin typeface="+mj-lt"/>
            </a:endParaRPr>
          </a:p>
          <a:p>
            <a:endParaRPr lang="en-CA" sz="1600" dirty="0">
              <a:latin typeface="+mj-lt"/>
            </a:endParaRPr>
          </a:p>
        </p:txBody>
      </p:sp>
    </p:spTree>
    <p:extLst>
      <p:ext uri="{BB962C8B-B14F-4D97-AF65-F5344CB8AC3E}">
        <p14:creationId xmlns:p14="http://schemas.microsoft.com/office/powerpoint/2010/main" val="32205174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CE6DA-0487-40F0-950C-22308ACCF988}"/>
              </a:ext>
            </a:extLst>
          </p:cNvPr>
          <p:cNvSpPr>
            <a:spLocks noGrp="1"/>
          </p:cNvSpPr>
          <p:nvPr>
            <p:ph type="title"/>
          </p:nvPr>
        </p:nvSpPr>
        <p:spPr/>
        <p:txBody>
          <a:bodyPr/>
          <a:lstStyle/>
          <a:p>
            <a:r>
              <a:rPr lang="en-CA" dirty="0"/>
              <a:t>Relative URLs</a:t>
            </a:r>
          </a:p>
        </p:txBody>
      </p:sp>
      <p:pic>
        <p:nvPicPr>
          <p:cNvPr id="5" name="Picture 4" descr="FIGURE 3.17 Example site directory tree">
            <a:extLst>
              <a:ext uri="{FF2B5EF4-FFF2-40B4-BE49-F238E27FC236}">
                <a16:creationId xmlns:a16="http://schemas.microsoft.com/office/drawing/2014/main" id="{8BE85F6D-50AB-4C4E-80F5-E780648456D9}"/>
              </a:ext>
            </a:extLst>
          </p:cNvPr>
          <p:cNvPicPr>
            <a:picLocks noChangeAspect="1"/>
          </p:cNvPicPr>
          <p:nvPr/>
        </p:nvPicPr>
        <p:blipFill>
          <a:blip r:embed="rId2"/>
          <a:stretch>
            <a:fillRect/>
          </a:stretch>
        </p:blipFill>
        <p:spPr>
          <a:xfrm>
            <a:off x="454025" y="1149315"/>
            <a:ext cx="2298700" cy="3396022"/>
          </a:xfrm>
          <a:prstGeom prst="rect">
            <a:avLst/>
          </a:prstGeom>
        </p:spPr>
      </p:pic>
      <p:sp>
        <p:nvSpPr>
          <p:cNvPr id="3" name="Text Placeholder 2">
            <a:extLst>
              <a:ext uri="{FF2B5EF4-FFF2-40B4-BE49-F238E27FC236}">
                <a16:creationId xmlns:a16="http://schemas.microsoft.com/office/drawing/2014/main" id="{BE0C99E3-7E63-4088-9841-3BADE738857B}"/>
              </a:ext>
            </a:extLst>
          </p:cNvPr>
          <p:cNvSpPr>
            <a:spLocks noGrp="1"/>
          </p:cNvSpPr>
          <p:nvPr>
            <p:ph type="body" idx="1"/>
          </p:nvPr>
        </p:nvSpPr>
        <p:spPr>
          <a:xfrm>
            <a:off x="2314575" y="1081088"/>
            <a:ext cx="6375400" cy="3532476"/>
          </a:xfrm>
        </p:spPr>
        <p:txBody>
          <a:bodyPr/>
          <a:lstStyle/>
          <a:p>
            <a:pPr lvl="1">
              <a:buFont typeface="+mj-lt"/>
              <a:buAutoNum type="arabicPeriod"/>
            </a:pPr>
            <a:r>
              <a:rPr lang="en-CA" sz="1200" b="1" i="0" u="none" strike="noStrike" baseline="0" dirty="0">
                <a:latin typeface="+mj-lt"/>
              </a:rPr>
              <a:t>Same Directory </a:t>
            </a:r>
            <a:r>
              <a:rPr lang="en-US" sz="1200" b="0" i="0" u="none" strike="noStrike" baseline="0" dirty="0">
                <a:latin typeface="+mj-lt"/>
              </a:rPr>
              <a:t>To link to a file within the same folder, simply use </a:t>
            </a:r>
            <a:r>
              <a:rPr lang="en-CA" sz="1200" b="0" i="0" u="none" strike="noStrike" baseline="0" dirty="0">
                <a:latin typeface="+mj-lt"/>
              </a:rPr>
              <a:t>the file name.</a:t>
            </a:r>
          </a:p>
          <a:p>
            <a:pPr lvl="1">
              <a:buFont typeface="+mj-lt"/>
              <a:buAutoNum type="arabicPeriod"/>
            </a:pPr>
            <a:r>
              <a:rPr lang="en-CA" sz="1200" b="1" i="0" u="none" strike="noStrike" baseline="0" dirty="0">
                <a:latin typeface="+mj-lt"/>
              </a:rPr>
              <a:t>Child Directory </a:t>
            </a:r>
            <a:r>
              <a:rPr lang="en-US" sz="1200" b="0" i="0" u="none" strike="noStrike" baseline="0" dirty="0">
                <a:latin typeface="+mj-lt"/>
              </a:rPr>
              <a:t>To link to a file within a subdirectory, use the name of the subdirectory and a slash before the file name.</a:t>
            </a:r>
          </a:p>
          <a:p>
            <a:pPr lvl="1">
              <a:buFont typeface="+mj-lt"/>
              <a:buAutoNum type="arabicPeriod"/>
            </a:pPr>
            <a:r>
              <a:rPr lang="en-CA" sz="1200" b="1" i="0" u="none" strike="noStrike" baseline="0" dirty="0">
                <a:latin typeface="+mj-lt"/>
              </a:rPr>
              <a:t>Grandchild/Descendant Directory </a:t>
            </a:r>
            <a:r>
              <a:rPr lang="en-US" sz="1200" b="0" i="0" u="none" strike="noStrike" baseline="0" dirty="0">
                <a:latin typeface="+mj-lt"/>
              </a:rPr>
              <a:t>To link to a file that is multiple subdirectories </a:t>
            </a:r>
            <a:r>
              <a:rPr lang="en-US" sz="1200" b="0" i="1" u="none" strike="noStrike" baseline="0" dirty="0">
                <a:latin typeface="+mj-lt"/>
              </a:rPr>
              <a:t>below </a:t>
            </a:r>
            <a:r>
              <a:rPr lang="en-US" sz="1200" b="0" i="0" u="none" strike="noStrike" baseline="0" dirty="0">
                <a:latin typeface="+mj-lt"/>
              </a:rPr>
              <a:t>the current one, construct the full path by including each subdirectory name (separated by slashes) before the file name.</a:t>
            </a:r>
          </a:p>
          <a:p>
            <a:pPr lvl="1">
              <a:buFont typeface="+mj-lt"/>
              <a:buAutoNum type="arabicPeriod"/>
            </a:pPr>
            <a:r>
              <a:rPr lang="en-CA" sz="1200" b="1" i="0" u="none" strike="noStrike" baseline="0" dirty="0">
                <a:solidFill>
                  <a:srgbClr val="000000"/>
                </a:solidFill>
                <a:latin typeface="+mj-lt"/>
              </a:rPr>
              <a:t>Parent/Ancestor Directory </a:t>
            </a:r>
            <a:r>
              <a:rPr lang="en-US" sz="1200" b="0" i="0" u="none" strike="noStrike" baseline="0" dirty="0">
                <a:solidFill>
                  <a:srgbClr val="000000"/>
                </a:solidFill>
                <a:latin typeface="+mj-lt"/>
              </a:rPr>
              <a:t>Use “</a:t>
            </a:r>
            <a:r>
              <a:rPr lang="en-US" sz="1200" b="1" i="0" u="none" strike="noStrike" baseline="0" dirty="0">
                <a:solidFill>
                  <a:srgbClr val="003333"/>
                </a:solidFill>
                <a:latin typeface="+mj-lt"/>
              </a:rPr>
              <a:t>../</a:t>
            </a:r>
            <a:r>
              <a:rPr lang="en-US" sz="1200" b="0" i="0" u="none" strike="noStrike" baseline="0" dirty="0">
                <a:solidFill>
                  <a:srgbClr val="000000"/>
                </a:solidFill>
                <a:latin typeface="+mj-lt"/>
              </a:rPr>
              <a:t>” to reference a folder </a:t>
            </a:r>
            <a:r>
              <a:rPr lang="en-US" sz="1200" b="0" i="1" u="none" strike="noStrike" baseline="0" dirty="0">
                <a:solidFill>
                  <a:srgbClr val="000000"/>
                </a:solidFill>
                <a:latin typeface="+mj-lt"/>
              </a:rPr>
              <a:t>above </a:t>
            </a:r>
            <a:r>
              <a:rPr lang="en-US" sz="1200" b="0" i="0" u="none" strike="noStrike" baseline="0" dirty="0">
                <a:solidFill>
                  <a:srgbClr val="000000"/>
                </a:solidFill>
                <a:latin typeface="+mj-lt"/>
              </a:rPr>
              <a:t>the current one. If trying to reference a file several levels above the current one, simply string together multiple “</a:t>
            </a:r>
            <a:r>
              <a:rPr lang="en-US" sz="1200" b="1" i="0" u="none" strike="noStrike" baseline="0" dirty="0">
                <a:solidFill>
                  <a:srgbClr val="003333"/>
                </a:solidFill>
                <a:latin typeface="+mj-lt"/>
              </a:rPr>
              <a:t>../</a:t>
            </a:r>
            <a:r>
              <a:rPr lang="en-US" sz="1200" b="0" i="0" u="none" strike="noStrike" baseline="0" dirty="0">
                <a:solidFill>
                  <a:srgbClr val="000000"/>
                </a:solidFill>
                <a:latin typeface="+mj-lt"/>
              </a:rPr>
              <a:t>”.</a:t>
            </a:r>
          </a:p>
          <a:p>
            <a:pPr lvl="1">
              <a:buFont typeface="+mj-lt"/>
              <a:buAutoNum type="arabicPeriod"/>
            </a:pPr>
            <a:r>
              <a:rPr lang="en-CA" sz="1200" b="1" i="0" u="none" strike="noStrike" baseline="0" dirty="0">
                <a:solidFill>
                  <a:srgbClr val="000000"/>
                </a:solidFill>
                <a:latin typeface="+mj-lt"/>
              </a:rPr>
              <a:t>Sibling Directory </a:t>
            </a:r>
            <a:r>
              <a:rPr lang="en-US" sz="1200" b="0" i="0" u="none" strike="noStrike" baseline="0" dirty="0">
                <a:solidFill>
                  <a:srgbClr val="000000"/>
                </a:solidFill>
                <a:latin typeface="+mj-lt"/>
              </a:rPr>
              <a:t>Use “</a:t>
            </a:r>
            <a:r>
              <a:rPr lang="en-US" sz="1200" b="1" i="0" u="none" strike="noStrike" baseline="0" dirty="0">
                <a:solidFill>
                  <a:srgbClr val="003333"/>
                </a:solidFill>
                <a:latin typeface="+mj-lt"/>
              </a:rPr>
              <a:t>../</a:t>
            </a:r>
            <a:r>
              <a:rPr lang="en-US" sz="1200" b="0" i="0" u="none" strike="noStrike" baseline="0" dirty="0">
                <a:solidFill>
                  <a:srgbClr val="000000"/>
                </a:solidFill>
                <a:latin typeface="+mj-lt"/>
              </a:rPr>
              <a:t>” to move up to the appropriate level, and then use the same technique as for child or </a:t>
            </a:r>
            <a:r>
              <a:rPr lang="en-CA" sz="1200" b="0" i="0" u="none" strike="noStrike" baseline="0" dirty="0">
                <a:solidFill>
                  <a:srgbClr val="000000"/>
                </a:solidFill>
                <a:latin typeface="+mj-lt"/>
              </a:rPr>
              <a:t>grandchild directories.</a:t>
            </a:r>
          </a:p>
          <a:p>
            <a:pPr lvl="1">
              <a:buFont typeface="+mj-lt"/>
              <a:buAutoNum type="arabicPeriod"/>
            </a:pPr>
            <a:r>
              <a:rPr lang="en-CA" sz="1200" b="1" i="0" u="none" strike="noStrike" baseline="0" dirty="0">
                <a:solidFill>
                  <a:srgbClr val="000000"/>
                </a:solidFill>
                <a:latin typeface="+mj-lt"/>
              </a:rPr>
              <a:t>Root Reference </a:t>
            </a:r>
            <a:r>
              <a:rPr lang="en-US" sz="1200" b="0" i="0" u="none" strike="noStrike" baseline="0" dirty="0">
                <a:solidFill>
                  <a:srgbClr val="000000"/>
                </a:solidFill>
                <a:latin typeface="+mj-lt"/>
              </a:rPr>
              <a:t>In this approach, begin the reference with the root reference (the “</a:t>
            </a:r>
            <a:r>
              <a:rPr lang="en-US" sz="1200" b="1" i="0" u="none" strike="noStrike" baseline="0" dirty="0">
                <a:solidFill>
                  <a:srgbClr val="003333"/>
                </a:solidFill>
                <a:latin typeface="+mj-lt"/>
              </a:rPr>
              <a:t>/</a:t>
            </a:r>
            <a:r>
              <a:rPr lang="en-US" sz="1200" b="0" i="0" u="none" strike="noStrike" baseline="0" dirty="0">
                <a:solidFill>
                  <a:srgbClr val="000000"/>
                </a:solidFill>
                <a:latin typeface="+mj-lt"/>
              </a:rPr>
              <a:t>”), and then use the same technique as for child or grandchild directories.</a:t>
            </a:r>
          </a:p>
          <a:p>
            <a:pPr marL="571500" lvl="1" indent="0">
              <a:buNone/>
            </a:pPr>
            <a:r>
              <a:rPr lang="en-US" sz="1200" dirty="0">
                <a:solidFill>
                  <a:srgbClr val="000000"/>
                </a:solidFill>
                <a:latin typeface="+mj-lt"/>
              </a:rPr>
              <a:t>See Table 3.1 for examples (p. 97)</a:t>
            </a:r>
            <a:endParaRPr lang="en-CA" sz="1200" dirty="0">
              <a:latin typeface="+mj-lt"/>
            </a:endParaRPr>
          </a:p>
        </p:txBody>
      </p:sp>
    </p:spTree>
    <p:extLst>
      <p:ext uri="{BB962C8B-B14F-4D97-AF65-F5344CB8AC3E}">
        <p14:creationId xmlns:p14="http://schemas.microsoft.com/office/powerpoint/2010/main" val="25678300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6EA03-6160-4FE9-9C0E-F9375303719A}"/>
              </a:ext>
            </a:extLst>
          </p:cNvPr>
          <p:cNvSpPr>
            <a:spLocks noGrp="1"/>
          </p:cNvSpPr>
          <p:nvPr>
            <p:ph type="title"/>
          </p:nvPr>
        </p:nvSpPr>
        <p:spPr/>
        <p:txBody>
          <a:bodyPr/>
          <a:lstStyle/>
          <a:p>
            <a:r>
              <a:rPr lang="en-CA" dirty="0"/>
              <a:t>Inline Text Elements</a:t>
            </a:r>
          </a:p>
        </p:txBody>
      </p:sp>
      <p:sp>
        <p:nvSpPr>
          <p:cNvPr id="3" name="Text Placeholder 2">
            <a:extLst>
              <a:ext uri="{FF2B5EF4-FFF2-40B4-BE49-F238E27FC236}">
                <a16:creationId xmlns:a16="http://schemas.microsoft.com/office/drawing/2014/main" id="{09669071-D3E4-4E87-A07E-C2A3C66388E6}"/>
              </a:ext>
            </a:extLst>
          </p:cNvPr>
          <p:cNvSpPr>
            <a:spLocks noGrp="1"/>
          </p:cNvSpPr>
          <p:nvPr>
            <p:ph type="body" idx="1"/>
          </p:nvPr>
        </p:nvSpPr>
        <p:spPr/>
        <p:txBody>
          <a:bodyPr/>
          <a:lstStyle/>
          <a:p>
            <a:pPr algn="l"/>
            <a:r>
              <a:rPr lang="en-CA" sz="1800" b="0" i="0" u="none" strike="noStrike" baseline="0" dirty="0">
                <a:latin typeface="SabonLTPro-Roman"/>
              </a:rPr>
              <a:t>inline elements </a:t>
            </a:r>
            <a:r>
              <a:rPr lang="en-US" sz="1800" b="0" i="0" u="none" strike="noStrike" baseline="0" dirty="0">
                <a:latin typeface="SabonLTPro-Roman"/>
              </a:rPr>
              <a:t>because they do not disrupt the flow of text (i.e., cause a line break).</a:t>
            </a:r>
          </a:p>
          <a:p>
            <a:pPr algn="l"/>
            <a:r>
              <a:rPr lang="en-CA" sz="1800" b="0" i="0" u="none" strike="noStrike" baseline="0" dirty="0">
                <a:latin typeface="SabonLTPro-Roman"/>
              </a:rPr>
              <a:t>HTML defines over </a:t>
            </a:r>
            <a:r>
              <a:rPr lang="en-US" sz="1800" b="0" i="0" u="none" strike="noStrike" baseline="0" dirty="0">
                <a:latin typeface="SabonLTPro-Roman"/>
              </a:rPr>
              <a:t>30 of these elements. </a:t>
            </a:r>
            <a:endParaRPr lang="en-US" sz="1800" dirty="0">
              <a:latin typeface="SabonLTPro-Roman"/>
            </a:endParaRPr>
          </a:p>
          <a:p>
            <a:pPr algn="l"/>
            <a:r>
              <a:rPr lang="en-US" sz="1800" b="0" i="0" u="none" strike="noStrike" baseline="0" dirty="0">
                <a:latin typeface="SabonLTPro-Roman"/>
              </a:rPr>
              <a:t>Table 3.2 lists some of the most commonly used of these elements.</a:t>
            </a:r>
            <a:endParaRPr lang="en-CA" dirty="0"/>
          </a:p>
        </p:txBody>
      </p:sp>
    </p:spTree>
    <p:extLst>
      <p:ext uri="{BB962C8B-B14F-4D97-AF65-F5344CB8AC3E}">
        <p14:creationId xmlns:p14="http://schemas.microsoft.com/office/powerpoint/2010/main" val="21334494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CE2F5A-DF22-4D36-9A61-887085275B20}"/>
              </a:ext>
            </a:extLst>
          </p:cNvPr>
          <p:cNvSpPr>
            <a:spLocks noGrp="1"/>
          </p:cNvSpPr>
          <p:nvPr>
            <p:ph type="title"/>
          </p:nvPr>
        </p:nvSpPr>
        <p:spPr/>
        <p:txBody>
          <a:bodyPr/>
          <a:lstStyle/>
          <a:p>
            <a:r>
              <a:rPr lang="en-CA" sz="3200" dirty="0"/>
              <a:t>Common Text-Level Semantic Elements</a:t>
            </a:r>
          </a:p>
        </p:txBody>
      </p:sp>
      <p:sp>
        <p:nvSpPr>
          <p:cNvPr id="3" name="Text Placeholder 2">
            <a:extLst>
              <a:ext uri="{FF2B5EF4-FFF2-40B4-BE49-F238E27FC236}">
                <a16:creationId xmlns:a16="http://schemas.microsoft.com/office/drawing/2014/main" id="{E2ED06E7-24D1-4D60-952C-86FF6A951173}"/>
              </a:ext>
            </a:extLst>
          </p:cNvPr>
          <p:cNvSpPr>
            <a:spLocks noGrp="1"/>
          </p:cNvSpPr>
          <p:nvPr>
            <p:ph type="body" idx="1"/>
          </p:nvPr>
        </p:nvSpPr>
        <p:spPr/>
        <p:txBody>
          <a:bodyPr numCol="2"/>
          <a:lstStyle/>
          <a:p>
            <a:r>
              <a:rPr lang="en-US" b="1" i="0" u="none" strike="noStrike" baseline="0" dirty="0">
                <a:solidFill>
                  <a:srgbClr val="000000"/>
                </a:solidFill>
                <a:latin typeface="+mj-lt"/>
              </a:rPr>
              <a:t>&lt;a&gt; </a:t>
            </a:r>
            <a:r>
              <a:rPr lang="en-US" b="0" i="0" u="none" strike="noStrike" baseline="0" dirty="0">
                <a:solidFill>
                  <a:srgbClr val="000000"/>
                </a:solidFill>
                <a:latin typeface="+mj-lt"/>
              </a:rPr>
              <a:t>Anchor used for hyperlinks.</a:t>
            </a:r>
          </a:p>
          <a:p>
            <a:pPr algn="l"/>
            <a:r>
              <a:rPr lang="en-CA" b="1" i="0" u="none" strike="noStrike" baseline="0" dirty="0">
                <a:solidFill>
                  <a:srgbClr val="000000"/>
                </a:solidFill>
                <a:latin typeface="+mj-lt"/>
              </a:rPr>
              <a:t>&lt;</a:t>
            </a:r>
            <a:r>
              <a:rPr lang="en-CA" b="1" i="0" u="none" strike="noStrike" baseline="0" dirty="0" err="1">
                <a:solidFill>
                  <a:srgbClr val="000000"/>
                </a:solidFill>
                <a:latin typeface="+mj-lt"/>
              </a:rPr>
              <a:t>abbr</a:t>
            </a:r>
            <a:r>
              <a:rPr lang="en-CA" b="1" i="0" u="none" strike="noStrike" baseline="0" dirty="0">
                <a:solidFill>
                  <a:srgbClr val="000000"/>
                </a:solidFill>
                <a:latin typeface="+mj-lt"/>
              </a:rPr>
              <a:t>&gt; </a:t>
            </a:r>
            <a:r>
              <a:rPr lang="en-CA" b="0" i="0" u="none" strike="noStrike" baseline="0" dirty="0">
                <a:solidFill>
                  <a:srgbClr val="000000"/>
                </a:solidFill>
                <a:latin typeface="+mj-lt"/>
              </a:rPr>
              <a:t>An abbreviation</a:t>
            </a:r>
          </a:p>
          <a:p>
            <a:pPr algn="l"/>
            <a:r>
              <a:rPr lang="en-CA" b="1" i="0" u="none" strike="noStrike" baseline="0" dirty="0">
                <a:solidFill>
                  <a:srgbClr val="000000"/>
                </a:solidFill>
                <a:latin typeface="+mj-lt"/>
              </a:rPr>
              <a:t>&lt;</a:t>
            </a:r>
            <a:r>
              <a:rPr lang="en-CA" b="1" i="0" u="none" strike="noStrike" baseline="0" dirty="0" err="1">
                <a:solidFill>
                  <a:srgbClr val="000000"/>
                </a:solidFill>
                <a:latin typeface="+mj-lt"/>
              </a:rPr>
              <a:t>br</a:t>
            </a:r>
            <a:r>
              <a:rPr lang="en-CA" b="1" i="0" u="none" strike="noStrike" baseline="0" dirty="0">
                <a:solidFill>
                  <a:srgbClr val="000000"/>
                </a:solidFill>
                <a:latin typeface="+mj-lt"/>
              </a:rPr>
              <a:t>&gt; </a:t>
            </a:r>
            <a:r>
              <a:rPr lang="en-CA" b="0" i="0" u="none" strike="noStrike" baseline="0" dirty="0">
                <a:solidFill>
                  <a:srgbClr val="000000"/>
                </a:solidFill>
                <a:latin typeface="+mj-lt"/>
              </a:rPr>
              <a:t>Line break</a:t>
            </a:r>
          </a:p>
          <a:p>
            <a:pPr algn="l"/>
            <a:r>
              <a:rPr lang="en-US" b="1" i="0" u="none" strike="noStrike" baseline="0" dirty="0">
                <a:solidFill>
                  <a:srgbClr val="000000"/>
                </a:solidFill>
                <a:latin typeface="+mj-lt"/>
              </a:rPr>
              <a:t>&lt;cite&gt; </a:t>
            </a:r>
            <a:r>
              <a:rPr lang="en-US" b="0" i="0" u="none" strike="noStrike" baseline="0" dirty="0">
                <a:solidFill>
                  <a:srgbClr val="000000"/>
                </a:solidFill>
                <a:latin typeface="+mj-lt"/>
              </a:rPr>
              <a:t>Citation (i.e., a reference to another work)</a:t>
            </a:r>
          </a:p>
          <a:p>
            <a:pPr algn="l"/>
            <a:r>
              <a:rPr lang="en-US" b="1" i="0" u="none" strike="noStrike" baseline="0" dirty="0">
                <a:solidFill>
                  <a:srgbClr val="000000"/>
                </a:solidFill>
                <a:latin typeface="+mj-lt"/>
              </a:rPr>
              <a:t>&lt;code&gt; </a:t>
            </a:r>
            <a:r>
              <a:rPr lang="en-US" b="0" i="0" u="none" strike="noStrike" baseline="0" dirty="0">
                <a:solidFill>
                  <a:srgbClr val="000000"/>
                </a:solidFill>
                <a:latin typeface="+mj-lt"/>
              </a:rPr>
              <a:t>Used for displaying code, such as markup or programming code</a:t>
            </a:r>
          </a:p>
          <a:p>
            <a:pPr algn="l"/>
            <a:r>
              <a:rPr lang="en-CA" b="1" i="0" u="none" strike="noStrike" baseline="0" dirty="0">
                <a:solidFill>
                  <a:srgbClr val="000000"/>
                </a:solidFill>
                <a:latin typeface="+mj-lt"/>
              </a:rPr>
              <a:t>&lt;</a:t>
            </a:r>
            <a:r>
              <a:rPr lang="en-CA" b="1" i="0" u="none" strike="noStrike" baseline="0" dirty="0" err="1">
                <a:solidFill>
                  <a:srgbClr val="000000"/>
                </a:solidFill>
                <a:latin typeface="+mj-lt"/>
              </a:rPr>
              <a:t>em</a:t>
            </a:r>
            <a:r>
              <a:rPr lang="en-CA" b="1" i="0" u="none" strike="noStrike" baseline="0" dirty="0">
                <a:solidFill>
                  <a:srgbClr val="000000"/>
                </a:solidFill>
                <a:latin typeface="+mj-lt"/>
              </a:rPr>
              <a:t>&gt; </a:t>
            </a:r>
            <a:r>
              <a:rPr lang="en-CA" b="0" i="0" u="none" strike="noStrike" baseline="0" dirty="0">
                <a:solidFill>
                  <a:srgbClr val="000000"/>
                </a:solidFill>
                <a:latin typeface="+mj-lt"/>
              </a:rPr>
              <a:t>Emphasis</a:t>
            </a:r>
          </a:p>
          <a:p>
            <a:pPr algn="l"/>
            <a:r>
              <a:rPr lang="en-US" b="1" i="0" u="none" strike="noStrike" baseline="0" dirty="0">
                <a:solidFill>
                  <a:srgbClr val="000000"/>
                </a:solidFill>
                <a:latin typeface="+mj-lt"/>
              </a:rPr>
              <a:t>&lt;mark&gt; </a:t>
            </a:r>
            <a:r>
              <a:rPr lang="en-US" b="0" i="0" u="none" strike="noStrike" baseline="0" dirty="0">
                <a:solidFill>
                  <a:srgbClr val="000000"/>
                </a:solidFill>
                <a:latin typeface="+mj-lt"/>
              </a:rPr>
              <a:t>For displaying highlighted text</a:t>
            </a:r>
          </a:p>
          <a:p>
            <a:pPr algn="l"/>
            <a:r>
              <a:rPr lang="en-US" b="1" i="0" u="none" strike="noStrike" baseline="0" dirty="0">
                <a:solidFill>
                  <a:srgbClr val="000000"/>
                </a:solidFill>
                <a:latin typeface="+mj-lt"/>
              </a:rPr>
              <a:t>&lt;small&gt; </a:t>
            </a:r>
            <a:r>
              <a:rPr lang="en-US" b="0" i="0" u="none" strike="noStrike" baseline="0" dirty="0">
                <a:solidFill>
                  <a:srgbClr val="000000"/>
                </a:solidFill>
                <a:latin typeface="+mj-lt"/>
              </a:rPr>
              <a:t>For displaying the fine-print, that is, “nonvital” text, such as copyright </a:t>
            </a:r>
            <a:r>
              <a:rPr lang="en-CA" b="0" i="0" u="none" strike="noStrike" baseline="0" dirty="0">
                <a:solidFill>
                  <a:srgbClr val="000000"/>
                </a:solidFill>
                <a:latin typeface="+mj-lt"/>
              </a:rPr>
              <a:t>or legal notices</a:t>
            </a:r>
          </a:p>
          <a:p>
            <a:pPr algn="l"/>
            <a:r>
              <a:rPr lang="en-US" b="1" i="0" u="none" strike="noStrike" baseline="0" dirty="0">
                <a:solidFill>
                  <a:srgbClr val="000000"/>
                </a:solidFill>
                <a:latin typeface="+mj-lt"/>
              </a:rPr>
              <a:t>&lt;span&gt; </a:t>
            </a:r>
            <a:r>
              <a:rPr lang="en-US" b="0" i="0" u="none" strike="noStrike" baseline="0" dirty="0">
                <a:solidFill>
                  <a:srgbClr val="000000"/>
                </a:solidFill>
                <a:latin typeface="+mj-lt"/>
              </a:rPr>
              <a:t>The inline equivalent of the &lt;div&gt; element. It is generally used to mark text that will receive special formatting using CSS</a:t>
            </a:r>
          </a:p>
          <a:p>
            <a:pPr algn="l"/>
            <a:r>
              <a:rPr lang="en-US" b="1" i="0" u="none" strike="noStrike" baseline="0" dirty="0">
                <a:solidFill>
                  <a:srgbClr val="000000"/>
                </a:solidFill>
                <a:latin typeface="+mj-lt"/>
              </a:rPr>
              <a:t>&lt;strong&gt; </a:t>
            </a:r>
            <a:r>
              <a:rPr lang="en-US" b="0" i="0" u="none" strike="noStrike" baseline="0" dirty="0">
                <a:solidFill>
                  <a:srgbClr val="000000"/>
                </a:solidFill>
                <a:latin typeface="+mj-lt"/>
              </a:rPr>
              <a:t>For content that is strongly important</a:t>
            </a:r>
          </a:p>
          <a:p>
            <a:pPr algn="l"/>
            <a:r>
              <a:rPr lang="en-US" b="1" i="0" u="none" strike="noStrike" baseline="0" dirty="0">
                <a:solidFill>
                  <a:srgbClr val="000000"/>
                </a:solidFill>
                <a:latin typeface="+mj-lt"/>
              </a:rPr>
              <a:t>&lt;time&gt; </a:t>
            </a:r>
            <a:r>
              <a:rPr lang="en-US" b="0" i="0" u="none" strike="noStrike" baseline="0" dirty="0">
                <a:solidFill>
                  <a:srgbClr val="000000"/>
                </a:solidFill>
                <a:latin typeface="+mj-lt"/>
              </a:rPr>
              <a:t>For displaying time and date data</a:t>
            </a:r>
            <a:endParaRPr lang="en-CA" sz="1400" dirty="0">
              <a:latin typeface="+mj-lt"/>
            </a:endParaRPr>
          </a:p>
        </p:txBody>
      </p:sp>
    </p:spTree>
    <p:extLst>
      <p:ext uri="{BB962C8B-B14F-4D97-AF65-F5344CB8AC3E}">
        <p14:creationId xmlns:p14="http://schemas.microsoft.com/office/powerpoint/2010/main" val="30109192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89D414-3CEC-4BF4-8D50-6CE68814459B}"/>
              </a:ext>
            </a:extLst>
          </p:cNvPr>
          <p:cNvSpPr>
            <a:spLocks noGrp="1"/>
          </p:cNvSpPr>
          <p:nvPr>
            <p:ph type="title"/>
          </p:nvPr>
        </p:nvSpPr>
        <p:spPr/>
        <p:txBody>
          <a:bodyPr/>
          <a:lstStyle/>
          <a:p>
            <a:r>
              <a:rPr lang="en-CA" dirty="0"/>
              <a:t>Images</a:t>
            </a:r>
          </a:p>
        </p:txBody>
      </p:sp>
      <p:sp>
        <p:nvSpPr>
          <p:cNvPr id="3" name="Text Placeholder 2">
            <a:extLst>
              <a:ext uri="{FF2B5EF4-FFF2-40B4-BE49-F238E27FC236}">
                <a16:creationId xmlns:a16="http://schemas.microsoft.com/office/drawing/2014/main" id="{A7E2AE64-0206-40AE-92B1-5B6EF0CC602E}"/>
              </a:ext>
            </a:extLst>
          </p:cNvPr>
          <p:cNvSpPr>
            <a:spLocks noGrp="1"/>
          </p:cNvSpPr>
          <p:nvPr>
            <p:ph type="body" idx="1"/>
          </p:nvPr>
        </p:nvSpPr>
        <p:spPr/>
        <p:txBody>
          <a:bodyPr/>
          <a:lstStyle/>
          <a:p>
            <a:pPr algn="l"/>
            <a:r>
              <a:rPr lang="en-US" sz="1800" b="0" i="0" u="none" strike="noStrike" baseline="0" dirty="0">
                <a:latin typeface="+mj-lt"/>
              </a:rPr>
              <a:t>Chapter 6 examines the different types of </a:t>
            </a:r>
            <a:r>
              <a:rPr lang="en-CA" sz="1800" b="0" i="0" u="none" strike="noStrike" baseline="0" dirty="0">
                <a:latin typeface="+mj-lt"/>
              </a:rPr>
              <a:t>graphic file formats.</a:t>
            </a:r>
          </a:p>
          <a:p>
            <a:pPr algn="l"/>
            <a:r>
              <a:rPr lang="en-US" sz="1800" b="0" i="0" u="none" strike="noStrike" baseline="0" dirty="0">
                <a:latin typeface="+mj-lt"/>
              </a:rPr>
              <a:t>Note the key attributes of the &lt;</a:t>
            </a:r>
            <a:r>
              <a:rPr lang="en-US" sz="1800" b="0" i="0" u="none" strike="noStrike" baseline="0" dirty="0" err="1">
                <a:latin typeface="+mj-lt"/>
              </a:rPr>
              <a:t>img</a:t>
            </a:r>
            <a:r>
              <a:rPr lang="en-US" sz="1800" b="0" i="0" u="none" strike="noStrike" baseline="0" dirty="0">
                <a:latin typeface="+mj-lt"/>
              </a:rPr>
              <a:t>&gt; element.</a:t>
            </a:r>
          </a:p>
          <a:p>
            <a:pPr algn="l"/>
            <a:r>
              <a:rPr lang="en-US" sz="1800" dirty="0">
                <a:latin typeface="+mj-lt"/>
              </a:rPr>
              <a:t>A</a:t>
            </a:r>
            <a:r>
              <a:rPr lang="en-US" sz="1800" b="0" i="0" u="none" strike="noStrike" baseline="0" dirty="0">
                <a:latin typeface="+mj-lt"/>
              </a:rPr>
              <a:t>ttributes such as title, width, and height are optional</a:t>
            </a:r>
            <a:endParaRPr lang="en-CA" dirty="0">
              <a:latin typeface="+mj-lt"/>
            </a:endParaRPr>
          </a:p>
        </p:txBody>
      </p:sp>
      <p:pic>
        <p:nvPicPr>
          <p:cNvPr id="5" name="Picture 4" descr="FIGURE 3.18 The &lt;img&gt; element">
            <a:extLst>
              <a:ext uri="{FF2B5EF4-FFF2-40B4-BE49-F238E27FC236}">
                <a16:creationId xmlns:a16="http://schemas.microsoft.com/office/drawing/2014/main" id="{E9A16AC8-B45F-4F97-8C90-AF72DD8C76C4}"/>
              </a:ext>
            </a:extLst>
          </p:cNvPr>
          <p:cNvPicPr>
            <a:picLocks noChangeAspect="1"/>
          </p:cNvPicPr>
          <p:nvPr/>
        </p:nvPicPr>
        <p:blipFill>
          <a:blip r:embed="rId2"/>
          <a:stretch>
            <a:fillRect/>
          </a:stretch>
        </p:blipFill>
        <p:spPr>
          <a:xfrm>
            <a:off x="454025" y="2952346"/>
            <a:ext cx="8429625" cy="1585017"/>
          </a:xfrm>
          <a:prstGeom prst="rect">
            <a:avLst/>
          </a:prstGeom>
        </p:spPr>
      </p:pic>
    </p:spTree>
    <p:extLst>
      <p:ext uri="{BB962C8B-B14F-4D97-AF65-F5344CB8AC3E}">
        <p14:creationId xmlns:p14="http://schemas.microsoft.com/office/powerpoint/2010/main" val="20226126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BB196-7B7A-4564-8F98-37D686ACE61A}"/>
              </a:ext>
            </a:extLst>
          </p:cNvPr>
          <p:cNvSpPr>
            <a:spLocks noGrp="1"/>
          </p:cNvSpPr>
          <p:nvPr>
            <p:ph type="title"/>
          </p:nvPr>
        </p:nvSpPr>
        <p:spPr/>
        <p:txBody>
          <a:bodyPr/>
          <a:lstStyle/>
          <a:p>
            <a:r>
              <a:rPr lang="en-CA" dirty="0"/>
              <a:t>Character Entities</a:t>
            </a:r>
          </a:p>
        </p:txBody>
      </p:sp>
      <p:sp>
        <p:nvSpPr>
          <p:cNvPr id="3" name="Text Placeholder 2">
            <a:extLst>
              <a:ext uri="{FF2B5EF4-FFF2-40B4-BE49-F238E27FC236}">
                <a16:creationId xmlns:a16="http://schemas.microsoft.com/office/drawing/2014/main" id="{D0A290CF-56D6-4973-BB7B-8CBBDEC147C7}"/>
              </a:ext>
            </a:extLst>
          </p:cNvPr>
          <p:cNvSpPr>
            <a:spLocks noGrp="1"/>
          </p:cNvSpPr>
          <p:nvPr>
            <p:ph type="body" idx="1"/>
          </p:nvPr>
        </p:nvSpPr>
        <p:spPr/>
        <p:txBody>
          <a:bodyPr/>
          <a:lstStyle/>
          <a:p>
            <a:pPr marL="114300" indent="0" algn="l">
              <a:buNone/>
            </a:pPr>
            <a:r>
              <a:rPr lang="en-CA" sz="1800" b="1" i="0" u="none" strike="noStrike" baseline="0" dirty="0">
                <a:solidFill>
                  <a:srgbClr val="009A9A"/>
                </a:solidFill>
                <a:latin typeface="+mj-lt"/>
              </a:rPr>
              <a:t>Character entities </a:t>
            </a:r>
            <a:r>
              <a:rPr lang="en-CA" sz="1800" b="0" i="0" u="none" strike="noStrike" baseline="0" dirty="0">
                <a:solidFill>
                  <a:srgbClr val="000000"/>
                </a:solidFill>
                <a:latin typeface="+mj-lt"/>
              </a:rPr>
              <a:t>are special </a:t>
            </a:r>
            <a:r>
              <a:rPr lang="en-US" sz="1800" b="0" i="0" u="none" strike="noStrike" baseline="0" dirty="0">
                <a:solidFill>
                  <a:srgbClr val="000000"/>
                </a:solidFill>
                <a:latin typeface="+mj-lt"/>
              </a:rPr>
              <a:t>characters for symbols for which there is either no easy way to type them via a </a:t>
            </a:r>
            <a:r>
              <a:rPr lang="en-CA" sz="1800" b="0" i="0" u="none" strike="noStrike" baseline="0" dirty="0">
                <a:solidFill>
                  <a:srgbClr val="000000"/>
                </a:solidFill>
                <a:latin typeface="+mj-lt"/>
              </a:rPr>
              <a:t>keyboard </a:t>
            </a:r>
            <a:r>
              <a:rPr lang="en-CA" sz="1800" b="0" i="0" u="none" strike="noStrike" baseline="0" dirty="0">
                <a:latin typeface="+mj-lt"/>
              </a:rPr>
              <a:t>or which have a reserved meaning in HTML </a:t>
            </a:r>
            <a:r>
              <a:rPr lang="en-US" sz="1800" b="0" i="0" u="none" strike="noStrike" baseline="0" dirty="0">
                <a:latin typeface="+mj-lt"/>
              </a:rPr>
              <a:t>(for instance the “&lt;” or “&gt;” symbols).</a:t>
            </a:r>
          </a:p>
          <a:p>
            <a:pPr algn="l"/>
            <a:r>
              <a:rPr lang="en-US" sz="1800" b="0" i="0" u="none" strike="noStrike" baseline="0" dirty="0">
                <a:latin typeface="+mj-lt"/>
              </a:rPr>
              <a:t>They can be used in an HTML document by using the entity name or the entity number</a:t>
            </a:r>
          </a:p>
          <a:p>
            <a:pPr marL="114300" indent="0" algn="l">
              <a:buNone/>
            </a:pPr>
            <a:endParaRPr lang="en-US" sz="1800" dirty="0">
              <a:latin typeface="+mj-lt"/>
            </a:endParaRPr>
          </a:p>
        </p:txBody>
      </p:sp>
    </p:spTree>
    <p:extLst>
      <p:ext uri="{BB962C8B-B14F-4D97-AF65-F5344CB8AC3E}">
        <p14:creationId xmlns:p14="http://schemas.microsoft.com/office/powerpoint/2010/main" val="31017430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AB664C-B0CC-4643-8510-B52089F11E37}"/>
              </a:ext>
            </a:extLst>
          </p:cNvPr>
          <p:cNvSpPr>
            <a:spLocks noGrp="1"/>
          </p:cNvSpPr>
          <p:nvPr>
            <p:ph type="title"/>
          </p:nvPr>
        </p:nvSpPr>
        <p:spPr/>
        <p:txBody>
          <a:bodyPr/>
          <a:lstStyle/>
          <a:p>
            <a:r>
              <a:rPr lang="en-CA" dirty="0"/>
              <a:t>Entity Examples</a:t>
            </a:r>
          </a:p>
        </p:txBody>
      </p:sp>
      <p:graphicFrame>
        <p:nvGraphicFramePr>
          <p:cNvPr id="4" name="Table 4">
            <a:extLst>
              <a:ext uri="{FF2B5EF4-FFF2-40B4-BE49-F238E27FC236}">
                <a16:creationId xmlns:a16="http://schemas.microsoft.com/office/drawing/2014/main" id="{B2F5BB10-C2A3-4E7B-B8AF-DC3CD40A7981}"/>
              </a:ext>
            </a:extLst>
          </p:cNvPr>
          <p:cNvGraphicFramePr>
            <a:graphicFrameLocks noGrp="1"/>
          </p:cNvGraphicFramePr>
          <p:nvPr>
            <p:extLst>
              <p:ext uri="{D42A27DB-BD31-4B8C-83A1-F6EECF244321}">
                <p14:modId xmlns:p14="http://schemas.microsoft.com/office/powerpoint/2010/main" val="1601475669"/>
              </p:ext>
            </p:extLst>
          </p:nvPr>
        </p:nvGraphicFramePr>
        <p:xfrm>
          <a:off x="1662112" y="1353806"/>
          <a:ext cx="5819775" cy="2987040"/>
        </p:xfrm>
        <a:graphic>
          <a:graphicData uri="http://schemas.openxmlformats.org/drawingml/2006/table">
            <a:tbl>
              <a:tblPr firstRow="1" bandRow="1">
                <a:tableStyleId>{0660B408-B3CF-4A94-85FC-2B1E0A45F4A2}</a:tableStyleId>
              </a:tblPr>
              <a:tblGrid>
                <a:gridCol w="1755775">
                  <a:extLst>
                    <a:ext uri="{9D8B030D-6E8A-4147-A177-3AD203B41FA5}">
                      <a16:colId xmlns:a16="http://schemas.microsoft.com/office/drawing/2014/main" val="2676805335"/>
                    </a:ext>
                  </a:extLst>
                </a:gridCol>
                <a:gridCol w="2032000">
                  <a:extLst>
                    <a:ext uri="{9D8B030D-6E8A-4147-A177-3AD203B41FA5}">
                      <a16:colId xmlns:a16="http://schemas.microsoft.com/office/drawing/2014/main" val="3401190359"/>
                    </a:ext>
                  </a:extLst>
                </a:gridCol>
                <a:gridCol w="2032000">
                  <a:extLst>
                    <a:ext uri="{9D8B030D-6E8A-4147-A177-3AD203B41FA5}">
                      <a16:colId xmlns:a16="http://schemas.microsoft.com/office/drawing/2014/main" val="1027393778"/>
                    </a:ext>
                  </a:extLst>
                </a:gridCol>
              </a:tblGrid>
              <a:tr h="467862">
                <a:tc>
                  <a:txBody>
                    <a:bodyPr/>
                    <a:lstStyle/>
                    <a:p>
                      <a:r>
                        <a:rPr lang="en-CA" sz="1400" b="1" u="none" strike="noStrike" cap="none" baseline="0" dirty="0">
                          <a:solidFill>
                            <a:schemeClr val="lt1"/>
                          </a:solidFill>
                          <a:sym typeface="Arial"/>
                        </a:rPr>
                        <a:t>Entity Name</a:t>
                      </a:r>
                      <a:endParaRPr lang="en-CA" sz="1400" b="1" i="0" u="none" strike="noStrike" cap="none" baseline="0" dirty="0">
                        <a:solidFill>
                          <a:schemeClr val="lt1"/>
                        </a:solidFill>
                        <a:latin typeface="+mn-lt"/>
                        <a:ea typeface="+mn-ea"/>
                        <a:cs typeface="+mn-cs"/>
                        <a:sym typeface="Arial"/>
                      </a:endParaRPr>
                    </a:p>
                  </a:txBody>
                  <a:tcPr/>
                </a:tc>
                <a:tc>
                  <a:txBody>
                    <a:bodyPr/>
                    <a:lstStyle/>
                    <a:p>
                      <a:r>
                        <a:rPr lang="en-CA" sz="1400" b="1" u="none" strike="noStrike" cap="none" baseline="0" dirty="0">
                          <a:solidFill>
                            <a:schemeClr val="lt1"/>
                          </a:solidFill>
                          <a:sym typeface="Arial"/>
                        </a:rPr>
                        <a:t>Entity Number</a:t>
                      </a:r>
                      <a:endParaRPr lang="en-CA" sz="1400" b="1" i="0" u="none" strike="noStrike" cap="none" baseline="0" dirty="0">
                        <a:solidFill>
                          <a:schemeClr val="lt1"/>
                        </a:solidFill>
                        <a:latin typeface="+mn-lt"/>
                        <a:ea typeface="+mn-ea"/>
                        <a:cs typeface="+mn-cs"/>
                        <a:sym typeface="Arial"/>
                      </a:endParaRP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CA" sz="1400" b="1" u="none" strike="noStrike" cap="none" baseline="0" dirty="0">
                          <a:solidFill>
                            <a:schemeClr val="lt1"/>
                          </a:solidFill>
                          <a:sym typeface="Arial"/>
                        </a:rPr>
                        <a:t>Description</a:t>
                      </a:r>
                      <a:endParaRPr lang="en-CA" dirty="0"/>
                    </a:p>
                    <a:p>
                      <a:endParaRPr lang="en-CA" dirty="0"/>
                    </a:p>
                  </a:txBody>
                  <a:tcPr/>
                </a:tc>
                <a:extLst>
                  <a:ext uri="{0D108BD9-81ED-4DB2-BD59-A6C34878D82A}">
                    <a16:rowId xmlns:a16="http://schemas.microsoft.com/office/drawing/2014/main" val="470608213"/>
                  </a:ext>
                </a:extLst>
              </a:tr>
              <a:tr h="275213">
                <a:tc>
                  <a:txBody>
                    <a:bodyPr/>
                    <a:lstStyle/>
                    <a:p>
                      <a:r>
                        <a:rPr lang="en-US" sz="1400" b="1" u="none" strike="noStrike" cap="none" baseline="0" dirty="0">
                          <a:solidFill>
                            <a:schemeClr val="dk1"/>
                          </a:solidFill>
                          <a:sym typeface="Arial"/>
                        </a:rPr>
                        <a:t>&amp;</a:t>
                      </a:r>
                      <a:r>
                        <a:rPr lang="en-US" sz="1400" b="1" u="none" strike="noStrike" cap="none" baseline="0" dirty="0" err="1">
                          <a:solidFill>
                            <a:schemeClr val="dk1"/>
                          </a:solidFill>
                          <a:sym typeface="Arial"/>
                        </a:rPr>
                        <a:t>nbsp</a:t>
                      </a:r>
                      <a:r>
                        <a:rPr lang="en-US" sz="1400" b="1" u="none" strike="noStrike" cap="none" baseline="0" dirty="0">
                          <a:solidFill>
                            <a:schemeClr val="dk1"/>
                          </a:solidFill>
                          <a:sym typeface="Arial"/>
                        </a:rPr>
                        <a:t>;</a:t>
                      </a:r>
                      <a:endParaRPr lang="en-CA" b="1" dirty="0"/>
                    </a:p>
                  </a:txBody>
                  <a:tcPr/>
                </a:tc>
                <a:tc>
                  <a:txBody>
                    <a:bodyPr/>
                    <a:lstStyle/>
                    <a:p>
                      <a:r>
                        <a:rPr lang="en-US" sz="1400" b="0" u="none" strike="noStrike" cap="none" baseline="0" dirty="0">
                          <a:solidFill>
                            <a:schemeClr val="dk1"/>
                          </a:solidFill>
                          <a:sym typeface="Arial"/>
                        </a:rPr>
                        <a:t>&amp;#160; </a:t>
                      </a:r>
                      <a:endParaRPr lang="en-CA" dirty="0"/>
                    </a:p>
                  </a:txBody>
                  <a:tcPr/>
                </a:tc>
                <a:tc>
                  <a:txBody>
                    <a:bodyPr/>
                    <a:lstStyle/>
                    <a:p>
                      <a:r>
                        <a:rPr lang="en-US" sz="1400" b="0" u="none" strike="noStrike" cap="none" baseline="0" dirty="0" err="1">
                          <a:solidFill>
                            <a:schemeClr val="dk1"/>
                          </a:solidFill>
                          <a:sym typeface="Arial"/>
                        </a:rPr>
                        <a:t>Nonbreakable</a:t>
                      </a:r>
                      <a:r>
                        <a:rPr lang="en-US" sz="1400" b="0" u="none" strike="noStrike" cap="none" baseline="0" dirty="0">
                          <a:solidFill>
                            <a:schemeClr val="dk1"/>
                          </a:solidFill>
                          <a:sym typeface="Arial"/>
                        </a:rPr>
                        <a:t> space. </a:t>
                      </a:r>
                      <a:endParaRPr lang="en-CA" dirty="0"/>
                    </a:p>
                  </a:txBody>
                  <a:tcPr/>
                </a:tc>
                <a:extLst>
                  <a:ext uri="{0D108BD9-81ED-4DB2-BD59-A6C34878D82A}">
                    <a16:rowId xmlns:a16="http://schemas.microsoft.com/office/drawing/2014/main" val="198164892"/>
                  </a:ext>
                </a:extLst>
              </a:tr>
              <a:tr h="275213">
                <a:tc>
                  <a:txBody>
                    <a:bodyPr/>
                    <a:lstStyle/>
                    <a:p>
                      <a:r>
                        <a:rPr lang="en-CA" b="1" dirty="0"/>
                        <a:t>&amp;</a:t>
                      </a:r>
                      <a:r>
                        <a:rPr lang="en-CA" b="1" dirty="0" err="1"/>
                        <a:t>lt</a:t>
                      </a:r>
                      <a:r>
                        <a:rPr lang="en-CA" b="1" dirty="0"/>
                        <a:t>;</a:t>
                      </a:r>
                    </a:p>
                  </a:txBody>
                  <a:tcPr/>
                </a:tc>
                <a:tc>
                  <a:txBody>
                    <a:bodyPr/>
                    <a:lstStyle/>
                    <a:p>
                      <a:r>
                        <a:rPr lang="en-CA" sz="1400" b="0" u="none" strike="noStrike" cap="none" baseline="0" dirty="0">
                          <a:solidFill>
                            <a:schemeClr val="dk1"/>
                          </a:solidFill>
                          <a:sym typeface="Arial"/>
                        </a:rPr>
                        <a:t>&amp;#60;</a:t>
                      </a:r>
                      <a:endParaRPr lang="en-CA" dirty="0"/>
                    </a:p>
                  </a:txBody>
                  <a:tcPr/>
                </a:tc>
                <a:tc>
                  <a:txBody>
                    <a:bodyPr/>
                    <a:lstStyle/>
                    <a:p>
                      <a:r>
                        <a:rPr lang="en-CA" sz="1400" b="0" u="none" strike="noStrike" cap="none" baseline="0" dirty="0">
                          <a:solidFill>
                            <a:schemeClr val="dk1"/>
                          </a:solidFill>
                          <a:sym typeface="Arial"/>
                        </a:rPr>
                        <a:t>Less than symbol (“&lt;”).</a:t>
                      </a:r>
                      <a:endParaRPr lang="en-CA" dirty="0"/>
                    </a:p>
                  </a:txBody>
                  <a:tcPr/>
                </a:tc>
                <a:extLst>
                  <a:ext uri="{0D108BD9-81ED-4DB2-BD59-A6C34878D82A}">
                    <a16:rowId xmlns:a16="http://schemas.microsoft.com/office/drawing/2014/main" val="3784948264"/>
                  </a:ext>
                </a:extLst>
              </a:tr>
              <a:tr h="467862">
                <a:tc>
                  <a:txBody>
                    <a:bodyPr/>
                    <a:lstStyle/>
                    <a:p>
                      <a:r>
                        <a:rPr lang="en-CA" b="1" dirty="0"/>
                        <a:t>&amp;</a:t>
                      </a:r>
                      <a:r>
                        <a:rPr lang="en-CA" b="1" dirty="0" err="1"/>
                        <a:t>gt</a:t>
                      </a:r>
                      <a:r>
                        <a:rPr lang="en-CA" b="1" dirty="0"/>
                        <a:t>;</a:t>
                      </a:r>
                    </a:p>
                  </a:txBody>
                  <a:tcPr/>
                </a:tc>
                <a:tc>
                  <a:txBody>
                    <a:bodyPr/>
                    <a:lstStyle/>
                    <a:p>
                      <a:r>
                        <a:rPr lang="en-CA" sz="1400" b="0" u="none" strike="noStrike" cap="none" baseline="0" dirty="0">
                          <a:solidFill>
                            <a:schemeClr val="dk1"/>
                          </a:solidFill>
                          <a:sym typeface="Arial"/>
                        </a:rPr>
                        <a:t>&amp;#62;</a:t>
                      </a:r>
                      <a:endParaRPr lang="en-CA" dirty="0"/>
                    </a:p>
                  </a:txBody>
                  <a:tcPr/>
                </a:tc>
                <a:tc>
                  <a:txBody>
                    <a:bodyPr/>
                    <a:lstStyle/>
                    <a:p>
                      <a:r>
                        <a:rPr lang="en-CA" sz="1400" b="0" u="none" strike="noStrike" cap="none" baseline="0" dirty="0">
                          <a:solidFill>
                            <a:schemeClr val="dk1"/>
                          </a:solidFill>
                          <a:sym typeface="Arial"/>
                        </a:rPr>
                        <a:t>Greater than symbol (“&gt;”).</a:t>
                      </a:r>
                      <a:endParaRPr lang="en-CA" dirty="0"/>
                    </a:p>
                  </a:txBody>
                  <a:tcPr/>
                </a:tc>
                <a:extLst>
                  <a:ext uri="{0D108BD9-81ED-4DB2-BD59-A6C34878D82A}">
                    <a16:rowId xmlns:a16="http://schemas.microsoft.com/office/drawing/2014/main" val="3178540138"/>
                  </a:ext>
                </a:extLst>
              </a:tr>
              <a:tr h="467862">
                <a:tc>
                  <a:txBody>
                    <a:bodyPr/>
                    <a:lstStyle/>
                    <a:p>
                      <a:r>
                        <a:rPr lang="en-CA" b="1" dirty="0"/>
                        <a:t>&amp;copy;</a:t>
                      </a:r>
                    </a:p>
                  </a:txBody>
                  <a:tcPr/>
                </a:tc>
                <a:tc>
                  <a:txBody>
                    <a:bodyPr/>
                    <a:lstStyle/>
                    <a:p>
                      <a:r>
                        <a:rPr lang="en-CA" sz="1400" b="0" u="none" strike="noStrike" cap="none" baseline="0" dirty="0">
                          <a:solidFill>
                            <a:schemeClr val="dk1"/>
                          </a:solidFill>
                          <a:sym typeface="Arial"/>
                        </a:rPr>
                        <a:t>&amp;#169;</a:t>
                      </a:r>
                      <a:endParaRPr lang="en-CA" dirty="0"/>
                    </a:p>
                  </a:txBody>
                  <a:tcPr/>
                </a:tc>
                <a:tc>
                  <a:txBody>
                    <a:bodyPr/>
                    <a:lstStyle/>
                    <a:p>
                      <a:r>
                        <a:rPr lang="en-CA" sz="1400" b="0" u="none" strike="noStrike" cap="none" baseline="0" dirty="0">
                          <a:solidFill>
                            <a:schemeClr val="dk1"/>
                          </a:solidFill>
                          <a:sym typeface="Arial"/>
                        </a:rPr>
                        <a:t>The © copyright symbol</a:t>
                      </a:r>
                      <a:endParaRPr lang="en-CA" dirty="0"/>
                    </a:p>
                  </a:txBody>
                  <a:tcPr/>
                </a:tc>
                <a:extLst>
                  <a:ext uri="{0D108BD9-81ED-4DB2-BD59-A6C34878D82A}">
                    <a16:rowId xmlns:a16="http://schemas.microsoft.com/office/drawing/2014/main" val="1661556905"/>
                  </a:ext>
                </a:extLst>
              </a:tr>
              <a:tr h="275213">
                <a:tc>
                  <a:txBody>
                    <a:bodyPr/>
                    <a:lstStyle/>
                    <a:p>
                      <a:r>
                        <a:rPr lang="en-CA" sz="1400" b="1" u="none" strike="noStrike" cap="none" baseline="0" dirty="0">
                          <a:solidFill>
                            <a:schemeClr val="dk1"/>
                          </a:solidFill>
                          <a:sym typeface="Arial"/>
                        </a:rPr>
                        <a:t>&amp;euro;</a:t>
                      </a:r>
                      <a:endParaRPr lang="en-CA" b="1" dirty="0"/>
                    </a:p>
                  </a:txBody>
                  <a:tcPr/>
                </a:tc>
                <a:tc>
                  <a:txBody>
                    <a:bodyPr/>
                    <a:lstStyle/>
                    <a:p>
                      <a:r>
                        <a:rPr lang="en-CA" sz="1400" b="0" u="none" strike="noStrike" cap="none" baseline="0" dirty="0">
                          <a:solidFill>
                            <a:schemeClr val="dk1"/>
                          </a:solidFill>
                          <a:sym typeface="Arial"/>
                        </a:rPr>
                        <a:t>&amp;#8364;</a:t>
                      </a:r>
                      <a:endParaRPr lang="en-CA" dirty="0"/>
                    </a:p>
                  </a:txBody>
                  <a:tcPr/>
                </a:tc>
                <a:tc>
                  <a:txBody>
                    <a:bodyPr/>
                    <a:lstStyle/>
                    <a:p>
                      <a:r>
                        <a:rPr lang="en-CA" sz="1400" b="0" u="none" strike="noStrike" cap="none" baseline="0" dirty="0">
                          <a:solidFill>
                            <a:schemeClr val="dk1"/>
                          </a:solidFill>
                          <a:sym typeface="Arial"/>
                        </a:rPr>
                        <a:t>The € euro symbol.</a:t>
                      </a:r>
                      <a:endParaRPr lang="en-CA" dirty="0"/>
                    </a:p>
                  </a:txBody>
                  <a:tcPr/>
                </a:tc>
                <a:extLst>
                  <a:ext uri="{0D108BD9-81ED-4DB2-BD59-A6C34878D82A}">
                    <a16:rowId xmlns:a16="http://schemas.microsoft.com/office/drawing/2014/main" val="1450210613"/>
                  </a:ext>
                </a:extLst>
              </a:tr>
              <a:tr h="467862">
                <a:tc>
                  <a:txBody>
                    <a:bodyPr/>
                    <a:lstStyle/>
                    <a:p>
                      <a:r>
                        <a:rPr lang="en-CA" sz="1400" b="1" u="none" strike="noStrike" cap="none" baseline="0" dirty="0">
                          <a:solidFill>
                            <a:schemeClr val="dk1"/>
                          </a:solidFill>
                          <a:sym typeface="Arial"/>
                        </a:rPr>
                        <a:t>&amp;trade;</a:t>
                      </a:r>
                      <a:endParaRPr lang="en-CA" dirty="0"/>
                    </a:p>
                  </a:txBody>
                  <a:tcPr/>
                </a:tc>
                <a:tc>
                  <a:txBody>
                    <a:bodyPr/>
                    <a:lstStyle/>
                    <a:p>
                      <a:r>
                        <a:rPr lang="en-CA" sz="1400" b="0" u="none" strike="noStrike" cap="none" baseline="0" dirty="0">
                          <a:solidFill>
                            <a:schemeClr val="dk1"/>
                          </a:solidFill>
                          <a:sym typeface="Arial"/>
                        </a:rPr>
                        <a:t>&amp;#8482;</a:t>
                      </a:r>
                      <a:endParaRPr lang="en-CA" dirty="0"/>
                    </a:p>
                  </a:txBody>
                  <a:tcPr/>
                </a:tc>
                <a:tc>
                  <a:txBody>
                    <a:bodyPr/>
                    <a:lstStyle/>
                    <a:p>
                      <a:r>
                        <a:rPr lang="en-CA" sz="1400" b="0" u="none" strike="noStrike" cap="none" baseline="0" dirty="0">
                          <a:solidFill>
                            <a:schemeClr val="dk1"/>
                          </a:solidFill>
                          <a:sym typeface="Arial"/>
                        </a:rPr>
                        <a:t>The ™ trademark symbol.</a:t>
                      </a:r>
                      <a:endParaRPr lang="en-CA" dirty="0"/>
                    </a:p>
                  </a:txBody>
                  <a:tcPr/>
                </a:tc>
                <a:extLst>
                  <a:ext uri="{0D108BD9-81ED-4DB2-BD59-A6C34878D82A}">
                    <a16:rowId xmlns:a16="http://schemas.microsoft.com/office/drawing/2014/main" val="3221253337"/>
                  </a:ext>
                </a:extLst>
              </a:tr>
            </a:tbl>
          </a:graphicData>
        </a:graphic>
      </p:graphicFrame>
    </p:spTree>
    <p:extLst>
      <p:ext uri="{BB962C8B-B14F-4D97-AF65-F5344CB8AC3E}">
        <p14:creationId xmlns:p14="http://schemas.microsoft.com/office/powerpoint/2010/main" val="8381472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8C348-5933-4E8D-BE2B-58BA6E0A6627}"/>
              </a:ext>
            </a:extLst>
          </p:cNvPr>
          <p:cNvSpPr>
            <a:spLocks noGrp="1"/>
          </p:cNvSpPr>
          <p:nvPr>
            <p:ph type="title"/>
          </p:nvPr>
        </p:nvSpPr>
        <p:spPr/>
        <p:txBody>
          <a:bodyPr/>
          <a:lstStyle/>
          <a:p>
            <a:r>
              <a:rPr lang="en-CA" dirty="0"/>
              <a:t>Lists</a:t>
            </a:r>
          </a:p>
        </p:txBody>
      </p:sp>
      <p:sp>
        <p:nvSpPr>
          <p:cNvPr id="6" name="TextBox 5">
            <a:extLst>
              <a:ext uri="{FF2B5EF4-FFF2-40B4-BE49-F238E27FC236}">
                <a16:creationId xmlns:a16="http://schemas.microsoft.com/office/drawing/2014/main" id="{6B89A925-C0FD-4ED1-8617-0061B4046321}"/>
              </a:ext>
            </a:extLst>
          </p:cNvPr>
          <p:cNvSpPr txBox="1"/>
          <p:nvPr/>
        </p:nvSpPr>
        <p:spPr>
          <a:xfrm>
            <a:off x="638175" y="984487"/>
            <a:ext cx="3238500" cy="3139321"/>
          </a:xfrm>
          <a:prstGeom prst="rect">
            <a:avLst/>
          </a:prstGeom>
          <a:noFill/>
        </p:spPr>
        <p:txBody>
          <a:bodyPr wrap="square" rtlCol="0">
            <a:spAutoFit/>
          </a:bodyPr>
          <a:lstStyle/>
          <a:p>
            <a:pPr marL="285750" indent="-285750">
              <a:buFont typeface="Arial" panose="020B0604020202020204" pitchFamily="34" charset="0"/>
              <a:buChar char="•"/>
            </a:pPr>
            <a:r>
              <a:rPr lang="en-CA" sz="1800" b="1" i="0" u="none" strike="noStrike" baseline="0" dirty="0">
                <a:solidFill>
                  <a:srgbClr val="009A9A"/>
                </a:solidFill>
                <a:latin typeface="+mj-lt"/>
              </a:rPr>
              <a:t>Ordered lists </a:t>
            </a:r>
            <a:r>
              <a:rPr lang="en-US" sz="1800" b="0" i="0" u="none" strike="noStrike" baseline="0" dirty="0">
                <a:latin typeface="SabonLTPro-Roman"/>
              </a:rPr>
              <a:t>Collections of items that have a set order</a:t>
            </a:r>
            <a:endParaRPr lang="en-CA" sz="1800" b="1" dirty="0">
              <a:solidFill>
                <a:srgbClr val="009A9A"/>
              </a:solidFill>
              <a:latin typeface="+mj-lt"/>
            </a:endParaRPr>
          </a:p>
          <a:p>
            <a:pPr lvl="5"/>
            <a:r>
              <a:rPr lang="en-CA" sz="1800" b="1" i="0" u="none" strike="noStrike" baseline="0" dirty="0">
                <a:solidFill>
                  <a:srgbClr val="009A9A"/>
                </a:solidFill>
                <a:latin typeface="+mj-lt"/>
              </a:rPr>
              <a:t>	</a:t>
            </a:r>
            <a:r>
              <a:rPr lang="en-CA" sz="1800" i="0" u="none" strike="noStrike" baseline="0" dirty="0">
                <a:solidFill>
                  <a:schemeClr val="tx1"/>
                </a:solidFill>
                <a:latin typeface="+mj-lt"/>
              </a:rPr>
              <a:t>&lt;</a:t>
            </a:r>
            <a:r>
              <a:rPr lang="en-CA" sz="1800" i="0" u="none" strike="noStrike" baseline="0" dirty="0" err="1">
                <a:solidFill>
                  <a:schemeClr val="tx1"/>
                </a:solidFill>
                <a:latin typeface="+mj-lt"/>
              </a:rPr>
              <a:t>ol</a:t>
            </a:r>
            <a:r>
              <a:rPr lang="en-CA" sz="1800" i="0" u="none" strike="noStrike" baseline="0" dirty="0">
                <a:solidFill>
                  <a:schemeClr val="tx1"/>
                </a:solidFill>
                <a:latin typeface="+mj-lt"/>
              </a:rPr>
              <a:t>&gt; &lt;li&gt;</a:t>
            </a:r>
          </a:p>
          <a:p>
            <a:pPr marL="285750" indent="-285750">
              <a:buFont typeface="Arial" panose="020B0604020202020204" pitchFamily="34" charset="0"/>
              <a:buChar char="•"/>
            </a:pPr>
            <a:r>
              <a:rPr lang="en-CA" sz="1800" b="1" dirty="0">
                <a:solidFill>
                  <a:srgbClr val="009A9A"/>
                </a:solidFill>
                <a:latin typeface="+mj-lt"/>
              </a:rPr>
              <a:t>Unordered Lists </a:t>
            </a:r>
            <a:r>
              <a:rPr lang="en-US" sz="1800" b="0" i="0" u="none" strike="noStrike" baseline="0" dirty="0">
                <a:latin typeface="SabonLTPro-Roman"/>
              </a:rPr>
              <a:t>Collections of items in no particular order</a:t>
            </a:r>
            <a:endParaRPr lang="en-CA" sz="1800" b="1" dirty="0">
              <a:solidFill>
                <a:srgbClr val="009A9A"/>
              </a:solidFill>
              <a:latin typeface="+mj-lt"/>
            </a:endParaRPr>
          </a:p>
          <a:p>
            <a:r>
              <a:rPr lang="en-CA" sz="1800" b="1" dirty="0">
                <a:solidFill>
                  <a:srgbClr val="009A9A"/>
                </a:solidFill>
                <a:latin typeface="+mj-lt"/>
              </a:rPr>
              <a:t>	</a:t>
            </a:r>
            <a:r>
              <a:rPr lang="en-CA" sz="1800" dirty="0">
                <a:solidFill>
                  <a:schemeClr val="tx1"/>
                </a:solidFill>
                <a:latin typeface="+mj-lt"/>
              </a:rPr>
              <a:t>&lt;ul&gt; &lt;li&gt;</a:t>
            </a:r>
          </a:p>
          <a:p>
            <a:pPr marL="285750" indent="-285750">
              <a:buFont typeface="Arial" panose="020B0604020202020204" pitchFamily="34" charset="0"/>
              <a:buChar char="•"/>
            </a:pPr>
            <a:r>
              <a:rPr lang="en-CA" sz="1800" b="1" dirty="0">
                <a:solidFill>
                  <a:srgbClr val="009A9A"/>
                </a:solidFill>
                <a:latin typeface="+mj-lt"/>
              </a:rPr>
              <a:t>Description Lists </a:t>
            </a:r>
            <a:r>
              <a:rPr lang="en-US" sz="1800" b="0" i="0" u="none" strike="noStrike" baseline="0" dirty="0">
                <a:latin typeface="SabonLTPro-Roman"/>
              </a:rPr>
              <a:t>Collection of name and description/definition pairs.</a:t>
            </a:r>
            <a:endParaRPr lang="en-CA" sz="1800" b="1" dirty="0">
              <a:solidFill>
                <a:srgbClr val="009A9A"/>
              </a:solidFill>
              <a:latin typeface="+mj-lt"/>
            </a:endParaRPr>
          </a:p>
          <a:p>
            <a:r>
              <a:rPr lang="en-CA" sz="1800" b="1" dirty="0">
                <a:solidFill>
                  <a:srgbClr val="009A9A"/>
                </a:solidFill>
                <a:latin typeface="+mj-lt"/>
              </a:rPr>
              <a:t>	</a:t>
            </a:r>
            <a:r>
              <a:rPr lang="en-CA" sz="1800" dirty="0">
                <a:solidFill>
                  <a:schemeClr val="tx1"/>
                </a:solidFill>
                <a:latin typeface="+mj-lt"/>
              </a:rPr>
              <a:t>&lt;dl&gt; &lt;dt&gt;</a:t>
            </a:r>
          </a:p>
        </p:txBody>
      </p:sp>
      <p:pic>
        <p:nvPicPr>
          <p:cNvPr id="5" name="Picture 4" descr="FIGURE 3.19 List elements and their default rendering">
            <a:extLst>
              <a:ext uri="{FF2B5EF4-FFF2-40B4-BE49-F238E27FC236}">
                <a16:creationId xmlns:a16="http://schemas.microsoft.com/office/drawing/2014/main" id="{6A934DA3-A47C-42CA-8724-D362DA3BDD5E}"/>
              </a:ext>
            </a:extLst>
          </p:cNvPr>
          <p:cNvPicPr>
            <a:picLocks noChangeAspect="1"/>
          </p:cNvPicPr>
          <p:nvPr/>
        </p:nvPicPr>
        <p:blipFill>
          <a:blip r:embed="rId2"/>
          <a:stretch>
            <a:fillRect/>
          </a:stretch>
        </p:blipFill>
        <p:spPr>
          <a:xfrm>
            <a:off x="4068958" y="984487"/>
            <a:ext cx="4617842" cy="3386799"/>
          </a:xfrm>
          <a:prstGeom prst="rect">
            <a:avLst/>
          </a:prstGeom>
        </p:spPr>
      </p:pic>
    </p:spTree>
    <p:extLst>
      <p:ext uri="{BB962C8B-B14F-4D97-AF65-F5344CB8AC3E}">
        <p14:creationId xmlns:p14="http://schemas.microsoft.com/office/powerpoint/2010/main" val="24164489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9F109C-8F55-42E3-8B75-4F0672D339CE}"/>
              </a:ext>
            </a:extLst>
          </p:cNvPr>
          <p:cNvSpPr>
            <a:spLocks noGrp="1"/>
          </p:cNvSpPr>
          <p:nvPr>
            <p:ph type="title"/>
          </p:nvPr>
        </p:nvSpPr>
        <p:spPr/>
        <p:txBody>
          <a:bodyPr/>
          <a:lstStyle/>
          <a:p>
            <a:r>
              <a:rPr lang="en-CA" dirty="0"/>
              <a:t>HTML5 Semantic Structure</a:t>
            </a:r>
          </a:p>
        </p:txBody>
      </p:sp>
      <p:sp>
        <p:nvSpPr>
          <p:cNvPr id="3" name="Text Placeholder 2">
            <a:extLst>
              <a:ext uri="{FF2B5EF4-FFF2-40B4-BE49-F238E27FC236}">
                <a16:creationId xmlns:a16="http://schemas.microsoft.com/office/drawing/2014/main" id="{7860E844-B5F5-450F-8211-7118EBBA4CF9}"/>
              </a:ext>
            </a:extLst>
          </p:cNvPr>
          <p:cNvSpPr>
            <a:spLocks noGrp="1"/>
          </p:cNvSpPr>
          <p:nvPr>
            <p:ph type="body" idx="1"/>
          </p:nvPr>
        </p:nvSpPr>
        <p:spPr>
          <a:xfrm>
            <a:off x="457201" y="1081088"/>
            <a:ext cx="3352800" cy="3532476"/>
          </a:xfrm>
        </p:spPr>
        <p:txBody>
          <a:bodyPr/>
          <a:lstStyle/>
          <a:p>
            <a:pPr algn="l"/>
            <a:r>
              <a:rPr lang="en-US" b="0" i="0" u="none" strike="noStrike" baseline="0" dirty="0">
                <a:latin typeface="+mj-lt"/>
              </a:rPr>
              <a:t>So far, the main semantic elements you have seen are headings, paragraphs, lists, some inline elements and </a:t>
            </a:r>
            <a:r>
              <a:rPr lang="en-US" dirty="0">
                <a:latin typeface="+mj-lt"/>
              </a:rPr>
              <a:t>the </a:t>
            </a:r>
            <a:r>
              <a:rPr lang="en-US" b="0" i="0" u="none" strike="noStrike" baseline="0" dirty="0">
                <a:latin typeface="+mj-lt"/>
              </a:rPr>
              <a:t>semantic block element, the division (i.e., &lt;div&gt; element).</a:t>
            </a:r>
          </a:p>
          <a:p>
            <a:pPr algn="l"/>
            <a:r>
              <a:rPr lang="en-US" b="0" i="0" u="none" strike="noStrike" baseline="0" dirty="0">
                <a:latin typeface="+mj-lt"/>
              </a:rPr>
              <a:t>HTML5 semantic elements allow to replace some of your &lt;div&gt; sprawl with </a:t>
            </a:r>
            <a:r>
              <a:rPr lang="en-CA" b="0" i="0" u="none" strike="noStrike" baseline="0" dirty="0">
                <a:latin typeface="+mj-lt"/>
              </a:rPr>
              <a:t>cleaner and more self-explanatory elements</a:t>
            </a:r>
            <a:endParaRPr lang="en-CA" dirty="0">
              <a:latin typeface="+mj-lt"/>
            </a:endParaRPr>
          </a:p>
        </p:txBody>
      </p:sp>
      <p:pic>
        <p:nvPicPr>
          <p:cNvPr id="9" name="Picture 8" descr="FIGURE 3.21 Sample &lt;div&gt;-based XHTML layout (with HTML5 equivalents)&#10;">
            <a:extLst>
              <a:ext uri="{FF2B5EF4-FFF2-40B4-BE49-F238E27FC236}">
                <a16:creationId xmlns:a16="http://schemas.microsoft.com/office/drawing/2014/main" id="{A6FA2A8F-7354-4031-9731-D9105A3FCC09}"/>
              </a:ext>
            </a:extLst>
          </p:cNvPr>
          <p:cNvPicPr>
            <a:picLocks noChangeAspect="1"/>
          </p:cNvPicPr>
          <p:nvPr/>
        </p:nvPicPr>
        <p:blipFill>
          <a:blip r:embed="rId2"/>
          <a:stretch>
            <a:fillRect/>
          </a:stretch>
        </p:blipFill>
        <p:spPr>
          <a:xfrm>
            <a:off x="4726702" y="1212319"/>
            <a:ext cx="3245723" cy="3322115"/>
          </a:xfrm>
          <a:prstGeom prst="rect">
            <a:avLst/>
          </a:prstGeom>
        </p:spPr>
      </p:pic>
    </p:spTree>
    <p:extLst>
      <p:ext uri="{BB962C8B-B14F-4D97-AF65-F5344CB8AC3E}">
        <p14:creationId xmlns:p14="http://schemas.microsoft.com/office/powerpoint/2010/main" val="7438219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64DD74-3CE7-4685-9BDB-714C366DB7DB}"/>
              </a:ext>
            </a:extLst>
          </p:cNvPr>
          <p:cNvSpPr>
            <a:spLocks noGrp="1"/>
          </p:cNvSpPr>
          <p:nvPr>
            <p:ph type="title"/>
          </p:nvPr>
        </p:nvSpPr>
        <p:spPr/>
        <p:txBody>
          <a:bodyPr/>
          <a:lstStyle/>
          <a:p>
            <a:r>
              <a:rPr lang="en-CA" dirty="0"/>
              <a:t>HTML5 Semantic Structure Elements</a:t>
            </a:r>
          </a:p>
        </p:txBody>
      </p:sp>
      <p:sp>
        <p:nvSpPr>
          <p:cNvPr id="6" name="TextBox 5">
            <a:extLst>
              <a:ext uri="{FF2B5EF4-FFF2-40B4-BE49-F238E27FC236}">
                <a16:creationId xmlns:a16="http://schemas.microsoft.com/office/drawing/2014/main" id="{E06E68F5-8F5A-449D-AF7E-60FD9995301F}"/>
              </a:ext>
            </a:extLst>
          </p:cNvPr>
          <p:cNvSpPr txBox="1"/>
          <p:nvPr/>
        </p:nvSpPr>
        <p:spPr>
          <a:xfrm>
            <a:off x="647700" y="984487"/>
            <a:ext cx="3597320" cy="3780522"/>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CA" sz="1800" i="0" u="none" strike="noStrike" baseline="0" dirty="0">
                <a:solidFill>
                  <a:schemeClr val="tx1"/>
                </a:solidFill>
                <a:latin typeface="+mj-lt"/>
              </a:rPr>
              <a:t>Header </a:t>
            </a:r>
            <a:endParaRPr lang="en-CA" sz="1800" dirty="0">
              <a:solidFill>
                <a:schemeClr val="tx1"/>
              </a:solidFill>
              <a:latin typeface="+mj-lt"/>
            </a:endParaRPr>
          </a:p>
          <a:p>
            <a:pPr marL="342900" indent="-342900">
              <a:lnSpc>
                <a:spcPct val="150000"/>
              </a:lnSpc>
              <a:buFont typeface="Arial" panose="020B0604020202020204" pitchFamily="34" charset="0"/>
              <a:buChar char="•"/>
            </a:pPr>
            <a:r>
              <a:rPr lang="en-CA" sz="1800" i="0" u="none" strike="noStrike" baseline="0" dirty="0">
                <a:solidFill>
                  <a:schemeClr val="tx1"/>
                </a:solidFill>
                <a:latin typeface="+mj-lt"/>
              </a:rPr>
              <a:t>Nav</a:t>
            </a:r>
          </a:p>
          <a:p>
            <a:pPr marL="342900" indent="-342900">
              <a:lnSpc>
                <a:spcPct val="150000"/>
              </a:lnSpc>
              <a:buFont typeface="Arial" panose="020B0604020202020204" pitchFamily="34" charset="0"/>
              <a:buChar char="•"/>
            </a:pPr>
            <a:r>
              <a:rPr lang="en-CA" sz="1800" dirty="0">
                <a:solidFill>
                  <a:schemeClr val="tx1"/>
                </a:solidFill>
                <a:latin typeface="+mj-lt"/>
              </a:rPr>
              <a:t>Main</a:t>
            </a:r>
          </a:p>
          <a:p>
            <a:pPr marL="342900" indent="-342900">
              <a:lnSpc>
                <a:spcPct val="150000"/>
              </a:lnSpc>
              <a:buFont typeface="Arial" panose="020B0604020202020204" pitchFamily="34" charset="0"/>
              <a:buChar char="•"/>
            </a:pPr>
            <a:r>
              <a:rPr lang="en-CA" sz="1800" i="0" u="none" strike="noStrike" baseline="0" dirty="0">
                <a:solidFill>
                  <a:schemeClr val="tx1"/>
                </a:solidFill>
                <a:latin typeface="+mj-lt"/>
              </a:rPr>
              <a:t>Section</a:t>
            </a:r>
          </a:p>
          <a:p>
            <a:pPr marL="342900" indent="-342900">
              <a:lnSpc>
                <a:spcPct val="150000"/>
              </a:lnSpc>
              <a:buFont typeface="Arial" panose="020B0604020202020204" pitchFamily="34" charset="0"/>
              <a:buChar char="•"/>
            </a:pPr>
            <a:r>
              <a:rPr lang="en-CA" sz="1800" dirty="0">
                <a:solidFill>
                  <a:schemeClr val="tx1"/>
                </a:solidFill>
                <a:latin typeface="+mj-lt"/>
              </a:rPr>
              <a:t>Article</a:t>
            </a:r>
          </a:p>
          <a:p>
            <a:pPr marL="342900" indent="-342900">
              <a:lnSpc>
                <a:spcPct val="150000"/>
              </a:lnSpc>
              <a:buFont typeface="Arial" panose="020B0604020202020204" pitchFamily="34" charset="0"/>
              <a:buChar char="•"/>
            </a:pPr>
            <a:r>
              <a:rPr lang="en-CA" sz="1800" i="0" u="none" strike="noStrike" baseline="0" dirty="0">
                <a:solidFill>
                  <a:schemeClr val="tx1"/>
                </a:solidFill>
                <a:latin typeface="+mj-lt"/>
              </a:rPr>
              <a:t>Figure</a:t>
            </a:r>
          </a:p>
          <a:p>
            <a:pPr marL="342900" indent="-342900">
              <a:lnSpc>
                <a:spcPct val="150000"/>
              </a:lnSpc>
              <a:buFont typeface="Arial" panose="020B0604020202020204" pitchFamily="34" charset="0"/>
              <a:buChar char="•"/>
            </a:pPr>
            <a:r>
              <a:rPr lang="en-CA" sz="1800" dirty="0" err="1">
                <a:solidFill>
                  <a:schemeClr val="tx1"/>
                </a:solidFill>
                <a:latin typeface="+mj-lt"/>
              </a:rPr>
              <a:t>Figcaption</a:t>
            </a:r>
            <a:endParaRPr lang="en-CA" sz="1800" dirty="0">
              <a:solidFill>
                <a:schemeClr val="tx1"/>
              </a:solidFill>
              <a:latin typeface="+mj-lt"/>
            </a:endParaRPr>
          </a:p>
          <a:p>
            <a:pPr marL="342900" indent="-342900">
              <a:lnSpc>
                <a:spcPct val="150000"/>
              </a:lnSpc>
              <a:buFont typeface="Arial" panose="020B0604020202020204" pitchFamily="34" charset="0"/>
              <a:buChar char="•"/>
            </a:pPr>
            <a:r>
              <a:rPr lang="en-CA" sz="1800" i="0" u="none" strike="noStrike" baseline="0" dirty="0">
                <a:solidFill>
                  <a:schemeClr val="tx1"/>
                </a:solidFill>
                <a:latin typeface="+mj-lt"/>
              </a:rPr>
              <a:t>Aside</a:t>
            </a:r>
          </a:p>
          <a:p>
            <a:pPr marL="342900" indent="-342900">
              <a:lnSpc>
                <a:spcPct val="150000"/>
              </a:lnSpc>
              <a:buFont typeface="Arial" panose="020B0604020202020204" pitchFamily="34" charset="0"/>
              <a:buChar char="•"/>
            </a:pPr>
            <a:r>
              <a:rPr lang="en-CA" sz="1800" dirty="0">
                <a:solidFill>
                  <a:schemeClr val="tx1"/>
                </a:solidFill>
                <a:latin typeface="+mj-lt"/>
              </a:rPr>
              <a:t>Footer</a:t>
            </a:r>
            <a:endParaRPr lang="en-CA" sz="1800" i="0" u="none" strike="noStrike" baseline="0" dirty="0">
              <a:solidFill>
                <a:schemeClr val="tx1"/>
              </a:solidFill>
              <a:latin typeface="+mj-lt"/>
            </a:endParaRPr>
          </a:p>
        </p:txBody>
      </p:sp>
      <p:pic>
        <p:nvPicPr>
          <p:cNvPr id="11" name="Picture 10" descr="FIGURE 3.22 Visualizing semantic structure">
            <a:extLst>
              <a:ext uri="{FF2B5EF4-FFF2-40B4-BE49-F238E27FC236}">
                <a16:creationId xmlns:a16="http://schemas.microsoft.com/office/drawing/2014/main" id="{CFBA4FA1-EAAE-4950-9B29-4D6BBC2C0EF6}"/>
              </a:ext>
            </a:extLst>
          </p:cNvPr>
          <p:cNvPicPr>
            <a:picLocks noChangeAspect="1"/>
          </p:cNvPicPr>
          <p:nvPr/>
        </p:nvPicPr>
        <p:blipFill>
          <a:blip r:embed="rId2"/>
          <a:stretch>
            <a:fillRect/>
          </a:stretch>
        </p:blipFill>
        <p:spPr>
          <a:xfrm>
            <a:off x="3412831" y="1100178"/>
            <a:ext cx="5083469" cy="3549139"/>
          </a:xfrm>
          <a:prstGeom prst="rect">
            <a:avLst/>
          </a:prstGeom>
        </p:spPr>
      </p:pic>
    </p:spTree>
    <p:extLst>
      <p:ext uri="{BB962C8B-B14F-4D97-AF65-F5344CB8AC3E}">
        <p14:creationId xmlns:p14="http://schemas.microsoft.com/office/powerpoint/2010/main" val="19303715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06B28-2F85-4E8D-A85B-D3EC521ED57C}"/>
              </a:ext>
            </a:extLst>
          </p:cNvPr>
          <p:cNvSpPr>
            <a:spLocks noGrp="1"/>
          </p:cNvSpPr>
          <p:nvPr>
            <p:ph type="title"/>
          </p:nvPr>
        </p:nvSpPr>
        <p:spPr/>
        <p:txBody>
          <a:bodyPr/>
          <a:lstStyle/>
          <a:p>
            <a:r>
              <a:rPr lang="en-CA" dirty="0"/>
              <a:t>HTML Markup Language</a:t>
            </a:r>
          </a:p>
        </p:txBody>
      </p:sp>
      <p:sp>
        <p:nvSpPr>
          <p:cNvPr id="3" name="Text Placeholder 2">
            <a:extLst>
              <a:ext uri="{FF2B5EF4-FFF2-40B4-BE49-F238E27FC236}">
                <a16:creationId xmlns:a16="http://schemas.microsoft.com/office/drawing/2014/main" id="{08FB18E3-61EB-4D83-948C-9DAC198B1898}"/>
              </a:ext>
            </a:extLst>
          </p:cNvPr>
          <p:cNvSpPr>
            <a:spLocks noGrp="1"/>
          </p:cNvSpPr>
          <p:nvPr>
            <p:ph type="body" idx="1"/>
          </p:nvPr>
        </p:nvSpPr>
        <p:spPr/>
        <p:txBody>
          <a:bodyPr/>
          <a:lstStyle/>
          <a:p>
            <a:pPr algn="l"/>
            <a:r>
              <a:rPr lang="en-US" sz="1800" b="0" i="0" u="none" strike="noStrike" baseline="0" dirty="0">
                <a:solidFill>
                  <a:srgbClr val="000000"/>
                </a:solidFill>
                <a:latin typeface="+mj-lt"/>
              </a:rPr>
              <a:t>At its simplest, </a:t>
            </a:r>
            <a:r>
              <a:rPr lang="en-US" sz="1800" b="1" i="0" u="none" strike="noStrike" baseline="0" dirty="0">
                <a:solidFill>
                  <a:srgbClr val="009A9A"/>
                </a:solidFill>
                <a:latin typeface="+mj-lt"/>
              </a:rPr>
              <a:t>markup </a:t>
            </a:r>
            <a:r>
              <a:rPr lang="en-US" sz="1800" b="0" i="0" u="none" strike="noStrike" baseline="0" dirty="0">
                <a:solidFill>
                  <a:srgbClr val="000000"/>
                </a:solidFill>
                <a:latin typeface="+mj-lt"/>
              </a:rPr>
              <a:t>is a way to indicate </a:t>
            </a:r>
            <a:r>
              <a:rPr lang="en-US" sz="1800" b="0" i="1" u="none" strike="noStrike" baseline="0" dirty="0">
                <a:solidFill>
                  <a:srgbClr val="000000"/>
                </a:solidFill>
                <a:latin typeface="+mj-lt"/>
              </a:rPr>
              <a:t>information about the content </a:t>
            </a:r>
            <a:r>
              <a:rPr lang="en-US" sz="1800" b="0" i="0" u="none" strike="noStrike" baseline="0" dirty="0">
                <a:solidFill>
                  <a:srgbClr val="000000"/>
                </a:solidFill>
                <a:latin typeface="+mj-lt"/>
              </a:rPr>
              <a:t>that is distinct from the content.</a:t>
            </a:r>
          </a:p>
          <a:p>
            <a:pPr algn="l"/>
            <a:r>
              <a:rPr lang="en-US" sz="1800" b="0" i="0" u="none" strike="noStrike" baseline="0" dirty="0">
                <a:solidFill>
                  <a:srgbClr val="000000"/>
                </a:solidFill>
                <a:latin typeface="+mj-lt"/>
              </a:rPr>
              <a:t>This “information about content” in </a:t>
            </a:r>
            <a:r>
              <a:rPr lang="en-US" sz="1800" b="1" i="0" u="none" strike="noStrike" baseline="0" dirty="0">
                <a:solidFill>
                  <a:srgbClr val="000000"/>
                </a:solidFill>
                <a:latin typeface="+mj-lt"/>
              </a:rPr>
              <a:t>HTML</a:t>
            </a:r>
            <a:r>
              <a:rPr lang="en-US" sz="1800" b="0" i="0" u="none" strike="noStrike" baseline="0" dirty="0">
                <a:solidFill>
                  <a:srgbClr val="000000"/>
                </a:solidFill>
                <a:latin typeface="+mj-lt"/>
              </a:rPr>
              <a:t> is implemented via </a:t>
            </a:r>
            <a:r>
              <a:rPr lang="en-US" sz="1800" b="1" i="0" u="none" strike="noStrike" baseline="0" dirty="0">
                <a:solidFill>
                  <a:srgbClr val="009A9A"/>
                </a:solidFill>
                <a:latin typeface="+mj-lt"/>
              </a:rPr>
              <a:t>tags </a:t>
            </a:r>
            <a:r>
              <a:rPr lang="en-US" sz="1800" b="0" i="0" u="none" strike="noStrike" baseline="0" dirty="0">
                <a:solidFill>
                  <a:srgbClr val="000000"/>
                </a:solidFill>
                <a:latin typeface="+mj-lt"/>
              </a:rPr>
              <a:t>(or more formally, HTML elements, but more on that later).</a:t>
            </a:r>
          </a:p>
          <a:p>
            <a:pPr algn="l"/>
            <a:r>
              <a:rPr lang="en-US" sz="1800" dirty="0">
                <a:solidFill>
                  <a:srgbClr val="000000"/>
                </a:solidFill>
                <a:latin typeface="+mj-lt"/>
              </a:rPr>
              <a:t>Since the initial HTML specification in 1991, HTML has gone through many interesting changes worth understanding in brief.</a:t>
            </a:r>
            <a:endParaRPr lang="en-US" sz="1800" b="0" i="0" u="none" strike="noStrike" baseline="0" dirty="0">
              <a:solidFill>
                <a:srgbClr val="000000"/>
              </a:solidFill>
              <a:latin typeface="+mj-lt"/>
            </a:endParaRPr>
          </a:p>
        </p:txBody>
      </p:sp>
      <p:pic>
        <p:nvPicPr>
          <p:cNvPr id="7" name="Picture 6" descr="FIGURE 3.1 HTML timeline">
            <a:extLst>
              <a:ext uri="{FF2B5EF4-FFF2-40B4-BE49-F238E27FC236}">
                <a16:creationId xmlns:a16="http://schemas.microsoft.com/office/drawing/2014/main" id="{8C288AED-C7E3-4DA8-8C63-D1C328630C8F}"/>
              </a:ext>
            </a:extLst>
          </p:cNvPr>
          <p:cNvPicPr>
            <a:picLocks noChangeAspect="1"/>
          </p:cNvPicPr>
          <p:nvPr/>
        </p:nvPicPr>
        <p:blipFill>
          <a:blip r:embed="rId2"/>
          <a:stretch>
            <a:fillRect/>
          </a:stretch>
        </p:blipFill>
        <p:spPr>
          <a:xfrm>
            <a:off x="1754769" y="3853967"/>
            <a:ext cx="5634462" cy="969781"/>
          </a:xfrm>
          <a:prstGeom prst="rect">
            <a:avLst/>
          </a:prstGeom>
        </p:spPr>
      </p:pic>
    </p:spTree>
    <p:extLst>
      <p:ext uri="{BB962C8B-B14F-4D97-AF65-F5344CB8AC3E}">
        <p14:creationId xmlns:p14="http://schemas.microsoft.com/office/powerpoint/2010/main" val="35774298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E0C758-A234-4F77-B27D-67C9BB756AFB}"/>
              </a:ext>
            </a:extLst>
          </p:cNvPr>
          <p:cNvSpPr>
            <a:spLocks noGrp="1"/>
          </p:cNvSpPr>
          <p:nvPr>
            <p:ph type="title"/>
          </p:nvPr>
        </p:nvSpPr>
        <p:spPr/>
        <p:txBody>
          <a:bodyPr/>
          <a:lstStyle/>
          <a:p>
            <a:r>
              <a:rPr lang="en-CA" dirty="0"/>
              <a:t>Using Semantic Elements</a:t>
            </a:r>
          </a:p>
        </p:txBody>
      </p:sp>
      <p:sp>
        <p:nvSpPr>
          <p:cNvPr id="3" name="Text Placeholder 2">
            <a:extLst>
              <a:ext uri="{FF2B5EF4-FFF2-40B4-BE49-F238E27FC236}">
                <a16:creationId xmlns:a16="http://schemas.microsoft.com/office/drawing/2014/main" id="{14FE99B3-2AC9-41B9-9D7B-CED3C41ECE57}"/>
              </a:ext>
            </a:extLst>
          </p:cNvPr>
          <p:cNvSpPr>
            <a:spLocks noGrp="1"/>
          </p:cNvSpPr>
          <p:nvPr>
            <p:ph type="body" idx="1"/>
          </p:nvPr>
        </p:nvSpPr>
        <p:spPr>
          <a:xfrm>
            <a:off x="457201" y="1081088"/>
            <a:ext cx="3676650" cy="3532476"/>
          </a:xfrm>
        </p:spPr>
        <p:txBody>
          <a:bodyPr/>
          <a:lstStyle/>
          <a:p>
            <a:pPr algn="l"/>
            <a:r>
              <a:rPr lang="en-US" sz="1800" b="0" i="0" u="none" strike="noStrike" baseline="0" dirty="0">
                <a:latin typeface="SabonLTPro-Roman"/>
              </a:rPr>
              <a:t>HTML5 semantic elements do not apply any special presentation giving them great flexibility.</a:t>
            </a:r>
          </a:p>
          <a:p>
            <a:pPr algn="l"/>
            <a:r>
              <a:rPr lang="en-US" sz="1800" b="0" i="0" u="none" strike="noStrike" baseline="0" dirty="0">
                <a:latin typeface="SabonLTPro-Roman"/>
              </a:rPr>
              <a:t>Article and section, for instance, can be used many ways when designing your website.</a:t>
            </a:r>
          </a:p>
        </p:txBody>
      </p:sp>
      <p:pic>
        <p:nvPicPr>
          <p:cNvPr id="5" name="Picture 4" descr="FIGURE 3.24 Articles and sections">
            <a:extLst>
              <a:ext uri="{FF2B5EF4-FFF2-40B4-BE49-F238E27FC236}">
                <a16:creationId xmlns:a16="http://schemas.microsoft.com/office/drawing/2014/main" id="{3239D4D3-67AB-4802-B6A2-D8CA40ED7A63}"/>
              </a:ext>
            </a:extLst>
          </p:cNvPr>
          <p:cNvPicPr>
            <a:picLocks noChangeAspect="1"/>
          </p:cNvPicPr>
          <p:nvPr/>
        </p:nvPicPr>
        <p:blipFill>
          <a:blip r:embed="rId2"/>
          <a:stretch>
            <a:fillRect/>
          </a:stretch>
        </p:blipFill>
        <p:spPr>
          <a:xfrm>
            <a:off x="5010151" y="984487"/>
            <a:ext cx="2604626" cy="3768296"/>
          </a:xfrm>
          <a:prstGeom prst="rect">
            <a:avLst/>
          </a:prstGeom>
        </p:spPr>
      </p:pic>
    </p:spTree>
    <p:extLst>
      <p:ext uri="{BB962C8B-B14F-4D97-AF65-F5344CB8AC3E}">
        <p14:creationId xmlns:p14="http://schemas.microsoft.com/office/powerpoint/2010/main" val="35903292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F10AAF-6CB4-48C0-B3F2-B2BAF169F653}"/>
              </a:ext>
            </a:extLst>
          </p:cNvPr>
          <p:cNvSpPr>
            <a:spLocks noGrp="1"/>
          </p:cNvSpPr>
          <p:nvPr>
            <p:ph type="title"/>
          </p:nvPr>
        </p:nvSpPr>
        <p:spPr/>
        <p:txBody>
          <a:bodyPr/>
          <a:lstStyle/>
          <a:p>
            <a:r>
              <a:rPr lang="en-CA" dirty="0"/>
              <a:t>Figure and </a:t>
            </a:r>
            <a:r>
              <a:rPr lang="en-CA" dirty="0" err="1"/>
              <a:t>figcaption</a:t>
            </a:r>
            <a:endParaRPr lang="en-CA" dirty="0"/>
          </a:p>
        </p:txBody>
      </p:sp>
      <p:sp>
        <p:nvSpPr>
          <p:cNvPr id="6" name="TextBox 5">
            <a:extLst>
              <a:ext uri="{FF2B5EF4-FFF2-40B4-BE49-F238E27FC236}">
                <a16:creationId xmlns:a16="http://schemas.microsoft.com/office/drawing/2014/main" id="{68A55B2C-4879-48B1-81E5-F6225FEF9A5F}"/>
              </a:ext>
            </a:extLst>
          </p:cNvPr>
          <p:cNvSpPr txBox="1"/>
          <p:nvPr/>
        </p:nvSpPr>
        <p:spPr>
          <a:xfrm>
            <a:off x="457200" y="1131955"/>
            <a:ext cx="2943225" cy="2585323"/>
          </a:xfrm>
          <a:prstGeom prst="rect">
            <a:avLst/>
          </a:prstGeom>
          <a:noFill/>
        </p:spPr>
        <p:txBody>
          <a:bodyPr wrap="square" rtlCol="0">
            <a:spAutoFit/>
          </a:bodyPr>
          <a:lstStyle/>
          <a:p>
            <a:pPr algn="l"/>
            <a:r>
              <a:rPr lang="en-US" sz="1800" dirty="0">
                <a:latin typeface="+mj-lt"/>
              </a:rPr>
              <a:t>T</a:t>
            </a:r>
            <a:r>
              <a:rPr lang="en-US" sz="1800" b="0" i="0" u="none" strike="noStrike" baseline="0" dirty="0">
                <a:latin typeface="+mj-lt"/>
              </a:rPr>
              <a:t>he &lt;figure&gt; element can be used not just for images but for any type of </a:t>
            </a:r>
            <a:r>
              <a:rPr lang="en-US" sz="1800" b="0" i="1" u="none" strike="noStrike" baseline="0" dirty="0">
                <a:latin typeface="+mj-lt"/>
              </a:rPr>
              <a:t>essential </a:t>
            </a:r>
            <a:r>
              <a:rPr lang="en-US" sz="1800" b="0" i="0" u="none" strike="noStrike" baseline="0" dirty="0">
                <a:latin typeface="+mj-lt"/>
              </a:rPr>
              <a:t>content that could be moved to a different location in the page or document, and the rest of the document would still make sense.</a:t>
            </a:r>
            <a:endParaRPr lang="en-CA" dirty="0">
              <a:latin typeface="+mj-lt"/>
            </a:endParaRPr>
          </a:p>
        </p:txBody>
      </p:sp>
      <p:pic>
        <p:nvPicPr>
          <p:cNvPr id="5" name="Picture 4" descr="FIGURE 3.25 The figure and figcaption elements in the browser&#10;">
            <a:extLst>
              <a:ext uri="{FF2B5EF4-FFF2-40B4-BE49-F238E27FC236}">
                <a16:creationId xmlns:a16="http://schemas.microsoft.com/office/drawing/2014/main" id="{E8ED54AD-0E21-49A1-A49F-EF42C77F68B9}"/>
              </a:ext>
            </a:extLst>
          </p:cNvPr>
          <p:cNvPicPr>
            <a:picLocks noChangeAspect="1"/>
          </p:cNvPicPr>
          <p:nvPr/>
        </p:nvPicPr>
        <p:blipFill>
          <a:blip r:embed="rId2"/>
          <a:stretch>
            <a:fillRect/>
          </a:stretch>
        </p:blipFill>
        <p:spPr>
          <a:xfrm>
            <a:off x="3611773" y="1131955"/>
            <a:ext cx="5075027" cy="3335491"/>
          </a:xfrm>
          <a:prstGeom prst="rect">
            <a:avLst/>
          </a:prstGeom>
        </p:spPr>
      </p:pic>
    </p:spTree>
    <p:extLst>
      <p:ext uri="{BB962C8B-B14F-4D97-AF65-F5344CB8AC3E}">
        <p14:creationId xmlns:p14="http://schemas.microsoft.com/office/powerpoint/2010/main" val="24786472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DB153-ACAF-4D17-B2D4-46D4C55BDA40}"/>
              </a:ext>
            </a:extLst>
          </p:cNvPr>
          <p:cNvSpPr>
            <a:spLocks noGrp="1"/>
          </p:cNvSpPr>
          <p:nvPr>
            <p:ph type="title"/>
          </p:nvPr>
        </p:nvSpPr>
        <p:spPr/>
        <p:txBody>
          <a:bodyPr/>
          <a:lstStyle/>
          <a:p>
            <a:r>
              <a:rPr lang="en-CA" dirty="0"/>
              <a:t>Details and Summary</a:t>
            </a:r>
          </a:p>
        </p:txBody>
      </p:sp>
      <p:pic>
        <p:nvPicPr>
          <p:cNvPr id="5" name="Picture 4" descr="FIGURE 3.26 The details and summary elements">
            <a:extLst>
              <a:ext uri="{FF2B5EF4-FFF2-40B4-BE49-F238E27FC236}">
                <a16:creationId xmlns:a16="http://schemas.microsoft.com/office/drawing/2014/main" id="{3898A4B0-045D-4777-AC40-6FA18FD2E6AE}"/>
              </a:ext>
            </a:extLst>
          </p:cNvPr>
          <p:cNvPicPr>
            <a:picLocks noChangeAspect="1"/>
          </p:cNvPicPr>
          <p:nvPr/>
        </p:nvPicPr>
        <p:blipFill>
          <a:blip r:embed="rId2"/>
          <a:stretch>
            <a:fillRect/>
          </a:stretch>
        </p:blipFill>
        <p:spPr>
          <a:xfrm>
            <a:off x="454201" y="1412052"/>
            <a:ext cx="4117799" cy="2870547"/>
          </a:xfrm>
          <a:prstGeom prst="rect">
            <a:avLst/>
          </a:prstGeom>
        </p:spPr>
      </p:pic>
      <p:sp>
        <p:nvSpPr>
          <p:cNvPr id="3" name="Text Placeholder 2">
            <a:extLst>
              <a:ext uri="{FF2B5EF4-FFF2-40B4-BE49-F238E27FC236}">
                <a16:creationId xmlns:a16="http://schemas.microsoft.com/office/drawing/2014/main" id="{3F9C806E-7E61-4033-847F-D8429F16DEB6}"/>
              </a:ext>
            </a:extLst>
          </p:cNvPr>
          <p:cNvSpPr>
            <a:spLocks noGrp="1"/>
          </p:cNvSpPr>
          <p:nvPr>
            <p:ph type="body" idx="1"/>
          </p:nvPr>
        </p:nvSpPr>
        <p:spPr>
          <a:xfrm>
            <a:off x="4572000" y="1081088"/>
            <a:ext cx="4117975" cy="3532476"/>
          </a:xfrm>
        </p:spPr>
        <p:txBody>
          <a:bodyPr/>
          <a:lstStyle/>
          <a:p>
            <a:r>
              <a:rPr lang="en-US" sz="1800" b="0" i="0" u="none" strike="noStrike" baseline="0" dirty="0">
                <a:latin typeface="SabonLTPro-Roman"/>
              </a:rPr>
              <a:t>The </a:t>
            </a:r>
            <a:r>
              <a:rPr lang="en-US" sz="1800" b="0" i="0" u="none" strike="noStrike" baseline="0" dirty="0">
                <a:latin typeface="CourierPSPro-Regular"/>
              </a:rPr>
              <a:t>&lt;details&gt; </a:t>
            </a:r>
            <a:r>
              <a:rPr lang="en-US" sz="1800" b="0" i="0" u="none" strike="noStrike" baseline="0" dirty="0">
                <a:latin typeface="SabonLTPro-Roman"/>
              </a:rPr>
              <a:t>and </a:t>
            </a:r>
            <a:r>
              <a:rPr lang="en-US" sz="1800" b="0" i="0" u="none" strike="noStrike" baseline="0" dirty="0">
                <a:latin typeface="CourierPSPro-Regular"/>
              </a:rPr>
              <a:t>&lt;summary&gt; </a:t>
            </a:r>
            <a:r>
              <a:rPr lang="en-US" sz="1800" b="0" i="0" u="none" strike="noStrike" baseline="0" dirty="0">
                <a:latin typeface="SabonLTPro-Roman"/>
              </a:rPr>
              <a:t>elements provide a way of semantically relating a summary and a details.</a:t>
            </a:r>
          </a:p>
          <a:p>
            <a:pPr algn="l"/>
            <a:r>
              <a:rPr lang="en-US" sz="1800" b="0" i="0" u="none" strike="noStrike" baseline="0" dirty="0">
                <a:latin typeface="SabonLTPro-Roman"/>
              </a:rPr>
              <a:t>For browsers that support these elements</a:t>
            </a:r>
            <a:r>
              <a:rPr lang="en-US" sz="1800" b="0" i="1" u="none" strike="noStrike" baseline="0" dirty="0">
                <a:latin typeface="SabonLTPro-Roman"/>
              </a:rPr>
              <a:t>, accordion functionality </a:t>
            </a:r>
            <a:r>
              <a:rPr lang="en-US" sz="1800" b="0" i="0" u="none" strike="noStrike" baseline="0" dirty="0">
                <a:latin typeface="SabonLTPro-Roman"/>
              </a:rPr>
              <a:t>is included as well (thus no JavaScript programming is required).</a:t>
            </a:r>
            <a:endParaRPr lang="en-CA" dirty="0"/>
          </a:p>
        </p:txBody>
      </p:sp>
    </p:spTree>
    <p:extLst>
      <p:ext uri="{BB962C8B-B14F-4D97-AF65-F5344CB8AC3E}">
        <p14:creationId xmlns:p14="http://schemas.microsoft.com/office/powerpoint/2010/main" val="42404118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7BB1AC-E07B-46CA-98D3-4F7938038FE4}"/>
              </a:ext>
            </a:extLst>
          </p:cNvPr>
          <p:cNvSpPr>
            <a:spLocks noGrp="1"/>
          </p:cNvSpPr>
          <p:nvPr>
            <p:ph type="title"/>
          </p:nvPr>
        </p:nvSpPr>
        <p:spPr/>
        <p:txBody>
          <a:bodyPr/>
          <a:lstStyle/>
          <a:p>
            <a:r>
              <a:rPr lang="en-CA" dirty="0"/>
              <a:t>Additional Semantic Elements</a:t>
            </a:r>
          </a:p>
        </p:txBody>
      </p:sp>
      <p:sp>
        <p:nvSpPr>
          <p:cNvPr id="3" name="Text Placeholder 2">
            <a:extLst>
              <a:ext uri="{FF2B5EF4-FFF2-40B4-BE49-F238E27FC236}">
                <a16:creationId xmlns:a16="http://schemas.microsoft.com/office/drawing/2014/main" id="{686389F0-6DAA-4052-B790-51821A85E3F2}"/>
              </a:ext>
            </a:extLst>
          </p:cNvPr>
          <p:cNvSpPr>
            <a:spLocks noGrp="1"/>
          </p:cNvSpPr>
          <p:nvPr>
            <p:ph type="body" idx="1"/>
          </p:nvPr>
        </p:nvSpPr>
        <p:spPr/>
        <p:txBody>
          <a:bodyPr/>
          <a:lstStyle/>
          <a:p>
            <a:pPr algn="l"/>
            <a:r>
              <a:rPr lang="en-US" sz="1800" b="0" i="0" u="none" strike="noStrike" baseline="0" dirty="0">
                <a:latin typeface="SabonLTPro-Roman"/>
              </a:rPr>
              <a:t>The </a:t>
            </a:r>
            <a:r>
              <a:rPr lang="en-US" sz="1800" b="0" i="0" u="none" strike="noStrike" baseline="0" dirty="0">
                <a:latin typeface="CourierPSPro-Regular"/>
              </a:rPr>
              <a:t>&lt;blockquote&gt; </a:t>
            </a:r>
            <a:r>
              <a:rPr lang="en-US" sz="1800" b="0" i="0" u="none" strike="noStrike" baseline="0" dirty="0">
                <a:latin typeface="SabonLTPro-Roman"/>
              </a:rPr>
              <a:t>element is a way to indicate a quotation from another source. </a:t>
            </a:r>
          </a:p>
          <a:p>
            <a:pPr algn="l"/>
            <a:r>
              <a:rPr lang="en-US" sz="1800" b="0" i="0" u="none" strike="noStrike" baseline="0" dirty="0">
                <a:latin typeface="SabonLTPro-Roman"/>
              </a:rPr>
              <a:t>The </a:t>
            </a:r>
            <a:r>
              <a:rPr lang="en-US" sz="1800" b="0" i="0" u="none" strike="noStrike" baseline="0" dirty="0">
                <a:latin typeface="CourierPSPro-Regular"/>
              </a:rPr>
              <a:t>&lt;address&gt; </a:t>
            </a:r>
            <a:r>
              <a:rPr lang="en-US" sz="1800" b="0" i="0" u="none" strike="noStrike" baseline="0" dirty="0">
                <a:latin typeface="SabonLTPro-Roman"/>
              </a:rPr>
              <a:t>element indicates that the enclosed HTML contains contact information for a person or organization.</a:t>
            </a:r>
          </a:p>
          <a:p>
            <a:pPr algn="l"/>
            <a:r>
              <a:rPr lang="en-US" sz="1800" dirty="0">
                <a:latin typeface="SabonLTPro-Roman"/>
              </a:rPr>
              <a:t>Additional list in Table 3.2</a:t>
            </a:r>
            <a:endParaRPr lang="en-US" sz="1800" b="0" i="0" u="none" strike="noStrike" baseline="0" dirty="0">
              <a:latin typeface="SabonLTPro-Roman"/>
            </a:endParaRPr>
          </a:p>
        </p:txBody>
      </p:sp>
    </p:spTree>
    <p:extLst>
      <p:ext uri="{BB962C8B-B14F-4D97-AF65-F5344CB8AC3E}">
        <p14:creationId xmlns:p14="http://schemas.microsoft.com/office/powerpoint/2010/main" val="274907318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B845A-B93A-4C12-933F-4A11C65ABCB9}"/>
              </a:ext>
            </a:extLst>
          </p:cNvPr>
          <p:cNvSpPr>
            <a:spLocks noGrp="1"/>
          </p:cNvSpPr>
          <p:nvPr>
            <p:ph type="title"/>
          </p:nvPr>
        </p:nvSpPr>
        <p:spPr/>
        <p:txBody>
          <a:bodyPr/>
          <a:lstStyle/>
          <a:p>
            <a:r>
              <a:rPr lang="en-CA" dirty="0"/>
              <a:t>Key Terms</a:t>
            </a:r>
          </a:p>
        </p:txBody>
      </p:sp>
      <p:sp>
        <p:nvSpPr>
          <p:cNvPr id="3" name="Text Placeholder 2">
            <a:extLst>
              <a:ext uri="{FF2B5EF4-FFF2-40B4-BE49-F238E27FC236}">
                <a16:creationId xmlns:a16="http://schemas.microsoft.com/office/drawing/2014/main" id="{28A6DE0E-1D11-4847-BEBF-6E2D2161F80C}"/>
              </a:ext>
            </a:extLst>
          </p:cNvPr>
          <p:cNvSpPr>
            <a:spLocks noGrp="1"/>
          </p:cNvSpPr>
          <p:nvPr>
            <p:ph type="body" idx="1"/>
          </p:nvPr>
        </p:nvSpPr>
        <p:spPr>
          <a:xfrm>
            <a:off x="454025" y="900113"/>
            <a:ext cx="8232775" cy="3532476"/>
          </a:xfrm>
        </p:spPr>
        <p:txBody>
          <a:bodyPr numCol="5"/>
          <a:lstStyle/>
          <a:p>
            <a:pPr algn="l"/>
            <a:r>
              <a:rPr lang="en-CA" sz="1200" b="0" i="0" u="none" strike="noStrike" baseline="0" dirty="0">
                <a:latin typeface="+mj-lt"/>
              </a:rPr>
              <a:t>absolute referencing</a:t>
            </a:r>
          </a:p>
          <a:p>
            <a:pPr algn="l"/>
            <a:r>
              <a:rPr lang="en-CA" sz="1200" b="0" i="0" u="none" strike="noStrike" baseline="0" dirty="0">
                <a:latin typeface="+mj-lt"/>
              </a:rPr>
              <a:t>accessibility</a:t>
            </a:r>
          </a:p>
          <a:p>
            <a:pPr algn="l"/>
            <a:r>
              <a:rPr lang="en-CA" sz="1200" b="0" i="0" u="none" strike="noStrike" baseline="0" dirty="0">
                <a:latin typeface="+mj-lt"/>
              </a:rPr>
              <a:t>ancestors</a:t>
            </a:r>
          </a:p>
          <a:p>
            <a:pPr algn="l"/>
            <a:r>
              <a:rPr lang="en-CA" sz="1200" b="0" i="0" u="none" strike="noStrike" baseline="0" dirty="0">
                <a:latin typeface="+mj-lt"/>
              </a:rPr>
              <a:t>body</a:t>
            </a:r>
          </a:p>
          <a:p>
            <a:pPr algn="l"/>
            <a:r>
              <a:rPr lang="en-CA" sz="1200" b="0" i="0" u="none" strike="noStrike" baseline="0" dirty="0">
                <a:latin typeface="+mj-lt"/>
              </a:rPr>
              <a:t>Cascading Style Sheets</a:t>
            </a:r>
          </a:p>
          <a:p>
            <a:pPr algn="l"/>
            <a:r>
              <a:rPr lang="en-CA" sz="1200" b="0" i="0" u="none" strike="noStrike" baseline="0" dirty="0">
                <a:latin typeface="+mj-lt"/>
              </a:rPr>
              <a:t>(CSS)</a:t>
            </a:r>
          </a:p>
          <a:p>
            <a:pPr algn="l"/>
            <a:r>
              <a:rPr lang="en-CA" sz="1200" b="0" i="0" u="none" strike="noStrike" baseline="0" dirty="0">
                <a:latin typeface="+mj-lt"/>
              </a:rPr>
              <a:t>character entity</a:t>
            </a:r>
          </a:p>
          <a:p>
            <a:pPr algn="l"/>
            <a:r>
              <a:rPr lang="en-CA" sz="1200" b="0" i="0" u="none" strike="noStrike" baseline="0" dirty="0">
                <a:latin typeface="+mj-lt"/>
              </a:rPr>
              <a:t>description lists</a:t>
            </a:r>
          </a:p>
          <a:p>
            <a:pPr algn="l"/>
            <a:r>
              <a:rPr lang="en-CA" sz="1200" b="0" i="0" u="none" strike="noStrike" baseline="0" dirty="0">
                <a:latin typeface="+mj-lt"/>
              </a:rPr>
              <a:t>descendants</a:t>
            </a:r>
          </a:p>
          <a:p>
            <a:pPr algn="l"/>
            <a:r>
              <a:rPr lang="en-CA" sz="1200" b="0" i="0" u="none" strike="noStrike" baseline="0" dirty="0">
                <a:latin typeface="+mj-lt"/>
              </a:rPr>
              <a:t>directory</a:t>
            </a:r>
          </a:p>
          <a:p>
            <a:pPr algn="l"/>
            <a:r>
              <a:rPr lang="en-CA" sz="1200" b="0" i="0" u="none" strike="noStrike" baseline="0" dirty="0">
                <a:latin typeface="+mj-lt"/>
              </a:rPr>
              <a:t>document outline</a:t>
            </a:r>
          </a:p>
          <a:p>
            <a:pPr algn="l"/>
            <a:r>
              <a:rPr lang="en-CA" sz="1200" b="0" i="0" u="none" strike="noStrike" baseline="0" dirty="0">
                <a:latin typeface="+mj-lt"/>
              </a:rPr>
              <a:t>Document Object Model</a:t>
            </a:r>
          </a:p>
          <a:p>
            <a:pPr algn="l"/>
            <a:r>
              <a:rPr lang="en-CA" sz="1200" b="0" i="0" u="none" strike="noStrike" baseline="0" dirty="0">
                <a:latin typeface="+mj-lt"/>
              </a:rPr>
              <a:t>empty element</a:t>
            </a:r>
          </a:p>
          <a:p>
            <a:pPr algn="l"/>
            <a:r>
              <a:rPr lang="en-CA" sz="1200" b="0" i="0" u="none" strike="noStrike" baseline="0" dirty="0">
                <a:latin typeface="+mj-lt"/>
              </a:rPr>
              <a:t>folder</a:t>
            </a:r>
          </a:p>
          <a:p>
            <a:pPr algn="l"/>
            <a:r>
              <a:rPr lang="en-CA" sz="1200" b="0" i="0" u="none" strike="noStrike" baseline="0" dirty="0">
                <a:latin typeface="+mj-lt"/>
              </a:rPr>
              <a:t>Head</a:t>
            </a:r>
          </a:p>
          <a:p>
            <a:pPr algn="l"/>
            <a:r>
              <a:rPr lang="en-CA" sz="1200" b="0" i="0" u="none" strike="noStrike" baseline="0" dirty="0">
                <a:latin typeface="+mj-lt"/>
              </a:rPr>
              <a:t>HTML attribute</a:t>
            </a:r>
          </a:p>
          <a:p>
            <a:pPr algn="l"/>
            <a:r>
              <a:rPr lang="en-CA" sz="1200" b="0" i="0" u="none" strike="noStrike" baseline="0" dirty="0">
                <a:latin typeface="+mj-lt"/>
              </a:rPr>
              <a:t>HTML element</a:t>
            </a:r>
          </a:p>
          <a:p>
            <a:pPr algn="l"/>
            <a:r>
              <a:rPr lang="en-CA" sz="1200" b="0" i="0" u="none" strike="noStrike" baseline="0" dirty="0">
                <a:latin typeface="+mj-lt"/>
              </a:rPr>
              <a:t>HTML validators</a:t>
            </a:r>
          </a:p>
          <a:p>
            <a:pPr algn="l"/>
            <a:r>
              <a:rPr lang="en-CA" sz="1200" b="0" i="0" u="none" strike="noStrike" baseline="0" dirty="0">
                <a:latin typeface="+mj-lt"/>
              </a:rPr>
              <a:t>inline HTML elements</a:t>
            </a:r>
          </a:p>
          <a:p>
            <a:pPr algn="l"/>
            <a:r>
              <a:rPr lang="en-CA" sz="1200" b="0" i="0" u="none" strike="noStrike" baseline="0" dirty="0">
                <a:latin typeface="+mj-lt"/>
              </a:rPr>
              <a:t>maintainability</a:t>
            </a:r>
          </a:p>
          <a:p>
            <a:pPr algn="l"/>
            <a:r>
              <a:rPr lang="en-CA" sz="1200" b="0" i="0" u="none" strike="noStrike" baseline="0" dirty="0">
                <a:latin typeface="+mj-lt"/>
              </a:rPr>
              <a:t>markup</a:t>
            </a:r>
          </a:p>
          <a:p>
            <a:pPr algn="l"/>
            <a:r>
              <a:rPr lang="en-CA" sz="1200" b="0" i="0" u="none" strike="noStrike" baseline="0" dirty="0">
                <a:latin typeface="+mj-lt"/>
              </a:rPr>
              <a:t>markup language</a:t>
            </a:r>
          </a:p>
          <a:p>
            <a:pPr algn="l"/>
            <a:r>
              <a:rPr lang="en-CA" sz="1200" b="0" i="0" u="none" strike="noStrike" baseline="0" dirty="0">
                <a:latin typeface="+mj-lt"/>
              </a:rPr>
              <a:t>ordered lists</a:t>
            </a:r>
          </a:p>
          <a:p>
            <a:pPr algn="l"/>
            <a:r>
              <a:rPr lang="en-CA" sz="1200" b="0" i="0" u="none" strike="noStrike" baseline="0" dirty="0">
                <a:latin typeface="+mj-lt"/>
              </a:rPr>
              <a:t>pathname</a:t>
            </a:r>
          </a:p>
          <a:p>
            <a:pPr algn="l"/>
            <a:r>
              <a:rPr lang="en-CA" sz="1200" b="0" i="0" u="none" strike="noStrike" baseline="0" dirty="0">
                <a:latin typeface="+mj-lt"/>
              </a:rPr>
              <a:t>performance</a:t>
            </a:r>
          </a:p>
          <a:p>
            <a:pPr algn="l"/>
            <a:r>
              <a:rPr lang="en-CA" sz="1200" b="0" i="0" u="none" strike="noStrike" baseline="0" dirty="0" err="1">
                <a:latin typeface="+mj-lt"/>
              </a:rPr>
              <a:t>polyfill</a:t>
            </a:r>
            <a:endParaRPr lang="en-CA" sz="1200" b="0" i="0" u="none" strike="noStrike" baseline="0" dirty="0">
              <a:latin typeface="+mj-lt"/>
            </a:endParaRPr>
          </a:p>
          <a:p>
            <a:pPr algn="l"/>
            <a:r>
              <a:rPr lang="en-CA" sz="1200" b="0" i="0" u="none" strike="noStrike" baseline="0" dirty="0">
                <a:latin typeface="+mj-lt"/>
              </a:rPr>
              <a:t>quirks mode</a:t>
            </a:r>
          </a:p>
          <a:p>
            <a:pPr algn="l"/>
            <a:r>
              <a:rPr lang="en-CA" sz="1200" b="0" i="0" u="none" strike="noStrike" baseline="0" dirty="0">
                <a:latin typeface="+mj-lt"/>
              </a:rPr>
              <a:t>Recommendations</a:t>
            </a:r>
          </a:p>
          <a:p>
            <a:pPr algn="l"/>
            <a:r>
              <a:rPr lang="en-CA" sz="1200" b="0" i="0" u="none" strike="noStrike" baseline="0" dirty="0">
                <a:latin typeface="+mj-lt"/>
              </a:rPr>
              <a:t>relative referencing</a:t>
            </a:r>
          </a:p>
          <a:p>
            <a:pPr algn="l"/>
            <a:r>
              <a:rPr lang="en-CA" sz="1200" b="0" i="0" u="none" strike="noStrike" baseline="0" dirty="0">
                <a:latin typeface="+mj-lt"/>
              </a:rPr>
              <a:t>root element</a:t>
            </a:r>
          </a:p>
          <a:p>
            <a:pPr algn="l"/>
            <a:r>
              <a:rPr lang="en-CA" sz="1200" b="0" i="0" u="none" strike="noStrike" baseline="0" dirty="0">
                <a:latin typeface="+mj-lt"/>
              </a:rPr>
              <a:t>root reference</a:t>
            </a:r>
          </a:p>
          <a:p>
            <a:pPr algn="l"/>
            <a:r>
              <a:rPr lang="en-CA" sz="1200" b="0" i="0" u="none" strike="noStrike" baseline="0" dirty="0">
                <a:latin typeface="+mj-lt"/>
              </a:rPr>
              <a:t>schemas</a:t>
            </a:r>
          </a:p>
          <a:p>
            <a:pPr algn="l"/>
            <a:r>
              <a:rPr lang="en-CA" sz="1200" b="0" i="0" u="none" strike="noStrike" baseline="0" dirty="0">
                <a:latin typeface="+mj-lt"/>
              </a:rPr>
              <a:t>search engine optimization</a:t>
            </a:r>
          </a:p>
          <a:p>
            <a:pPr algn="l"/>
            <a:r>
              <a:rPr lang="en-CA" sz="1200" b="0" i="0" u="none" strike="noStrike" baseline="0" dirty="0">
                <a:latin typeface="+mj-lt"/>
              </a:rPr>
              <a:t>semantic HTML</a:t>
            </a:r>
          </a:p>
          <a:p>
            <a:pPr algn="l"/>
            <a:r>
              <a:rPr lang="en-CA" sz="1200" b="0" i="0" u="none" strike="noStrike" baseline="0" dirty="0">
                <a:latin typeface="+mj-lt"/>
              </a:rPr>
              <a:t>specifications</a:t>
            </a:r>
          </a:p>
          <a:p>
            <a:pPr algn="l"/>
            <a:r>
              <a:rPr lang="en-CA" sz="1200" b="0" i="0" u="none" strike="noStrike" baseline="0" dirty="0">
                <a:latin typeface="+mj-lt"/>
              </a:rPr>
              <a:t>standards mode</a:t>
            </a:r>
          </a:p>
          <a:p>
            <a:pPr algn="l"/>
            <a:r>
              <a:rPr lang="en-CA" sz="1200" b="0" i="0" u="none" strike="noStrike" baseline="0" dirty="0">
                <a:latin typeface="+mj-lt"/>
              </a:rPr>
              <a:t>tags</a:t>
            </a:r>
          </a:p>
          <a:p>
            <a:pPr algn="l"/>
            <a:r>
              <a:rPr lang="en-CA" sz="1200" b="0" i="0" u="none" strike="noStrike" baseline="0" dirty="0">
                <a:latin typeface="+mj-lt"/>
              </a:rPr>
              <a:t>unordered lists</a:t>
            </a:r>
          </a:p>
          <a:p>
            <a:pPr algn="l"/>
            <a:r>
              <a:rPr lang="en-CA" sz="1200" b="0" i="0" u="none" strike="noStrike" baseline="0" dirty="0">
                <a:latin typeface="+mj-lt"/>
              </a:rPr>
              <a:t>UTF-8</a:t>
            </a:r>
          </a:p>
          <a:p>
            <a:pPr algn="l"/>
            <a:r>
              <a:rPr lang="en-CA" sz="1200" b="0" i="0" u="none" strike="noStrike" baseline="0" dirty="0">
                <a:latin typeface="+mj-lt"/>
              </a:rPr>
              <a:t>WHATWG</a:t>
            </a:r>
          </a:p>
          <a:p>
            <a:pPr algn="l"/>
            <a:r>
              <a:rPr lang="en-CA" sz="1200" b="0" i="0" u="none" strike="noStrike" baseline="0" dirty="0">
                <a:latin typeface="+mj-lt"/>
              </a:rPr>
              <a:t>World Wide Web</a:t>
            </a:r>
          </a:p>
          <a:p>
            <a:pPr algn="l"/>
            <a:r>
              <a:rPr lang="en-CA" sz="1200" b="0" i="0" u="none" strike="noStrike" baseline="0" dirty="0">
                <a:latin typeface="+mj-lt"/>
              </a:rPr>
              <a:t>Consortium</a:t>
            </a:r>
          </a:p>
          <a:p>
            <a:pPr algn="l"/>
            <a:r>
              <a:rPr lang="en-CA" sz="1200" b="0" i="0" u="none" strike="noStrike" baseline="0" dirty="0">
                <a:latin typeface="+mj-lt"/>
              </a:rPr>
              <a:t>W3C</a:t>
            </a:r>
          </a:p>
          <a:p>
            <a:pPr algn="l"/>
            <a:r>
              <a:rPr lang="en-CA" sz="1200" b="0" i="0" u="none" strike="noStrike" baseline="0" dirty="0">
                <a:latin typeface="+mj-lt"/>
              </a:rPr>
              <a:t>XHTML 1.0</a:t>
            </a:r>
          </a:p>
          <a:p>
            <a:pPr algn="l"/>
            <a:r>
              <a:rPr lang="en-CA" sz="1200" b="0" i="0" u="none" strike="noStrike" baseline="0" dirty="0">
                <a:latin typeface="+mj-lt"/>
              </a:rPr>
              <a:t>XML</a:t>
            </a:r>
            <a:endParaRPr lang="en-CA" sz="1200" dirty="0">
              <a:latin typeface="+mj-lt"/>
            </a:endParaRPr>
          </a:p>
        </p:txBody>
      </p:sp>
    </p:spTree>
    <p:extLst>
      <p:ext uri="{BB962C8B-B14F-4D97-AF65-F5344CB8AC3E}">
        <p14:creationId xmlns:p14="http://schemas.microsoft.com/office/powerpoint/2010/main" val="99140376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57"/>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Clr>
                <a:srgbClr val="007FA3"/>
              </a:buClr>
              <a:buSzPts val="3600"/>
              <a:buFont typeface="Times New Roman"/>
              <a:buNone/>
            </a:pPr>
            <a:r>
              <a:rPr lang="en" dirty="0"/>
              <a:t>Copyright</a:t>
            </a:r>
            <a:endParaRPr dirty="0"/>
          </a:p>
        </p:txBody>
      </p:sp>
      <p:pic>
        <p:nvPicPr>
          <p:cNvPr id="358" name="Google Shape;358;p57" descr="Warning"/>
          <p:cNvPicPr preferRelativeResize="0"/>
          <p:nvPr/>
        </p:nvPicPr>
        <p:blipFill rotWithShape="1">
          <a:blip r:embed="rId3">
            <a:alphaModFix/>
          </a:blip>
          <a:srcRect/>
          <a:stretch/>
        </p:blipFill>
        <p:spPr>
          <a:xfrm>
            <a:off x="246184" y="1738019"/>
            <a:ext cx="1277815" cy="1075519"/>
          </a:xfrm>
          <a:prstGeom prst="rect">
            <a:avLst/>
          </a:prstGeom>
          <a:noFill/>
          <a:ln>
            <a:noFill/>
          </a:ln>
        </p:spPr>
      </p:pic>
      <p:sp>
        <p:nvSpPr>
          <p:cNvPr id="359" name="Google Shape;359;p57"/>
          <p:cNvSpPr txBox="1">
            <a:spLocks noGrp="1"/>
          </p:cNvSpPr>
          <p:nvPr>
            <p:ph type="body" idx="4294967295"/>
          </p:nvPr>
        </p:nvSpPr>
        <p:spPr>
          <a:xfrm>
            <a:off x="1606050" y="1389171"/>
            <a:ext cx="6858000" cy="3108900"/>
          </a:xfrm>
          <a:prstGeom prst="rect">
            <a:avLst/>
          </a:prstGeom>
          <a:solidFill>
            <a:schemeClr val="lt1"/>
          </a:solidFill>
          <a:ln w="25400" cap="flat" cmpd="sng">
            <a:solidFill>
              <a:schemeClr val="dk1"/>
            </a:solidFill>
            <a:prstDash val="solid"/>
            <a:round/>
            <a:headEnd type="none" w="sm" len="sm"/>
            <a:tailEnd type="none" w="sm" len="sm"/>
          </a:ln>
        </p:spPr>
        <p:txBody>
          <a:bodyPr spcFirstLastPara="1" wrap="square" lIns="182875" tIns="182875" rIns="182875" bIns="182875" anchor="ctr" anchorCtr="0">
            <a:noAutofit/>
          </a:bodyPr>
          <a:lstStyle/>
          <a:p>
            <a:pPr marL="101600" lvl="0" indent="0" algn="l" rtl="0">
              <a:lnSpc>
                <a:spcPct val="100000"/>
              </a:lnSpc>
              <a:spcBef>
                <a:spcPts val="0"/>
              </a:spcBef>
              <a:spcAft>
                <a:spcPts val="0"/>
              </a:spcAft>
              <a:buSzPts val="1600"/>
              <a:buNone/>
            </a:pPr>
            <a:r>
              <a:rPr lang="en" b="1">
                <a:solidFill>
                  <a:schemeClr val="dk1"/>
                </a:solidFill>
                <a:latin typeface="Arial"/>
                <a:ea typeface="Arial"/>
                <a:cs typeface="Arial"/>
                <a:sym typeface="Arial"/>
              </a:rPr>
              <a:t>This work is protected by United States copyright laws and is provided solely for the use of instructors in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to honor the intended pedagogical purposes and the needs of other instructors who rely on these materials.</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501305-2938-445B-9DB4-0AC48A2DD0AD}"/>
              </a:ext>
            </a:extLst>
          </p:cNvPr>
          <p:cNvSpPr>
            <a:spLocks noGrp="1"/>
          </p:cNvSpPr>
          <p:nvPr>
            <p:ph type="title"/>
          </p:nvPr>
        </p:nvSpPr>
        <p:spPr/>
        <p:txBody>
          <a:bodyPr/>
          <a:lstStyle/>
          <a:p>
            <a:r>
              <a:rPr lang="en-CA" dirty="0"/>
              <a:t>Early HTML	</a:t>
            </a:r>
          </a:p>
        </p:txBody>
      </p:sp>
      <p:sp>
        <p:nvSpPr>
          <p:cNvPr id="3" name="Text Placeholder 2">
            <a:extLst>
              <a:ext uri="{FF2B5EF4-FFF2-40B4-BE49-F238E27FC236}">
                <a16:creationId xmlns:a16="http://schemas.microsoft.com/office/drawing/2014/main" id="{E16F56F0-2702-4067-AB3E-55B93F34EED5}"/>
              </a:ext>
            </a:extLst>
          </p:cNvPr>
          <p:cNvSpPr>
            <a:spLocks noGrp="1"/>
          </p:cNvSpPr>
          <p:nvPr>
            <p:ph type="body" idx="1"/>
          </p:nvPr>
        </p:nvSpPr>
        <p:spPr/>
        <p:txBody>
          <a:bodyPr/>
          <a:lstStyle/>
          <a:p>
            <a:pPr algn="l"/>
            <a:r>
              <a:rPr lang="en-CA" sz="1800" b="0" i="0" u="none" strike="noStrike" baseline="0" dirty="0">
                <a:latin typeface="SabonLTPro-Roman"/>
              </a:rPr>
              <a:t>Initial </a:t>
            </a:r>
            <a:r>
              <a:rPr lang="en-US" sz="1800" b="0" i="0" u="none" strike="noStrike" baseline="0" dirty="0">
                <a:latin typeface="SabonLTPro-Roman"/>
              </a:rPr>
              <a:t>implementation of HTML and HTTP between 1990 and 1991 by Tim </a:t>
            </a:r>
            <a:r>
              <a:rPr lang="en-CA" sz="1800" b="0" i="0" u="none" strike="noStrike" baseline="0" dirty="0">
                <a:latin typeface="SabonLTPro-Roman"/>
              </a:rPr>
              <a:t>Berners-Lee and Robert </a:t>
            </a:r>
            <a:r>
              <a:rPr lang="en-CA" sz="1800" b="0" i="0" u="none" strike="noStrike" baseline="0" dirty="0" err="1">
                <a:latin typeface="SabonLTPro-Roman"/>
              </a:rPr>
              <a:t>Cailliau</a:t>
            </a:r>
            <a:endParaRPr lang="en-CA" sz="1800" b="0" i="0" u="none" strike="noStrike" baseline="0" dirty="0">
              <a:latin typeface="SabonLTPro-Roman"/>
            </a:endParaRPr>
          </a:p>
          <a:p>
            <a:pPr algn="l"/>
            <a:r>
              <a:rPr lang="en-CA" sz="1800" b="0" i="0" u="none" strike="noStrike" baseline="0" dirty="0">
                <a:solidFill>
                  <a:srgbClr val="000000"/>
                </a:solidFill>
                <a:latin typeface="SabonLTPro-Roman"/>
              </a:rPr>
              <a:t>HTML’s formal codification </a:t>
            </a:r>
            <a:r>
              <a:rPr lang="en-US" sz="1800" b="0" i="0" u="none" strike="noStrike" baseline="0" dirty="0">
                <a:solidFill>
                  <a:srgbClr val="000000"/>
                </a:solidFill>
                <a:latin typeface="SabonLTPro-Roman"/>
              </a:rPr>
              <a:t>by the </a:t>
            </a:r>
            <a:r>
              <a:rPr lang="en-US" sz="1800" b="1" i="0" u="none" strike="noStrike" baseline="0" dirty="0">
                <a:solidFill>
                  <a:srgbClr val="009A9A"/>
                </a:solidFill>
                <a:latin typeface="SabonLTPro-Bold"/>
              </a:rPr>
              <a:t>World Wide Web Consortium </a:t>
            </a:r>
            <a:r>
              <a:rPr lang="en-US" sz="1800" b="0" i="0" u="none" strike="noStrike" baseline="0" dirty="0">
                <a:solidFill>
                  <a:srgbClr val="000000"/>
                </a:solidFill>
                <a:latin typeface="SabonLTPro-Roman"/>
              </a:rPr>
              <a:t>(better known as the </a:t>
            </a:r>
            <a:r>
              <a:rPr lang="en-US" sz="1800" b="1" i="0" u="none" strike="noStrike" baseline="0" dirty="0">
                <a:solidFill>
                  <a:srgbClr val="009A9A"/>
                </a:solidFill>
                <a:latin typeface="SabonLTPro-Bold"/>
              </a:rPr>
              <a:t>W3C</a:t>
            </a:r>
            <a:r>
              <a:rPr lang="en-US" sz="1800" b="0" i="0" u="none" strike="noStrike" baseline="0" dirty="0">
                <a:solidFill>
                  <a:srgbClr val="000000"/>
                </a:solidFill>
                <a:latin typeface="SabonLTPro-Roman"/>
              </a:rPr>
              <a:t>) between 1995 and </a:t>
            </a:r>
            <a:r>
              <a:rPr lang="en-CA" sz="1800" b="0" i="0" u="none" strike="noStrike" baseline="0" dirty="0">
                <a:solidFill>
                  <a:srgbClr val="000000"/>
                </a:solidFill>
                <a:latin typeface="SabonLTPro-Roman"/>
              </a:rPr>
              <a:t>1997</a:t>
            </a:r>
          </a:p>
          <a:p>
            <a:pPr algn="l"/>
            <a:r>
              <a:rPr lang="en-US" sz="1800" b="0" i="0" u="none" strike="noStrike" baseline="0" dirty="0">
                <a:latin typeface="SabonLTPro-Roman"/>
              </a:rPr>
              <a:t>“browser wars” in the mid 1990s between Netscape Navigator and Microsoft Internet Explorer motivated many new tags and features such as CSS and JavaScript, but the development of new features happened quickly, and interoperability between browsers became a major issue</a:t>
            </a:r>
          </a:p>
          <a:p>
            <a:pPr algn="l"/>
            <a:r>
              <a:rPr lang="en-US" sz="1800" b="0" i="0" u="none" strike="noStrike" baseline="0" dirty="0">
                <a:latin typeface="SabonLTPro-Roman"/>
              </a:rPr>
              <a:t>In 1998 the W3C froze the HTML specification at version 4.01</a:t>
            </a:r>
            <a:endParaRPr lang="en-CA" dirty="0"/>
          </a:p>
        </p:txBody>
      </p:sp>
    </p:spTree>
    <p:extLst>
      <p:ext uri="{BB962C8B-B14F-4D97-AF65-F5344CB8AC3E}">
        <p14:creationId xmlns:p14="http://schemas.microsoft.com/office/powerpoint/2010/main" val="36349886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5A793-4069-4F8E-9F7C-63C962ED7BFA}"/>
              </a:ext>
            </a:extLst>
          </p:cNvPr>
          <p:cNvSpPr>
            <a:spLocks noGrp="1"/>
          </p:cNvSpPr>
          <p:nvPr>
            <p:ph type="title"/>
          </p:nvPr>
        </p:nvSpPr>
        <p:spPr/>
        <p:txBody>
          <a:bodyPr/>
          <a:lstStyle/>
          <a:p>
            <a:r>
              <a:rPr lang="en-CA" dirty="0"/>
              <a:t>XHTML</a:t>
            </a:r>
          </a:p>
        </p:txBody>
      </p:sp>
      <p:sp>
        <p:nvSpPr>
          <p:cNvPr id="3" name="Text Placeholder 2">
            <a:extLst>
              <a:ext uri="{FF2B5EF4-FFF2-40B4-BE49-F238E27FC236}">
                <a16:creationId xmlns:a16="http://schemas.microsoft.com/office/drawing/2014/main" id="{72ACBB50-C4DD-4DD6-8ACF-876CB3666292}"/>
              </a:ext>
            </a:extLst>
          </p:cNvPr>
          <p:cNvSpPr>
            <a:spLocks noGrp="1"/>
          </p:cNvSpPr>
          <p:nvPr>
            <p:ph type="body" idx="1"/>
          </p:nvPr>
        </p:nvSpPr>
        <p:spPr/>
        <p:txBody>
          <a:bodyPr/>
          <a:lstStyle/>
          <a:p>
            <a:pPr algn="l"/>
            <a:r>
              <a:rPr lang="en-US" sz="1800" b="0" i="0" u="none" strike="noStrike" baseline="0" dirty="0">
                <a:solidFill>
                  <a:srgbClr val="000000"/>
                </a:solidFill>
                <a:latin typeface="+mj-lt"/>
              </a:rPr>
              <a:t>In the late 1990s the W3C developed o a new specification called </a:t>
            </a:r>
            <a:r>
              <a:rPr lang="en-US" sz="1800" b="1" i="0" u="none" strike="noStrike" baseline="0" dirty="0">
                <a:solidFill>
                  <a:srgbClr val="009A9A"/>
                </a:solidFill>
                <a:latin typeface="+mj-lt"/>
              </a:rPr>
              <a:t>XHTML 1.0</a:t>
            </a:r>
            <a:r>
              <a:rPr lang="en-US" sz="1800" b="0" i="0" u="none" strike="noStrike" baseline="0" dirty="0">
                <a:solidFill>
                  <a:srgbClr val="000000"/>
                </a:solidFill>
                <a:latin typeface="+mj-lt"/>
              </a:rPr>
              <a:t>, which was a version of HTML that used stricter </a:t>
            </a:r>
            <a:r>
              <a:rPr lang="en-CA" sz="1800" b="1" i="0" u="none" strike="noStrike" baseline="0" dirty="0">
                <a:solidFill>
                  <a:srgbClr val="009A9A"/>
                </a:solidFill>
                <a:latin typeface="+mj-lt"/>
              </a:rPr>
              <a:t>XML</a:t>
            </a:r>
          </a:p>
          <a:p>
            <a:pPr algn="l"/>
            <a:r>
              <a:rPr lang="en-US" sz="1800" b="0" i="0" u="none" strike="noStrike" baseline="0" dirty="0">
                <a:latin typeface="+mj-lt"/>
              </a:rPr>
              <a:t>The goal of XHTML with its strict rules was to make page rendering more predictable by forcing web authors to create web pages </a:t>
            </a:r>
            <a:r>
              <a:rPr lang="en-CA" sz="1800" b="0" i="0" u="none" strike="noStrike" baseline="0" dirty="0">
                <a:latin typeface="+mj-lt"/>
              </a:rPr>
              <a:t>without syntax errors.</a:t>
            </a:r>
          </a:p>
          <a:p>
            <a:pPr algn="l"/>
            <a:r>
              <a:rPr lang="en-US" sz="1800" b="0" i="0" u="none" strike="noStrike" baseline="0" dirty="0">
                <a:latin typeface="+mj-lt"/>
              </a:rPr>
              <a:t>To help web authors, two versions of XHTML were created: </a:t>
            </a:r>
          </a:p>
          <a:p>
            <a:pPr lvl="1"/>
            <a:r>
              <a:rPr lang="en-US" sz="1800" b="0" i="0" u="none" strike="noStrike" baseline="0" dirty="0">
                <a:latin typeface="+mj-lt"/>
              </a:rPr>
              <a:t>XHTML 1.0 Strict </a:t>
            </a:r>
            <a:r>
              <a:rPr lang="en-CA" sz="1800" b="0" i="0" u="none" strike="noStrike" baseline="0" dirty="0">
                <a:latin typeface="+mj-lt"/>
              </a:rPr>
              <a:t>and </a:t>
            </a:r>
          </a:p>
          <a:p>
            <a:pPr lvl="1"/>
            <a:r>
              <a:rPr lang="en-CA" sz="1800" b="0" i="0" u="none" strike="noStrike" baseline="0" dirty="0">
                <a:latin typeface="+mj-lt"/>
              </a:rPr>
              <a:t>XHTML 1.0 Transitional.</a:t>
            </a:r>
          </a:p>
          <a:p>
            <a:pPr algn="l"/>
            <a:r>
              <a:rPr lang="en-US" sz="1800" b="0" i="0" u="none" strike="noStrike" baseline="0" dirty="0">
                <a:latin typeface="+mj-lt"/>
              </a:rPr>
              <a:t>Development on the XHTML 2.0 specification dragged on </a:t>
            </a:r>
            <a:r>
              <a:rPr lang="en-CA" sz="1800" b="0" i="0" u="none" strike="noStrike" baseline="0" dirty="0">
                <a:latin typeface="+mj-lt"/>
              </a:rPr>
              <a:t>for many years</a:t>
            </a:r>
          </a:p>
        </p:txBody>
      </p:sp>
    </p:spTree>
    <p:extLst>
      <p:ext uri="{BB962C8B-B14F-4D97-AF65-F5344CB8AC3E}">
        <p14:creationId xmlns:p14="http://schemas.microsoft.com/office/powerpoint/2010/main" val="22576060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2E2B8-BBC9-4D86-9B46-F2204EFBDFE3}"/>
              </a:ext>
            </a:extLst>
          </p:cNvPr>
          <p:cNvSpPr>
            <a:spLocks noGrp="1"/>
          </p:cNvSpPr>
          <p:nvPr>
            <p:ph type="title"/>
          </p:nvPr>
        </p:nvSpPr>
        <p:spPr/>
        <p:txBody>
          <a:bodyPr/>
          <a:lstStyle/>
          <a:p>
            <a:r>
              <a:rPr lang="en-CA" dirty="0"/>
              <a:t>HTML5</a:t>
            </a:r>
          </a:p>
        </p:txBody>
      </p:sp>
      <p:sp>
        <p:nvSpPr>
          <p:cNvPr id="3" name="Text Placeholder 2">
            <a:extLst>
              <a:ext uri="{FF2B5EF4-FFF2-40B4-BE49-F238E27FC236}">
                <a16:creationId xmlns:a16="http://schemas.microsoft.com/office/drawing/2014/main" id="{FBB874BC-F887-4A47-922C-BC78BF7411A7}"/>
              </a:ext>
            </a:extLst>
          </p:cNvPr>
          <p:cNvSpPr>
            <a:spLocks noGrp="1"/>
          </p:cNvSpPr>
          <p:nvPr>
            <p:ph type="body" idx="1"/>
          </p:nvPr>
        </p:nvSpPr>
        <p:spPr/>
        <p:txBody>
          <a:bodyPr/>
          <a:lstStyle/>
          <a:p>
            <a:pPr algn="l"/>
            <a:r>
              <a:rPr lang="en-US" b="0" i="0" u="none" strike="noStrike" baseline="0" dirty="0">
                <a:solidFill>
                  <a:srgbClr val="000000"/>
                </a:solidFill>
                <a:latin typeface="+mj-lt"/>
              </a:rPr>
              <a:t>While the XHTML 2.0 specification was being developed, a small group of developers at Opera and Mozilla formed the </a:t>
            </a:r>
            <a:r>
              <a:rPr lang="en-US" b="1" i="0" u="none" strike="noStrike" baseline="0" dirty="0">
                <a:solidFill>
                  <a:srgbClr val="009A9A"/>
                </a:solidFill>
                <a:latin typeface="+mj-lt"/>
              </a:rPr>
              <a:t>WHATWG </a:t>
            </a:r>
            <a:r>
              <a:rPr lang="en-CA" b="0" i="0" u="none" strike="noStrike" baseline="0" dirty="0">
                <a:latin typeface="+mj-lt"/>
              </a:rPr>
              <a:t>(Web Hypertext Application Technology Working Group).</a:t>
            </a:r>
          </a:p>
          <a:p>
            <a:pPr algn="l"/>
            <a:r>
              <a:rPr lang="en-US" b="0" i="0" u="none" strike="noStrike" baseline="0" dirty="0">
                <a:latin typeface="+mj-lt"/>
              </a:rPr>
              <a:t>By 2009, the W3C stopped work on XHTML 2.0 and instead adopted the work done by WHATWG and named it </a:t>
            </a:r>
            <a:r>
              <a:rPr lang="en-US" b="1" i="0" u="none" strike="noStrike" baseline="0" dirty="0">
                <a:latin typeface="+mj-lt"/>
              </a:rPr>
              <a:t>HTML5</a:t>
            </a:r>
            <a:r>
              <a:rPr lang="en-US" b="0" i="0" u="none" strike="noStrike" baseline="0" dirty="0">
                <a:latin typeface="+mj-lt"/>
              </a:rPr>
              <a:t>. </a:t>
            </a:r>
          </a:p>
          <a:p>
            <a:pPr algn="l"/>
            <a:r>
              <a:rPr lang="en-US" b="0" i="0" u="none" strike="noStrike" baseline="0" dirty="0">
                <a:latin typeface="+mj-lt"/>
              </a:rPr>
              <a:t>There are three main aims to HTML5:</a:t>
            </a:r>
          </a:p>
          <a:p>
            <a:pPr lvl="1">
              <a:buFont typeface="+mj-lt"/>
              <a:buAutoNum type="arabicPeriod"/>
            </a:pPr>
            <a:r>
              <a:rPr lang="en-US" b="0" i="0" u="none" strike="noStrike" baseline="0" dirty="0">
                <a:latin typeface="+mj-lt"/>
              </a:rPr>
              <a:t>Specify unambiguously how browsers should deal with invalid markup.</a:t>
            </a:r>
          </a:p>
          <a:p>
            <a:pPr lvl="1">
              <a:buFont typeface="+mj-lt"/>
              <a:buAutoNum type="arabicPeriod"/>
            </a:pPr>
            <a:r>
              <a:rPr lang="en-US" b="0" i="0" u="none" strike="noStrike" baseline="0" dirty="0">
                <a:latin typeface="+mj-lt"/>
              </a:rPr>
              <a:t>Provide an open, nonproprietary programming framework (via JavaScript) for creating rich web applications.</a:t>
            </a:r>
          </a:p>
          <a:p>
            <a:pPr lvl="1">
              <a:buFont typeface="+mj-lt"/>
              <a:buAutoNum type="arabicPeriod"/>
            </a:pPr>
            <a:r>
              <a:rPr lang="en-US" b="0" i="0" u="none" strike="noStrike" baseline="0" dirty="0">
                <a:latin typeface="+mj-lt"/>
              </a:rPr>
              <a:t>Be backward compatible with the existing web.</a:t>
            </a:r>
            <a:endParaRPr lang="en-CA" sz="1400" dirty="0">
              <a:latin typeface="+mj-lt"/>
            </a:endParaRPr>
          </a:p>
        </p:txBody>
      </p:sp>
    </p:spTree>
    <p:extLst>
      <p:ext uri="{BB962C8B-B14F-4D97-AF65-F5344CB8AC3E}">
        <p14:creationId xmlns:p14="http://schemas.microsoft.com/office/powerpoint/2010/main" val="39251074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F3B5C-B8D3-400B-8316-6D700AE91CFB}"/>
              </a:ext>
            </a:extLst>
          </p:cNvPr>
          <p:cNvSpPr>
            <a:spLocks noGrp="1"/>
          </p:cNvSpPr>
          <p:nvPr>
            <p:ph type="title"/>
          </p:nvPr>
        </p:nvSpPr>
        <p:spPr/>
        <p:txBody>
          <a:bodyPr/>
          <a:lstStyle/>
          <a:p>
            <a:r>
              <a:rPr lang="en-CA" dirty="0"/>
              <a:t>HTML Syntax</a:t>
            </a:r>
          </a:p>
        </p:txBody>
      </p:sp>
      <p:sp>
        <p:nvSpPr>
          <p:cNvPr id="3" name="Text Placeholder 2">
            <a:extLst>
              <a:ext uri="{FF2B5EF4-FFF2-40B4-BE49-F238E27FC236}">
                <a16:creationId xmlns:a16="http://schemas.microsoft.com/office/drawing/2014/main" id="{52CC0B77-C20D-4F17-9A37-6C2F74DC7363}"/>
              </a:ext>
            </a:extLst>
          </p:cNvPr>
          <p:cNvSpPr>
            <a:spLocks noGrp="1"/>
          </p:cNvSpPr>
          <p:nvPr>
            <p:ph type="body" idx="1"/>
          </p:nvPr>
        </p:nvSpPr>
        <p:spPr/>
        <p:txBody>
          <a:bodyPr/>
          <a:lstStyle/>
          <a:p>
            <a:pPr algn="l"/>
            <a:r>
              <a:rPr lang="en-US" b="1" dirty="0">
                <a:solidFill>
                  <a:srgbClr val="009A9A"/>
                </a:solidFill>
                <a:latin typeface="+mj-lt"/>
              </a:rPr>
              <a:t>HTML documents </a:t>
            </a:r>
            <a:r>
              <a:rPr lang="en-US" b="0" i="0" u="none" strike="noStrike" baseline="0" dirty="0">
                <a:solidFill>
                  <a:srgbClr val="000000"/>
                </a:solidFill>
                <a:latin typeface="+mj-lt"/>
              </a:rPr>
              <a:t>are composed of </a:t>
            </a:r>
            <a:r>
              <a:rPr lang="en-US" b="1" i="0" u="none" strike="noStrike" baseline="0" dirty="0">
                <a:solidFill>
                  <a:srgbClr val="000000"/>
                </a:solidFill>
                <a:latin typeface="+mj-lt"/>
              </a:rPr>
              <a:t>content</a:t>
            </a:r>
            <a:r>
              <a:rPr lang="en-US" b="0" i="0" u="none" strike="noStrike" baseline="0" dirty="0">
                <a:solidFill>
                  <a:srgbClr val="000000"/>
                </a:solidFill>
                <a:latin typeface="+mj-lt"/>
              </a:rPr>
              <a:t> and HTML elements. </a:t>
            </a:r>
          </a:p>
          <a:p>
            <a:pPr algn="l"/>
            <a:r>
              <a:rPr lang="en-US" b="0" i="0" u="none" strike="noStrike" baseline="0" dirty="0">
                <a:latin typeface="+mj-lt"/>
              </a:rPr>
              <a:t>An </a:t>
            </a:r>
            <a:r>
              <a:rPr lang="en-US" b="1" dirty="0">
                <a:solidFill>
                  <a:srgbClr val="009A9A"/>
                </a:solidFill>
                <a:latin typeface="+mj-lt"/>
              </a:rPr>
              <a:t>HTML element </a:t>
            </a:r>
            <a:r>
              <a:rPr lang="en-US" b="0" i="0" u="none" strike="noStrike" baseline="0" dirty="0">
                <a:latin typeface="+mj-lt"/>
              </a:rPr>
              <a:t>is identified in the HTML document by </a:t>
            </a:r>
            <a:r>
              <a:rPr lang="en-US" i="0" u="none" strike="noStrike" baseline="0" dirty="0">
                <a:latin typeface="+mj-lt"/>
              </a:rPr>
              <a:t>tags</a:t>
            </a:r>
            <a:r>
              <a:rPr lang="en-US" b="0" i="0" u="none" strike="noStrike" baseline="0" dirty="0">
                <a:latin typeface="+mj-lt"/>
              </a:rPr>
              <a:t>.</a:t>
            </a:r>
            <a:endParaRPr lang="en-US" b="1" dirty="0">
              <a:solidFill>
                <a:srgbClr val="000000"/>
              </a:solidFill>
              <a:latin typeface="+mj-lt"/>
            </a:endParaRPr>
          </a:p>
          <a:p>
            <a:pPr lvl="1"/>
            <a:r>
              <a:rPr lang="en-CA" b="0" i="0" u="none" strike="noStrike" baseline="0" dirty="0">
                <a:latin typeface="+mj-lt"/>
              </a:rPr>
              <a:t>A </a:t>
            </a:r>
            <a:r>
              <a:rPr lang="en-CA" b="1" dirty="0">
                <a:solidFill>
                  <a:srgbClr val="009A9A"/>
                </a:solidFill>
                <a:latin typeface="+mj-lt"/>
              </a:rPr>
              <a:t>tag</a:t>
            </a:r>
            <a:r>
              <a:rPr lang="en-CA" b="0" i="0" u="none" strike="noStrike" baseline="0" dirty="0">
                <a:latin typeface="+mj-lt"/>
              </a:rPr>
              <a:t> </a:t>
            </a:r>
            <a:r>
              <a:rPr lang="en-CA" i="0" u="none" strike="noStrike" baseline="0" dirty="0">
                <a:latin typeface="+mj-lt"/>
              </a:rPr>
              <a:t>consists </a:t>
            </a:r>
            <a:r>
              <a:rPr lang="en-US" i="0" u="none" strike="noStrike" baseline="0" dirty="0">
                <a:latin typeface="+mj-lt"/>
              </a:rPr>
              <a:t>of the element name within </a:t>
            </a:r>
            <a:r>
              <a:rPr lang="en-US" b="0" i="0" u="none" strike="noStrike" baseline="0" dirty="0">
                <a:latin typeface="+mj-lt"/>
              </a:rPr>
              <a:t>angle brackets.</a:t>
            </a:r>
          </a:p>
          <a:p>
            <a:pPr algn="l"/>
            <a:r>
              <a:rPr lang="en-US" b="0" i="0" u="none" strike="noStrike" baseline="0" dirty="0">
                <a:latin typeface="+mj-lt"/>
              </a:rPr>
              <a:t>The </a:t>
            </a:r>
            <a:r>
              <a:rPr lang="en-US" b="1" dirty="0">
                <a:solidFill>
                  <a:srgbClr val="009A9A"/>
                </a:solidFill>
                <a:latin typeface="+mj-lt"/>
              </a:rPr>
              <a:t>element name</a:t>
            </a:r>
            <a:r>
              <a:rPr lang="en-US" b="1" i="0" u="none" strike="noStrike" baseline="0" dirty="0">
                <a:latin typeface="+mj-lt"/>
              </a:rPr>
              <a:t> </a:t>
            </a:r>
            <a:r>
              <a:rPr lang="en-US" b="0" i="0" u="none" strike="noStrike" baseline="0" dirty="0">
                <a:latin typeface="+mj-lt"/>
              </a:rPr>
              <a:t>appears in both the </a:t>
            </a:r>
            <a:r>
              <a:rPr lang="en-US" b="1" dirty="0">
                <a:solidFill>
                  <a:srgbClr val="009A9A"/>
                </a:solidFill>
                <a:latin typeface="+mj-lt"/>
              </a:rPr>
              <a:t>opening tag </a:t>
            </a:r>
            <a:r>
              <a:rPr lang="en-US" b="0" i="0" u="none" strike="noStrike" baseline="0" dirty="0">
                <a:latin typeface="+mj-lt"/>
              </a:rPr>
              <a:t>and the </a:t>
            </a:r>
            <a:r>
              <a:rPr lang="en-US" b="1" dirty="0">
                <a:solidFill>
                  <a:srgbClr val="009A9A"/>
                </a:solidFill>
                <a:latin typeface="+mj-lt"/>
              </a:rPr>
              <a:t>closing tag</a:t>
            </a:r>
            <a:r>
              <a:rPr lang="en-US" b="0" i="0" u="none" strike="noStrike" baseline="0" dirty="0">
                <a:latin typeface="+mj-lt"/>
              </a:rPr>
              <a:t>. </a:t>
            </a:r>
          </a:p>
          <a:p>
            <a:pPr algn="l"/>
            <a:r>
              <a:rPr lang="en-US" b="0" i="0" u="none" strike="noStrike" baseline="0" dirty="0">
                <a:solidFill>
                  <a:srgbClr val="000000"/>
                </a:solidFill>
                <a:latin typeface="+mj-lt"/>
              </a:rPr>
              <a:t>HTML elements can also contain attributes. An </a:t>
            </a:r>
            <a:r>
              <a:rPr lang="en-US" b="1" i="0" u="none" strike="noStrike" baseline="0" dirty="0">
                <a:solidFill>
                  <a:srgbClr val="009A9A"/>
                </a:solidFill>
                <a:latin typeface="+mj-lt"/>
              </a:rPr>
              <a:t>HTML attribute </a:t>
            </a:r>
            <a:r>
              <a:rPr lang="en-US" b="0" i="0" u="none" strike="noStrike" baseline="0" dirty="0">
                <a:solidFill>
                  <a:srgbClr val="000000"/>
                </a:solidFill>
                <a:latin typeface="+mj-lt"/>
              </a:rPr>
              <a:t>is a name=value pair that provides more information about the element</a:t>
            </a:r>
            <a:endParaRPr lang="en-US" dirty="0">
              <a:latin typeface="+mj-lt"/>
            </a:endParaRPr>
          </a:p>
          <a:p>
            <a:pPr algn="l"/>
            <a:endParaRPr lang="en-CA" dirty="0">
              <a:latin typeface="+mj-lt"/>
            </a:endParaRPr>
          </a:p>
        </p:txBody>
      </p:sp>
      <p:pic>
        <p:nvPicPr>
          <p:cNvPr id="4" name="Picture 3" descr="FIGURE 3.4 The parts of an HTML element">
            <a:extLst>
              <a:ext uri="{FF2B5EF4-FFF2-40B4-BE49-F238E27FC236}">
                <a16:creationId xmlns:a16="http://schemas.microsoft.com/office/drawing/2014/main" id="{10F0DE0E-4707-48CC-BE17-02867E5087E8}"/>
              </a:ext>
            </a:extLst>
          </p:cNvPr>
          <p:cNvPicPr>
            <a:picLocks noChangeAspect="1"/>
          </p:cNvPicPr>
          <p:nvPr/>
        </p:nvPicPr>
        <p:blipFill rotWithShape="1">
          <a:blip r:embed="rId2"/>
          <a:srcRect t="-2" b="53856"/>
          <a:stretch/>
        </p:blipFill>
        <p:spPr>
          <a:xfrm>
            <a:off x="988828" y="3579126"/>
            <a:ext cx="8006316" cy="1034438"/>
          </a:xfrm>
          <a:prstGeom prst="rect">
            <a:avLst/>
          </a:prstGeom>
        </p:spPr>
      </p:pic>
    </p:spTree>
    <p:extLst>
      <p:ext uri="{BB962C8B-B14F-4D97-AF65-F5344CB8AC3E}">
        <p14:creationId xmlns:p14="http://schemas.microsoft.com/office/powerpoint/2010/main" val="7924707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EAB78-2F98-4549-A299-B137E326133C}"/>
              </a:ext>
            </a:extLst>
          </p:cNvPr>
          <p:cNvSpPr>
            <a:spLocks noGrp="1"/>
          </p:cNvSpPr>
          <p:nvPr>
            <p:ph type="title"/>
          </p:nvPr>
        </p:nvSpPr>
        <p:spPr/>
        <p:txBody>
          <a:bodyPr/>
          <a:lstStyle/>
          <a:p>
            <a:r>
              <a:rPr lang="en-CA" dirty="0"/>
              <a:t>Empty Element	</a:t>
            </a:r>
          </a:p>
        </p:txBody>
      </p:sp>
      <p:sp>
        <p:nvSpPr>
          <p:cNvPr id="3" name="Text Placeholder 2">
            <a:extLst>
              <a:ext uri="{FF2B5EF4-FFF2-40B4-BE49-F238E27FC236}">
                <a16:creationId xmlns:a16="http://schemas.microsoft.com/office/drawing/2014/main" id="{08541B5B-FEE0-48DD-9388-15E8E4BA8D5F}"/>
              </a:ext>
            </a:extLst>
          </p:cNvPr>
          <p:cNvSpPr>
            <a:spLocks noGrp="1"/>
          </p:cNvSpPr>
          <p:nvPr>
            <p:ph type="body" idx="1"/>
          </p:nvPr>
        </p:nvSpPr>
        <p:spPr/>
        <p:txBody>
          <a:bodyPr/>
          <a:lstStyle/>
          <a:p>
            <a:pPr algn="l"/>
            <a:r>
              <a:rPr lang="en-US" sz="1800" b="0" i="0" u="none" strike="noStrike" baseline="0" dirty="0">
                <a:solidFill>
                  <a:srgbClr val="000000"/>
                </a:solidFill>
                <a:latin typeface="+mj-lt"/>
              </a:rPr>
              <a:t>An </a:t>
            </a:r>
            <a:r>
              <a:rPr lang="en-US" sz="1800" b="1" i="0" u="none" strike="noStrike" baseline="0" dirty="0">
                <a:solidFill>
                  <a:srgbClr val="009A9A"/>
                </a:solidFill>
                <a:latin typeface="+mj-lt"/>
              </a:rPr>
              <a:t>empty element </a:t>
            </a:r>
            <a:r>
              <a:rPr lang="en-US" sz="1800" b="0" i="0" u="none" strike="noStrike" baseline="0" dirty="0">
                <a:solidFill>
                  <a:srgbClr val="000000"/>
                </a:solidFill>
                <a:latin typeface="+mj-lt"/>
              </a:rPr>
              <a:t>does not contain any text content; instead, it is an instruction to the browser to do something. </a:t>
            </a:r>
          </a:p>
          <a:p>
            <a:pPr algn="l"/>
            <a:r>
              <a:rPr lang="en-US" sz="1800" b="0" i="0" u="none" strike="noStrike" baseline="0" dirty="0">
                <a:solidFill>
                  <a:srgbClr val="000000"/>
                </a:solidFill>
                <a:latin typeface="+mj-lt"/>
              </a:rPr>
              <a:t>Perhaps the most common empty element is &lt;</a:t>
            </a:r>
            <a:r>
              <a:rPr lang="en-US" sz="1800" b="0" i="0" u="none" strike="noStrike" baseline="0" dirty="0" err="1">
                <a:solidFill>
                  <a:srgbClr val="000000"/>
                </a:solidFill>
                <a:latin typeface="+mj-lt"/>
              </a:rPr>
              <a:t>img</a:t>
            </a:r>
            <a:r>
              <a:rPr lang="en-US" sz="1800" b="0" i="0" u="none" strike="noStrike" baseline="0" dirty="0">
                <a:solidFill>
                  <a:srgbClr val="000000"/>
                </a:solidFill>
                <a:latin typeface="+mj-lt"/>
              </a:rPr>
              <a:t>&gt;, the image element.</a:t>
            </a:r>
          </a:p>
          <a:p>
            <a:pPr algn="l"/>
            <a:r>
              <a:rPr lang="en-CA" sz="1800" b="0" i="0" u="none" strike="noStrike" baseline="0" dirty="0">
                <a:latin typeface="+mj-lt"/>
              </a:rPr>
              <a:t>In XHTML, empty elements </a:t>
            </a:r>
            <a:r>
              <a:rPr lang="en-US" sz="1800" b="0" i="0" u="none" strike="noStrike" baseline="0" dirty="0">
                <a:latin typeface="+mj-lt"/>
              </a:rPr>
              <a:t>had to be terminated by a trailing slash (as shown in image). In HTML5, the trailing slash in empty elements is optional.</a:t>
            </a:r>
            <a:endParaRPr lang="en-CA" dirty="0">
              <a:latin typeface="+mj-lt"/>
            </a:endParaRPr>
          </a:p>
        </p:txBody>
      </p:sp>
      <p:pic>
        <p:nvPicPr>
          <p:cNvPr id="4" name="Picture 3" descr="FIGURE 3.4 The parts of an HTML element">
            <a:extLst>
              <a:ext uri="{FF2B5EF4-FFF2-40B4-BE49-F238E27FC236}">
                <a16:creationId xmlns:a16="http://schemas.microsoft.com/office/drawing/2014/main" id="{3235F94F-F984-4B36-B1DE-74D65DC870DB}"/>
              </a:ext>
            </a:extLst>
          </p:cNvPr>
          <p:cNvPicPr>
            <a:picLocks noChangeAspect="1"/>
          </p:cNvPicPr>
          <p:nvPr/>
        </p:nvPicPr>
        <p:blipFill rotWithShape="1">
          <a:blip r:embed="rId2"/>
          <a:srcRect l="-1394" t="69702" r="1394" b="-8127"/>
          <a:stretch/>
        </p:blipFill>
        <p:spPr>
          <a:xfrm>
            <a:off x="821364" y="3776787"/>
            <a:ext cx="6693195" cy="720105"/>
          </a:xfrm>
          <a:prstGeom prst="rect">
            <a:avLst/>
          </a:prstGeom>
        </p:spPr>
      </p:pic>
    </p:spTree>
    <p:extLst>
      <p:ext uri="{BB962C8B-B14F-4D97-AF65-F5344CB8AC3E}">
        <p14:creationId xmlns:p14="http://schemas.microsoft.com/office/powerpoint/2010/main" val="1133631595"/>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USH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USHE_slide options">
  <a:themeElements>
    <a:clrScheme name="Custom 40">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33399"/>
      </a:hlink>
      <a:folHlink>
        <a:srgbClr val="7030A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1570</TotalTime>
  <Words>2963</Words>
  <Application>Microsoft Office PowerPoint</Application>
  <PresentationFormat>On-screen Show (16:9)</PresentationFormat>
  <Paragraphs>278</Paragraphs>
  <Slides>45</Slides>
  <Notes>6</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45</vt:i4>
      </vt:variant>
    </vt:vector>
  </HeadingPairs>
  <TitlesOfParts>
    <vt:vector size="56" baseType="lpstr">
      <vt:lpstr>Arial</vt:lpstr>
      <vt:lpstr>CourierPSPro-Regular</vt:lpstr>
      <vt:lpstr>Noto Sans Symbols</vt:lpstr>
      <vt:lpstr>SabonLTPro-Bold</vt:lpstr>
      <vt:lpstr>SabonLTPro-Italic</vt:lpstr>
      <vt:lpstr>SabonLTPro-Roman</vt:lpstr>
      <vt:lpstr>Times New Roman</vt:lpstr>
      <vt:lpstr>Verdana</vt:lpstr>
      <vt:lpstr>Simple Light</vt:lpstr>
      <vt:lpstr>USHE</vt:lpstr>
      <vt:lpstr>USHE_slide options</vt:lpstr>
      <vt:lpstr>Fundamentals of Web Development</vt:lpstr>
      <vt:lpstr>In this chapter you will learn . . .</vt:lpstr>
      <vt:lpstr>What Is HTML and Where Did It Come From?</vt:lpstr>
      <vt:lpstr>HTML Markup Language</vt:lpstr>
      <vt:lpstr>Early HTML </vt:lpstr>
      <vt:lpstr>XHTML</vt:lpstr>
      <vt:lpstr>HTML5</vt:lpstr>
      <vt:lpstr>HTML Syntax</vt:lpstr>
      <vt:lpstr>Empty Element </vt:lpstr>
      <vt:lpstr>Nesting HTML Elements</vt:lpstr>
      <vt:lpstr>Correct Nesting</vt:lpstr>
      <vt:lpstr>Semantic Markup</vt:lpstr>
      <vt:lpstr>Semantic Markup Advantages</vt:lpstr>
      <vt:lpstr>Structure of HTML Documents</vt:lpstr>
      <vt:lpstr>The title element</vt:lpstr>
      <vt:lpstr>Structure elements of an HTML5 document</vt:lpstr>
      <vt:lpstr>DOCTYPE</vt:lpstr>
      <vt:lpstr>&lt;Html&gt; element</vt:lpstr>
      <vt:lpstr>&lt;Head&gt; Element</vt:lpstr>
      <vt:lpstr>&lt;Body&gt; Element</vt:lpstr>
      <vt:lpstr>Quick Tour of HTML Elements</vt:lpstr>
      <vt:lpstr>Quick Tour of HTML Elements (cont)</vt:lpstr>
      <vt:lpstr>In the browser</vt:lpstr>
      <vt:lpstr>In the browser (note)</vt:lpstr>
      <vt:lpstr>Headings </vt:lpstr>
      <vt:lpstr>Heading Styles</vt:lpstr>
      <vt:lpstr>Paragraphs and Divisions</vt:lpstr>
      <vt:lpstr>HyperLinks</vt:lpstr>
      <vt:lpstr>Kinds of Links</vt:lpstr>
      <vt:lpstr>Absolute and Relative URLs</vt:lpstr>
      <vt:lpstr>Relative URLs</vt:lpstr>
      <vt:lpstr>Inline Text Elements</vt:lpstr>
      <vt:lpstr>Common Text-Level Semantic Elements</vt:lpstr>
      <vt:lpstr>Images</vt:lpstr>
      <vt:lpstr>Character Entities</vt:lpstr>
      <vt:lpstr>Entity Examples</vt:lpstr>
      <vt:lpstr>Lists</vt:lpstr>
      <vt:lpstr>HTML5 Semantic Structure</vt:lpstr>
      <vt:lpstr>HTML5 Semantic Structure Elements</vt:lpstr>
      <vt:lpstr>Using Semantic Elements</vt:lpstr>
      <vt:lpstr>Figure and figcaption</vt:lpstr>
      <vt:lpstr>Details and Summary</vt:lpstr>
      <vt:lpstr>Additional Semantic Elements</vt:lpstr>
      <vt:lpstr>Key Terms</vt:lpstr>
      <vt:lpstr>Copyright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Fundamentals of Web Development</dc:title>
  <cp:lastModifiedBy>Ricardo Hoar</cp:lastModifiedBy>
  <cp:revision>249</cp:revision>
  <dcterms:modified xsi:type="dcterms:W3CDTF">2021-04-21T07:13:57Z</dcterms:modified>
</cp:coreProperties>
</file>