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2" r:id="rId1"/>
    <p:sldMasterId id="2147483673" r:id="rId2"/>
    <p:sldMasterId id="2147483674" r:id="rId3"/>
  </p:sldMasterIdLst>
  <p:notesMasterIdLst>
    <p:notesMasterId r:id="rId53"/>
  </p:notesMasterIdLst>
  <p:handoutMasterIdLst>
    <p:handoutMasterId r:id="rId54"/>
  </p:handoutMasterIdLst>
  <p:sldIdLst>
    <p:sldId id="256" r:id="rId4"/>
    <p:sldId id="257" r:id="rId5"/>
    <p:sldId id="311" r:id="rId6"/>
    <p:sldId id="286" r:id="rId7"/>
    <p:sldId id="287" r:id="rId8"/>
    <p:sldId id="288" r:id="rId9"/>
    <p:sldId id="289" r:id="rId10"/>
    <p:sldId id="291" r:id="rId11"/>
    <p:sldId id="290" r:id="rId12"/>
    <p:sldId id="292" r:id="rId13"/>
    <p:sldId id="293" r:id="rId14"/>
    <p:sldId id="294" r:id="rId15"/>
    <p:sldId id="295" r:id="rId16"/>
    <p:sldId id="297" r:id="rId17"/>
    <p:sldId id="298" r:id="rId18"/>
    <p:sldId id="299" r:id="rId19"/>
    <p:sldId id="300" r:id="rId20"/>
    <p:sldId id="301" r:id="rId21"/>
    <p:sldId id="302" r:id="rId22"/>
    <p:sldId id="303" r:id="rId23"/>
    <p:sldId id="304" r:id="rId24"/>
    <p:sldId id="305" r:id="rId25"/>
    <p:sldId id="306" r:id="rId26"/>
    <p:sldId id="307" r:id="rId27"/>
    <p:sldId id="308" r:id="rId28"/>
    <p:sldId id="309" r:id="rId29"/>
    <p:sldId id="310" r:id="rId30"/>
    <p:sldId id="312" r:id="rId31"/>
    <p:sldId id="313" r:id="rId32"/>
    <p:sldId id="314" r:id="rId33"/>
    <p:sldId id="315" r:id="rId34"/>
    <p:sldId id="316" r:id="rId35"/>
    <p:sldId id="317" r:id="rId36"/>
    <p:sldId id="318" r:id="rId37"/>
    <p:sldId id="319" r:id="rId38"/>
    <p:sldId id="320" r:id="rId39"/>
    <p:sldId id="321" r:id="rId40"/>
    <p:sldId id="322" r:id="rId41"/>
    <p:sldId id="323" r:id="rId42"/>
    <p:sldId id="324" r:id="rId43"/>
    <p:sldId id="325" r:id="rId44"/>
    <p:sldId id="326" r:id="rId45"/>
    <p:sldId id="327" r:id="rId46"/>
    <p:sldId id="328" r:id="rId47"/>
    <p:sldId id="329" r:id="rId48"/>
    <p:sldId id="330" r:id="rId49"/>
    <p:sldId id="331" r:id="rId50"/>
    <p:sldId id="332" r:id="rId51"/>
    <p:sldId id="285" r:id="rId5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6106"/>
    <a:srgbClr val="F3F2DF"/>
    <a:srgbClr val="985777"/>
    <a:srgbClr val="FEF4F8"/>
    <a:srgbClr val="E7E7FF"/>
    <a:srgbClr val="FBF0C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249" autoAdjust="0"/>
  </p:normalViewPr>
  <p:slideViewPr>
    <p:cSldViewPr snapToGrid="0">
      <p:cViewPr varScale="1">
        <p:scale>
          <a:sx n="90" d="100"/>
          <a:sy n="90" d="100"/>
        </p:scale>
        <p:origin x="168" y="78"/>
      </p:cViewPr>
      <p:guideLst>
        <p:guide orient="horz" pos="1620"/>
        <p:guide pos="2880"/>
      </p:guideLst>
    </p:cSldViewPr>
  </p:slideViewPr>
  <p:outlineViewPr>
    <p:cViewPr>
      <p:scale>
        <a:sx n="33" d="100"/>
        <a:sy n="33" d="100"/>
      </p:scale>
      <p:origin x="0" y="-26028"/>
    </p:cViewPr>
  </p:outlineViewPr>
  <p:notesTextViewPr>
    <p:cViewPr>
      <p:scale>
        <a:sx n="1" d="1"/>
        <a:sy n="1" d="1"/>
      </p:scale>
      <p:origin x="0" y="0"/>
    </p:cViewPr>
  </p:notesTextViewPr>
  <p:notesViewPr>
    <p:cSldViewPr snapToGrid="0" showGuides="1">
      <p:cViewPr varScale="1">
        <p:scale>
          <a:sx n="52" d="100"/>
          <a:sy n="52" d="100"/>
        </p:scale>
        <p:origin x="2394"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001AF8-C985-4905-BFCE-F9372584726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a:extLst>
              <a:ext uri="{FF2B5EF4-FFF2-40B4-BE49-F238E27FC236}">
                <a16:creationId xmlns:a16="http://schemas.microsoft.com/office/drawing/2014/main" id="{090AB333-44B5-4C3C-8ACA-D628282F0B0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A87A73-31F0-48EC-A8E8-5D7B334567DC}" type="datetimeFigureOut">
              <a:rPr lang="en-CA" smtClean="0"/>
              <a:t>2021-04-21</a:t>
            </a:fld>
            <a:endParaRPr lang="en-CA"/>
          </a:p>
        </p:txBody>
      </p:sp>
      <p:sp>
        <p:nvSpPr>
          <p:cNvPr id="4" name="Footer Placeholder 3">
            <a:extLst>
              <a:ext uri="{FF2B5EF4-FFF2-40B4-BE49-F238E27FC236}">
                <a16:creationId xmlns:a16="http://schemas.microsoft.com/office/drawing/2014/main" id="{0A870138-B636-4D8D-8858-FC251EAC3F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a:extLst>
              <a:ext uri="{FF2B5EF4-FFF2-40B4-BE49-F238E27FC236}">
                <a16:creationId xmlns:a16="http://schemas.microsoft.com/office/drawing/2014/main" id="{4A33AA1B-045C-4E3E-9F61-C52FE44C258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8A5B16B-00BA-4A97-B620-702CFA3172E0}" type="slidenum">
              <a:rPr lang="en-CA" smtClean="0"/>
              <a:t>‹#›</a:t>
            </a:fld>
            <a:endParaRPr lang="en-CA"/>
          </a:p>
        </p:txBody>
      </p:sp>
    </p:spTree>
    <p:extLst>
      <p:ext uri="{BB962C8B-B14F-4D97-AF65-F5344CB8AC3E}">
        <p14:creationId xmlns:p14="http://schemas.microsoft.com/office/powerpoint/2010/main" val="1164317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c9e4af8306_2_23: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gc9e4af8306_2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c9e4af8306_2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gc9e4af8306_2_124:notes"/>
          <p:cNvSpPr txBox="1">
            <a:spLocks noGrp="1"/>
          </p:cNvSpPr>
          <p:nvPr>
            <p:ph type="body" idx="1"/>
          </p:nvPr>
        </p:nvSpPr>
        <p:spPr>
          <a:xfrm>
            <a:off x="685800" y="4343400"/>
            <a:ext cx="5486399"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00"/>
              <a:buFont typeface="Arial"/>
              <a:buNone/>
            </a:pPr>
            <a:endParaRPr sz="1200" b="0" i="0" u="none" strike="noStrike" cap="none">
              <a:solidFill>
                <a:schemeClr val="dk1"/>
              </a:solidFill>
              <a:latin typeface="Arial"/>
              <a:ea typeface="Arial"/>
              <a:cs typeface="Arial"/>
              <a:sym typeface="Arial"/>
            </a:endParaRPr>
          </a:p>
        </p:txBody>
      </p:sp>
      <p:sp>
        <p:nvSpPr>
          <p:cNvPr id="177" name="Google Shape;177;gc9e4af8306_2_124:notes"/>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Arial"/>
              <a:buNone/>
            </a:pPr>
            <a:fld id="{00000000-1234-1234-1234-123412341234}" type="slidenum">
              <a:rPr lang="en"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2744741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498018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c9e4af8306_8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4" name="Google Shape;354;gc9e4af8306_8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355" name="Google Shape;355;gc9e4af8306_8_0:notes"/>
          <p:cNvSpPr txBox="1">
            <a:spLocks noGrp="1"/>
          </p:cNvSpPr>
          <p:nvPr>
            <p:ph type="sldNum" idx="12"/>
          </p:nvPr>
        </p:nvSpPr>
        <p:spPr>
          <a:xfrm>
            <a:off x="3884612" y="8685213"/>
            <a:ext cx="2971800" cy="4572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000000"/>
              </a:buClr>
              <a:buSzPts val="350"/>
              <a:buFont typeface="Arial"/>
              <a:buNone/>
            </a:pPr>
            <a:fld id="{00000000-1234-1234-1234-123412341234}" type="slidenum">
              <a:rPr lang="en"/>
              <a:t>49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sp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sp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sp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add copyright">
  <p:cSld name="Title Slide-add copyright">
    <p:spTree>
      <p:nvGrpSpPr>
        <p:cNvPr id="1" name="Shape 55"/>
        <p:cNvGrpSpPr/>
        <p:nvPr/>
      </p:nvGrpSpPr>
      <p:grpSpPr>
        <a:xfrm>
          <a:off x="0" y="0"/>
          <a:ext cx="0" cy="0"/>
          <a:chOff x="0" y="0"/>
          <a:chExt cx="0" cy="0"/>
        </a:xfrm>
      </p:grpSpPr>
      <p:sp>
        <p:nvSpPr>
          <p:cNvPr id="56" name="Google Shape;56;p14"/>
          <p:cNvSpPr/>
          <p:nvPr/>
        </p:nvSpPr>
        <p:spPr>
          <a:xfrm>
            <a:off x="0" y="0"/>
            <a:ext cx="9144000" cy="2914650"/>
          </a:xfrm>
          <a:prstGeom prst="rect">
            <a:avLst/>
          </a:prstGeom>
          <a:solidFill>
            <a:srgbClr val="007FA3"/>
          </a:solidFill>
          <a:ln w="25400" cap="flat" cmpd="sng">
            <a:solidFill>
              <a:srgbClr val="007FA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57" name="Google Shape;57;p14"/>
          <p:cNvSpPr txBox="1">
            <a:spLocks noGrp="1"/>
          </p:cNvSpPr>
          <p:nvPr>
            <p:ph type="ctrTitle"/>
          </p:nvPr>
        </p:nvSpPr>
        <p:spPr>
          <a:xfrm>
            <a:off x="685800" y="571500"/>
            <a:ext cx="7772400" cy="212883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600"/>
              <a:buFont typeface="Times New Roman"/>
              <a:buNone/>
              <a:defRPr sz="3600" b="1" i="0" u="none" strike="noStrike" cap="none">
                <a:solidFill>
                  <a:schemeClr val="l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58" name="Google Shape;58;p14"/>
          <p:cNvSpPr txBox="1">
            <a:spLocks noGrp="1"/>
          </p:cNvSpPr>
          <p:nvPr>
            <p:ph type="subTitle" idx="1"/>
          </p:nvPr>
        </p:nvSpPr>
        <p:spPr>
          <a:xfrm>
            <a:off x="674687" y="2971800"/>
            <a:ext cx="7794625" cy="131445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2400"/>
              <a:buFont typeface="Arial"/>
              <a:buNone/>
              <a:defRPr sz="2400" b="0" i="0" u="none" strike="noStrike" cap="none">
                <a:solidFill>
                  <a:schemeClr val="dk1"/>
                </a:solidFill>
                <a:latin typeface="Arial"/>
                <a:ea typeface="Arial"/>
                <a:cs typeface="Arial"/>
                <a:sym typeface="Arial"/>
              </a:defRPr>
            </a:lvl1pPr>
            <a:lvl2pPr marR="0" lvl="1"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2pPr>
            <a:lvl3pPr marR="0" lvl="2" algn="ctr">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R="0" lvl="3"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4pPr>
            <a:lvl5pPr marR="0" lvl="4"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5pPr>
            <a:lvl6pPr marR="0" lvl="5"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6pPr>
            <a:lvl7pPr marR="0" lvl="6"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7pPr>
            <a:lvl8pPr marR="0" lvl="7"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8pPr>
            <a:lvl9pPr marR="0" lvl="8"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9pPr>
          </a:lstStyle>
          <a:p>
            <a:endParaRPr/>
          </a:p>
        </p:txBody>
      </p:sp>
      <p:sp>
        <p:nvSpPr>
          <p:cNvPr id="59" name="Google Shape;59;p1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60" name="Google Shape;60;p1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1pPr>
            <a:lvl2pPr marL="0" marR="0" lvl="1"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2pPr>
            <a:lvl3pPr marL="0" marR="0" lvl="2"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3pPr>
            <a:lvl4pPr marL="0" marR="0" lvl="3"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4pPr>
            <a:lvl5pPr marL="0" marR="0" lvl="4"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5pPr>
            <a:lvl6pPr marL="0" marR="0" lvl="5"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6pPr>
            <a:lvl7pPr marL="0" marR="0" lvl="6"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7pPr>
            <a:lvl8pPr marL="0" marR="0" lvl="7"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8pPr>
            <a:lvl9pPr marL="0" marR="0" lvl="8"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61" name="Google Shape;61;p14"/>
          <p:cNvSpPr>
            <a:spLocks noGrp="1"/>
          </p:cNvSpPr>
          <p:nvPr>
            <p:ph type="pic" idx="2"/>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2" name="Google Shape;62;p14"/>
          <p:cNvSpPr txBox="1">
            <a:spLocks noGrp="1"/>
          </p:cNvSpPr>
          <p:nvPr>
            <p:ph type="body" idx="3"/>
          </p:nvPr>
        </p:nvSpPr>
        <p:spPr>
          <a:xfrm>
            <a:off x="1836402" y="4800601"/>
            <a:ext cx="6908800"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hapter Opener-add copyright">
  <p:cSld name="Chapter Opener-add copyright">
    <p:spTree>
      <p:nvGrpSpPr>
        <p:cNvPr id="1" name="Shape 63"/>
        <p:cNvGrpSpPr/>
        <p:nvPr/>
      </p:nvGrpSpPr>
      <p:grpSpPr>
        <a:xfrm>
          <a:off x="0" y="0"/>
          <a:ext cx="0" cy="0"/>
          <a:chOff x="0" y="0"/>
          <a:chExt cx="0" cy="0"/>
        </a:xfrm>
      </p:grpSpPr>
      <p:sp>
        <p:nvSpPr>
          <p:cNvPr id="64" name="Google Shape;64;p15"/>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65" name="Google Shape;65;p15"/>
          <p:cNvSpPr txBox="1">
            <a:spLocks noGrp="1"/>
          </p:cNvSpPr>
          <p:nvPr>
            <p:ph type="body" idx="1"/>
          </p:nvPr>
        </p:nvSpPr>
        <p:spPr>
          <a:xfrm>
            <a:off x="457200" y="612322"/>
            <a:ext cx="8229600" cy="359228"/>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2000"/>
              <a:buFont typeface="Arial"/>
              <a:buNone/>
              <a:defRPr sz="2000" b="0" i="0" u="none" strike="noStrike" cap="none">
                <a:solidFill>
                  <a:srgbClr val="007FA3"/>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2400"/>
              <a:buFont typeface="Noto Sans Symbols"/>
              <a:buNone/>
              <a:defRPr sz="2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9pPr>
          </a:lstStyle>
          <a:p>
            <a:endParaRPr/>
          </a:p>
        </p:txBody>
      </p:sp>
      <p:sp>
        <p:nvSpPr>
          <p:cNvPr id="66" name="Google Shape;66;p15"/>
          <p:cNvSpPr txBox="1">
            <a:spLocks noGrp="1"/>
          </p:cNvSpPr>
          <p:nvPr>
            <p:ph type="body" idx="2"/>
          </p:nvPr>
        </p:nvSpPr>
        <p:spPr>
          <a:xfrm>
            <a:off x="457200" y="1200150"/>
            <a:ext cx="4397375" cy="3394472"/>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7" name="Google Shape;67;p15"/>
          <p:cNvSpPr txBox="1">
            <a:spLocks noGrp="1"/>
          </p:cNvSpPr>
          <p:nvPr>
            <p:ph type="body" idx="3"/>
          </p:nvPr>
        </p:nvSpPr>
        <p:spPr>
          <a:xfrm>
            <a:off x="5029200" y="1200150"/>
            <a:ext cx="3657600" cy="1119188"/>
          </a:xfrm>
          <a:prstGeom prst="rect">
            <a:avLst/>
          </a:prstGeom>
          <a:noFill/>
          <a:ln>
            <a:noFill/>
          </a:ln>
        </p:spPr>
        <p:txBody>
          <a:bodyPr spcFirstLastPara="1" wrap="square" lIns="91425" tIns="91425" rIns="91425" bIns="91425" anchor="b" anchorCtr="0">
            <a:noAutofit/>
          </a:bodyPr>
          <a:lstStyle>
            <a:lvl1pPr marL="457200" lvl="0" indent="-228600" algn="l">
              <a:lnSpc>
                <a:spcPct val="100000"/>
              </a:lnSpc>
              <a:spcBef>
                <a:spcPts val="1500"/>
              </a:spcBef>
              <a:spcAft>
                <a:spcPts val="0"/>
              </a:spcAft>
              <a:buSzPts val="3000"/>
              <a:buNone/>
              <a:defRPr sz="3000"/>
            </a:lvl1pPr>
            <a:lvl2pPr marL="914400" lvl="1" indent="-228600" algn="l">
              <a:lnSpc>
                <a:spcPct val="100000"/>
              </a:lnSpc>
              <a:spcBef>
                <a:spcPts val="600"/>
              </a:spcBef>
              <a:spcAft>
                <a:spcPts val="0"/>
              </a:spcAft>
              <a:buSzPts val="1600"/>
              <a:buNone/>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8" name="Google Shape;68;p15"/>
          <p:cNvSpPr txBox="1">
            <a:spLocks noGrp="1"/>
          </p:cNvSpPr>
          <p:nvPr>
            <p:ph type="body" idx="4"/>
          </p:nvPr>
        </p:nvSpPr>
        <p:spPr>
          <a:xfrm>
            <a:off x="5029200" y="2439591"/>
            <a:ext cx="3657600" cy="215503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2200"/>
              <a:buNone/>
              <a:defRPr sz="2200"/>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9" name="Google Shape;69;p1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0" name="Google Shape;70;p1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71" name="Google Shape;71;p15"/>
          <p:cNvSpPr>
            <a:spLocks noGrp="1"/>
          </p:cNvSpPr>
          <p:nvPr>
            <p:ph type="pic" idx="5"/>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2" name="Google Shape;72;p15"/>
          <p:cNvSpPr txBox="1">
            <a:spLocks noGrp="1"/>
          </p:cNvSpPr>
          <p:nvPr>
            <p:ph type="body" idx="6"/>
          </p:nvPr>
        </p:nvSpPr>
        <p:spPr>
          <a:xfrm>
            <a:off x="2097088" y="4800600"/>
            <a:ext cx="6589712"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3132">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2" name="Google Shape;82;p17"/>
          <p:cNvSpPr txBox="1">
            <a:spLocks noGrp="1"/>
          </p:cNvSpPr>
          <p:nvPr>
            <p:ph type="body" idx="1"/>
          </p:nvPr>
        </p:nvSpPr>
        <p:spPr>
          <a:xfrm>
            <a:off x="457200" y="1081088"/>
            <a:ext cx="8232775" cy="353247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3" name="Google Shape;83;p1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84" name="Google Shape;84;p1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ntent">
  <p:cSld name="Title and Two Content">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7" name="Google Shape;87;p18"/>
          <p:cNvSpPr txBox="1">
            <a:spLocks noGrp="1"/>
          </p:cNvSpPr>
          <p:nvPr>
            <p:ph type="body" idx="1"/>
          </p:nvPr>
        </p:nvSpPr>
        <p:spPr>
          <a:xfrm>
            <a:off x="457200" y="1167245"/>
            <a:ext cx="8229600"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8" name="Google Shape;88;p18"/>
          <p:cNvSpPr txBox="1">
            <a:spLocks noGrp="1"/>
          </p:cNvSpPr>
          <p:nvPr>
            <p:ph type="body" idx="2"/>
          </p:nvPr>
        </p:nvSpPr>
        <p:spPr>
          <a:xfrm>
            <a:off x="457200" y="2978944"/>
            <a:ext cx="8229600"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9" name="Google Shape;89;p18"/>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0" name="Google Shape;90;p18"/>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93" name="Google Shape;93;p19"/>
          <p:cNvSpPr txBox="1">
            <a:spLocks noGrp="1"/>
          </p:cNvSpPr>
          <p:nvPr>
            <p:ph type="body" idx="1"/>
          </p:nvPr>
        </p:nvSpPr>
        <p:spPr>
          <a:xfrm>
            <a:off x="457201"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4" name="Google Shape;94;p19"/>
          <p:cNvSpPr txBox="1">
            <a:spLocks noGrp="1"/>
          </p:cNvSpPr>
          <p:nvPr>
            <p:ph type="body" idx="2"/>
          </p:nvPr>
        </p:nvSpPr>
        <p:spPr>
          <a:xfrm>
            <a:off x="3274199" y="1164431"/>
            <a:ext cx="2595602"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5" name="Google Shape;95;p19"/>
          <p:cNvSpPr txBox="1">
            <a:spLocks noGrp="1"/>
          </p:cNvSpPr>
          <p:nvPr>
            <p:ph type="body" idx="3"/>
          </p:nvPr>
        </p:nvSpPr>
        <p:spPr>
          <a:xfrm>
            <a:off x="6091197"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6" name="Google Shape;96;p19"/>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7" name="Google Shape;97;p19"/>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our Content">
  <p:cSld name="Title and Four Content">
    <p:spTree>
      <p:nvGrpSpPr>
        <p:cNvPr id="1" name="Shape 98"/>
        <p:cNvGrpSpPr/>
        <p:nvPr/>
      </p:nvGrpSpPr>
      <p:grpSpPr>
        <a:xfrm>
          <a:off x="0" y="0"/>
          <a:ext cx="0" cy="0"/>
          <a:chOff x="0" y="0"/>
          <a:chExt cx="0" cy="0"/>
        </a:xfrm>
      </p:grpSpPr>
      <p:sp>
        <p:nvSpPr>
          <p:cNvPr id="99" name="Google Shape;99;p20"/>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0" name="Google Shape;100;p20"/>
          <p:cNvSpPr txBox="1">
            <a:spLocks noGrp="1"/>
          </p:cNvSpPr>
          <p:nvPr>
            <p:ph type="body" idx="1"/>
          </p:nvPr>
        </p:nvSpPr>
        <p:spPr>
          <a:xfrm>
            <a:off x="457200" y="1164431"/>
            <a:ext cx="1885950"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1" name="Google Shape;101;p20"/>
          <p:cNvSpPr txBox="1">
            <a:spLocks noGrp="1"/>
          </p:cNvSpPr>
          <p:nvPr>
            <p:ph type="body" idx="2"/>
          </p:nvPr>
        </p:nvSpPr>
        <p:spPr>
          <a:xfrm>
            <a:off x="2572593"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2" name="Google Shape;102;p20"/>
          <p:cNvSpPr txBox="1">
            <a:spLocks noGrp="1"/>
          </p:cNvSpPr>
          <p:nvPr>
            <p:ph type="body" idx="3"/>
          </p:nvPr>
        </p:nvSpPr>
        <p:spPr>
          <a:xfrm>
            <a:off x="4687986"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3" name="Google Shape;103;p20"/>
          <p:cNvSpPr txBox="1">
            <a:spLocks noGrp="1"/>
          </p:cNvSpPr>
          <p:nvPr>
            <p:ph type="body" idx="4"/>
          </p:nvPr>
        </p:nvSpPr>
        <p:spPr>
          <a:xfrm>
            <a:off x="6803378"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4" name="Google Shape;104;p20"/>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05" name="Google Shape;105;p20"/>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Figure + Caption">
  <p:cSld name="1_Figure + Caption">
    <p:spTree>
      <p:nvGrpSpPr>
        <p:cNvPr id="1" name="Shape 106"/>
        <p:cNvGrpSpPr/>
        <p:nvPr/>
      </p:nvGrpSpPr>
      <p:grpSpPr>
        <a:xfrm>
          <a:off x="0" y="0"/>
          <a:ext cx="0" cy="0"/>
          <a:chOff x="0" y="0"/>
          <a:chExt cx="0" cy="0"/>
        </a:xfrm>
      </p:grpSpPr>
      <p:sp>
        <p:nvSpPr>
          <p:cNvPr id="107" name="Google Shape;107;p21"/>
          <p:cNvSpPr txBox="1">
            <a:spLocks noGrp="1"/>
          </p:cNvSpPr>
          <p:nvPr>
            <p:ph type="title"/>
          </p:nvPr>
        </p:nvSpPr>
        <p:spPr>
          <a:xfrm>
            <a:off x="457200" y="171450"/>
            <a:ext cx="8229600" cy="80009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8" name="Google Shape;108;p21"/>
          <p:cNvSpPr>
            <a:spLocks noGrp="1"/>
          </p:cNvSpPr>
          <p:nvPr>
            <p:ph type="pic" idx="2"/>
          </p:nvPr>
        </p:nvSpPr>
        <p:spPr>
          <a:xfrm>
            <a:off x="457200" y="1134666"/>
            <a:ext cx="8232775" cy="256341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9" name="Google Shape;109;p21"/>
          <p:cNvSpPr txBox="1">
            <a:spLocks noGrp="1"/>
          </p:cNvSpPr>
          <p:nvPr>
            <p:ph type="body" idx="1"/>
          </p:nvPr>
        </p:nvSpPr>
        <p:spPr>
          <a:xfrm>
            <a:off x="457200" y="3788228"/>
            <a:ext cx="8229600" cy="763775"/>
          </a:xfrm>
          <a:prstGeom prst="rect">
            <a:avLst/>
          </a:prstGeom>
          <a:noFill/>
          <a:ln>
            <a:noFill/>
          </a:ln>
        </p:spPr>
        <p:txBody>
          <a:bodyPr spcFirstLastPara="1" wrap="square" lIns="91425" tIns="91425" rIns="91425" bIns="91425" anchor="b" anchorCtr="0">
            <a:noAutofit/>
          </a:bodyPr>
          <a:lstStyle>
            <a:lvl1pPr marL="457200" marR="0" lvl="0" indent="-228600" algn="l">
              <a:lnSpc>
                <a:spcPct val="100000"/>
              </a:lnSpc>
              <a:spcBef>
                <a:spcPts val="0"/>
              </a:spcBef>
              <a:spcAft>
                <a:spcPts val="0"/>
              </a:spcAft>
              <a:buClr>
                <a:srgbClr val="007FA3"/>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1600"/>
              <a:buFont typeface="Noto Sans Symbols"/>
              <a:buNone/>
              <a:defRPr sz="1600" b="0" i="0" u="none" strike="noStrike" cap="none">
                <a:solidFill>
                  <a:schemeClr val="dk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10" name="Google Shape;110;p21"/>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11" name="Google Shape;111;p21"/>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_Figure + Caption">
  <p:cSld name="2_Figure + Caption">
    <p:spTree>
      <p:nvGrpSpPr>
        <p:cNvPr id="1" name="Shape 112"/>
        <p:cNvGrpSpPr/>
        <p:nvPr/>
      </p:nvGrpSpPr>
      <p:grpSpPr>
        <a:xfrm>
          <a:off x="0" y="0"/>
          <a:ext cx="0" cy="0"/>
          <a:chOff x="0" y="0"/>
          <a:chExt cx="0" cy="0"/>
        </a:xfrm>
      </p:grpSpPr>
      <p:sp>
        <p:nvSpPr>
          <p:cNvPr id="113" name="Google Shape;113;p22"/>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14" name="Google Shape;114;p22"/>
          <p:cNvSpPr txBox="1">
            <a:spLocks noGrp="1"/>
          </p:cNvSpPr>
          <p:nvPr>
            <p:ph type="body" idx="1"/>
          </p:nvPr>
        </p:nvSpPr>
        <p:spPr>
          <a:xfrm>
            <a:off x="457200" y="1110853"/>
            <a:ext cx="4484688" cy="281582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5" name="Google Shape;115;p22"/>
          <p:cNvSpPr txBox="1">
            <a:spLocks noGrp="1"/>
          </p:cNvSpPr>
          <p:nvPr>
            <p:ph type="body" idx="2"/>
          </p:nvPr>
        </p:nvSpPr>
        <p:spPr>
          <a:xfrm>
            <a:off x="5048250" y="1110853"/>
            <a:ext cx="3638550" cy="281582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6" name="Google Shape;116;p22"/>
          <p:cNvSpPr txBox="1">
            <a:spLocks noGrp="1"/>
          </p:cNvSpPr>
          <p:nvPr>
            <p:ph type="body" idx="3"/>
          </p:nvPr>
        </p:nvSpPr>
        <p:spPr>
          <a:xfrm>
            <a:off x="457200" y="4007644"/>
            <a:ext cx="8229600" cy="40005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7" name="Google Shape;117;p22"/>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18" name="Google Shape;118;p22"/>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sp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Label Layout 1">
  <p:cSld name="Label Layout 1">
    <p:spTree>
      <p:nvGrpSpPr>
        <p:cNvPr id="1" name="Shape 119"/>
        <p:cNvGrpSpPr/>
        <p:nvPr/>
      </p:nvGrpSpPr>
      <p:grpSpPr>
        <a:xfrm>
          <a:off x="0" y="0"/>
          <a:ext cx="0" cy="0"/>
          <a:chOff x="0" y="0"/>
          <a:chExt cx="0" cy="0"/>
        </a:xfrm>
      </p:grpSpPr>
      <p:sp>
        <p:nvSpPr>
          <p:cNvPr id="120" name="Google Shape;120;p2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21" name="Google Shape;121;p23"/>
          <p:cNvSpPr txBox="1">
            <a:spLocks noGrp="1"/>
          </p:cNvSpPr>
          <p:nvPr>
            <p:ph type="body" idx="1"/>
          </p:nvPr>
        </p:nvSpPr>
        <p:spPr>
          <a:xfrm>
            <a:off x="2982913" y="3269456"/>
            <a:ext cx="3482975" cy="45005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2" name="Google Shape;122;p23"/>
          <p:cNvSpPr>
            <a:spLocks noGrp="1"/>
          </p:cNvSpPr>
          <p:nvPr>
            <p:ph type="pic" idx="2"/>
          </p:nvPr>
        </p:nvSpPr>
        <p:spPr>
          <a:xfrm>
            <a:off x="2982912" y="1260872"/>
            <a:ext cx="3482975" cy="19192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3" name="Google Shape;123;p23"/>
          <p:cNvSpPr txBox="1">
            <a:spLocks noGrp="1"/>
          </p:cNvSpPr>
          <p:nvPr>
            <p:ph type="body" idx="3"/>
          </p:nvPr>
        </p:nvSpPr>
        <p:spPr>
          <a:xfrm>
            <a:off x="808109" y="1260872"/>
            <a:ext cx="1220716"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4" name="Google Shape;124;p23"/>
          <p:cNvSpPr txBox="1">
            <a:spLocks noGrp="1"/>
          </p:cNvSpPr>
          <p:nvPr>
            <p:ph type="body" idx="4"/>
          </p:nvPr>
        </p:nvSpPr>
        <p:spPr>
          <a:xfrm>
            <a:off x="808109" y="1985368"/>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5" name="Google Shape;125;p23"/>
          <p:cNvSpPr txBox="1">
            <a:spLocks noGrp="1"/>
          </p:cNvSpPr>
          <p:nvPr>
            <p:ph type="body" idx="5"/>
          </p:nvPr>
        </p:nvSpPr>
        <p:spPr>
          <a:xfrm>
            <a:off x="808109" y="2709863"/>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6" name="Google Shape;126;p23"/>
          <p:cNvSpPr txBox="1">
            <a:spLocks noGrp="1"/>
          </p:cNvSpPr>
          <p:nvPr>
            <p:ph type="body" idx="6"/>
          </p:nvPr>
        </p:nvSpPr>
        <p:spPr>
          <a:xfrm>
            <a:off x="7381874" y="1260872"/>
            <a:ext cx="1304925"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7" name="Google Shape;127;p23"/>
          <p:cNvSpPr txBox="1">
            <a:spLocks noGrp="1"/>
          </p:cNvSpPr>
          <p:nvPr>
            <p:ph type="body" idx="7"/>
          </p:nvPr>
        </p:nvSpPr>
        <p:spPr>
          <a:xfrm>
            <a:off x="7381874" y="1988693"/>
            <a:ext cx="1304925" cy="46364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8" name="Google Shape;128;p23"/>
          <p:cNvSpPr txBox="1">
            <a:spLocks noGrp="1"/>
          </p:cNvSpPr>
          <p:nvPr>
            <p:ph type="body" idx="8"/>
          </p:nvPr>
        </p:nvSpPr>
        <p:spPr>
          <a:xfrm>
            <a:off x="7381874" y="2709863"/>
            <a:ext cx="1304925" cy="47029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9" name="Google Shape;129;p2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30" name="Google Shape;130;p2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Label Layout 2">
  <p:cSld name="Label Layout 2">
    <p:spTree>
      <p:nvGrpSpPr>
        <p:cNvPr id="1" name="Shape 131"/>
        <p:cNvGrpSpPr/>
        <p:nvPr/>
      </p:nvGrpSpPr>
      <p:grpSpPr>
        <a:xfrm>
          <a:off x="0" y="0"/>
          <a:ext cx="0" cy="0"/>
          <a:chOff x="0" y="0"/>
          <a:chExt cx="0" cy="0"/>
        </a:xfrm>
      </p:grpSpPr>
      <p:sp>
        <p:nvSpPr>
          <p:cNvPr id="132" name="Google Shape;132;p24"/>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33" name="Google Shape;133;p24"/>
          <p:cNvSpPr txBox="1">
            <a:spLocks noGrp="1"/>
          </p:cNvSpPr>
          <p:nvPr>
            <p:ph type="body" idx="1"/>
          </p:nvPr>
        </p:nvSpPr>
        <p:spPr>
          <a:xfrm>
            <a:off x="457201" y="3294460"/>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4" name="Google Shape;134;p24"/>
          <p:cNvSpPr>
            <a:spLocks noGrp="1"/>
          </p:cNvSpPr>
          <p:nvPr>
            <p:ph type="pic" idx="2"/>
          </p:nvPr>
        </p:nvSpPr>
        <p:spPr>
          <a:xfrm>
            <a:off x="457200" y="1363266"/>
            <a:ext cx="2107324" cy="1789509"/>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35" name="Google Shape;135;p24"/>
          <p:cNvSpPr txBox="1">
            <a:spLocks noGrp="1"/>
          </p:cNvSpPr>
          <p:nvPr>
            <p:ph type="body" idx="3"/>
          </p:nvPr>
        </p:nvSpPr>
        <p:spPr>
          <a:xfrm>
            <a:off x="2774622" y="1346210"/>
            <a:ext cx="1534619" cy="44389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6" name="Google Shape;136;p24"/>
          <p:cNvSpPr txBox="1">
            <a:spLocks noGrp="1"/>
          </p:cNvSpPr>
          <p:nvPr>
            <p:ph type="body" idx="4"/>
          </p:nvPr>
        </p:nvSpPr>
        <p:spPr>
          <a:xfrm>
            <a:off x="2774622" y="2030611"/>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7" name="Google Shape;137;p24"/>
          <p:cNvSpPr txBox="1">
            <a:spLocks noGrp="1"/>
          </p:cNvSpPr>
          <p:nvPr>
            <p:ph type="body" idx="5"/>
          </p:nvPr>
        </p:nvSpPr>
        <p:spPr>
          <a:xfrm>
            <a:off x="2774622" y="2697956"/>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8" name="Google Shape;138;p24"/>
          <p:cNvSpPr txBox="1">
            <a:spLocks noGrp="1"/>
          </p:cNvSpPr>
          <p:nvPr>
            <p:ph type="body" idx="6"/>
          </p:nvPr>
        </p:nvSpPr>
        <p:spPr>
          <a:xfrm>
            <a:off x="4931596" y="3260579"/>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9" name="Google Shape;139;p24"/>
          <p:cNvSpPr>
            <a:spLocks noGrp="1"/>
          </p:cNvSpPr>
          <p:nvPr>
            <p:ph type="pic" idx="7"/>
          </p:nvPr>
        </p:nvSpPr>
        <p:spPr>
          <a:xfrm>
            <a:off x="4931596" y="1354903"/>
            <a:ext cx="2107323" cy="1797873"/>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40" name="Google Shape;140;p24"/>
          <p:cNvSpPr txBox="1">
            <a:spLocks noGrp="1"/>
          </p:cNvSpPr>
          <p:nvPr>
            <p:ph type="body" idx="8"/>
          </p:nvPr>
        </p:nvSpPr>
        <p:spPr>
          <a:xfrm>
            <a:off x="7304580" y="1346210"/>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1" name="Google Shape;141;p24"/>
          <p:cNvSpPr txBox="1">
            <a:spLocks noGrp="1"/>
          </p:cNvSpPr>
          <p:nvPr>
            <p:ph type="body" idx="9"/>
          </p:nvPr>
        </p:nvSpPr>
        <p:spPr>
          <a:xfrm>
            <a:off x="7304579" y="2030611"/>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2" name="Google Shape;142;p24"/>
          <p:cNvSpPr txBox="1">
            <a:spLocks noGrp="1"/>
          </p:cNvSpPr>
          <p:nvPr>
            <p:ph type="body" idx="13"/>
          </p:nvPr>
        </p:nvSpPr>
        <p:spPr>
          <a:xfrm>
            <a:off x="7304579" y="2684863"/>
            <a:ext cx="1534620"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3" name="Google Shape;143;p2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44" name="Google Shape;144;p2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ntent">
  <p:cSld name="Title and Three Content">
    <p:spTree>
      <p:nvGrpSpPr>
        <p:cNvPr id="1" name="Shape 145"/>
        <p:cNvGrpSpPr/>
        <p:nvPr/>
      </p:nvGrpSpPr>
      <p:grpSpPr>
        <a:xfrm>
          <a:off x="0" y="0"/>
          <a:ext cx="0" cy="0"/>
          <a:chOff x="0" y="0"/>
          <a:chExt cx="0" cy="0"/>
        </a:xfrm>
      </p:grpSpPr>
      <p:sp>
        <p:nvSpPr>
          <p:cNvPr id="146" name="Google Shape;146;p25"/>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47" name="Google Shape;147;p25"/>
          <p:cNvSpPr txBox="1">
            <a:spLocks noGrp="1"/>
          </p:cNvSpPr>
          <p:nvPr>
            <p:ph type="body" idx="1"/>
          </p:nvPr>
        </p:nvSpPr>
        <p:spPr>
          <a:xfrm>
            <a:off x="457200" y="1167245"/>
            <a:ext cx="3635375" cy="3390467"/>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8" name="Google Shape;148;p25"/>
          <p:cNvSpPr txBox="1">
            <a:spLocks noGrp="1"/>
          </p:cNvSpPr>
          <p:nvPr>
            <p:ph type="body" idx="2"/>
          </p:nvPr>
        </p:nvSpPr>
        <p:spPr>
          <a:xfrm>
            <a:off x="4234542" y="1167245"/>
            <a:ext cx="4452257"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9" name="Google Shape;149;p25"/>
          <p:cNvSpPr txBox="1">
            <a:spLocks noGrp="1"/>
          </p:cNvSpPr>
          <p:nvPr>
            <p:ph type="body" idx="3"/>
          </p:nvPr>
        </p:nvSpPr>
        <p:spPr>
          <a:xfrm>
            <a:off x="4234542" y="2978944"/>
            <a:ext cx="4452258"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50" name="Google Shape;150;p2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51" name="Google Shape;151;p2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Two Columns">
  <p:cSld name="Title and Two Columns">
    <p:spTree>
      <p:nvGrpSpPr>
        <p:cNvPr id="1" name="Shape 152"/>
        <p:cNvGrpSpPr/>
        <p:nvPr/>
      </p:nvGrpSpPr>
      <p:grpSpPr>
        <a:xfrm>
          <a:off x="0" y="0"/>
          <a:ext cx="0" cy="0"/>
          <a:chOff x="0" y="0"/>
          <a:chExt cx="0" cy="0"/>
        </a:xfrm>
      </p:grpSpPr>
      <p:sp>
        <p:nvSpPr>
          <p:cNvPr id="153" name="Google Shape;153;p26"/>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54" name="Google Shape;154;p26"/>
          <p:cNvSpPr txBox="1">
            <a:spLocks noGrp="1"/>
          </p:cNvSpPr>
          <p:nvPr>
            <p:ph type="body" idx="1"/>
          </p:nvPr>
        </p:nvSpPr>
        <p:spPr>
          <a:xfrm>
            <a:off x="457200" y="1164431"/>
            <a:ext cx="3991970"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55" name="Google Shape;155;p26"/>
          <p:cNvSpPr txBox="1">
            <a:spLocks noGrp="1"/>
          </p:cNvSpPr>
          <p:nvPr>
            <p:ph type="body" idx="2"/>
          </p:nvPr>
        </p:nvSpPr>
        <p:spPr>
          <a:xfrm>
            <a:off x="4694830" y="1164431"/>
            <a:ext cx="399197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56" name="Google Shape;156;p26"/>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57" name="Google Shape;157;p26"/>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8"/>
        <p:cNvGrpSpPr/>
        <p:nvPr/>
      </p:nvGrpSpPr>
      <p:grpSpPr>
        <a:xfrm>
          <a:off x="0" y="0"/>
          <a:ext cx="0" cy="0"/>
          <a:chOff x="0" y="0"/>
          <a:chExt cx="0" cy="0"/>
        </a:xfrm>
      </p:grpSpPr>
      <p:sp>
        <p:nvSpPr>
          <p:cNvPr id="159" name="Google Shape;159;p27"/>
          <p:cNvSpPr txBox="1">
            <a:spLocks noGrp="1"/>
          </p:cNvSpPr>
          <p:nvPr>
            <p:ph type="title"/>
          </p:nvPr>
        </p:nvSpPr>
        <p:spPr>
          <a:xfrm>
            <a:off x="685800" y="1085850"/>
            <a:ext cx="7772400" cy="161448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0" name="Google Shape;160;p27"/>
          <p:cNvSpPr txBox="1">
            <a:spLocks noGrp="1"/>
          </p:cNvSpPr>
          <p:nvPr>
            <p:ph type="body" idx="1"/>
          </p:nvPr>
        </p:nvSpPr>
        <p:spPr>
          <a:xfrm>
            <a:off x="674687" y="2971800"/>
            <a:ext cx="7794626" cy="1314450"/>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1600"/>
              <a:buFont typeface="Arial"/>
              <a:buNone/>
              <a:defRPr sz="1600" b="0" i="0" u="none" strike="noStrike" cap="none">
                <a:solidFill>
                  <a:srgbClr val="007FA3"/>
                </a:solidFill>
                <a:latin typeface="Arial"/>
                <a:ea typeface="Arial"/>
                <a:cs typeface="Arial"/>
                <a:sym typeface="Arial"/>
              </a:defRPr>
            </a:lvl1pPr>
            <a:lvl2pPr marL="914400" marR="0" lvl="1" indent="-228600" algn="l">
              <a:lnSpc>
                <a:spcPct val="100000"/>
              </a:lnSpc>
              <a:spcBef>
                <a:spcPts val="600"/>
              </a:spcBef>
              <a:spcAft>
                <a:spcPts val="0"/>
              </a:spcAft>
              <a:buClr>
                <a:srgbClr val="007FA3"/>
              </a:buClr>
              <a:buSzPts val="1800"/>
              <a:buFont typeface="Arial"/>
              <a:buNone/>
              <a:defRPr sz="1800" b="0" i="0" u="none" strike="noStrike" cap="none">
                <a:solidFill>
                  <a:srgbClr val="888888"/>
                </a:solidFill>
                <a:latin typeface="Arial"/>
                <a:ea typeface="Arial"/>
                <a:cs typeface="Arial"/>
                <a:sym typeface="Arial"/>
              </a:defRPr>
            </a:lvl2pPr>
            <a:lvl3pPr marL="1371600" marR="0" lvl="2" indent="-228600" algn="l">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L="1828800" marR="0" lvl="3"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4pPr>
            <a:lvl5pPr marL="2286000" marR="0" lvl="4"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5pPr>
            <a:lvl6pPr marL="2743200" marR="0" lvl="5"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6pPr>
            <a:lvl7pPr marL="3200400" marR="0" lvl="6"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7pPr>
            <a:lvl8pPr marL="3657600" marR="0" lvl="7"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8pPr>
            <a:lvl9pPr marL="4114800" marR="0" lvl="8"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9pPr>
          </a:lstStyle>
          <a:p>
            <a:endParaRPr/>
          </a:p>
        </p:txBody>
      </p:sp>
      <p:sp>
        <p:nvSpPr>
          <p:cNvPr id="161" name="Google Shape;161;p2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62" name="Google Shape;162;p2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sp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sp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sp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sp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sp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sp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sp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52" name="Google Shape;52;p13"/>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3" name="Google Shape;53;p1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54" name="Google Shape;54;p1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75" name="Google Shape;75;p16"/>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pic>
        <p:nvPicPr>
          <p:cNvPr id="76" name="Google Shape;76;p16" descr="Pearson Logo"/>
          <p:cNvPicPr preferRelativeResize="0"/>
          <p:nvPr/>
        </p:nvPicPr>
        <p:blipFill rotWithShape="1">
          <a:blip r:embed="rId13">
            <a:alphaModFix/>
          </a:blip>
          <a:srcRect/>
          <a:stretch/>
        </p:blipFill>
        <p:spPr>
          <a:xfrm>
            <a:off x="443972" y="4822282"/>
            <a:ext cx="688499" cy="209935"/>
          </a:xfrm>
          <a:prstGeom prst="rect">
            <a:avLst/>
          </a:prstGeom>
          <a:noFill/>
          <a:ln>
            <a:noFill/>
          </a:ln>
        </p:spPr>
      </p:pic>
      <p:sp>
        <p:nvSpPr>
          <p:cNvPr id="77" name="Google Shape;77;p16"/>
          <p:cNvSpPr txBox="1"/>
          <p:nvPr/>
        </p:nvSpPr>
        <p:spPr>
          <a:xfrm>
            <a:off x="1600200" y="4822008"/>
            <a:ext cx="7162799" cy="15004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Verdana"/>
              <a:buNone/>
            </a:pPr>
            <a:r>
              <a:rPr lang="en" sz="1200" b="0" i="0" u="none" strike="noStrike" cap="none">
                <a:solidFill>
                  <a:srgbClr val="000000"/>
                </a:solidFill>
                <a:latin typeface="Verdana"/>
                <a:ea typeface="Verdana"/>
                <a:cs typeface="Verdana"/>
                <a:sym typeface="Verdana"/>
              </a:rPr>
              <a:t>Copyright © 2021, 2018, 2015 Pearson Education, Inc. All Rights Reserved</a:t>
            </a:r>
            <a:endParaRPr/>
          </a:p>
        </p:txBody>
      </p:sp>
      <p:sp>
        <p:nvSpPr>
          <p:cNvPr id="78" name="Google Shape;78;p16"/>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9" name="Google Shape;79;p16"/>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hyperlink" Target="http://funwebdev.com:8080/" TargetMode="Externa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8"/>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Fundamentals of Web Development</a:t>
            </a:r>
            <a:endParaRPr dirty="0"/>
          </a:p>
        </p:txBody>
      </p:sp>
      <p:sp>
        <p:nvSpPr>
          <p:cNvPr id="168" name="Google Shape;168;p28"/>
          <p:cNvSpPr txBox="1">
            <a:spLocks noGrp="1"/>
          </p:cNvSpPr>
          <p:nvPr>
            <p:ph type="body" idx="1"/>
          </p:nvPr>
        </p:nvSpPr>
        <p:spPr>
          <a:xfrm>
            <a:off x="457200" y="612322"/>
            <a:ext cx="8229600" cy="359228"/>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2000"/>
              <a:buFont typeface="Arial"/>
              <a:buNone/>
            </a:pPr>
            <a:r>
              <a:rPr lang="en" dirty="0"/>
              <a:t>Third Edition</a:t>
            </a:r>
            <a:r>
              <a:rPr lang="en-US" dirty="0"/>
              <a:t> by Randy Connolly and Ricardo Hoar</a:t>
            </a:r>
            <a:endParaRPr dirty="0"/>
          </a:p>
        </p:txBody>
      </p:sp>
      <p:sp>
        <p:nvSpPr>
          <p:cNvPr id="169" name="Google Shape;169;p28"/>
          <p:cNvSpPr txBox="1">
            <a:spLocks noGrp="1"/>
          </p:cNvSpPr>
          <p:nvPr>
            <p:ph type="body" idx="3"/>
          </p:nvPr>
        </p:nvSpPr>
        <p:spPr>
          <a:xfrm>
            <a:off x="5029200" y="1200150"/>
            <a:ext cx="3657600" cy="1119188"/>
          </a:xfrm>
          <a:prstGeom prst="rect">
            <a:avLst/>
          </a:prstGeom>
          <a:noFill/>
          <a:ln>
            <a:noFill/>
          </a:ln>
        </p:spPr>
        <p:txBody>
          <a:bodyPr spcFirstLastPara="1" wrap="square" lIns="91425" tIns="91425" rIns="91425" bIns="91425" anchor="b" anchorCtr="0">
            <a:noAutofit/>
          </a:bodyPr>
          <a:lstStyle/>
          <a:p>
            <a:pPr marL="101600" lvl="0" indent="0" algn="ctr" rtl="0">
              <a:lnSpc>
                <a:spcPct val="100000"/>
              </a:lnSpc>
              <a:spcBef>
                <a:spcPts val="0"/>
              </a:spcBef>
              <a:spcAft>
                <a:spcPts val="0"/>
              </a:spcAft>
              <a:buSzPts val="3000"/>
              <a:buNone/>
            </a:pPr>
            <a:r>
              <a:rPr lang="en" dirty="0"/>
              <a:t>Chapter 2</a:t>
            </a:r>
            <a:endParaRPr dirty="0"/>
          </a:p>
        </p:txBody>
      </p:sp>
      <p:sp>
        <p:nvSpPr>
          <p:cNvPr id="170" name="Google Shape;170;p28"/>
          <p:cNvSpPr txBox="1">
            <a:spLocks noGrp="1"/>
          </p:cNvSpPr>
          <p:nvPr>
            <p:ph type="body" idx="4"/>
          </p:nvPr>
        </p:nvSpPr>
        <p:spPr>
          <a:xfrm>
            <a:off x="5029200" y="2439591"/>
            <a:ext cx="3657600" cy="2155031"/>
          </a:xfrm>
          <a:prstGeom prst="rect">
            <a:avLst/>
          </a:prstGeom>
          <a:noFill/>
          <a:ln>
            <a:noFill/>
          </a:ln>
        </p:spPr>
        <p:txBody>
          <a:bodyPr spcFirstLastPara="1" wrap="square" lIns="91425" tIns="91425" rIns="91425" bIns="91425" anchor="t" anchorCtr="0">
            <a:noAutofit/>
          </a:bodyPr>
          <a:lstStyle/>
          <a:p>
            <a:pPr marL="101600" lvl="0" indent="0" algn="ctr" rtl="0">
              <a:lnSpc>
                <a:spcPct val="100000"/>
              </a:lnSpc>
              <a:spcBef>
                <a:spcPts val="0"/>
              </a:spcBef>
              <a:spcAft>
                <a:spcPts val="0"/>
              </a:spcAft>
              <a:buClr>
                <a:schemeClr val="dk1"/>
              </a:buClr>
              <a:buSzPts val="1100"/>
              <a:buFont typeface="Arial"/>
              <a:buNone/>
            </a:pPr>
            <a:r>
              <a:rPr lang="en-CA" dirty="0"/>
              <a:t>How the Web Works</a:t>
            </a:r>
            <a:endParaRPr dirty="0"/>
          </a:p>
          <a:p>
            <a:pPr marL="101600" lvl="0" indent="0" algn="ctr" rtl="0">
              <a:lnSpc>
                <a:spcPct val="100000"/>
              </a:lnSpc>
              <a:spcBef>
                <a:spcPts val="0"/>
              </a:spcBef>
              <a:spcAft>
                <a:spcPts val="0"/>
              </a:spcAft>
              <a:buSzPts val="2200"/>
              <a:buNone/>
            </a:pPr>
            <a:endParaRPr dirty="0"/>
          </a:p>
        </p:txBody>
      </p:sp>
      <p:pic>
        <p:nvPicPr>
          <p:cNvPr id="172" name="Google Shape;172;p28" descr="Book Cover of Fundamentals of Web Development, Third Edition by Randy Connolly and Ricardo Hoar" title="Book Cover "/>
          <p:cNvPicPr preferRelativeResize="0"/>
          <p:nvPr/>
        </p:nvPicPr>
        <p:blipFill>
          <a:blip r:embed="rId3">
            <a:alphaModFix/>
          </a:blip>
          <a:stretch>
            <a:fillRect/>
          </a:stretch>
        </p:blipFill>
        <p:spPr>
          <a:xfrm>
            <a:off x="457204" y="1212238"/>
            <a:ext cx="2718259" cy="3363250"/>
          </a:xfrm>
          <a:prstGeom prst="rect">
            <a:avLst/>
          </a:prstGeom>
          <a:noFill/>
          <a:ln>
            <a:noFill/>
          </a:ln>
        </p:spPr>
      </p:pic>
      <p:sp>
        <p:nvSpPr>
          <p:cNvPr id="171" name="Google Shape;171;p28"/>
          <p:cNvSpPr txBox="1">
            <a:spLocks noGrp="1"/>
          </p:cNvSpPr>
          <p:nvPr>
            <p:ph type="body" idx="6"/>
          </p:nvPr>
        </p:nvSpPr>
        <p:spPr>
          <a:xfrm>
            <a:off x="2169825" y="4816187"/>
            <a:ext cx="6589712" cy="171450"/>
          </a:xfrm>
          <a:prstGeom prst="rect">
            <a:avLst/>
          </a:prstGeom>
          <a:noFill/>
          <a:ln>
            <a:noFill/>
          </a:ln>
        </p:spPr>
        <p:txBody>
          <a:bodyPr spcFirstLastPara="1" wrap="square" lIns="91425" tIns="91425" rIns="91425" bIns="91425" anchor="ctr" anchorCtr="0">
            <a:noAutofit/>
          </a:bodyPr>
          <a:lstStyle/>
          <a:p>
            <a:pPr marL="256032" lvl="0" indent="-154432" algn="r" rtl="0">
              <a:lnSpc>
                <a:spcPct val="100000"/>
              </a:lnSpc>
              <a:spcBef>
                <a:spcPts val="0"/>
              </a:spcBef>
              <a:spcAft>
                <a:spcPts val="0"/>
              </a:spcAft>
              <a:buSzPts val="1200"/>
              <a:buNone/>
            </a:pPr>
            <a:r>
              <a:rPr lang="en" sz="1200" b="0" dirty="0">
                <a:latin typeface="Verdana"/>
                <a:ea typeface="Verdana"/>
                <a:cs typeface="Verdana"/>
                <a:sym typeface="Verdana"/>
              </a:rPr>
              <a:t>Copyright © 2021, 2018, 2015 Pearson Education, Inc. All Rights Reserved</a:t>
            </a:r>
            <a:endParaRPr dirty="0"/>
          </a:p>
        </p:txBody>
      </p:sp>
      <p:pic>
        <p:nvPicPr>
          <p:cNvPr id="173" name="Google Shape;173;p28" descr="Pearson Logo"/>
          <p:cNvPicPr preferRelativeResize="0"/>
          <p:nvPr/>
        </p:nvPicPr>
        <p:blipFill rotWithShape="1">
          <a:blip r:embed="rId4">
            <a:alphaModFix/>
          </a:blip>
          <a:srcRect/>
          <a:stretch/>
        </p:blipFill>
        <p:spPr>
          <a:xfrm>
            <a:off x="443972" y="4822282"/>
            <a:ext cx="688501" cy="20993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7421E-185A-4C48-8274-7B19BEEA4DC0}"/>
              </a:ext>
            </a:extLst>
          </p:cNvPr>
          <p:cNvSpPr>
            <a:spLocks noGrp="1"/>
          </p:cNvSpPr>
          <p:nvPr>
            <p:ph type="title"/>
          </p:nvPr>
        </p:nvSpPr>
        <p:spPr/>
        <p:txBody>
          <a:bodyPr/>
          <a:lstStyle/>
          <a:p>
            <a:r>
              <a:rPr lang="en-CA" dirty="0"/>
              <a:t>Transport Layer</a:t>
            </a:r>
          </a:p>
        </p:txBody>
      </p:sp>
      <p:sp>
        <p:nvSpPr>
          <p:cNvPr id="3" name="Text Placeholder 2">
            <a:extLst>
              <a:ext uri="{FF2B5EF4-FFF2-40B4-BE49-F238E27FC236}">
                <a16:creationId xmlns:a16="http://schemas.microsoft.com/office/drawing/2014/main" id="{E3342728-642A-42FD-BBF3-D92AF8820637}"/>
              </a:ext>
            </a:extLst>
          </p:cNvPr>
          <p:cNvSpPr>
            <a:spLocks noGrp="1"/>
          </p:cNvSpPr>
          <p:nvPr>
            <p:ph type="body" idx="1"/>
          </p:nvPr>
        </p:nvSpPr>
        <p:spPr/>
        <p:txBody>
          <a:bodyPr/>
          <a:lstStyle/>
          <a:p>
            <a:r>
              <a:rPr lang="en-US" b="0" i="0" u="none" strike="noStrike" baseline="0" dirty="0">
                <a:solidFill>
                  <a:srgbClr val="000000"/>
                </a:solidFill>
                <a:latin typeface="+mj-lt"/>
              </a:rPr>
              <a:t>The </a:t>
            </a:r>
            <a:r>
              <a:rPr lang="en-US" b="1" i="0" u="none" strike="noStrike" baseline="0" dirty="0">
                <a:solidFill>
                  <a:srgbClr val="009A9A"/>
                </a:solidFill>
                <a:latin typeface="+mj-lt"/>
              </a:rPr>
              <a:t>transport layer </a:t>
            </a:r>
            <a:r>
              <a:rPr lang="en-US" b="0" i="0" u="none" strike="noStrike" baseline="0" dirty="0">
                <a:solidFill>
                  <a:srgbClr val="000000"/>
                </a:solidFill>
                <a:latin typeface="+mj-lt"/>
              </a:rPr>
              <a:t>ensures transmissions arrive in order and without error.</a:t>
            </a:r>
          </a:p>
          <a:p>
            <a:pPr algn="l"/>
            <a:r>
              <a:rPr lang="en-US" b="0" i="0" u="none" strike="noStrike" baseline="0" dirty="0">
                <a:solidFill>
                  <a:srgbClr val="000000"/>
                </a:solidFill>
                <a:latin typeface="+mj-lt"/>
              </a:rPr>
              <a:t>First, the data is broken into </a:t>
            </a:r>
            <a:r>
              <a:rPr lang="en-US" b="1" i="0" u="none" strike="noStrike" baseline="0" dirty="0">
                <a:solidFill>
                  <a:srgbClr val="009A9A"/>
                </a:solidFill>
                <a:latin typeface="+mj-lt"/>
              </a:rPr>
              <a:t>packets </a:t>
            </a:r>
            <a:r>
              <a:rPr lang="en-US" b="0" i="0" u="none" strike="noStrike" baseline="0" dirty="0">
                <a:solidFill>
                  <a:srgbClr val="000000"/>
                </a:solidFill>
                <a:latin typeface="+mj-lt"/>
              </a:rPr>
              <a:t>formatted according to the </a:t>
            </a:r>
            <a:r>
              <a:rPr lang="en-US" b="1" i="0" u="none" strike="noStrike" baseline="0" dirty="0">
                <a:solidFill>
                  <a:srgbClr val="009A9A"/>
                </a:solidFill>
                <a:latin typeface="+mj-lt"/>
              </a:rPr>
              <a:t>Transmission Control Protocol (TCP)</a:t>
            </a:r>
            <a:r>
              <a:rPr lang="en-US" b="0" i="0" u="none" strike="noStrike" baseline="0" dirty="0">
                <a:solidFill>
                  <a:srgbClr val="000000"/>
                </a:solidFill>
                <a:latin typeface="+mj-lt"/>
              </a:rPr>
              <a:t>.</a:t>
            </a:r>
          </a:p>
          <a:p>
            <a:pPr lvl="1"/>
            <a:r>
              <a:rPr lang="en-US" b="0" i="0" u="none" strike="noStrike" baseline="0" dirty="0">
                <a:latin typeface="+mj-lt"/>
              </a:rPr>
              <a:t>Each data packet has a header that includes a sequence number, so the receiver can put the original message back in order</a:t>
            </a:r>
          </a:p>
          <a:p>
            <a:pPr lvl="1"/>
            <a:r>
              <a:rPr lang="en-US" b="0" i="0" u="none" strike="noStrike" baseline="0" dirty="0">
                <a:latin typeface="+mj-lt"/>
              </a:rPr>
              <a:t>Each packet acknowledges its successful arrival back to the sender (ACK). </a:t>
            </a:r>
          </a:p>
          <a:p>
            <a:pPr lvl="1"/>
            <a:r>
              <a:rPr lang="en-US" dirty="0">
                <a:latin typeface="+mj-lt"/>
              </a:rPr>
              <a:t>I</a:t>
            </a:r>
            <a:r>
              <a:rPr lang="en-US" b="0" i="0" u="none" strike="noStrike" baseline="0" dirty="0">
                <a:latin typeface="+mj-lt"/>
              </a:rPr>
              <a:t>n the event of a lost packet (since no ACK arrived for that </a:t>
            </a:r>
            <a:r>
              <a:rPr lang="en-US" b="0" i="0" u="none" strike="noStrike" baseline="0" dirty="0" err="1">
                <a:latin typeface="+mj-lt"/>
              </a:rPr>
              <a:t>packetthe</a:t>
            </a:r>
            <a:r>
              <a:rPr lang="en-US" b="0" i="0" u="none" strike="noStrike" baseline="0" dirty="0">
                <a:latin typeface="+mj-lt"/>
              </a:rPr>
              <a:t> packet will be retransmitted.</a:t>
            </a:r>
            <a:endParaRPr lang="en-CA" b="0" i="0" u="none" strike="noStrike" baseline="0" dirty="0">
              <a:latin typeface="+mj-lt"/>
            </a:endParaRPr>
          </a:p>
          <a:p>
            <a:pPr algn="l"/>
            <a:r>
              <a:rPr lang="en-CA" b="0" i="0" u="none" strike="noStrike" baseline="0" dirty="0">
                <a:latin typeface="+mj-lt"/>
              </a:rPr>
              <a:t>This means you have </a:t>
            </a:r>
            <a:r>
              <a:rPr lang="en-US" b="1" i="0" u="none" strike="noStrike" baseline="0" dirty="0">
                <a:latin typeface="+mj-lt"/>
              </a:rPr>
              <a:t>a </a:t>
            </a:r>
            <a:r>
              <a:rPr lang="en-US" b="1" i="1" u="none" strike="noStrike" baseline="0" dirty="0">
                <a:latin typeface="+mj-lt"/>
              </a:rPr>
              <a:t>guarantee </a:t>
            </a:r>
            <a:r>
              <a:rPr lang="en-US" b="0" i="0" u="none" strike="noStrike" baseline="0" dirty="0">
                <a:latin typeface="+mj-lt"/>
              </a:rPr>
              <a:t>that messages sent will arrive and will be in order.</a:t>
            </a:r>
            <a:endParaRPr lang="en-CA" dirty="0">
              <a:latin typeface="+mj-lt"/>
            </a:endParaRPr>
          </a:p>
          <a:p>
            <a:pPr marL="571500" lvl="1" indent="0">
              <a:buNone/>
            </a:pPr>
            <a:endParaRPr lang="en-US" sz="1800" b="0" i="0" u="none" strike="noStrike" baseline="0" dirty="0">
              <a:latin typeface="SabonLTPro-Roman"/>
            </a:endParaRPr>
          </a:p>
        </p:txBody>
      </p:sp>
    </p:spTree>
    <p:extLst>
      <p:ext uri="{BB962C8B-B14F-4D97-AF65-F5344CB8AC3E}">
        <p14:creationId xmlns:p14="http://schemas.microsoft.com/office/powerpoint/2010/main" val="8015978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7421E-185A-4C48-8274-7B19BEEA4DC0}"/>
              </a:ext>
            </a:extLst>
          </p:cNvPr>
          <p:cNvSpPr>
            <a:spLocks noGrp="1"/>
          </p:cNvSpPr>
          <p:nvPr>
            <p:ph type="title"/>
          </p:nvPr>
        </p:nvSpPr>
        <p:spPr/>
        <p:txBody>
          <a:bodyPr/>
          <a:lstStyle/>
          <a:p>
            <a:r>
              <a:rPr lang="en-CA" dirty="0"/>
              <a:t>Transport Layer (example)	</a:t>
            </a:r>
          </a:p>
        </p:txBody>
      </p:sp>
      <p:pic>
        <p:nvPicPr>
          <p:cNvPr id="7" name="Picture 6" descr="FIGURE 2.4 TCP packets&#10;">
            <a:extLst>
              <a:ext uri="{FF2B5EF4-FFF2-40B4-BE49-F238E27FC236}">
                <a16:creationId xmlns:a16="http://schemas.microsoft.com/office/drawing/2014/main" id="{E33C08ED-4150-4C5A-8C5F-63B46F8D9D06}"/>
              </a:ext>
            </a:extLst>
          </p:cNvPr>
          <p:cNvPicPr>
            <a:picLocks noChangeAspect="1"/>
          </p:cNvPicPr>
          <p:nvPr/>
        </p:nvPicPr>
        <p:blipFill>
          <a:blip r:embed="rId2"/>
          <a:stretch>
            <a:fillRect/>
          </a:stretch>
        </p:blipFill>
        <p:spPr>
          <a:xfrm>
            <a:off x="1862714" y="984487"/>
            <a:ext cx="5418571" cy="3835939"/>
          </a:xfrm>
          <a:prstGeom prst="rect">
            <a:avLst/>
          </a:prstGeom>
        </p:spPr>
      </p:pic>
    </p:spTree>
    <p:extLst>
      <p:ext uri="{BB962C8B-B14F-4D97-AF65-F5344CB8AC3E}">
        <p14:creationId xmlns:p14="http://schemas.microsoft.com/office/powerpoint/2010/main" val="38942192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7421E-185A-4C48-8274-7B19BEEA4DC0}"/>
              </a:ext>
            </a:extLst>
          </p:cNvPr>
          <p:cNvSpPr>
            <a:spLocks noGrp="1"/>
          </p:cNvSpPr>
          <p:nvPr>
            <p:ph type="title"/>
          </p:nvPr>
        </p:nvSpPr>
        <p:spPr/>
        <p:txBody>
          <a:bodyPr/>
          <a:lstStyle/>
          <a:p>
            <a:r>
              <a:rPr lang="en-CA" dirty="0"/>
              <a:t>User Datagram Protocol (UDP)</a:t>
            </a:r>
          </a:p>
        </p:txBody>
      </p:sp>
      <p:sp>
        <p:nvSpPr>
          <p:cNvPr id="3" name="TextBox 2">
            <a:extLst>
              <a:ext uri="{FF2B5EF4-FFF2-40B4-BE49-F238E27FC236}">
                <a16:creationId xmlns:a16="http://schemas.microsoft.com/office/drawing/2014/main" id="{6A2FCFD3-F7F0-45CA-B53F-02F60365E76D}"/>
              </a:ext>
            </a:extLst>
          </p:cNvPr>
          <p:cNvSpPr txBox="1"/>
          <p:nvPr/>
        </p:nvSpPr>
        <p:spPr>
          <a:xfrm>
            <a:off x="457200" y="984487"/>
            <a:ext cx="6683188" cy="3293209"/>
          </a:xfrm>
          <a:prstGeom prst="rect">
            <a:avLst/>
          </a:prstGeom>
          <a:solidFill>
            <a:srgbClr val="FEF4F8"/>
          </a:solidFill>
        </p:spPr>
        <p:txBody>
          <a:bodyPr wrap="square" rtlCol="0">
            <a:spAutoFit/>
          </a:bodyPr>
          <a:lstStyle/>
          <a:p>
            <a:pPr algn="l"/>
            <a:r>
              <a:rPr lang="pt-BR" sz="1600" b="1" i="0" u="none" strike="noStrike" baseline="0" dirty="0">
                <a:solidFill>
                  <a:srgbClr val="985777"/>
                </a:solidFill>
                <a:latin typeface="+mj-lt"/>
              </a:rPr>
              <a:t>P R O T I P</a:t>
            </a:r>
          </a:p>
          <a:p>
            <a:pPr algn="l"/>
            <a:br>
              <a:rPr lang="pt-BR" sz="1600" b="1" dirty="0">
                <a:solidFill>
                  <a:schemeClr val="tx1"/>
                </a:solidFill>
                <a:latin typeface="+mj-lt"/>
              </a:rPr>
            </a:br>
            <a:r>
              <a:rPr lang="en-US" sz="1600" b="1" i="0" u="none" strike="noStrike" baseline="0" dirty="0">
                <a:solidFill>
                  <a:schemeClr val="tx1"/>
                </a:solidFill>
                <a:latin typeface="+mj-lt"/>
              </a:rPr>
              <a:t>Sometimes we do not want guaranteed transmission of packets. </a:t>
            </a:r>
          </a:p>
          <a:p>
            <a:pPr algn="l"/>
            <a:endParaRPr lang="en-US" sz="1600" dirty="0">
              <a:solidFill>
                <a:schemeClr val="tx1"/>
              </a:solidFill>
              <a:latin typeface="+mj-lt"/>
            </a:endParaRPr>
          </a:p>
          <a:p>
            <a:pPr algn="l"/>
            <a:r>
              <a:rPr lang="en-US" sz="1600" b="0" i="0" u="none" strike="noStrike" baseline="0" dirty="0">
                <a:solidFill>
                  <a:schemeClr val="tx1"/>
                </a:solidFill>
                <a:latin typeface="+mj-lt"/>
              </a:rPr>
              <a:t>Consider a live multicast of a soccer game, for example. Millions of subscribers may be streaming the game, and the broadcaster can’t afford to track and retransmit every lost packet.  A small loss of data in the feed is acceptable, and the customers will still see the game. </a:t>
            </a:r>
          </a:p>
          <a:p>
            <a:pPr algn="l"/>
            <a:endParaRPr lang="en-US" sz="1600" dirty="0">
              <a:solidFill>
                <a:schemeClr val="tx1"/>
              </a:solidFill>
              <a:latin typeface="+mj-lt"/>
            </a:endParaRPr>
          </a:p>
          <a:p>
            <a:pPr algn="l"/>
            <a:r>
              <a:rPr lang="en-US" sz="1600" b="0" i="0" u="none" strike="noStrike" baseline="0" dirty="0">
                <a:solidFill>
                  <a:schemeClr val="tx1"/>
                </a:solidFill>
                <a:latin typeface="+mj-lt"/>
              </a:rPr>
              <a:t>An Internet protocol called </a:t>
            </a:r>
            <a:r>
              <a:rPr lang="en-US" sz="1600" b="1" i="0" u="none" strike="noStrike" baseline="0" dirty="0">
                <a:solidFill>
                  <a:schemeClr val="tx1"/>
                </a:solidFill>
                <a:latin typeface="+mj-lt"/>
              </a:rPr>
              <a:t>User Datagram Protocol (UDP) </a:t>
            </a:r>
            <a:r>
              <a:rPr lang="en-US" sz="1600" b="0" i="0" u="none" strike="noStrike" baseline="0" dirty="0">
                <a:solidFill>
                  <a:schemeClr val="tx1"/>
                </a:solidFill>
                <a:latin typeface="+mj-lt"/>
              </a:rPr>
              <a:t>is used in these scenarios in lieu of TCP. Other examples of UDP services include Voice Over IP (VoIP), many online games, and Domain Name System (DNS).</a:t>
            </a:r>
            <a:endParaRPr lang="en-CA" sz="1200" dirty="0">
              <a:solidFill>
                <a:schemeClr val="tx1"/>
              </a:solidFill>
              <a:latin typeface="+mj-lt"/>
            </a:endParaRPr>
          </a:p>
        </p:txBody>
      </p:sp>
      <p:pic>
        <p:nvPicPr>
          <p:cNvPr id="5" name="Picture 4">
            <a:extLst>
              <a:ext uri="{FF2B5EF4-FFF2-40B4-BE49-F238E27FC236}">
                <a16:creationId xmlns:a16="http://schemas.microsoft.com/office/drawing/2014/main" id="{B9EBF4A8-29EE-48E3-9141-9C470C3C3C6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140388" y="984488"/>
            <a:ext cx="1491865" cy="3293208"/>
          </a:xfrm>
          <a:prstGeom prst="rect">
            <a:avLst/>
          </a:prstGeom>
        </p:spPr>
      </p:pic>
    </p:spTree>
    <p:extLst>
      <p:ext uri="{BB962C8B-B14F-4D97-AF65-F5344CB8AC3E}">
        <p14:creationId xmlns:p14="http://schemas.microsoft.com/office/powerpoint/2010/main" val="6905961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7421E-185A-4C48-8274-7B19BEEA4DC0}"/>
              </a:ext>
            </a:extLst>
          </p:cNvPr>
          <p:cNvSpPr>
            <a:spLocks noGrp="1"/>
          </p:cNvSpPr>
          <p:nvPr>
            <p:ph type="title"/>
          </p:nvPr>
        </p:nvSpPr>
        <p:spPr/>
        <p:txBody>
          <a:bodyPr/>
          <a:lstStyle/>
          <a:p>
            <a:r>
              <a:rPr lang="en-CA" dirty="0"/>
              <a:t>Application Layer</a:t>
            </a:r>
          </a:p>
        </p:txBody>
      </p:sp>
      <p:sp>
        <p:nvSpPr>
          <p:cNvPr id="3" name="Text Placeholder 2">
            <a:extLst>
              <a:ext uri="{FF2B5EF4-FFF2-40B4-BE49-F238E27FC236}">
                <a16:creationId xmlns:a16="http://schemas.microsoft.com/office/drawing/2014/main" id="{E3342728-642A-42FD-BBF3-D92AF8820637}"/>
              </a:ext>
            </a:extLst>
          </p:cNvPr>
          <p:cNvSpPr>
            <a:spLocks noGrp="1"/>
          </p:cNvSpPr>
          <p:nvPr>
            <p:ph type="body" idx="1"/>
          </p:nvPr>
        </p:nvSpPr>
        <p:spPr>
          <a:xfrm>
            <a:off x="457200" y="1081088"/>
            <a:ext cx="3853543" cy="3532476"/>
          </a:xfrm>
        </p:spPr>
        <p:txBody>
          <a:bodyPr/>
          <a:lstStyle/>
          <a:p>
            <a:pPr algn="l"/>
            <a:r>
              <a:rPr lang="en-US" sz="1800" b="0" i="0" u="none" strike="noStrike" baseline="0" dirty="0">
                <a:solidFill>
                  <a:srgbClr val="000000"/>
                </a:solidFill>
                <a:latin typeface="+mj-lt"/>
              </a:rPr>
              <a:t>The </a:t>
            </a:r>
            <a:r>
              <a:rPr lang="en-US" sz="1800" b="1" i="0" u="none" strike="noStrike" baseline="0" dirty="0">
                <a:solidFill>
                  <a:srgbClr val="009A9A"/>
                </a:solidFill>
                <a:latin typeface="+mj-lt"/>
              </a:rPr>
              <a:t>application layer</a:t>
            </a:r>
            <a:r>
              <a:rPr lang="en-US" sz="1800" b="0" i="0" u="none" strike="noStrike" baseline="0" dirty="0">
                <a:solidFill>
                  <a:srgbClr val="000000"/>
                </a:solidFill>
                <a:latin typeface="+mj-lt"/>
              </a:rPr>
              <a:t> is the level of protocols familiar to most web </a:t>
            </a:r>
            <a:r>
              <a:rPr lang="en-CA" sz="1800" b="0" i="0" u="none" strike="noStrike" baseline="0" dirty="0">
                <a:solidFill>
                  <a:srgbClr val="000000"/>
                </a:solidFill>
                <a:latin typeface="+mj-lt"/>
              </a:rPr>
              <a:t>developers.</a:t>
            </a:r>
          </a:p>
          <a:p>
            <a:pPr algn="l"/>
            <a:r>
              <a:rPr lang="en-CA" sz="1800" b="0" i="0" u="none" strike="noStrike" baseline="0" dirty="0">
                <a:latin typeface="+mj-lt"/>
              </a:rPr>
              <a:t>Application layer protocols implement process-to-process communication</a:t>
            </a:r>
            <a:r>
              <a:rPr lang="en-US" sz="1800" b="0" i="0" u="none" strike="noStrike" baseline="0" dirty="0">
                <a:latin typeface="+mj-lt"/>
              </a:rPr>
              <a:t>. </a:t>
            </a:r>
          </a:p>
          <a:p>
            <a:pPr algn="l"/>
            <a:r>
              <a:rPr lang="en-US" sz="1800" b="0" i="0" u="none" strike="noStrike" baseline="0" dirty="0">
                <a:latin typeface="+mj-lt"/>
              </a:rPr>
              <a:t>There are many application layer protocols. A few that are useful to web developers </a:t>
            </a:r>
            <a:r>
              <a:rPr lang="en-CA" sz="1800" b="0" i="0" u="none" strike="noStrike" baseline="0" dirty="0">
                <a:latin typeface="+mj-lt"/>
              </a:rPr>
              <a:t>include:</a:t>
            </a:r>
            <a:endParaRPr lang="en-US" sz="1800" b="0" i="0" u="none" strike="noStrike" baseline="0" dirty="0">
              <a:latin typeface="+mj-lt"/>
            </a:endParaRPr>
          </a:p>
        </p:txBody>
      </p:sp>
      <p:sp>
        <p:nvSpPr>
          <p:cNvPr id="6" name="TextBox 5">
            <a:extLst>
              <a:ext uri="{FF2B5EF4-FFF2-40B4-BE49-F238E27FC236}">
                <a16:creationId xmlns:a16="http://schemas.microsoft.com/office/drawing/2014/main" id="{088A3137-544E-4DCD-BBFD-903484DBEEF7}"/>
              </a:ext>
            </a:extLst>
          </p:cNvPr>
          <p:cNvSpPr txBox="1"/>
          <p:nvPr/>
        </p:nvSpPr>
        <p:spPr>
          <a:xfrm>
            <a:off x="4310743" y="1232922"/>
            <a:ext cx="4572000" cy="3693319"/>
          </a:xfrm>
          <a:prstGeom prst="rect">
            <a:avLst/>
          </a:prstGeom>
          <a:noFill/>
        </p:spPr>
        <p:txBody>
          <a:bodyPr wrap="square">
            <a:spAutoFit/>
          </a:bodyPr>
          <a:lstStyle/>
          <a:p>
            <a:pPr marL="285750" indent="-285750" algn="l">
              <a:buFont typeface="Arial" panose="020B0604020202020204" pitchFamily="34" charset="0"/>
              <a:buChar char="•"/>
            </a:pPr>
            <a:r>
              <a:rPr lang="en-US" sz="1800" b="1" i="0" u="none" strike="noStrike" baseline="0" dirty="0">
                <a:solidFill>
                  <a:srgbClr val="000000"/>
                </a:solidFill>
                <a:latin typeface="+mj-lt"/>
              </a:rPr>
              <a:t>HTTP. </a:t>
            </a:r>
            <a:r>
              <a:rPr lang="en-US" sz="1800" b="0" i="0" u="none" strike="noStrike" baseline="0" dirty="0">
                <a:solidFill>
                  <a:srgbClr val="000000"/>
                </a:solidFill>
                <a:latin typeface="+mj-lt"/>
              </a:rPr>
              <a:t>The Hypertext Transfer Protocol is used for web communication.</a:t>
            </a:r>
          </a:p>
          <a:p>
            <a:pPr marL="285750" indent="-285750" algn="l">
              <a:buFont typeface="Arial" panose="020B0604020202020204" pitchFamily="34" charset="0"/>
              <a:buChar char="•"/>
            </a:pPr>
            <a:r>
              <a:rPr lang="en-US" sz="1800" b="1" i="0" u="none" strike="noStrike" baseline="0" dirty="0">
                <a:solidFill>
                  <a:srgbClr val="000000"/>
                </a:solidFill>
                <a:latin typeface="+mj-lt"/>
              </a:rPr>
              <a:t>SSH</a:t>
            </a:r>
            <a:r>
              <a:rPr lang="en-US" sz="1800" b="0" i="0" u="none" strike="noStrike" baseline="0" dirty="0">
                <a:solidFill>
                  <a:srgbClr val="000000"/>
                </a:solidFill>
                <a:latin typeface="+mj-lt"/>
              </a:rPr>
              <a:t>. The Secure Shell Protocol allows remote command-line connections to </a:t>
            </a:r>
            <a:r>
              <a:rPr lang="en-CA" sz="1800" b="0" i="0" u="none" strike="noStrike" baseline="0" dirty="0">
                <a:solidFill>
                  <a:srgbClr val="000000"/>
                </a:solidFill>
                <a:latin typeface="+mj-lt"/>
              </a:rPr>
              <a:t>servers.</a:t>
            </a:r>
          </a:p>
          <a:p>
            <a:pPr marL="285750" indent="-285750" algn="l">
              <a:buFont typeface="Arial" panose="020B0604020202020204" pitchFamily="34" charset="0"/>
              <a:buChar char="•"/>
            </a:pPr>
            <a:r>
              <a:rPr lang="en-US" sz="1800" b="1" i="0" u="none" strike="noStrike" baseline="0" dirty="0">
                <a:solidFill>
                  <a:srgbClr val="000000"/>
                </a:solidFill>
                <a:latin typeface="+mj-lt"/>
              </a:rPr>
              <a:t>FTP</a:t>
            </a:r>
            <a:r>
              <a:rPr lang="en-US" sz="1800" b="0" i="0" u="none" strike="noStrike" baseline="0" dirty="0">
                <a:solidFill>
                  <a:srgbClr val="000000"/>
                </a:solidFill>
                <a:latin typeface="+mj-lt"/>
              </a:rPr>
              <a:t>. The File Transfer Protocol is used for transferring files between computers.</a:t>
            </a:r>
          </a:p>
          <a:p>
            <a:pPr marL="285750" indent="-285750" algn="l">
              <a:buFont typeface="Arial" panose="020B0604020202020204" pitchFamily="34" charset="0"/>
              <a:buChar char="•"/>
            </a:pPr>
            <a:r>
              <a:rPr lang="en-US" sz="1800" b="1" i="0" u="none" strike="noStrike" baseline="0" dirty="0">
                <a:solidFill>
                  <a:srgbClr val="000000"/>
                </a:solidFill>
                <a:latin typeface="+mj-lt"/>
              </a:rPr>
              <a:t>POP/IMAP/SMTP. </a:t>
            </a:r>
            <a:r>
              <a:rPr lang="en-US" sz="1800" b="0" i="0" u="none" strike="noStrike" baseline="0" dirty="0">
                <a:solidFill>
                  <a:srgbClr val="000000"/>
                </a:solidFill>
                <a:latin typeface="+mj-lt"/>
              </a:rPr>
              <a:t>Email-related protocols for transferring and storing </a:t>
            </a:r>
            <a:r>
              <a:rPr lang="en-CA" sz="1800" b="0" i="0" u="none" strike="noStrike" baseline="0" dirty="0">
                <a:solidFill>
                  <a:srgbClr val="000000"/>
                </a:solidFill>
                <a:latin typeface="+mj-lt"/>
              </a:rPr>
              <a:t>email.</a:t>
            </a:r>
          </a:p>
          <a:p>
            <a:pPr marL="285750" indent="-285750" algn="l">
              <a:buFont typeface="Arial" panose="020B0604020202020204" pitchFamily="34" charset="0"/>
              <a:buChar char="•"/>
            </a:pPr>
            <a:r>
              <a:rPr lang="en-US" sz="1800" b="1" i="0" u="none" strike="noStrike" baseline="0" dirty="0">
                <a:solidFill>
                  <a:srgbClr val="000000"/>
                </a:solidFill>
                <a:latin typeface="+mj-lt"/>
              </a:rPr>
              <a:t>DNS. </a:t>
            </a:r>
            <a:r>
              <a:rPr lang="en-US" sz="1800" b="0" i="0" u="none" strike="noStrike" baseline="0" dirty="0">
                <a:solidFill>
                  <a:srgbClr val="000000"/>
                </a:solidFill>
                <a:latin typeface="+mj-lt"/>
              </a:rPr>
              <a:t>The Domain Name System protocol used for resolving domain names </a:t>
            </a:r>
            <a:r>
              <a:rPr lang="en-CA" sz="1800" b="0" i="0" u="none" strike="noStrike" baseline="0" dirty="0">
                <a:solidFill>
                  <a:srgbClr val="000000"/>
                </a:solidFill>
                <a:latin typeface="+mj-lt"/>
              </a:rPr>
              <a:t>to IP addresses.</a:t>
            </a:r>
            <a:endParaRPr lang="en-US" sz="1800" dirty="0">
              <a:latin typeface="+mj-lt"/>
            </a:endParaRPr>
          </a:p>
        </p:txBody>
      </p:sp>
    </p:spTree>
    <p:extLst>
      <p:ext uri="{BB962C8B-B14F-4D97-AF65-F5344CB8AC3E}">
        <p14:creationId xmlns:p14="http://schemas.microsoft.com/office/powerpoint/2010/main" val="4447646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DB49F-E484-404E-9F52-F41FD258659B}"/>
              </a:ext>
            </a:extLst>
          </p:cNvPr>
          <p:cNvSpPr>
            <a:spLocks noGrp="1"/>
          </p:cNvSpPr>
          <p:nvPr>
            <p:ph type="title"/>
          </p:nvPr>
        </p:nvSpPr>
        <p:spPr/>
        <p:txBody>
          <a:bodyPr/>
          <a:lstStyle/>
          <a:p>
            <a:r>
              <a:rPr lang="en-CA" dirty="0"/>
              <a:t>Domain Name System</a:t>
            </a:r>
          </a:p>
        </p:txBody>
      </p:sp>
      <p:sp>
        <p:nvSpPr>
          <p:cNvPr id="3" name="Text Placeholder 2">
            <a:extLst>
              <a:ext uri="{FF2B5EF4-FFF2-40B4-BE49-F238E27FC236}">
                <a16:creationId xmlns:a16="http://schemas.microsoft.com/office/drawing/2014/main" id="{0E82E3E2-1048-4B57-BFD7-702CDFC01E1B}"/>
              </a:ext>
            </a:extLst>
          </p:cNvPr>
          <p:cNvSpPr>
            <a:spLocks noGrp="1"/>
          </p:cNvSpPr>
          <p:nvPr>
            <p:ph type="body" idx="1"/>
          </p:nvPr>
        </p:nvSpPr>
        <p:spPr/>
        <p:txBody>
          <a:bodyPr/>
          <a:lstStyle/>
          <a:p>
            <a:pPr algn="l"/>
            <a:r>
              <a:rPr lang="en-US" sz="1800" b="0" i="0" u="none" strike="noStrike" baseline="0" dirty="0">
                <a:latin typeface="+mj-lt"/>
              </a:rPr>
              <a:t>As elegant as IP addresses may be, human beings do not enjoy having to recall long strings of numbers.</a:t>
            </a:r>
          </a:p>
          <a:p>
            <a:pPr algn="l"/>
            <a:r>
              <a:rPr lang="en-US" sz="1800" b="0" i="0" u="none" strike="noStrike" baseline="0" dirty="0">
                <a:solidFill>
                  <a:srgbClr val="000000"/>
                </a:solidFill>
                <a:latin typeface="+mj-lt"/>
              </a:rPr>
              <a:t>Even as far back as the days of ARPANET, researchers assigned </a:t>
            </a:r>
            <a:r>
              <a:rPr lang="en-US" sz="1800" b="1" i="0" u="none" strike="noStrike" baseline="0" dirty="0">
                <a:solidFill>
                  <a:srgbClr val="009A9A"/>
                </a:solidFill>
                <a:latin typeface="+mj-lt"/>
              </a:rPr>
              <a:t>domain names </a:t>
            </a:r>
            <a:r>
              <a:rPr lang="en-CA" sz="1800" b="0" i="0" u="none" strike="noStrike" baseline="0" dirty="0">
                <a:solidFill>
                  <a:srgbClr val="000000"/>
                </a:solidFill>
                <a:latin typeface="+mj-lt"/>
              </a:rPr>
              <a:t>to IP addresses</a:t>
            </a:r>
          </a:p>
          <a:p>
            <a:pPr algn="l"/>
            <a:r>
              <a:rPr lang="en-US" sz="1800" b="0" i="0" u="none" strike="noStrike" baseline="0" dirty="0">
                <a:solidFill>
                  <a:srgbClr val="000000"/>
                </a:solidFill>
                <a:latin typeface="+mj-lt"/>
              </a:rPr>
              <a:t>In those early days, the number of Internet hosts was small, so a list of a domains and associated IP addresses could be downloaded as needed as a </a:t>
            </a:r>
            <a:r>
              <a:rPr lang="en-US" sz="1800" b="1" i="0" u="none" strike="noStrike" baseline="0" dirty="0">
                <a:solidFill>
                  <a:srgbClr val="003333"/>
                </a:solidFill>
                <a:latin typeface="+mj-lt"/>
              </a:rPr>
              <a:t>hosts </a:t>
            </a:r>
            <a:r>
              <a:rPr lang="en-US" sz="1800" b="0" i="0" u="none" strike="noStrike" baseline="0" dirty="0">
                <a:solidFill>
                  <a:srgbClr val="000000"/>
                </a:solidFill>
                <a:latin typeface="+mj-lt"/>
              </a:rPr>
              <a:t>file (see Pro Tip p51).</a:t>
            </a:r>
          </a:p>
          <a:p>
            <a:pPr algn="l"/>
            <a:r>
              <a:rPr lang="en-US" sz="1800" b="0" i="0" u="none" strike="noStrike" baseline="0" dirty="0">
                <a:solidFill>
                  <a:srgbClr val="000000"/>
                </a:solidFill>
                <a:latin typeface="+mj-lt"/>
              </a:rPr>
              <a:t>As the number of computers on the Internet grew, this </a:t>
            </a:r>
            <a:r>
              <a:rPr lang="en-US" sz="1800" b="1" i="0" u="none" strike="noStrike" baseline="0" dirty="0">
                <a:solidFill>
                  <a:srgbClr val="003333"/>
                </a:solidFill>
                <a:latin typeface="+mj-lt"/>
              </a:rPr>
              <a:t>hosts </a:t>
            </a:r>
            <a:r>
              <a:rPr lang="en-US" sz="1800" b="0" i="0" u="none" strike="noStrike" baseline="0" dirty="0">
                <a:solidFill>
                  <a:srgbClr val="000000"/>
                </a:solidFill>
                <a:latin typeface="+mj-lt"/>
              </a:rPr>
              <a:t>file had to be replaced with a better, more scalable, and distributed system. This system is called the </a:t>
            </a:r>
            <a:r>
              <a:rPr lang="en-US" sz="1800" b="1" i="0" u="none" strike="noStrike" baseline="0" dirty="0">
                <a:solidFill>
                  <a:srgbClr val="009A9A"/>
                </a:solidFill>
                <a:latin typeface="+mj-lt"/>
              </a:rPr>
              <a:t>Domain Name System (DNS)</a:t>
            </a:r>
            <a:endParaRPr lang="en-CA" sz="1800" b="0" i="0" u="none" strike="noStrike" baseline="0" dirty="0">
              <a:solidFill>
                <a:srgbClr val="000000"/>
              </a:solidFill>
              <a:latin typeface="+mj-lt"/>
            </a:endParaRPr>
          </a:p>
        </p:txBody>
      </p:sp>
    </p:spTree>
    <p:extLst>
      <p:ext uri="{BB962C8B-B14F-4D97-AF65-F5344CB8AC3E}">
        <p14:creationId xmlns:p14="http://schemas.microsoft.com/office/powerpoint/2010/main" val="19498984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84F97-6384-45BA-B522-F746E0A6E9B2}"/>
              </a:ext>
            </a:extLst>
          </p:cNvPr>
          <p:cNvSpPr>
            <a:spLocks noGrp="1"/>
          </p:cNvSpPr>
          <p:nvPr>
            <p:ph type="title"/>
          </p:nvPr>
        </p:nvSpPr>
        <p:spPr/>
        <p:txBody>
          <a:bodyPr/>
          <a:lstStyle/>
          <a:p>
            <a:r>
              <a:rPr lang="en-CA" dirty="0"/>
              <a:t>DNS Overview</a:t>
            </a:r>
          </a:p>
        </p:txBody>
      </p:sp>
      <p:sp>
        <p:nvSpPr>
          <p:cNvPr id="3" name="Text Placeholder 2">
            <a:extLst>
              <a:ext uri="{FF2B5EF4-FFF2-40B4-BE49-F238E27FC236}">
                <a16:creationId xmlns:a16="http://schemas.microsoft.com/office/drawing/2014/main" id="{CD2E6F98-178F-437F-B7B9-9AA55CB0F7BE}"/>
              </a:ext>
            </a:extLst>
          </p:cNvPr>
          <p:cNvSpPr>
            <a:spLocks noGrp="1"/>
          </p:cNvSpPr>
          <p:nvPr>
            <p:ph type="body" idx="1"/>
          </p:nvPr>
        </p:nvSpPr>
        <p:spPr>
          <a:xfrm>
            <a:off x="457201" y="1081088"/>
            <a:ext cx="4114800" cy="3532476"/>
          </a:xfrm>
        </p:spPr>
        <p:txBody>
          <a:bodyPr/>
          <a:lstStyle/>
          <a:p>
            <a:pPr algn="l"/>
            <a:r>
              <a:rPr lang="en-US" b="0" i="0" u="none" strike="noStrike" baseline="0" dirty="0">
                <a:latin typeface="+mj-lt"/>
              </a:rPr>
              <a:t>The DNS system maps resolves domain names to IP addresses. </a:t>
            </a:r>
          </a:p>
          <a:p>
            <a:pPr algn="l"/>
            <a:r>
              <a:rPr lang="en-US" b="0" i="0" u="none" strike="noStrike" baseline="0" dirty="0">
                <a:latin typeface="+mj-lt"/>
              </a:rPr>
              <a:t>By separating the domain name of a server from its IP address, a site can move to a different host without changing its name.</a:t>
            </a:r>
          </a:p>
          <a:p>
            <a:pPr algn="l"/>
            <a:r>
              <a:rPr lang="en-US" b="0" i="0" u="none" strike="noStrike" baseline="0" dirty="0">
                <a:latin typeface="+mj-lt"/>
              </a:rPr>
              <a:t>Since the entire request-response cycle can take less than a second, it is easy to forget that DNS requests are happening in all.</a:t>
            </a:r>
          </a:p>
          <a:p>
            <a:pPr algn="l"/>
            <a:r>
              <a:rPr lang="en-US" dirty="0">
                <a:latin typeface="+mj-lt"/>
              </a:rPr>
              <a:t>The actual process is more complex (more on that later)</a:t>
            </a:r>
            <a:endParaRPr lang="en-CA" dirty="0">
              <a:latin typeface="+mj-lt"/>
            </a:endParaRPr>
          </a:p>
        </p:txBody>
      </p:sp>
      <p:pic>
        <p:nvPicPr>
          <p:cNvPr id="5" name="Picture 4" descr="FIGURE 2.6 DNS overview (simplified)">
            <a:extLst>
              <a:ext uri="{FF2B5EF4-FFF2-40B4-BE49-F238E27FC236}">
                <a16:creationId xmlns:a16="http://schemas.microsoft.com/office/drawing/2014/main" id="{9936C263-16C6-46B2-857B-CBD8A80EBD2B}"/>
              </a:ext>
            </a:extLst>
          </p:cNvPr>
          <p:cNvPicPr>
            <a:picLocks noChangeAspect="1"/>
          </p:cNvPicPr>
          <p:nvPr/>
        </p:nvPicPr>
        <p:blipFill>
          <a:blip r:embed="rId2"/>
          <a:stretch>
            <a:fillRect/>
          </a:stretch>
        </p:blipFill>
        <p:spPr>
          <a:xfrm>
            <a:off x="4990011" y="1317312"/>
            <a:ext cx="4062029" cy="2198029"/>
          </a:xfrm>
          <a:prstGeom prst="rect">
            <a:avLst/>
          </a:prstGeom>
        </p:spPr>
      </p:pic>
      <p:sp>
        <p:nvSpPr>
          <p:cNvPr id="6" name="TextBox 5">
            <a:extLst>
              <a:ext uri="{FF2B5EF4-FFF2-40B4-BE49-F238E27FC236}">
                <a16:creationId xmlns:a16="http://schemas.microsoft.com/office/drawing/2014/main" id="{AF74B102-B41E-4A9B-825B-A6EB409EC41A}"/>
              </a:ext>
            </a:extLst>
          </p:cNvPr>
          <p:cNvSpPr txBox="1"/>
          <p:nvPr/>
        </p:nvSpPr>
        <p:spPr>
          <a:xfrm>
            <a:off x="4990011" y="3683727"/>
            <a:ext cx="4010298" cy="307777"/>
          </a:xfrm>
          <a:prstGeom prst="rect">
            <a:avLst/>
          </a:prstGeom>
          <a:noFill/>
        </p:spPr>
        <p:txBody>
          <a:bodyPr wrap="square" rtlCol="0">
            <a:spAutoFit/>
          </a:bodyPr>
          <a:lstStyle/>
          <a:p>
            <a:r>
              <a:rPr lang="en-US" dirty="0">
                <a:latin typeface="+mj-lt"/>
              </a:rPr>
              <a:t>FIGURE 2.6 DNS overview (simplified)</a:t>
            </a:r>
            <a:endParaRPr lang="en-CA" dirty="0">
              <a:latin typeface="+mj-lt"/>
            </a:endParaRPr>
          </a:p>
        </p:txBody>
      </p:sp>
    </p:spTree>
    <p:extLst>
      <p:ext uri="{BB962C8B-B14F-4D97-AF65-F5344CB8AC3E}">
        <p14:creationId xmlns:p14="http://schemas.microsoft.com/office/powerpoint/2010/main" val="25936039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84F97-6384-45BA-B522-F746E0A6E9B2}"/>
              </a:ext>
            </a:extLst>
          </p:cNvPr>
          <p:cNvSpPr>
            <a:spLocks noGrp="1"/>
          </p:cNvSpPr>
          <p:nvPr>
            <p:ph type="title"/>
          </p:nvPr>
        </p:nvSpPr>
        <p:spPr/>
        <p:txBody>
          <a:bodyPr/>
          <a:lstStyle/>
          <a:p>
            <a:r>
              <a:rPr lang="en-CA" dirty="0"/>
              <a:t>Name Levels</a:t>
            </a:r>
          </a:p>
        </p:txBody>
      </p:sp>
      <p:sp>
        <p:nvSpPr>
          <p:cNvPr id="3" name="Text Placeholder 2">
            <a:extLst>
              <a:ext uri="{FF2B5EF4-FFF2-40B4-BE49-F238E27FC236}">
                <a16:creationId xmlns:a16="http://schemas.microsoft.com/office/drawing/2014/main" id="{CD2E6F98-178F-437F-B7B9-9AA55CB0F7BE}"/>
              </a:ext>
            </a:extLst>
          </p:cNvPr>
          <p:cNvSpPr>
            <a:spLocks noGrp="1"/>
          </p:cNvSpPr>
          <p:nvPr>
            <p:ph type="body" idx="1"/>
          </p:nvPr>
        </p:nvSpPr>
        <p:spPr>
          <a:xfrm>
            <a:off x="457201" y="1081088"/>
            <a:ext cx="3944982" cy="3532476"/>
          </a:xfrm>
        </p:spPr>
        <p:txBody>
          <a:bodyPr/>
          <a:lstStyle/>
          <a:p>
            <a:r>
              <a:rPr lang="en-US" sz="1800" b="0" i="0" u="none" strike="noStrike" baseline="0" dirty="0">
                <a:latin typeface="+mj-lt"/>
              </a:rPr>
              <a:t>A domain name can be broken down into several parts, which describe a hierarchy.</a:t>
            </a:r>
          </a:p>
          <a:p>
            <a:pPr algn="l"/>
            <a:r>
              <a:rPr lang="en-US" sz="1800" b="0" i="0" u="none" strike="noStrike" baseline="0" dirty="0">
                <a:solidFill>
                  <a:srgbClr val="000000"/>
                </a:solidFill>
                <a:latin typeface="+mj-lt"/>
              </a:rPr>
              <a:t>All domain names have at least a </a:t>
            </a:r>
            <a:r>
              <a:rPr lang="en-US" sz="1800" b="1" i="0" u="none" strike="noStrike" baseline="0" dirty="0">
                <a:solidFill>
                  <a:srgbClr val="009A9A"/>
                </a:solidFill>
                <a:latin typeface="+mj-lt"/>
              </a:rPr>
              <a:t>top-level domain (TLD) </a:t>
            </a:r>
            <a:r>
              <a:rPr lang="en-US" sz="1800" b="0" i="0" u="none" strike="noStrike" baseline="0" dirty="0">
                <a:solidFill>
                  <a:srgbClr val="000000"/>
                </a:solidFill>
                <a:latin typeface="+mj-lt"/>
              </a:rPr>
              <a:t>name and a </a:t>
            </a:r>
            <a:r>
              <a:rPr lang="en-US" sz="1800" b="1" i="0" u="none" strike="noStrike" baseline="0" dirty="0">
                <a:solidFill>
                  <a:srgbClr val="009A9A"/>
                </a:solidFill>
                <a:latin typeface="+mj-lt"/>
              </a:rPr>
              <a:t>second-level </a:t>
            </a:r>
            <a:r>
              <a:rPr lang="en-CA" sz="1800" b="1" i="0" u="none" strike="noStrike" baseline="0" dirty="0">
                <a:solidFill>
                  <a:srgbClr val="009A9A"/>
                </a:solidFill>
                <a:latin typeface="+mj-lt"/>
              </a:rPr>
              <a:t>domain (SLD) </a:t>
            </a:r>
            <a:r>
              <a:rPr lang="en-CA" sz="1800" b="0" i="0" u="none" strike="noStrike" baseline="0" dirty="0">
                <a:solidFill>
                  <a:srgbClr val="000000"/>
                </a:solidFill>
                <a:latin typeface="+mj-lt"/>
              </a:rPr>
              <a:t>name</a:t>
            </a:r>
          </a:p>
        </p:txBody>
      </p:sp>
      <p:pic>
        <p:nvPicPr>
          <p:cNvPr id="6" name="Picture 5" descr="FIGURE 2.7 Domain levels&#10;">
            <a:extLst>
              <a:ext uri="{FF2B5EF4-FFF2-40B4-BE49-F238E27FC236}">
                <a16:creationId xmlns:a16="http://schemas.microsoft.com/office/drawing/2014/main" id="{B76ECB10-4ECA-4629-A026-ED5344751E9F}"/>
              </a:ext>
            </a:extLst>
          </p:cNvPr>
          <p:cNvPicPr>
            <a:picLocks noChangeAspect="1"/>
          </p:cNvPicPr>
          <p:nvPr/>
        </p:nvPicPr>
        <p:blipFill>
          <a:blip r:embed="rId2"/>
          <a:stretch>
            <a:fillRect/>
          </a:stretch>
        </p:blipFill>
        <p:spPr>
          <a:xfrm>
            <a:off x="4572000" y="1321027"/>
            <a:ext cx="3944982" cy="2812174"/>
          </a:xfrm>
          <a:prstGeom prst="rect">
            <a:avLst/>
          </a:prstGeom>
        </p:spPr>
      </p:pic>
    </p:spTree>
    <p:extLst>
      <p:ext uri="{BB962C8B-B14F-4D97-AF65-F5344CB8AC3E}">
        <p14:creationId xmlns:p14="http://schemas.microsoft.com/office/powerpoint/2010/main" val="2059766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37F18-2E5A-499C-B841-A74416965ED3}"/>
              </a:ext>
            </a:extLst>
          </p:cNvPr>
          <p:cNvSpPr>
            <a:spLocks noGrp="1"/>
          </p:cNvSpPr>
          <p:nvPr>
            <p:ph type="title"/>
          </p:nvPr>
        </p:nvSpPr>
        <p:spPr/>
        <p:txBody>
          <a:bodyPr/>
          <a:lstStyle/>
          <a:p>
            <a:r>
              <a:rPr lang="en-CA" dirty="0"/>
              <a:t>Name Levels (Top Level)	</a:t>
            </a:r>
          </a:p>
        </p:txBody>
      </p:sp>
      <p:sp>
        <p:nvSpPr>
          <p:cNvPr id="3" name="Text Placeholder 2">
            <a:extLst>
              <a:ext uri="{FF2B5EF4-FFF2-40B4-BE49-F238E27FC236}">
                <a16:creationId xmlns:a16="http://schemas.microsoft.com/office/drawing/2014/main" id="{FC32C7A5-5F74-45C4-A662-EA325D95FA41}"/>
              </a:ext>
            </a:extLst>
          </p:cNvPr>
          <p:cNvSpPr>
            <a:spLocks noGrp="1"/>
          </p:cNvSpPr>
          <p:nvPr>
            <p:ph type="body" idx="1"/>
          </p:nvPr>
        </p:nvSpPr>
        <p:spPr/>
        <p:txBody>
          <a:bodyPr/>
          <a:lstStyle/>
          <a:p>
            <a:pPr marL="114300" indent="0" algn="l">
              <a:buNone/>
            </a:pPr>
            <a:r>
              <a:rPr lang="en-US" sz="1800" b="0" i="0" u="none" strike="noStrike" baseline="0" dirty="0">
                <a:latin typeface="+mj-lt"/>
              </a:rPr>
              <a:t>The rightmost portion of the domain name (to the right of the rightmost period) is called </a:t>
            </a:r>
            <a:r>
              <a:rPr lang="en-US" sz="1800" b="1" i="0" u="none" strike="noStrike" baseline="0" dirty="0">
                <a:latin typeface="+mj-lt"/>
              </a:rPr>
              <a:t>the top-level domain</a:t>
            </a:r>
            <a:r>
              <a:rPr lang="en-US" sz="1800" b="0" i="0" u="none" strike="noStrike" baseline="0" dirty="0">
                <a:latin typeface="+mj-lt"/>
              </a:rPr>
              <a:t>. For the top level of a domain, we are limited to two broad categories, plus a third reserved for other use.</a:t>
            </a:r>
          </a:p>
          <a:p>
            <a:pPr algn="l">
              <a:buFont typeface="+mj-lt"/>
              <a:buAutoNum type="arabicPeriod"/>
            </a:pPr>
            <a:r>
              <a:rPr lang="en-CA" sz="1800" b="1" i="0" u="none" strike="noStrike" baseline="0" dirty="0">
                <a:solidFill>
                  <a:srgbClr val="009A9A"/>
                </a:solidFill>
                <a:latin typeface="+mj-lt"/>
              </a:rPr>
              <a:t>Generic top-level domain (gTLD)</a:t>
            </a:r>
          </a:p>
          <a:p>
            <a:pPr algn="l">
              <a:buFont typeface="+mj-lt"/>
              <a:buAutoNum type="arabicPeriod"/>
            </a:pPr>
            <a:r>
              <a:rPr lang="en-US" sz="1800" b="1" i="0" u="none" strike="noStrike" baseline="0" dirty="0">
                <a:solidFill>
                  <a:srgbClr val="009A9A"/>
                </a:solidFill>
                <a:latin typeface="+mj-lt"/>
              </a:rPr>
              <a:t>Country code top-level domain (ccTLD)</a:t>
            </a:r>
            <a:endParaRPr lang="en-CA" sz="1800" b="1" i="0" u="none" strike="noStrike" baseline="0" dirty="0">
              <a:solidFill>
                <a:srgbClr val="009A9A"/>
              </a:solidFill>
              <a:latin typeface="+mj-lt"/>
            </a:endParaRPr>
          </a:p>
          <a:p>
            <a:pPr algn="l">
              <a:buFont typeface="+mj-lt"/>
              <a:buAutoNum type="arabicPeriod"/>
            </a:pPr>
            <a:r>
              <a:rPr lang="en-CA" sz="1800" b="1" dirty="0">
                <a:solidFill>
                  <a:srgbClr val="009A9A"/>
                </a:solidFill>
                <a:latin typeface="+mj-lt"/>
              </a:rPr>
              <a:t>.</a:t>
            </a:r>
            <a:r>
              <a:rPr lang="en-CA" sz="1800" b="1" dirty="0" err="1">
                <a:solidFill>
                  <a:srgbClr val="009A9A"/>
                </a:solidFill>
                <a:latin typeface="+mj-lt"/>
              </a:rPr>
              <a:t>arpa</a:t>
            </a:r>
            <a:r>
              <a:rPr lang="en-CA" sz="1800" b="1" dirty="0">
                <a:solidFill>
                  <a:srgbClr val="009A9A"/>
                </a:solidFill>
                <a:latin typeface="+mj-lt"/>
              </a:rPr>
              <a:t> </a:t>
            </a:r>
            <a:r>
              <a:rPr lang="en-CA" sz="1800" b="0" i="0" u="none" strike="noStrike" baseline="0" dirty="0">
                <a:latin typeface="+mj-lt"/>
              </a:rPr>
              <a:t>(</a:t>
            </a:r>
            <a:r>
              <a:rPr lang="en-US" sz="1800" b="0" i="0" u="none" strike="noStrike" baseline="0" dirty="0">
                <a:solidFill>
                  <a:srgbClr val="000000"/>
                </a:solidFill>
                <a:latin typeface="+mj-lt"/>
              </a:rPr>
              <a:t>used </a:t>
            </a:r>
            <a:r>
              <a:rPr lang="en-US" sz="1800" i="0" u="none" strike="noStrike" baseline="0" dirty="0">
                <a:solidFill>
                  <a:schemeClr val="tx1"/>
                </a:solidFill>
                <a:latin typeface="+mj-lt"/>
              </a:rPr>
              <a:t>for reverse DNS lookups)</a:t>
            </a:r>
            <a:endParaRPr lang="en-US" sz="1800" dirty="0">
              <a:solidFill>
                <a:schemeClr val="tx1"/>
              </a:solidFill>
              <a:latin typeface="+mj-lt"/>
            </a:endParaRPr>
          </a:p>
        </p:txBody>
      </p:sp>
    </p:spTree>
    <p:extLst>
      <p:ext uri="{BB962C8B-B14F-4D97-AF65-F5344CB8AC3E}">
        <p14:creationId xmlns:p14="http://schemas.microsoft.com/office/powerpoint/2010/main" val="36319243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37F18-2E5A-499C-B841-A74416965ED3}"/>
              </a:ext>
            </a:extLst>
          </p:cNvPr>
          <p:cNvSpPr>
            <a:spLocks noGrp="1"/>
          </p:cNvSpPr>
          <p:nvPr>
            <p:ph type="title"/>
          </p:nvPr>
        </p:nvSpPr>
        <p:spPr/>
        <p:txBody>
          <a:bodyPr/>
          <a:lstStyle/>
          <a:p>
            <a:r>
              <a:rPr lang="en-CA" dirty="0"/>
              <a:t>Generic top-level domain (gTLD)</a:t>
            </a:r>
          </a:p>
        </p:txBody>
      </p:sp>
      <p:sp>
        <p:nvSpPr>
          <p:cNvPr id="3" name="Text Placeholder 2">
            <a:extLst>
              <a:ext uri="{FF2B5EF4-FFF2-40B4-BE49-F238E27FC236}">
                <a16:creationId xmlns:a16="http://schemas.microsoft.com/office/drawing/2014/main" id="{FC32C7A5-5F74-45C4-A662-EA325D95FA41}"/>
              </a:ext>
            </a:extLst>
          </p:cNvPr>
          <p:cNvSpPr>
            <a:spLocks noGrp="1"/>
          </p:cNvSpPr>
          <p:nvPr>
            <p:ph type="body" idx="1"/>
          </p:nvPr>
        </p:nvSpPr>
        <p:spPr/>
        <p:txBody>
          <a:bodyPr/>
          <a:lstStyle/>
          <a:p>
            <a:pPr marL="114300" indent="0">
              <a:buNone/>
            </a:pPr>
            <a:r>
              <a:rPr lang="en-CA" b="1" dirty="0">
                <a:solidFill>
                  <a:srgbClr val="009A9A"/>
                </a:solidFill>
                <a:latin typeface="+mj-lt"/>
              </a:rPr>
              <a:t>Generic top-level domains (gTLD)</a:t>
            </a:r>
            <a:r>
              <a:rPr lang="en-CA" dirty="0">
                <a:latin typeface="+mj-lt"/>
              </a:rPr>
              <a:t> include the famous .com and ,org. There are 3 subtypes of gTLD.</a:t>
            </a:r>
            <a:endParaRPr lang="en-US" b="1" i="0" u="none" strike="noStrike" baseline="0" dirty="0">
              <a:solidFill>
                <a:srgbClr val="000000"/>
              </a:solidFill>
              <a:latin typeface="+mj-lt"/>
            </a:endParaRPr>
          </a:p>
          <a:p>
            <a:r>
              <a:rPr lang="en-US" sz="1800" b="1" i="0" u="none" strike="noStrike" baseline="0" dirty="0">
                <a:solidFill>
                  <a:srgbClr val="000000"/>
                </a:solidFill>
                <a:latin typeface="+mj-lt"/>
              </a:rPr>
              <a:t>Unrestricted. </a:t>
            </a:r>
            <a:r>
              <a:rPr lang="en-US" sz="1800" b="0" i="0" u="none" strike="noStrike" baseline="0" dirty="0">
                <a:solidFill>
                  <a:srgbClr val="000000"/>
                </a:solidFill>
                <a:latin typeface="+mj-lt"/>
              </a:rPr>
              <a:t>TLDs include </a:t>
            </a:r>
            <a:r>
              <a:rPr lang="en-US" sz="1800" b="1" i="0" u="none" strike="noStrike" baseline="0" dirty="0">
                <a:solidFill>
                  <a:srgbClr val="003333"/>
                </a:solidFill>
                <a:latin typeface="+mj-lt"/>
              </a:rPr>
              <a:t>.com</a:t>
            </a:r>
            <a:r>
              <a:rPr lang="en-US" sz="1800" b="0" i="0" u="none" strike="noStrike" baseline="0" dirty="0">
                <a:solidFill>
                  <a:srgbClr val="000000"/>
                </a:solidFill>
                <a:latin typeface="+mj-lt"/>
              </a:rPr>
              <a:t>, </a:t>
            </a:r>
            <a:r>
              <a:rPr lang="en-US" sz="1800" b="1" i="0" u="none" strike="noStrike" baseline="0" dirty="0" err="1">
                <a:solidFill>
                  <a:srgbClr val="003333"/>
                </a:solidFill>
                <a:latin typeface="+mj-lt"/>
              </a:rPr>
              <a:t>.net</a:t>
            </a:r>
            <a:r>
              <a:rPr lang="en-US" sz="1800" b="0" i="0" u="none" strike="noStrike" baseline="0" dirty="0">
                <a:solidFill>
                  <a:srgbClr val="000000"/>
                </a:solidFill>
                <a:latin typeface="+mj-lt"/>
              </a:rPr>
              <a:t>, </a:t>
            </a:r>
            <a:r>
              <a:rPr lang="en-US" sz="1800" b="1" i="0" u="none" strike="noStrike" baseline="0" dirty="0">
                <a:solidFill>
                  <a:srgbClr val="003333"/>
                </a:solidFill>
                <a:latin typeface="+mj-lt"/>
              </a:rPr>
              <a:t>.org</a:t>
            </a:r>
            <a:r>
              <a:rPr lang="en-US" sz="1800" b="0" i="0" u="none" strike="noStrike" baseline="0" dirty="0">
                <a:solidFill>
                  <a:srgbClr val="000000"/>
                </a:solidFill>
                <a:latin typeface="+mj-lt"/>
              </a:rPr>
              <a:t>, and </a:t>
            </a:r>
            <a:r>
              <a:rPr lang="en-US" sz="1800" b="1" i="0" u="none" strike="noStrike" baseline="0" dirty="0">
                <a:solidFill>
                  <a:srgbClr val="003333"/>
                </a:solidFill>
                <a:latin typeface="+mj-lt"/>
              </a:rPr>
              <a:t>.info</a:t>
            </a:r>
            <a:r>
              <a:rPr lang="en-US" sz="1800" b="0" i="0" u="none" strike="noStrike" baseline="0" dirty="0">
                <a:solidFill>
                  <a:srgbClr val="000000"/>
                </a:solidFill>
                <a:latin typeface="+mj-lt"/>
              </a:rPr>
              <a:t>.</a:t>
            </a:r>
            <a:endParaRPr lang="en-US" sz="1800" b="0" i="0" u="none" strike="noStrike" baseline="0" dirty="0">
              <a:solidFill>
                <a:srgbClr val="009A9A"/>
              </a:solidFill>
              <a:latin typeface="+mj-lt"/>
            </a:endParaRPr>
          </a:p>
          <a:p>
            <a:r>
              <a:rPr lang="en-US" sz="1800" b="1" i="0" u="none" strike="noStrike" baseline="0" dirty="0">
                <a:solidFill>
                  <a:srgbClr val="000000"/>
                </a:solidFill>
                <a:latin typeface="+mj-lt"/>
              </a:rPr>
              <a:t>Sponsored. </a:t>
            </a:r>
            <a:r>
              <a:rPr lang="en-US" sz="1800" b="0" i="0" u="none" strike="noStrike" baseline="0" dirty="0">
                <a:solidFill>
                  <a:srgbClr val="000000"/>
                </a:solidFill>
                <a:latin typeface="+mj-lt"/>
              </a:rPr>
              <a:t>TLDs including </a:t>
            </a:r>
            <a:r>
              <a:rPr lang="en-US" sz="1800" b="1" i="0" u="none" strike="noStrike" baseline="0" dirty="0">
                <a:solidFill>
                  <a:srgbClr val="003333"/>
                </a:solidFill>
                <a:latin typeface="+mj-lt"/>
              </a:rPr>
              <a:t>.gov</a:t>
            </a:r>
            <a:r>
              <a:rPr lang="en-US" sz="1800" b="0" i="0" u="none" strike="noStrike" baseline="0" dirty="0">
                <a:solidFill>
                  <a:srgbClr val="000000"/>
                </a:solidFill>
                <a:latin typeface="+mj-lt"/>
              </a:rPr>
              <a:t>, </a:t>
            </a:r>
            <a:r>
              <a:rPr lang="en-US" sz="1800" b="1" i="0" u="none" strike="noStrike" baseline="0" dirty="0">
                <a:solidFill>
                  <a:srgbClr val="003333"/>
                </a:solidFill>
                <a:latin typeface="+mj-lt"/>
              </a:rPr>
              <a:t>.mil</a:t>
            </a:r>
            <a:r>
              <a:rPr lang="en-US" sz="1800" b="0" i="0" u="none" strike="noStrike" baseline="0" dirty="0">
                <a:solidFill>
                  <a:srgbClr val="000000"/>
                </a:solidFill>
                <a:latin typeface="+mj-lt"/>
              </a:rPr>
              <a:t>, </a:t>
            </a:r>
            <a:r>
              <a:rPr lang="en-US" sz="1800" b="1" i="0" u="none" strike="noStrike" baseline="0" dirty="0">
                <a:solidFill>
                  <a:srgbClr val="003333"/>
                </a:solidFill>
                <a:latin typeface="+mj-lt"/>
              </a:rPr>
              <a:t>.</a:t>
            </a:r>
            <a:r>
              <a:rPr lang="en-US" sz="1800" b="1" i="0" u="none" strike="noStrike" baseline="0" dirty="0" err="1">
                <a:solidFill>
                  <a:srgbClr val="003333"/>
                </a:solidFill>
                <a:latin typeface="+mj-lt"/>
              </a:rPr>
              <a:t>edu</a:t>
            </a:r>
            <a:r>
              <a:rPr lang="en-US" sz="1800" b="0" i="0" u="none" strike="noStrike" baseline="0" dirty="0">
                <a:solidFill>
                  <a:srgbClr val="000000"/>
                </a:solidFill>
                <a:latin typeface="+mj-lt"/>
              </a:rPr>
              <a:t>, and others</a:t>
            </a:r>
            <a:endParaRPr lang="en-US" sz="1800" dirty="0">
              <a:solidFill>
                <a:srgbClr val="009A9A"/>
              </a:solidFill>
              <a:latin typeface="+mj-lt"/>
            </a:endParaRPr>
          </a:p>
          <a:p>
            <a:r>
              <a:rPr lang="en-US" sz="1800" b="1" i="0" u="none" strike="noStrike" baseline="0" dirty="0">
                <a:latin typeface="+mj-lt"/>
              </a:rPr>
              <a:t>New. </a:t>
            </a:r>
            <a:r>
              <a:rPr lang="en-US" sz="1800" b="0" i="0" u="none" strike="noStrike" baseline="0" dirty="0">
                <a:latin typeface="+mj-lt"/>
              </a:rPr>
              <a:t>Starting in June 2012, ICANN invited companies to launch new TLDs in order to provide more choice. Since then over 1000 new TLD have been created including .art, .cash, .cool, .jobs, .tax and so on</a:t>
            </a:r>
            <a:endParaRPr lang="en-CA" sz="1800" dirty="0">
              <a:latin typeface="+mj-lt"/>
            </a:endParaRPr>
          </a:p>
        </p:txBody>
      </p:sp>
    </p:spTree>
    <p:extLst>
      <p:ext uri="{BB962C8B-B14F-4D97-AF65-F5344CB8AC3E}">
        <p14:creationId xmlns:p14="http://schemas.microsoft.com/office/powerpoint/2010/main" val="41799107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37F18-2E5A-499C-B841-A74416965ED3}"/>
              </a:ext>
            </a:extLst>
          </p:cNvPr>
          <p:cNvSpPr>
            <a:spLocks noGrp="1"/>
          </p:cNvSpPr>
          <p:nvPr>
            <p:ph type="title"/>
          </p:nvPr>
        </p:nvSpPr>
        <p:spPr/>
        <p:txBody>
          <a:bodyPr/>
          <a:lstStyle/>
          <a:p>
            <a:r>
              <a:rPr lang="en-US" dirty="0"/>
              <a:t>Country code top-level domain</a:t>
            </a:r>
            <a:endParaRPr lang="en-CA" dirty="0"/>
          </a:p>
        </p:txBody>
      </p:sp>
      <p:sp>
        <p:nvSpPr>
          <p:cNvPr id="3" name="Text Placeholder 2">
            <a:extLst>
              <a:ext uri="{FF2B5EF4-FFF2-40B4-BE49-F238E27FC236}">
                <a16:creationId xmlns:a16="http://schemas.microsoft.com/office/drawing/2014/main" id="{FC32C7A5-5F74-45C4-A662-EA325D95FA41}"/>
              </a:ext>
            </a:extLst>
          </p:cNvPr>
          <p:cNvSpPr>
            <a:spLocks noGrp="1"/>
          </p:cNvSpPr>
          <p:nvPr>
            <p:ph type="body" idx="1"/>
          </p:nvPr>
        </p:nvSpPr>
        <p:spPr/>
        <p:txBody>
          <a:bodyPr/>
          <a:lstStyle/>
          <a:p>
            <a:pPr marL="114300" indent="0" algn="l">
              <a:buNone/>
            </a:pPr>
            <a:r>
              <a:rPr lang="en-US" b="1" i="0" u="none" strike="noStrike" baseline="0" dirty="0">
                <a:solidFill>
                  <a:srgbClr val="009A9A"/>
                </a:solidFill>
                <a:latin typeface="+mj-lt"/>
              </a:rPr>
              <a:t>Country code top-level domain (ccTLD)</a:t>
            </a:r>
            <a:r>
              <a:rPr lang="en-CA" dirty="0">
                <a:latin typeface="+mj-lt"/>
              </a:rPr>
              <a:t> </a:t>
            </a:r>
            <a:r>
              <a:rPr lang="en-US" b="0" i="0" u="none" strike="noStrike" baseline="0" dirty="0">
                <a:latin typeface="+mj-lt"/>
              </a:rPr>
              <a:t>are under the control of the countries which they represent, which is why each is administered differently. </a:t>
            </a:r>
          </a:p>
          <a:p>
            <a:pPr algn="l"/>
            <a:r>
              <a:rPr lang="en-US" b="0" i="0" u="none" strike="noStrike" baseline="0" dirty="0">
                <a:solidFill>
                  <a:srgbClr val="000000"/>
                </a:solidFill>
                <a:latin typeface="+mj-lt"/>
              </a:rPr>
              <a:t>In the United Kingdom, for example, businesses must register subdomains to </a:t>
            </a:r>
            <a:r>
              <a:rPr lang="en-US" b="1" i="0" u="none" strike="noStrike" baseline="0" dirty="0">
                <a:solidFill>
                  <a:srgbClr val="003333"/>
                </a:solidFill>
                <a:latin typeface="+mj-lt"/>
              </a:rPr>
              <a:t>co.uk </a:t>
            </a:r>
            <a:r>
              <a:rPr lang="en-US" b="0" i="0" u="none" strike="noStrike" baseline="0" dirty="0">
                <a:solidFill>
                  <a:srgbClr val="000000"/>
                </a:solidFill>
                <a:latin typeface="+mj-lt"/>
              </a:rPr>
              <a:t>rather than second-level domains directly whereas in Canada, </a:t>
            </a:r>
            <a:r>
              <a:rPr lang="en-US" b="1" i="0" u="none" strike="noStrike" baseline="0" dirty="0">
                <a:solidFill>
                  <a:srgbClr val="003333"/>
                </a:solidFill>
                <a:latin typeface="+mj-lt"/>
              </a:rPr>
              <a:t>.ca </a:t>
            </a:r>
            <a:r>
              <a:rPr lang="en-US" b="0" i="0" u="none" strike="noStrike" baseline="0" dirty="0">
                <a:solidFill>
                  <a:srgbClr val="000000"/>
                </a:solidFill>
                <a:latin typeface="+mj-lt"/>
              </a:rPr>
              <a:t>domains can be obtained by any person, company, or organization living or doing business in Canada.</a:t>
            </a:r>
          </a:p>
          <a:p>
            <a:pPr algn="l"/>
            <a:r>
              <a:rPr lang="en-US" b="0" i="0" u="none" strike="noStrike" baseline="0" dirty="0">
                <a:solidFill>
                  <a:srgbClr val="000000"/>
                </a:solidFill>
                <a:latin typeface="+mj-lt"/>
              </a:rPr>
              <a:t>Other countries have peculiar extensions with commercial viability (such as </a:t>
            </a:r>
            <a:r>
              <a:rPr lang="en-US" b="1" i="0" u="none" strike="noStrike" baseline="0" dirty="0">
                <a:solidFill>
                  <a:srgbClr val="003333"/>
                </a:solidFill>
                <a:latin typeface="+mj-lt"/>
              </a:rPr>
              <a:t>.tv </a:t>
            </a:r>
            <a:r>
              <a:rPr lang="en-US" b="0" i="0" u="none" strike="noStrike" baseline="0" dirty="0">
                <a:solidFill>
                  <a:srgbClr val="000000"/>
                </a:solidFill>
                <a:latin typeface="+mj-lt"/>
              </a:rPr>
              <a:t>for Tuvalu) and have begun allowing unrestricted use to </a:t>
            </a:r>
            <a:r>
              <a:rPr lang="en-CA" b="0" i="0" u="none" strike="noStrike" baseline="0" dirty="0">
                <a:solidFill>
                  <a:srgbClr val="000000"/>
                </a:solidFill>
                <a:latin typeface="+mj-lt"/>
              </a:rPr>
              <a:t>generate revenue.</a:t>
            </a:r>
          </a:p>
          <a:p>
            <a:pPr algn="l"/>
            <a:r>
              <a:rPr lang="en-US" b="1" i="0" u="none" strike="noStrike" baseline="0" dirty="0">
                <a:solidFill>
                  <a:srgbClr val="009A9A"/>
                </a:solidFill>
                <a:latin typeface="+mj-lt"/>
              </a:rPr>
              <a:t>Internationalized top-level domain name (IDN) </a:t>
            </a:r>
            <a:r>
              <a:rPr lang="en-US" b="0" i="0" u="none" strike="noStrike" baseline="0" dirty="0">
                <a:solidFill>
                  <a:srgbClr val="000000"/>
                </a:solidFill>
                <a:latin typeface="+mj-lt"/>
              </a:rPr>
              <a:t>allows domains to use non-ascii characters and has been deployed since 2009. There are over 9 </a:t>
            </a:r>
            <a:r>
              <a:rPr lang="en-CA" b="0" i="0" u="none" strike="noStrike" baseline="0" dirty="0">
                <a:solidFill>
                  <a:srgbClr val="000000"/>
                </a:solidFill>
                <a:latin typeface="+mj-lt"/>
              </a:rPr>
              <a:t>million IDN domains</a:t>
            </a:r>
            <a:endParaRPr lang="en-US" b="0" i="0" u="none" strike="noStrike" baseline="0" dirty="0">
              <a:latin typeface="+mj-lt"/>
            </a:endParaRPr>
          </a:p>
        </p:txBody>
      </p:sp>
    </p:spTree>
    <p:extLst>
      <p:ext uri="{BB962C8B-B14F-4D97-AF65-F5344CB8AC3E}">
        <p14:creationId xmlns:p14="http://schemas.microsoft.com/office/powerpoint/2010/main" val="2026749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In this chapter you will learn . . .</a:t>
            </a:r>
            <a:endParaRPr dirty="0"/>
          </a:p>
        </p:txBody>
      </p:sp>
      <p:sp>
        <p:nvSpPr>
          <p:cNvPr id="180" name="Google Shape;180;p29"/>
          <p:cNvSpPr txBox="1">
            <a:spLocks noGrp="1"/>
          </p:cNvSpPr>
          <p:nvPr>
            <p:ph type="body" idx="1"/>
          </p:nvPr>
        </p:nvSpPr>
        <p:spPr>
          <a:xfrm>
            <a:off x="457200" y="1081088"/>
            <a:ext cx="8232900" cy="3532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500"/>
              </a:spcBef>
              <a:spcAft>
                <a:spcPts val="0"/>
              </a:spcAft>
              <a:buNone/>
            </a:pPr>
            <a:endParaRPr b="1" dirty="0">
              <a:solidFill>
                <a:srgbClr val="007FA3"/>
              </a:solidFill>
            </a:endParaRPr>
          </a:p>
          <a:p>
            <a:pPr marL="118870" lvl="0" indent="-207770" algn="l" rtl="0">
              <a:lnSpc>
                <a:spcPct val="100000"/>
              </a:lnSpc>
              <a:spcBef>
                <a:spcPts val="1500"/>
              </a:spcBef>
              <a:spcAft>
                <a:spcPts val="0"/>
              </a:spcAft>
              <a:buClr>
                <a:srgbClr val="007FA3"/>
              </a:buClr>
              <a:buSzPts val="1800"/>
              <a:buChar char="●"/>
            </a:pPr>
            <a:r>
              <a:rPr lang="en-US" b="1" dirty="0">
                <a:solidFill>
                  <a:srgbClr val="000000"/>
                </a:solidFill>
              </a:rPr>
              <a:t>The fundamental protocols that make the web possible</a:t>
            </a:r>
          </a:p>
          <a:p>
            <a:pPr marL="118870" lvl="0" indent="-207770" algn="l" rtl="0">
              <a:lnSpc>
                <a:spcPct val="100000"/>
              </a:lnSpc>
              <a:spcBef>
                <a:spcPts val="1500"/>
              </a:spcBef>
              <a:spcAft>
                <a:spcPts val="0"/>
              </a:spcAft>
              <a:buClr>
                <a:srgbClr val="007FA3"/>
              </a:buClr>
              <a:buSzPts val="1800"/>
              <a:buChar char="●"/>
            </a:pPr>
            <a:r>
              <a:rPr lang="en-US" b="1" dirty="0">
                <a:solidFill>
                  <a:srgbClr val="000000"/>
                </a:solidFill>
              </a:rPr>
              <a:t>How the domain name system works</a:t>
            </a:r>
          </a:p>
          <a:p>
            <a:pPr marL="118870" lvl="0" indent="-207770" algn="l" rtl="0">
              <a:lnSpc>
                <a:spcPct val="100000"/>
              </a:lnSpc>
              <a:spcBef>
                <a:spcPts val="1500"/>
              </a:spcBef>
              <a:spcAft>
                <a:spcPts val="0"/>
              </a:spcAft>
              <a:buClr>
                <a:srgbClr val="007FA3"/>
              </a:buClr>
              <a:buSzPts val="1800"/>
              <a:buChar char="●"/>
            </a:pPr>
            <a:r>
              <a:rPr lang="en-US" b="1" dirty="0">
                <a:solidFill>
                  <a:srgbClr val="000000"/>
                </a:solidFill>
              </a:rPr>
              <a:t>Why HTTP is more than just a four-letter abbreviation</a:t>
            </a:r>
          </a:p>
          <a:p>
            <a:pPr marL="118870" lvl="0" indent="-207770" algn="l" rtl="0">
              <a:lnSpc>
                <a:spcPct val="100000"/>
              </a:lnSpc>
              <a:spcBef>
                <a:spcPts val="1500"/>
              </a:spcBef>
              <a:spcAft>
                <a:spcPts val="0"/>
              </a:spcAft>
              <a:buClr>
                <a:srgbClr val="007FA3"/>
              </a:buClr>
              <a:buSzPts val="1800"/>
              <a:buChar char="●"/>
            </a:pPr>
            <a:r>
              <a:rPr lang="en-US" b="1" dirty="0">
                <a:solidFill>
                  <a:srgbClr val="000000"/>
                </a:solidFill>
              </a:rPr>
              <a:t>How browsers and servers work to exchange and interpret HTML</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E4176-E883-402E-8876-BBC43E564493}"/>
              </a:ext>
            </a:extLst>
          </p:cNvPr>
          <p:cNvSpPr>
            <a:spLocks noGrp="1"/>
          </p:cNvSpPr>
          <p:nvPr>
            <p:ph type="title"/>
          </p:nvPr>
        </p:nvSpPr>
        <p:spPr/>
        <p:txBody>
          <a:bodyPr/>
          <a:lstStyle/>
          <a:p>
            <a:r>
              <a:rPr lang="en-CA" dirty="0"/>
              <a:t>Name Registration</a:t>
            </a:r>
          </a:p>
        </p:txBody>
      </p:sp>
      <p:sp>
        <p:nvSpPr>
          <p:cNvPr id="3" name="Text Placeholder 2">
            <a:extLst>
              <a:ext uri="{FF2B5EF4-FFF2-40B4-BE49-F238E27FC236}">
                <a16:creationId xmlns:a16="http://schemas.microsoft.com/office/drawing/2014/main" id="{4E2A13AE-6192-4D51-8958-BF55D649BA3C}"/>
              </a:ext>
            </a:extLst>
          </p:cNvPr>
          <p:cNvSpPr>
            <a:spLocks noGrp="1"/>
          </p:cNvSpPr>
          <p:nvPr>
            <p:ph type="body" idx="1"/>
          </p:nvPr>
        </p:nvSpPr>
        <p:spPr/>
        <p:txBody>
          <a:bodyPr/>
          <a:lstStyle/>
          <a:p>
            <a:r>
              <a:rPr lang="en-US" sz="1800" b="0" i="0" u="none" strike="noStrike" baseline="0" dirty="0">
                <a:latin typeface="+mj-lt"/>
              </a:rPr>
              <a:t>Q: How then are domain names assigned?</a:t>
            </a:r>
          </a:p>
          <a:p>
            <a:pPr algn="l"/>
            <a:r>
              <a:rPr lang="en-CA" sz="1800" b="0" i="0" u="none" strike="noStrike" baseline="0" dirty="0">
                <a:solidFill>
                  <a:srgbClr val="000000"/>
                </a:solidFill>
                <a:latin typeface="+mj-lt"/>
              </a:rPr>
              <a:t>A: Special organizations or </a:t>
            </a:r>
            <a:r>
              <a:rPr lang="en-US" sz="1800" b="0" i="0" u="none" strike="noStrike" baseline="0" dirty="0">
                <a:solidFill>
                  <a:srgbClr val="000000"/>
                </a:solidFill>
                <a:latin typeface="+mj-lt"/>
              </a:rPr>
              <a:t>companies called </a:t>
            </a:r>
            <a:r>
              <a:rPr lang="en-US" sz="1800" b="1" i="0" u="none" strike="noStrike" baseline="0" dirty="0">
                <a:solidFill>
                  <a:srgbClr val="009A9A"/>
                </a:solidFill>
                <a:latin typeface="+mj-lt"/>
              </a:rPr>
              <a:t>domain name registrars </a:t>
            </a:r>
            <a:r>
              <a:rPr lang="en-US" sz="1800" b="0" i="0" u="none" strike="noStrike" baseline="0" dirty="0">
                <a:solidFill>
                  <a:srgbClr val="000000"/>
                </a:solidFill>
                <a:latin typeface="+mj-lt"/>
              </a:rPr>
              <a:t>manage the registration of domain names. </a:t>
            </a:r>
            <a:r>
              <a:rPr lang="en-US" sz="1800" b="0" i="0" u="none" strike="noStrike" baseline="0" dirty="0">
                <a:latin typeface="+mj-lt"/>
              </a:rPr>
              <a:t>These domain name registrars are given permission to do so by the appropriate generic top-level domain (gTLD) registry and/or a country code top-level domain </a:t>
            </a:r>
            <a:r>
              <a:rPr lang="en-CA" sz="1800" b="0" i="0" u="none" strike="noStrike" baseline="0" dirty="0">
                <a:latin typeface="+mj-lt"/>
              </a:rPr>
              <a:t>(ccTLD) registry.</a:t>
            </a:r>
          </a:p>
          <a:p>
            <a:pPr algn="l"/>
            <a:r>
              <a:rPr lang="en-US" sz="1800" dirty="0">
                <a:solidFill>
                  <a:srgbClr val="000000"/>
                </a:solidFill>
                <a:latin typeface="+mj-lt"/>
              </a:rPr>
              <a:t>T</a:t>
            </a:r>
            <a:r>
              <a:rPr lang="en-US" sz="1800" b="0" i="0" u="none" strike="noStrike" baseline="0" dirty="0">
                <a:solidFill>
                  <a:srgbClr val="000000"/>
                </a:solidFill>
                <a:latin typeface="+mj-lt"/>
              </a:rPr>
              <a:t>he nonprofit </a:t>
            </a:r>
            <a:r>
              <a:rPr lang="en-US" sz="1800" b="1" i="0" u="none" strike="noStrike" baseline="0" dirty="0">
                <a:solidFill>
                  <a:srgbClr val="009A9A"/>
                </a:solidFill>
                <a:latin typeface="+mj-lt"/>
              </a:rPr>
              <a:t>Internet Corporation for Assigned Names and Numbers (ICANN)</a:t>
            </a:r>
            <a:r>
              <a:rPr lang="en-US" sz="1800" b="0" i="0" u="none" strike="noStrike" baseline="0" dirty="0">
                <a:solidFill>
                  <a:srgbClr val="000000"/>
                </a:solidFill>
                <a:latin typeface="+mj-lt"/>
              </a:rPr>
              <a:t>—oversees the management of </a:t>
            </a:r>
            <a:r>
              <a:rPr lang="en-US" sz="1800" b="0" i="0" u="none" strike="noStrike" baseline="0" dirty="0" err="1">
                <a:solidFill>
                  <a:srgbClr val="000000"/>
                </a:solidFill>
                <a:latin typeface="+mj-lt"/>
              </a:rPr>
              <a:t>toplevel</a:t>
            </a:r>
            <a:r>
              <a:rPr lang="en-US" sz="1800" dirty="0">
                <a:solidFill>
                  <a:srgbClr val="000000"/>
                </a:solidFill>
                <a:latin typeface="+mj-lt"/>
              </a:rPr>
              <a:t> </a:t>
            </a:r>
            <a:r>
              <a:rPr lang="en-US" sz="1800" b="0" i="0" u="none" strike="noStrike" baseline="0" dirty="0">
                <a:solidFill>
                  <a:srgbClr val="000000"/>
                </a:solidFill>
                <a:latin typeface="+mj-lt"/>
              </a:rPr>
              <a:t>domains, accredits registrars, and coordinates other aspects of DNS.</a:t>
            </a:r>
            <a:endParaRPr lang="en-CA" dirty="0">
              <a:latin typeface="+mj-lt"/>
            </a:endParaRPr>
          </a:p>
        </p:txBody>
      </p:sp>
    </p:spTree>
    <p:extLst>
      <p:ext uri="{BB962C8B-B14F-4D97-AF65-F5344CB8AC3E}">
        <p14:creationId xmlns:p14="http://schemas.microsoft.com/office/powerpoint/2010/main" val="13757381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C173E-463C-4391-83F2-F49211768C00}"/>
              </a:ext>
            </a:extLst>
          </p:cNvPr>
          <p:cNvSpPr>
            <a:spLocks noGrp="1"/>
          </p:cNvSpPr>
          <p:nvPr>
            <p:ph type="title"/>
          </p:nvPr>
        </p:nvSpPr>
        <p:spPr/>
        <p:txBody>
          <a:bodyPr/>
          <a:lstStyle/>
          <a:p>
            <a:r>
              <a:rPr lang="en-CA" dirty="0"/>
              <a:t>Domain name registration process</a:t>
            </a:r>
          </a:p>
        </p:txBody>
      </p:sp>
      <p:sp>
        <p:nvSpPr>
          <p:cNvPr id="6" name="TextBox 5">
            <a:extLst>
              <a:ext uri="{FF2B5EF4-FFF2-40B4-BE49-F238E27FC236}">
                <a16:creationId xmlns:a16="http://schemas.microsoft.com/office/drawing/2014/main" id="{ED3A0730-3549-437E-8CF2-7A6340BB9EC5}"/>
              </a:ext>
            </a:extLst>
          </p:cNvPr>
          <p:cNvSpPr txBox="1"/>
          <p:nvPr/>
        </p:nvSpPr>
        <p:spPr>
          <a:xfrm>
            <a:off x="571500" y="984487"/>
            <a:ext cx="4000500" cy="3323987"/>
          </a:xfrm>
          <a:prstGeom prst="rect">
            <a:avLst/>
          </a:prstGeom>
          <a:noFill/>
        </p:spPr>
        <p:txBody>
          <a:bodyPr wrap="square" rtlCol="0">
            <a:spAutoFit/>
          </a:bodyPr>
          <a:lstStyle/>
          <a:p>
            <a:pPr marL="342900" indent="-342900" algn="l">
              <a:buFont typeface="+mj-lt"/>
              <a:buAutoNum type="arabicPeriod"/>
            </a:pPr>
            <a:r>
              <a:rPr lang="en-CA" b="0" i="0" u="none" strike="noStrike" baseline="0" dirty="0">
                <a:latin typeface="+mj-lt"/>
              </a:rPr>
              <a:t>Registrant searches for domain, typically using web portal of Registrar or Reseller.</a:t>
            </a:r>
          </a:p>
          <a:p>
            <a:pPr marL="342900" indent="-342900" algn="l">
              <a:buFont typeface="+mj-lt"/>
              <a:buAutoNum type="arabicPeriod"/>
            </a:pPr>
            <a:r>
              <a:rPr lang="en-CA" b="0" i="0" u="none" strike="noStrike" baseline="0" dirty="0">
                <a:latin typeface="+mj-lt"/>
              </a:rPr>
              <a:t>Registrar queries the relevant TLD Registry Operator to see if requested domain is available.</a:t>
            </a:r>
          </a:p>
          <a:p>
            <a:pPr marL="342900" indent="-342900" algn="l">
              <a:buFont typeface="+mj-lt"/>
              <a:buAutoNum type="arabicPeriod"/>
            </a:pPr>
            <a:r>
              <a:rPr lang="en-US" b="0" i="0" u="none" strike="noStrike" baseline="0" dirty="0">
                <a:latin typeface="+mj-lt"/>
              </a:rPr>
              <a:t>If domain is available, then Registrant will pay for the domain and provide the necessary WHOIS information</a:t>
            </a:r>
          </a:p>
          <a:p>
            <a:pPr marL="342900" indent="-342900" algn="l">
              <a:buFont typeface="+mj-lt"/>
              <a:buAutoNum type="arabicPeriod"/>
            </a:pPr>
            <a:r>
              <a:rPr lang="en-CA" b="0" i="0" u="none" strike="noStrike" baseline="0" dirty="0">
                <a:latin typeface="+mj-lt"/>
              </a:rPr>
              <a:t>Registrar pushes WHOIS information about new domain to TLD Registry Operator</a:t>
            </a:r>
          </a:p>
          <a:p>
            <a:pPr marL="342900" indent="-342900" algn="l">
              <a:buFont typeface="+mj-lt"/>
              <a:buAutoNum type="arabicPeriod"/>
            </a:pPr>
            <a:r>
              <a:rPr lang="en-CA" b="0" i="0" u="none" strike="noStrike" baseline="0" dirty="0">
                <a:latin typeface="+mj-lt"/>
              </a:rPr>
              <a:t>Registry operator adds WHOIS </a:t>
            </a:r>
            <a:r>
              <a:rPr lang="en-US" b="0" i="0" u="none" strike="noStrike" baseline="0" dirty="0">
                <a:latin typeface="+mj-lt"/>
              </a:rPr>
              <a:t>information for new domain to its </a:t>
            </a:r>
            <a:r>
              <a:rPr lang="en-CA" b="0" i="0" u="none" strike="noStrike" baseline="0" dirty="0">
                <a:latin typeface="+mj-lt"/>
              </a:rPr>
              <a:t>authoritative list </a:t>
            </a:r>
          </a:p>
          <a:p>
            <a:pPr marL="342900" indent="-342900" algn="l">
              <a:buFont typeface="+mj-lt"/>
              <a:buAutoNum type="arabicPeriod"/>
            </a:pPr>
            <a:r>
              <a:rPr lang="en-US" b="0" i="0" u="none" strike="noStrike" baseline="0" dirty="0">
                <a:solidFill>
                  <a:srgbClr val="000000"/>
                </a:solidFill>
                <a:latin typeface="+mj-lt"/>
              </a:rPr>
              <a:t>Registry operator will push DNS </a:t>
            </a:r>
            <a:r>
              <a:rPr lang="en-US" b="0" i="0" u="none" strike="noStrike" baseline="0" dirty="0">
                <a:solidFill>
                  <a:srgbClr val="FFFFFF"/>
                </a:solidFill>
                <a:latin typeface="+mj-lt"/>
              </a:rPr>
              <a:t>5 </a:t>
            </a:r>
            <a:r>
              <a:rPr lang="en-US" b="0" i="0" u="none" strike="noStrike" baseline="0" dirty="0">
                <a:solidFill>
                  <a:srgbClr val="000000"/>
                </a:solidFill>
                <a:latin typeface="+mj-lt"/>
              </a:rPr>
              <a:t>information for new domain out to its name servers for the TLD.</a:t>
            </a:r>
            <a:endParaRPr lang="en-CA" dirty="0">
              <a:latin typeface="+mj-lt"/>
            </a:endParaRPr>
          </a:p>
        </p:txBody>
      </p:sp>
      <p:pic>
        <p:nvPicPr>
          <p:cNvPr id="5" name="Picture 4" descr="FIGURE 2.8 Domain name registration process">
            <a:extLst>
              <a:ext uri="{FF2B5EF4-FFF2-40B4-BE49-F238E27FC236}">
                <a16:creationId xmlns:a16="http://schemas.microsoft.com/office/drawing/2014/main" id="{497B6272-B3A2-444D-829D-852838242301}"/>
              </a:ext>
            </a:extLst>
          </p:cNvPr>
          <p:cNvPicPr>
            <a:picLocks noChangeAspect="1"/>
          </p:cNvPicPr>
          <p:nvPr/>
        </p:nvPicPr>
        <p:blipFill>
          <a:blip r:embed="rId2"/>
          <a:stretch>
            <a:fillRect/>
          </a:stretch>
        </p:blipFill>
        <p:spPr>
          <a:xfrm>
            <a:off x="4829614" y="984487"/>
            <a:ext cx="3857186" cy="3730388"/>
          </a:xfrm>
          <a:prstGeom prst="rect">
            <a:avLst/>
          </a:prstGeom>
        </p:spPr>
      </p:pic>
    </p:spTree>
    <p:extLst>
      <p:ext uri="{BB962C8B-B14F-4D97-AF65-F5344CB8AC3E}">
        <p14:creationId xmlns:p14="http://schemas.microsoft.com/office/powerpoint/2010/main" val="14923747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9B021-D1CB-4247-9DEA-02B8D2AE1F26}"/>
              </a:ext>
            </a:extLst>
          </p:cNvPr>
          <p:cNvSpPr>
            <a:spLocks noGrp="1"/>
          </p:cNvSpPr>
          <p:nvPr>
            <p:ph type="title"/>
          </p:nvPr>
        </p:nvSpPr>
        <p:spPr/>
        <p:txBody>
          <a:bodyPr/>
          <a:lstStyle/>
          <a:p>
            <a:r>
              <a:rPr lang="en-CA" dirty="0"/>
              <a:t>Address Resolution</a:t>
            </a:r>
          </a:p>
        </p:txBody>
      </p:sp>
      <p:sp>
        <p:nvSpPr>
          <p:cNvPr id="3" name="Text Placeholder 2">
            <a:extLst>
              <a:ext uri="{FF2B5EF4-FFF2-40B4-BE49-F238E27FC236}">
                <a16:creationId xmlns:a16="http://schemas.microsoft.com/office/drawing/2014/main" id="{B98EAAD5-F43A-4B30-B63E-D2FE41641211}"/>
              </a:ext>
            </a:extLst>
          </p:cNvPr>
          <p:cNvSpPr>
            <a:spLocks noGrp="1"/>
          </p:cNvSpPr>
          <p:nvPr>
            <p:ph type="body" idx="1"/>
          </p:nvPr>
        </p:nvSpPr>
        <p:spPr>
          <a:xfrm>
            <a:off x="457201" y="984487"/>
            <a:ext cx="4113914" cy="3629077"/>
          </a:xfrm>
        </p:spPr>
        <p:txBody>
          <a:bodyPr/>
          <a:lstStyle/>
          <a:p>
            <a:pPr>
              <a:buFont typeface="+mj-lt"/>
              <a:buAutoNum type="arabicPeriod"/>
            </a:pPr>
            <a:r>
              <a:rPr lang="en-CA" sz="1400" b="0" i="0" u="none" strike="noStrike" baseline="0" dirty="0">
                <a:latin typeface="+mj-lt"/>
              </a:rPr>
              <a:t>Client makes request for domain</a:t>
            </a:r>
          </a:p>
          <a:p>
            <a:pPr>
              <a:buFont typeface="+mj-lt"/>
              <a:buAutoNum type="arabicPeriod"/>
            </a:pPr>
            <a:r>
              <a:rPr lang="en-CA" sz="1400" b="0" i="0" u="none" strike="noStrike" baseline="0" dirty="0">
                <a:latin typeface="+mj-lt"/>
              </a:rPr>
              <a:t>Client computer checks local DNS Cache</a:t>
            </a:r>
          </a:p>
          <a:p>
            <a:pPr>
              <a:buFont typeface="+mj-lt"/>
              <a:buAutoNum type="arabicPeriod"/>
            </a:pPr>
            <a:r>
              <a:rPr lang="en-US" sz="1400" b="0" i="0" u="none" strike="noStrike" baseline="0" dirty="0">
                <a:latin typeface="+mj-lt"/>
              </a:rPr>
              <a:t>If requested domain is not in the local cache, the computer requests the IP address for the domain from </a:t>
            </a:r>
            <a:r>
              <a:rPr lang="en-CA" sz="1400" b="0" i="0" u="none" strike="noStrike" baseline="0" dirty="0">
                <a:latin typeface="+mj-lt"/>
              </a:rPr>
              <a:t>its primary DNS server</a:t>
            </a:r>
          </a:p>
          <a:p>
            <a:pPr>
              <a:buFont typeface="+mj-lt"/>
              <a:buAutoNum type="arabicPeriod"/>
            </a:pPr>
            <a:r>
              <a:rPr lang="en-US" sz="1400" b="0" i="0" u="none" strike="noStrike" baseline="0" dirty="0">
                <a:latin typeface="+mj-lt"/>
              </a:rPr>
              <a:t>If the primary DNS Server doesn’t have a record for the requested domain in its cache, it sends out the request to the Root Name Server</a:t>
            </a:r>
          </a:p>
          <a:p>
            <a:pPr>
              <a:buFont typeface="+mj-lt"/>
              <a:buAutoNum type="arabicPeriod"/>
            </a:pPr>
            <a:r>
              <a:rPr lang="en-US" sz="1400" b="0" i="0" u="none" strike="noStrike" baseline="0" dirty="0">
                <a:latin typeface="+mj-lt"/>
              </a:rPr>
              <a:t>The Root Name Server returns the address of the relevant Top-Level </a:t>
            </a:r>
            <a:r>
              <a:rPr lang="en-CA" sz="1400" b="0" i="0" u="none" strike="noStrike" baseline="0" dirty="0">
                <a:latin typeface="+mj-lt"/>
              </a:rPr>
              <a:t>Domain (TLD) Server.</a:t>
            </a:r>
            <a:endParaRPr lang="en-CA" sz="1400" dirty="0">
              <a:latin typeface="+mj-lt"/>
            </a:endParaRPr>
          </a:p>
        </p:txBody>
      </p:sp>
      <p:pic>
        <p:nvPicPr>
          <p:cNvPr id="5" name="Picture 4" descr="FIGURE 2.9 Domain name address resolution process&#10;">
            <a:extLst>
              <a:ext uri="{FF2B5EF4-FFF2-40B4-BE49-F238E27FC236}">
                <a16:creationId xmlns:a16="http://schemas.microsoft.com/office/drawing/2014/main" id="{D84A555C-8A6C-4DCC-9AFF-7055D38706C4}"/>
              </a:ext>
            </a:extLst>
          </p:cNvPr>
          <p:cNvPicPr>
            <a:picLocks noChangeAspect="1"/>
          </p:cNvPicPr>
          <p:nvPr/>
        </p:nvPicPr>
        <p:blipFill>
          <a:blip r:embed="rId2"/>
          <a:stretch>
            <a:fillRect/>
          </a:stretch>
        </p:blipFill>
        <p:spPr>
          <a:xfrm>
            <a:off x="4571113" y="1108312"/>
            <a:ext cx="4115686" cy="3607861"/>
          </a:xfrm>
          <a:prstGeom prst="rect">
            <a:avLst/>
          </a:prstGeom>
        </p:spPr>
      </p:pic>
    </p:spTree>
    <p:extLst>
      <p:ext uri="{BB962C8B-B14F-4D97-AF65-F5344CB8AC3E}">
        <p14:creationId xmlns:p14="http://schemas.microsoft.com/office/powerpoint/2010/main" val="27253838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9B021-D1CB-4247-9DEA-02B8D2AE1F26}"/>
              </a:ext>
            </a:extLst>
          </p:cNvPr>
          <p:cNvSpPr>
            <a:spLocks noGrp="1"/>
          </p:cNvSpPr>
          <p:nvPr>
            <p:ph type="title"/>
          </p:nvPr>
        </p:nvSpPr>
        <p:spPr/>
        <p:txBody>
          <a:bodyPr/>
          <a:lstStyle/>
          <a:p>
            <a:r>
              <a:rPr lang="en-CA" dirty="0"/>
              <a:t>Address Resolution (</a:t>
            </a:r>
            <a:r>
              <a:rPr lang="en-CA" dirty="0" err="1"/>
              <a:t>cont</a:t>
            </a:r>
            <a:r>
              <a:rPr lang="en-CA" dirty="0"/>
              <a:t>)</a:t>
            </a:r>
          </a:p>
        </p:txBody>
      </p:sp>
      <p:sp>
        <p:nvSpPr>
          <p:cNvPr id="3" name="Text Placeholder 2">
            <a:extLst>
              <a:ext uri="{FF2B5EF4-FFF2-40B4-BE49-F238E27FC236}">
                <a16:creationId xmlns:a16="http://schemas.microsoft.com/office/drawing/2014/main" id="{B98EAAD5-F43A-4B30-B63E-D2FE41641211}"/>
              </a:ext>
            </a:extLst>
          </p:cNvPr>
          <p:cNvSpPr>
            <a:spLocks noGrp="1"/>
          </p:cNvSpPr>
          <p:nvPr>
            <p:ph type="body" idx="1"/>
          </p:nvPr>
        </p:nvSpPr>
        <p:spPr>
          <a:xfrm>
            <a:off x="457201" y="1108311"/>
            <a:ext cx="4113914" cy="3607861"/>
          </a:xfrm>
        </p:spPr>
        <p:txBody>
          <a:bodyPr/>
          <a:lstStyle/>
          <a:p>
            <a:pPr algn="l">
              <a:buFont typeface="+mj-lt"/>
              <a:buAutoNum type="arabicPeriod" startAt="6"/>
            </a:pPr>
            <a:r>
              <a:rPr lang="en-US" sz="1400" b="0" i="0" u="none" strike="noStrike" baseline="0" dirty="0">
                <a:latin typeface="+mj-lt"/>
              </a:rPr>
              <a:t>The DNS Server requests the DNS record information from the provided TLD Server.</a:t>
            </a:r>
          </a:p>
          <a:p>
            <a:pPr algn="l">
              <a:buFont typeface="+mj-lt"/>
              <a:buAutoNum type="arabicPeriod" startAt="6"/>
            </a:pPr>
            <a:r>
              <a:rPr lang="en-US" sz="1400" b="0" i="0" u="none" strike="noStrike" baseline="0" dirty="0">
                <a:latin typeface="+mj-lt"/>
              </a:rPr>
              <a:t>The TLD Name Server returns with the IP addresses of the </a:t>
            </a:r>
            <a:r>
              <a:rPr lang="en-CA" sz="1400" b="0" i="0" u="none" strike="noStrike" baseline="0" dirty="0">
                <a:latin typeface="+mj-lt"/>
              </a:rPr>
              <a:t>Authoritative DNS Servers for the requested domain.</a:t>
            </a:r>
          </a:p>
          <a:p>
            <a:pPr algn="l">
              <a:buFont typeface="+mj-lt"/>
              <a:buAutoNum type="arabicPeriod" startAt="6"/>
            </a:pPr>
            <a:r>
              <a:rPr lang="en-US" sz="1400" b="0" i="0" u="none" strike="noStrike" baseline="0" dirty="0">
                <a:latin typeface="+mj-lt"/>
              </a:rPr>
              <a:t>The DNS Server requests the IP </a:t>
            </a:r>
            <a:r>
              <a:rPr lang="en-CA" sz="1400" b="0" i="0" u="none" strike="noStrike" baseline="0" dirty="0">
                <a:latin typeface="+mj-lt"/>
              </a:rPr>
              <a:t>address for the originally </a:t>
            </a:r>
            <a:r>
              <a:rPr lang="en-US" sz="1400" b="0" i="0" u="none" strike="noStrike" baseline="0" dirty="0">
                <a:latin typeface="+mj-lt"/>
              </a:rPr>
              <a:t>requested domain from one of </a:t>
            </a:r>
            <a:r>
              <a:rPr lang="en-CA" sz="1400" b="0" i="0" u="none" strike="noStrike" baseline="0" dirty="0">
                <a:latin typeface="+mj-lt"/>
              </a:rPr>
              <a:t>the site’s Authoritative DNS Servers.</a:t>
            </a:r>
          </a:p>
          <a:p>
            <a:pPr algn="l">
              <a:buFont typeface="+mj-lt"/>
              <a:buAutoNum type="arabicPeriod" startAt="6"/>
            </a:pPr>
            <a:r>
              <a:rPr lang="en-CA" sz="1400" b="0" i="0" u="none" strike="noStrike" baseline="0" dirty="0">
                <a:latin typeface="+mj-lt"/>
              </a:rPr>
              <a:t>The DNS Server returns the IP address of the requested domain.</a:t>
            </a:r>
          </a:p>
          <a:p>
            <a:pPr algn="l">
              <a:buFont typeface="+mj-lt"/>
              <a:buAutoNum type="arabicPeriod" startAt="6"/>
            </a:pPr>
            <a:r>
              <a:rPr lang="en-CA" sz="1400" b="0" i="0" u="none" strike="noStrike" baseline="0" dirty="0">
                <a:latin typeface="+mj-lt"/>
              </a:rPr>
              <a:t>The client computer can finally make its request of the domain.</a:t>
            </a:r>
            <a:endParaRPr lang="en-CA" sz="1400" dirty="0">
              <a:latin typeface="+mj-lt"/>
            </a:endParaRPr>
          </a:p>
        </p:txBody>
      </p:sp>
      <p:pic>
        <p:nvPicPr>
          <p:cNvPr id="5" name="Picture 4" descr="FIGURE 2.9 Domain name address resolution process&#10;">
            <a:extLst>
              <a:ext uri="{FF2B5EF4-FFF2-40B4-BE49-F238E27FC236}">
                <a16:creationId xmlns:a16="http://schemas.microsoft.com/office/drawing/2014/main" id="{D84A555C-8A6C-4DCC-9AFF-7055D38706C4}"/>
              </a:ext>
            </a:extLst>
          </p:cNvPr>
          <p:cNvPicPr>
            <a:picLocks noChangeAspect="1"/>
          </p:cNvPicPr>
          <p:nvPr/>
        </p:nvPicPr>
        <p:blipFill>
          <a:blip r:embed="rId2"/>
          <a:stretch>
            <a:fillRect/>
          </a:stretch>
        </p:blipFill>
        <p:spPr>
          <a:xfrm>
            <a:off x="4571113" y="1108312"/>
            <a:ext cx="4115686" cy="3607861"/>
          </a:xfrm>
          <a:prstGeom prst="rect">
            <a:avLst/>
          </a:prstGeom>
        </p:spPr>
      </p:pic>
    </p:spTree>
    <p:extLst>
      <p:ext uri="{BB962C8B-B14F-4D97-AF65-F5344CB8AC3E}">
        <p14:creationId xmlns:p14="http://schemas.microsoft.com/office/powerpoint/2010/main" val="38184122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73570-F869-4C3E-95F3-4B79A90FF86A}"/>
              </a:ext>
            </a:extLst>
          </p:cNvPr>
          <p:cNvSpPr>
            <a:spLocks noGrp="1"/>
          </p:cNvSpPr>
          <p:nvPr>
            <p:ph type="title"/>
          </p:nvPr>
        </p:nvSpPr>
        <p:spPr/>
        <p:txBody>
          <a:bodyPr/>
          <a:lstStyle/>
          <a:p>
            <a:r>
              <a:rPr lang="en-CA" dirty="0"/>
              <a:t>Uniform Resource Locators</a:t>
            </a:r>
          </a:p>
        </p:txBody>
      </p:sp>
      <p:sp>
        <p:nvSpPr>
          <p:cNvPr id="3" name="Text Placeholder 2">
            <a:extLst>
              <a:ext uri="{FF2B5EF4-FFF2-40B4-BE49-F238E27FC236}">
                <a16:creationId xmlns:a16="http://schemas.microsoft.com/office/drawing/2014/main" id="{DBB073F3-51E6-416B-B7F4-9D4521ED8DC2}"/>
              </a:ext>
            </a:extLst>
          </p:cNvPr>
          <p:cNvSpPr>
            <a:spLocks noGrp="1"/>
          </p:cNvSpPr>
          <p:nvPr>
            <p:ph type="body" idx="1"/>
          </p:nvPr>
        </p:nvSpPr>
        <p:spPr/>
        <p:txBody>
          <a:bodyPr/>
          <a:lstStyle/>
          <a:p>
            <a:pPr marL="114300" indent="0">
              <a:buNone/>
            </a:pPr>
            <a:r>
              <a:rPr lang="en-US" sz="1800" b="1" i="0" u="none" strike="noStrike" baseline="0" dirty="0">
                <a:solidFill>
                  <a:srgbClr val="009A9A"/>
                </a:solidFill>
                <a:latin typeface="+mj-lt"/>
              </a:rPr>
              <a:t>Uniform Resource Locators </a:t>
            </a:r>
            <a:r>
              <a:rPr lang="en-CA" sz="1800" b="1" i="0" u="none" strike="noStrike" baseline="0" dirty="0">
                <a:solidFill>
                  <a:srgbClr val="009A9A"/>
                </a:solidFill>
                <a:latin typeface="+mj-lt"/>
              </a:rPr>
              <a:t>(URL)</a:t>
            </a:r>
            <a:r>
              <a:rPr lang="en-CA" sz="1800" dirty="0">
                <a:solidFill>
                  <a:srgbClr val="000000"/>
                </a:solidFill>
                <a:latin typeface="+mj-lt"/>
              </a:rPr>
              <a:t> </a:t>
            </a:r>
            <a:r>
              <a:rPr lang="en-US" sz="1800" b="0" i="0" u="none" strike="noStrike" baseline="0" dirty="0">
                <a:latin typeface="+mj-lt"/>
              </a:rPr>
              <a:t>allow clients to request particular resources (files) from the server</a:t>
            </a:r>
            <a:r>
              <a:rPr lang="en-CA" sz="1800" b="0" i="0" u="none" strike="noStrike" baseline="0" dirty="0">
                <a:latin typeface="+mj-lt"/>
              </a:rPr>
              <a:t>. </a:t>
            </a:r>
          </a:p>
          <a:p>
            <a:pPr marL="114300" indent="0" algn="l">
              <a:buNone/>
            </a:pPr>
            <a:r>
              <a:rPr lang="en-US" sz="1800" b="0" i="0" u="none" strike="noStrike" baseline="0" dirty="0">
                <a:latin typeface="+mj-lt"/>
              </a:rPr>
              <a:t>URL’s consist of two required components: </a:t>
            </a:r>
          </a:p>
          <a:p>
            <a:pPr>
              <a:buFont typeface="+mj-lt"/>
              <a:buAutoNum type="arabicPeriod"/>
            </a:pPr>
            <a:r>
              <a:rPr lang="en-US" sz="1800" b="0" i="0" u="none" strike="noStrike" baseline="0" dirty="0">
                <a:latin typeface="+mj-lt"/>
              </a:rPr>
              <a:t>the protocol used to connect and </a:t>
            </a:r>
          </a:p>
          <a:p>
            <a:pPr>
              <a:buFont typeface="+mj-lt"/>
              <a:buAutoNum type="arabicPeriod"/>
            </a:pPr>
            <a:r>
              <a:rPr lang="en-US" sz="1800" b="0" i="0" u="none" strike="noStrike" baseline="0" dirty="0">
                <a:latin typeface="+mj-lt"/>
              </a:rPr>
              <a:t>the domain (or IP address) to connect to.</a:t>
            </a:r>
            <a:endParaRPr lang="en-CA" dirty="0">
              <a:latin typeface="+mj-lt"/>
            </a:endParaRPr>
          </a:p>
        </p:txBody>
      </p:sp>
      <p:pic>
        <p:nvPicPr>
          <p:cNvPr id="5" name="Picture 4" descr="URL diagram&#10;">
            <a:extLst>
              <a:ext uri="{FF2B5EF4-FFF2-40B4-BE49-F238E27FC236}">
                <a16:creationId xmlns:a16="http://schemas.microsoft.com/office/drawing/2014/main" id="{BDB4DB96-C90B-487F-8F76-4C0FD8CE0073}"/>
              </a:ext>
            </a:extLst>
          </p:cNvPr>
          <p:cNvPicPr>
            <a:picLocks noChangeAspect="1"/>
          </p:cNvPicPr>
          <p:nvPr/>
        </p:nvPicPr>
        <p:blipFill>
          <a:blip r:embed="rId2"/>
          <a:stretch>
            <a:fillRect/>
          </a:stretch>
        </p:blipFill>
        <p:spPr>
          <a:xfrm>
            <a:off x="2726531" y="3788858"/>
            <a:ext cx="3690937" cy="406904"/>
          </a:xfrm>
          <a:prstGeom prst="rect">
            <a:avLst/>
          </a:prstGeom>
        </p:spPr>
      </p:pic>
    </p:spTree>
    <p:extLst>
      <p:ext uri="{BB962C8B-B14F-4D97-AF65-F5344CB8AC3E}">
        <p14:creationId xmlns:p14="http://schemas.microsoft.com/office/powerpoint/2010/main" val="34856762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73570-F869-4C3E-95F3-4B79A90FF86A}"/>
              </a:ext>
            </a:extLst>
          </p:cNvPr>
          <p:cNvSpPr>
            <a:spLocks noGrp="1"/>
          </p:cNvSpPr>
          <p:nvPr>
            <p:ph type="title"/>
          </p:nvPr>
        </p:nvSpPr>
        <p:spPr/>
        <p:txBody>
          <a:bodyPr/>
          <a:lstStyle/>
          <a:p>
            <a:r>
              <a:rPr lang="en-CA" sz="3200" dirty="0"/>
              <a:t>Uniform Resource Locators (optional)</a:t>
            </a:r>
          </a:p>
        </p:txBody>
      </p:sp>
      <p:sp>
        <p:nvSpPr>
          <p:cNvPr id="3" name="Text Placeholder 2">
            <a:extLst>
              <a:ext uri="{FF2B5EF4-FFF2-40B4-BE49-F238E27FC236}">
                <a16:creationId xmlns:a16="http://schemas.microsoft.com/office/drawing/2014/main" id="{DBB073F3-51E6-416B-B7F4-9D4521ED8DC2}"/>
              </a:ext>
            </a:extLst>
          </p:cNvPr>
          <p:cNvSpPr>
            <a:spLocks noGrp="1"/>
          </p:cNvSpPr>
          <p:nvPr>
            <p:ph type="body" idx="1"/>
          </p:nvPr>
        </p:nvSpPr>
        <p:spPr>
          <a:xfrm>
            <a:off x="457201" y="1081088"/>
            <a:ext cx="8229600" cy="3532476"/>
          </a:xfrm>
        </p:spPr>
        <p:txBody>
          <a:bodyPr numCol="1"/>
          <a:lstStyle/>
          <a:p>
            <a:pPr marL="114300" indent="0" algn="l">
              <a:buNone/>
            </a:pPr>
            <a:r>
              <a:rPr lang="en-CA" sz="1800" b="1" i="0" u="none" strike="noStrike" baseline="0" dirty="0">
                <a:latin typeface="+mj-lt"/>
              </a:rPr>
              <a:t>Optional </a:t>
            </a:r>
            <a:r>
              <a:rPr lang="en-US" sz="1800" b="1" i="0" u="none" strike="noStrike" baseline="0" dirty="0">
                <a:latin typeface="+mj-lt"/>
              </a:rPr>
              <a:t>components </a:t>
            </a:r>
            <a:r>
              <a:rPr lang="en-US" sz="1800" b="0" i="0" u="none" strike="noStrike" baseline="0" dirty="0">
                <a:latin typeface="+mj-lt"/>
              </a:rPr>
              <a:t>of the URL are: </a:t>
            </a:r>
          </a:p>
          <a:p>
            <a:r>
              <a:rPr lang="en-US" sz="1800" b="0" i="0" u="none" strike="noStrike" baseline="0" dirty="0">
                <a:latin typeface="+mj-lt"/>
              </a:rPr>
              <a:t>the </a:t>
            </a:r>
            <a:r>
              <a:rPr lang="en-US" sz="1800" b="1" i="0" u="none" strike="noStrike" baseline="0" dirty="0">
                <a:latin typeface="+mj-lt"/>
              </a:rPr>
              <a:t>path</a:t>
            </a:r>
            <a:r>
              <a:rPr lang="en-US" sz="1800" b="0" i="0" u="none" strike="noStrike" baseline="0" dirty="0">
                <a:latin typeface="+mj-lt"/>
              </a:rPr>
              <a:t> (which identifies a file or directory to access on that server), </a:t>
            </a:r>
          </a:p>
          <a:p>
            <a:r>
              <a:rPr lang="en-US" sz="1800" b="0" i="0" u="none" strike="noStrike" baseline="0" dirty="0">
                <a:latin typeface="+mj-lt"/>
              </a:rPr>
              <a:t>the </a:t>
            </a:r>
            <a:r>
              <a:rPr lang="en-US" sz="1800" b="1" i="0" u="none" strike="noStrike" baseline="0" dirty="0">
                <a:latin typeface="+mj-lt"/>
              </a:rPr>
              <a:t>port</a:t>
            </a:r>
            <a:r>
              <a:rPr lang="en-US" sz="1800" b="0" i="0" u="none" strike="noStrike" baseline="0" dirty="0">
                <a:latin typeface="+mj-lt"/>
              </a:rPr>
              <a:t> to connect to, </a:t>
            </a:r>
          </a:p>
          <a:p>
            <a:r>
              <a:rPr lang="en-US" sz="1800" b="0" i="0" u="none" strike="noStrike" baseline="0" dirty="0">
                <a:latin typeface="+mj-lt"/>
              </a:rPr>
              <a:t>a </a:t>
            </a:r>
            <a:r>
              <a:rPr lang="en-US" sz="1800" b="1" i="0" u="none" strike="noStrike" baseline="0" dirty="0">
                <a:latin typeface="+mj-lt"/>
              </a:rPr>
              <a:t>query string</a:t>
            </a:r>
            <a:r>
              <a:rPr lang="en-US" sz="1800" b="0" i="0" u="none" strike="noStrike" baseline="0" dirty="0">
                <a:latin typeface="+mj-lt"/>
              </a:rPr>
              <a:t>, and </a:t>
            </a:r>
          </a:p>
          <a:p>
            <a:r>
              <a:rPr lang="en-US" sz="1800" i="0" u="none" strike="noStrike" baseline="0" dirty="0">
                <a:latin typeface="+mj-lt"/>
              </a:rPr>
              <a:t>a</a:t>
            </a:r>
            <a:r>
              <a:rPr lang="en-US" sz="1800" b="1" i="0" u="none" strike="noStrike" baseline="0" dirty="0">
                <a:latin typeface="+mj-lt"/>
              </a:rPr>
              <a:t> fragment </a:t>
            </a:r>
            <a:r>
              <a:rPr lang="en-US" sz="1800" i="0" u="none" strike="noStrike" baseline="0" dirty="0">
                <a:latin typeface="+mj-lt"/>
              </a:rPr>
              <a:t>identifier</a:t>
            </a:r>
          </a:p>
        </p:txBody>
      </p:sp>
      <p:pic>
        <p:nvPicPr>
          <p:cNvPr id="5" name="Picture 4" descr="URL diagram">
            <a:extLst>
              <a:ext uri="{FF2B5EF4-FFF2-40B4-BE49-F238E27FC236}">
                <a16:creationId xmlns:a16="http://schemas.microsoft.com/office/drawing/2014/main" id="{AC28A7B6-B0EB-457E-A1FD-39E09E43C3ED}"/>
              </a:ext>
            </a:extLst>
          </p:cNvPr>
          <p:cNvPicPr>
            <a:picLocks noChangeAspect="1"/>
          </p:cNvPicPr>
          <p:nvPr/>
        </p:nvPicPr>
        <p:blipFill>
          <a:blip r:embed="rId2"/>
          <a:stretch>
            <a:fillRect/>
          </a:stretch>
        </p:blipFill>
        <p:spPr>
          <a:xfrm>
            <a:off x="2726531" y="3788858"/>
            <a:ext cx="3690937" cy="406904"/>
          </a:xfrm>
          <a:prstGeom prst="rect">
            <a:avLst/>
          </a:prstGeom>
        </p:spPr>
      </p:pic>
    </p:spTree>
    <p:extLst>
      <p:ext uri="{BB962C8B-B14F-4D97-AF65-F5344CB8AC3E}">
        <p14:creationId xmlns:p14="http://schemas.microsoft.com/office/powerpoint/2010/main" val="20504258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6DCAD-A709-44FF-B763-348C09410F86}"/>
              </a:ext>
            </a:extLst>
          </p:cNvPr>
          <p:cNvSpPr>
            <a:spLocks noGrp="1"/>
          </p:cNvSpPr>
          <p:nvPr>
            <p:ph type="title"/>
          </p:nvPr>
        </p:nvSpPr>
        <p:spPr/>
        <p:txBody>
          <a:bodyPr/>
          <a:lstStyle/>
          <a:p>
            <a:r>
              <a:rPr lang="en-CA" dirty="0"/>
              <a:t>Port (URL)</a:t>
            </a:r>
          </a:p>
        </p:txBody>
      </p:sp>
      <p:sp>
        <p:nvSpPr>
          <p:cNvPr id="3" name="Text Placeholder 2">
            <a:extLst>
              <a:ext uri="{FF2B5EF4-FFF2-40B4-BE49-F238E27FC236}">
                <a16:creationId xmlns:a16="http://schemas.microsoft.com/office/drawing/2014/main" id="{C1BE24BF-E1CF-43C0-BBA4-589120A321A0}"/>
              </a:ext>
            </a:extLst>
          </p:cNvPr>
          <p:cNvSpPr>
            <a:spLocks noGrp="1"/>
          </p:cNvSpPr>
          <p:nvPr>
            <p:ph type="body" idx="1"/>
          </p:nvPr>
        </p:nvSpPr>
        <p:spPr/>
        <p:txBody>
          <a:bodyPr/>
          <a:lstStyle/>
          <a:p>
            <a:pPr algn="l"/>
            <a:r>
              <a:rPr lang="en-US" sz="1800" b="0" i="0" u="none" strike="noStrike" baseline="0" dirty="0">
                <a:solidFill>
                  <a:srgbClr val="000000"/>
                </a:solidFill>
                <a:latin typeface="+mj-lt"/>
              </a:rPr>
              <a:t>A </a:t>
            </a:r>
            <a:r>
              <a:rPr lang="en-US" sz="1800" b="1" i="0" u="none" strike="noStrike" baseline="0" dirty="0">
                <a:solidFill>
                  <a:srgbClr val="009A9A"/>
                </a:solidFill>
                <a:latin typeface="+mj-lt"/>
              </a:rPr>
              <a:t>port </a:t>
            </a:r>
            <a:r>
              <a:rPr lang="en-US" sz="1800" b="0" i="0" u="none" strike="noStrike" baseline="0" dirty="0">
                <a:solidFill>
                  <a:srgbClr val="000000"/>
                </a:solidFill>
                <a:latin typeface="+mj-lt"/>
              </a:rPr>
              <a:t>is a type of software connection point used by the underlying TCP/IP protocol and the connecting computer.</a:t>
            </a:r>
          </a:p>
          <a:p>
            <a:pPr algn="l"/>
            <a:r>
              <a:rPr lang="en-US" sz="1800" b="0" i="0" u="none" strike="noStrike" baseline="0" dirty="0">
                <a:latin typeface="+mj-lt"/>
              </a:rPr>
              <a:t>Although the port attribute is not commonly used in production sites, it can be used to route requests to a test server, to perform a stress test, or even to circumvent </a:t>
            </a:r>
            <a:r>
              <a:rPr lang="en-CA" sz="1800" b="0" i="0" u="none" strike="noStrike" baseline="0" dirty="0">
                <a:latin typeface="+mj-lt"/>
              </a:rPr>
              <a:t>Internet filters.</a:t>
            </a:r>
          </a:p>
          <a:p>
            <a:pPr algn="l"/>
            <a:r>
              <a:rPr lang="en-US" sz="1800" b="0" i="0" u="none" strike="noStrike" baseline="0" dirty="0">
                <a:latin typeface="+mj-lt"/>
              </a:rPr>
              <a:t>If no port is specified, the protocol determines which port to use. For instance, port 80 is the default port for web-related HTTP requests.</a:t>
            </a:r>
          </a:p>
          <a:p>
            <a:pPr algn="l"/>
            <a:r>
              <a:rPr lang="en-US" sz="1800" b="0" i="0" u="none" strike="noStrike" baseline="0" dirty="0">
                <a:latin typeface="+mj-lt"/>
              </a:rPr>
              <a:t>Syntax is to add a colon after the domain, then specify an integer port number. </a:t>
            </a:r>
            <a:r>
              <a:rPr lang="en-CA" sz="1800" b="1" i="0" u="none" strike="noStrike" baseline="0" dirty="0">
                <a:solidFill>
                  <a:srgbClr val="003333"/>
                </a:solidFill>
                <a:latin typeface="+mj-lt"/>
                <a:hlinkClick r:id="rId2"/>
              </a:rPr>
              <a:t>http://funwebdev.com:8080/</a:t>
            </a:r>
            <a:r>
              <a:rPr lang="en-CA" sz="1800" dirty="0">
                <a:solidFill>
                  <a:srgbClr val="000000"/>
                </a:solidFill>
                <a:latin typeface="+mj-lt"/>
              </a:rPr>
              <a:t> would connect on port 8080</a:t>
            </a:r>
            <a:endParaRPr lang="en-CA" dirty="0">
              <a:latin typeface="+mj-lt"/>
            </a:endParaRPr>
          </a:p>
        </p:txBody>
      </p:sp>
    </p:spTree>
    <p:extLst>
      <p:ext uri="{BB962C8B-B14F-4D97-AF65-F5344CB8AC3E}">
        <p14:creationId xmlns:p14="http://schemas.microsoft.com/office/powerpoint/2010/main" val="41616426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6DCAD-A709-44FF-B763-348C09410F86}"/>
              </a:ext>
            </a:extLst>
          </p:cNvPr>
          <p:cNvSpPr>
            <a:spLocks noGrp="1"/>
          </p:cNvSpPr>
          <p:nvPr>
            <p:ph type="title"/>
          </p:nvPr>
        </p:nvSpPr>
        <p:spPr/>
        <p:txBody>
          <a:bodyPr/>
          <a:lstStyle/>
          <a:p>
            <a:r>
              <a:rPr lang="en-CA" dirty="0"/>
              <a:t>Path (URL)	</a:t>
            </a:r>
          </a:p>
        </p:txBody>
      </p:sp>
      <p:sp>
        <p:nvSpPr>
          <p:cNvPr id="3" name="Text Placeholder 2">
            <a:extLst>
              <a:ext uri="{FF2B5EF4-FFF2-40B4-BE49-F238E27FC236}">
                <a16:creationId xmlns:a16="http://schemas.microsoft.com/office/drawing/2014/main" id="{C1BE24BF-E1CF-43C0-BBA4-589120A321A0}"/>
              </a:ext>
            </a:extLst>
          </p:cNvPr>
          <p:cNvSpPr>
            <a:spLocks noGrp="1"/>
          </p:cNvSpPr>
          <p:nvPr>
            <p:ph type="body" idx="1"/>
          </p:nvPr>
        </p:nvSpPr>
        <p:spPr/>
        <p:txBody>
          <a:bodyPr/>
          <a:lstStyle/>
          <a:p>
            <a:pPr algn="l"/>
            <a:r>
              <a:rPr lang="en-US" sz="1800" b="0" i="0" u="none" strike="noStrike" baseline="0" dirty="0">
                <a:latin typeface="+mj-lt"/>
              </a:rPr>
              <a:t>The </a:t>
            </a:r>
            <a:r>
              <a:rPr lang="en-US" sz="1800" b="1" i="0" u="none" strike="noStrike" baseline="0" dirty="0">
                <a:latin typeface="+mj-lt"/>
              </a:rPr>
              <a:t>path</a:t>
            </a:r>
            <a:r>
              <a:rPr lang="en-US" sz="1800" b="0" i="0" u="none" strike="noStrike" baseline="0" dirty="0">
                <a:latin typeface="+mj-lt"/>
              </a:rPr>
              <a:t> is an important concept to anyone who has ever used a computer file system.</a:t>
            </a:r>
          </a:p>
          <a:p>
            <a:pPr algn="l"/>
            <a:r>
              <a:rPr lang="en-US" sz="1800" b="0" i="0" u="none" strike="noStrike" baseline="0" dirty="0">
                <a:latin typeface="+mj-lt"/>
              </a:rPr>
              <a:t>The root of a web server corresponds to a folder somewhere on that server.</a:t>
            </a:r>
            <a:r>
              <a:rPr lang="en-CA" sz="1800" b="0" i="0" u="none" strike="noStrike" baseline="0" dirty="0">
                <a:solidFill>
                  <a:srgbClr val="000000"/>
                </a:solidFill>
                <a:latin typeface="+mj-lt"/>
              </a:rPr>
              <a:t>On </a:t>
            </a:r>
            <a:r>
              <a:rPr lang="en-US" sz="1800" b="0" i="0" u="none" strike="noStrike" baseline="0" dirty="0">
                <a:solidFill>
                  <a:srgbClr val="000000"/>
                </a:solidFill>
                <a:latin typeface="+mj-lt"/>
              </a:rPr>
              <a:t>many Linux servers that path is </a:t>
            </a:r>
            <a:r>
              <a:rPr lang="en-US" sz="1800" b="1" i="0" u="none" strike="noStrike" baseline="0" dirty="0">
                <a:solidFill>
                  <a:srgbClr val="003333"/>
                </a:solidFill>
                <a:latin typeface="+mj-lt"/>
              </a:rPr>
              <a:t>/var/www/html/ </a:t>
            </a:r>
            <a:r>
              <a:rPr lang="en-US" sz="1800" b="0" i="0" u="none" strike="noStrike" baseline="0" dirty="0">
                <a:solidFill>
                  <a:srgbClr val="000000"/>
                </a:solidFill>
                <a:latin typeface="+mj-lt"/>
              </a:rPr>
              <a:t>or something similar (for Windows it is often </a:t>
            </a:r>
            <a:r>
              <a:rPr lang="en-US" sz="1800" b="1" i="0" u="none" strike="noStrike" baseline="0" dirty="0">
                <a:solidFill>
                  <a:srgbClr val="003333"/>
                </a:solidFill>
                <a:latin typeface="+mj-lt"/>
              </a:rPr>
              <a:t>/</a:t>
            </a:r>
            <a:r>
              <a:rPr lang="en-US" sz="1800" b="1" i="0" u="none" strike="noStrike" baseline="0" dirty="0" err="1">
                <a:solidFill>
                  <a:srgbClr val="003333"/>
                </a:solidFill>
                <a:latin typeface="+mj-lt"/>
              </a:rPr>
              <a:t>inetpub</a:t>
            </a:r>
            <a:r>
              <a:rPr lang="en-US" sz="1800" b="1" i="0" u="none" strike="noStrike" baseline="0" dirty="0">
                <a:solidFill>
                  <a:srgbClr val="003333"/>
                </a:solidFill>
                <a:latin typeface="+mj-lt"/>
              </a:rPr>
              <a:t>/</a:t>
            </a:r>
            <a:r>
              <a:rPr lang="en-US" sz="1800" b="1" i="0" u="none" strike="noStrike" baseline="0" dirty="0" err="1">
                <a:solidFill>
                  <a:srgbClr val="003333"/>
                </a:solidFill>
                <a:latin typeface="+mj-lt"/>
              </a:rPr>
              <a:t>wwwroot</a:t>
            </a:r>
            <a:r>
              <a:rPr lang="en-US" sz="1800" b="1" i="0" u="none" strike="noStrike" baseline="0" dirty="0">
                <a:solidFill>
                  <a:srgbClr val="003333"/>
                </a:solidFill>
                <a:latin typeface="+mj-lt"/>
              </a:rPr>
              <a:t>/</a:t>
            </a:r>
            <a:r>
              <a:rPr lang="en-US" sz="1800" b="0" i="0" u="none" strike="noStrike" baseline="0" dirty="0">
                <a:solidFill>
                  <a:srgbClr val="000000"/>
                </a:solidFill>
                <a:latin typeface="+mj-lt"/>
              </a:rPr>
              <a:t>).</a:t>
            </a:r>
          </a:p>
          <a:p>
            <a:pPr algn="l"/>
            <a:r>
              <a:rPr lang="en-US" sz="1800" dirty="0">
                <a:solidFill>
                  <a:srgbClr val="000000"/>
                </a:solidFill>
                <a:latin typeface="+mj-lt"/>
              </a:rPr>
              <a:t>The path is optional. However, when requesting a folder or the top-level page of a domain, the web server will decide which file to send you.</a:t>
            </a:r>
          </a:p>
        </p:txBody>
      </p:sp>
    </p:spTree>
    <p:extLst>
      <p:ext uri="{BB962C8B-B14F-4D97-AF65-F5344CB8AC3E}">
        <p14:creationId xmlns:p14="http://schemas.microsoft.com/office/powerpoint/2010/main" val="443554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6DCAD-A709-44FF-B763-348C09410F86}"/>
              </a:ext>
            </a:extLst>
          </p:cNvPr>
          <p:cNvSpPr>
            <a:spLocks noGrp="1"/>
          </p:cNvSpPr>
          <p:nvPr>
            <p:ph type="title"/>
          </p:nvPr>
        </p:nvSpPr>
        <p:spPr/>
        <p:txBody>
          <a:bodyPr/>
          <a:lstStyle/>
          <a:p>
            <a:r>
              <a:rPr lang="en-CA" dirty="0"/>
              <a:t>Query String (URL)	</a:t>
            </a:r>
          </a:p>
        </p:txBody>
      </p:sp>
      <p:sp>
        <p:nvSpPr>
          <p:cNvPr id="3" name="Text Placeholder 2">
            <a:extLst>
              <a:ext uri="{FF2B5EF4-FFF2-40B4-BE49-F238E27FC236}">
                <a16:creationId xmlns:a16="http://schemas.microsoft.com/office/drawing/2014/main" id="{C1BE24BF-E1CF-43C0-BBA4-589120A321A0}"/>
              </a:ext>
            </a:extLst>
          </p:cNvPr>
          <p:cNvSpPr>
            <a:spLocks noGrp="1"/>
          </p:cNvSpPr>
          <p:nvPr>
            <p:ph type="body" idx="1"/>
          </p:nvPr>
        </p:nvSpPr>
        <p:spPr>
          <a:xfrm>
            <a:off x="457200" y="1081088"/>
            <a:ext cx="8381999" cy="3532476"/>
          </a:xfrm>
        </p:spPr>
        <p:txBody>
          <a:bodyPr/>
          <a:lstStyle/>
          <a:p>
            <a:pPr marL="114300" indent="0" algn="l">
              <a:buNone/>
            </a:pPr>
            <a:r>
              <a:rPr lang="en-US" sz="1800" b="0" i="0" u="none" strike="noStrike" baseline="0" dirty="0">
                <a:latin typeface="+mj-lt"/>
              </a:rPr>
              <a:t>Query strings will be covered in depth when we learn more about HTML forms and </a:t>
            </a:r>
            <a:r>
              <a:rPr lang="en-CA" sz="1800" b="0" i="0" u="none" strike="noStrike" baseline="0" dirty="0">
                <a:latin typeface="+mj-lt"/>
              </a:rPr>
              <a:t>server-side programming. </a:t>
            </a:r>
            <a:r>
              <a:rPr lang="en-CA" sz="1800" dirty="0">
                <a:latin typeface="+mj-lt"/>
              </a:rPr>
              <a:t>They are a</a:t>
            </a:r>
            <a:r>
              <a:rPr lang="en-US" sz="1800" b="0" i="0" u="none" strike="noStrike" baseline="0" dirty="0">
                <a:latin typeface="+mj-lt"/>
              </a:rPr>
              <a:t> critical way of passing information, such as user form input, from the client to the server.</a:t>
            </a:r>
          </a:p>
          <a:p>
            <a:pPr algn="l"/>
            <a:r>
              <a:rPr lang="en-US" sz="1800" b="0" i="0" u="none" strike="noStrike" baseline="0" dirty="0">
                <a:latin typeface="+mj-lt"/>
              </a:rPr>
              <a:t>In URLs, they are encoded as key-value pairs delimited by &amp; symbols and preceded by the ? Symbol</a:t>
            </a:r>
          </a:p>
          <a:p>
            <a:pPr algn="l"/>
            <a:r>
              <a:rPr lang="en-CA" sz="1800" b="0" i="0" u="none" strike="noStrike" baseline="0" dirty="0">
                <a:latin typeface="+mj-lt"/>
              </a:rPr>
              <a:t>An example </a:t>
            </a:r>
            <a:r>
              <a:rPr lang="en-US" sz="1800" b="0" i="0" u="none" strike="noStrike" baseline="0" dirty="0">
                <a:latin typeface="+mj-lt"/>
              </a:rPr>
              <a:t>query string for passing name and password is shown in Figure 2.11</a:t>
            </a:r>
            <a:endParaRPr lang="en-US" sz="1800" dirty="0">
              <a:solidFill>
                <a:srgbClr val="000000"/>
              </a:solidFill>
              <a:latin typeface="+mj-lt"/>
            </a:endParaRPr>
          </a:p>
        </p:txBody>
      </p:sp>
      <p:pic>
        <p:nvPicPr>
          <p:cNvPr id="5" name="Picture 4" descr="FIGURE 2.11 Query string components&#10;">
            <a:extLst>
              <a:ext uri="{FF2B5EF4-FFF2-40B4-BE49-F238E27FC236}">
                <a16:creationId xmlns:a16="http://schemas.microsoft.com/office/drawing/2014/main" id="{ADA931F4-DDA3-483F-98FB-F3E81C87D202}"/>
              </a:ext>
            </a:extLst>
          </p:cNvPr>
          <p:cNvPicPr>
            <a:picLocks noChangeAspect="1"/>
          </p:cNvPicPr>
          <p:nvPr/>
        </p:nvPicPr>
        <p:blipFill>
          <a:blip r:embed="rId2"/>
          <a:stretch>
            <a:fillRect/>
          </a:stretch>
        </p:blipFill>
        <p:spPr>
          <a:xfrm>
            <a:off x="5394094" y="3075212"/>
            <a:ext cx="3292705" cy="1538352"/>
          </a:xfrm>
          <a:prstGeom prst="rect">
            <a:avLst/>
          </a:prstGeom>
        </p:spPr>
      </p:pic>
    </p:spTree>
    <p:extLst>
      <p:ext uri="{BB962C8B-B14F-4D97-AF65-F5344CB8AC3E}">
        <p14:creationId xmlns:p14="http://schemas.microsoft.com/office/powerpoint/2010/main" val="9456906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A55ED-DAB3-4F0A-86D0-D42BDCDF1C5B}"/>
              </a:ext>
            </a:extLst>
          </p:cNvPr>
          <p:cNvSpPr>
            <a:spLocks noGrp="1"/>
          </p:cNvSpPr>
          <p:nvPr>
            <p:ph type="title"/>
          </p:nvPr>
        </p:nvSpPr>
        <p:spPr/>
        <p:txBody>
          <a:bodyPr/>
          <a:lstStyle/>
          <a:p>
            <a:r>
              <a:rPr lang="en-CA" dirty="0"/>
              <a:t>Fragment (URL)</a:t>
            </a:r>
          </a:p>
        </p:txBody>
      </p:sp>
      <p:sp>
        <p:nvSpPr>
          <p:cNvPr id="3" name="Text Placeholder 2">
            <a:extLst>
              <a:ext uri="{FF2B5EF4-FFF2-40B4-BE49-F238E27FC236}">
                <a16:creationId xmlns:a16="http://schemas.microsoft.com/office/drawing/2014/main" id="{2CB05D68-0139-4120-8C33-DDB98DA046FD}"/>
              </a:ext>
            </a:extLst>
          </p:cNvPr>
          <p:cNvSpPr>
            <a:spLocks noGrp="1"/>
          </p:cNvSpPr>
          <p:nvPr>
            <p:ph type="body" idx="1"/>
          </p:nvPr>
        </p:nvSpPr>
        <p:spPr/>
        <p:txBody>
          <a:bodyPr/>
          <a:lstStyle/>
          <a:p>
            <a:r>
              <a:rPr lang="en-US" sz="1800" b="0" i="0" u="none" strike="noStrike" baseline="0" dirty="0">
                <a:latin typeface="+mj-lt"/>
              </a:rPr>
              <a:t>The last part of a URL is the optional fragment.</a:t>
            </a:r>
          </a:p>
          <a:p>
            <a:pPr algn="l"/>
            <a:r>
              <a:rPr lang="en-US" sz="1800" b="0" i="0" u="none" strike="noStrike" baseline="0" dirty="0">
                <a:latin typeface="+mj-lt"/>
              </a:rPr>
              <a:t>This is used as a way of requesting a portion of a page.</a:t>
            </a:r>
          </a:p>
          <a:p>
            <a:pPr algn="l"/>
            <a:r>
              <a:rPr lang="en-US" sz="1800" b="0" i="0" u="none" strike="noStrike" baseline="0" dirty="0">
                <a:latin typeface="+mj-lt"/>
              </a:rPr>
              <a:t>Browsers will see the fragment in the URL (denoted by #), seek out the</a:t>
            </a:r>
            <a:r>
              <a:rPr lang="en-US" sz="1800" dirty="0">
                <a:latin typeface="+mj-lt"/>
              </a:rPr>
              <a:t> </a:t>
            </a:r>
            <a:r>
              <a:rPr lang="en-US" sz="1800" b="0" i="0" u="none" strike="noStrike" baseline="0" dirty="0">
                <a:latin typeface="+mj-lt"/>
              </a:rPr>
              <a:t>fragment tag anchor in the HTML, and scroll the website down to it.</a:t>
            </a:r>
            <a:endParaRPr lang="en-US" sz="1800" dirty="0">
              <a:latin typeface="+mj-lt"/>
            </a:endParaRPr>
          </a:p>
          <a:p>
            <a:pPr algn="l"/>
            <a:r>
              <a:rPr lang="en-US" sz="1800" b="0" i="0" u="none" strike="noStrike" baseline="0" dirty="0">
                <a:latin typeface="+mj-lt"/>
              </a:rPr>
              <a:t>“back to top” links are a common use of fragments.</a:t>
            </a:r>
            <a:endParaRPr lang="en-CA" dirty="0">
              <a:latin typeface="+mj-lt"/>
            </a:endParaRPr>
          </a:p>
        </p:txBody>
      </p:sp>
    </p:spTree>
    <p:extLst>
      <p:ext uri="{BB962C8B-B14F-4D97-AF65-F5344CB8AC3E}">
        <p14:creationId xmlns:p14="http://schemas.microsoft.com/office/powerpoint/2010/main" val="2238521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BF07C-20C6-4679-92EC-F06836705D8A}"/>
              </a:ext>
            </a:extLst>
          </p:cNvPr>
          <p:cNvSpPr>
            <a:spLocks noGrp="1"/>
          </p:cNvSpPr>
          <p:nvPr>
            <p:ph type="title"/>
          </p:nvPr>
        </p:nvSpPr>
        <p:spPr/>
        <p:txBody>
          <a:bodyPr/>
          <a:lstStyle/>
          <a:p>
            <a:r>
              <a:rPr lang="en-CA" dirty="0"/>
              <a:t>Internet protocols	</a:t>
            </a:r>
          </a:p>
        </p:txBody>
      </p:sp>
      <p:sp>
        <p:nvSpPr>
          <p:cNvPr id="3" name="Text Placeholder 2">
            <a:extLst>
              <a:ext uri="{FF2B5EF4-FFF2-40B4-BE49-F238E27FC236}">
                <a16:creationId xmlns:a16="http://schemas.microsoft.com/office/drawing/2014/main" id="{163AEFE5-6D0C-4C6D-AA15-4544D9CCD088}"/>
              </a:ext>
            </a:extLst>
          </p:cNvPr>
          <p:cNvSpPr>
            <a:spLocks noGrp="1"/>
          </p:cNvSpPr>
          <p:nvPr>
            <p:ph type="body" idx="1"/>
          </p:nvPr>
        </p:nvSpPr>
        <p:spPr>
          <a:xfrm>
            <a:off x="457200" y="984487"/>
            <a:ext cx="8232775" cy="1345241"/>
          </a:xfrm>
        </p:spPr>
        <p:txBody>
          <a:bodyPr/>
          <a:lstStyle/>
          <a:p>
            <a:r>
              <a:rPr lang="en-US" sz="1800" b="0" i="0" u="none" strike="noStrike" baseline="0" dirty="0">
                <a:solidFill>
                  <a:srgbClr val="000000"/>
                </a:solidFill>
                <a:latin typeface="SabonLTPro-Roman"/>
              </a:rPr>
              <a:t>A </a:t>
            </a:r>
            <a:r>
              <a:rPr lang="en-US" sz="1800" b="1" i="0" u="none" strike="noStrike" baseline="0" dirty="0">
                <a:solidFill>
                  <a:srgbClr val="009A9A"/>
                </a:solidFill>
                <a:latin typeface="SabonLTPro-Bold"/>
              </a:rPr>
              <a:t>protocol </a:t>
            </a:r>
            <a:r>
              <a:rPr lang="en-US" sz="1800" b="0" i="0" u="none" strike="noStrike" baseline="0" dirty="0">
                <a:solidFill>
                  <a:srgbClr val="000000"/>
                </a:solidFill>
                <a:latin typeface="SabonLTPro-Roman"/>
              </a:rPr>
              <a:t>is a set of rules that partners use when they communicate.</a:t>
            </a:r>
          </a:p>
          <a:p>
            <a:r>
              <a:rPr lang="en-CA" sz="1800" b="0" i="0" u="none" strike="noStrike" baseline="0" dirty="0">
                <a:latin typeface="SabonLTPro-Roman"/>
              </a:rPr>
              <a:t>TCP/IP, from Chapter 1, is an essential internet protocol! </a:t>
            </a:r>
          </a:p>
          <a:p>
            <a:pPr algn="l"/>
            <a:r>
              <a:rPr lang="en-US" sz="1800" b="0" i="0" u="none" strike="noStrike" baseline="0" dirty="0">
                <a:latin typeface="SabonLTPro-Roman"/>
              </a:rPr>
              <a:t>These protocols have been implemented in every operating system and make fast web development possible. If web developers had to keep track of packet routing, transmission details, domain resolution, checksums, and more, it would be hard to get around to the matter of actually building websites.</a:t>
            </a:r>
            <a:endParaRPr lang="en-CA" dirty="0"/>
          </a:p>
        </p:txBody>
      </p:sp>
    </p:spTree>
    <p:extLst>
      <p:ext uri="{BB962C8B-B14F-4D97-AF65-F5344CB8AC3E}">
        <p14:creationId xmlns:p14="http://schemas.microsoft.com/office/powerpoint/2010/main" val="29026056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E1A9B-3016-43B3-A8DB-095275128E1E}"/>
              </a:ext>
            </a:extLst>
          </p:cNvPr>
          <p:cNvSpPr>
            <a:spLocks noGrp="1"/>
          </p:cNvSpPr>
          <p:nvPr>
            <p:ph type="title"/>
          </p:nvPr>
        </p:nvSpPr>
        <p:spPr/>
        <p:txBody>
          <a:bodyPr/>
          <a:lstStyle/>
          <a:p>
            <a:r>
              <a:rPr lang="en-CA" dirty="0"/>
              <a:t>Hypertext Transfer Protocol</a:t>
            </a:r>
          </a:p>
        </p:txBody>
      </p:sp>
      <p:sp>
        <p:nvSpPr>
          <p:cNvPr id="3" name="Text Placeholder 2">
            <a:extLst>
              <a:ext uri="{FF2B5EF4-FFF2-40B4-BE49-F238E27FC236}">
                <a16:creationId xmlns:a16="http://schemas.microsoft.com/office/drawing/2014/main" id="{9B82417F-A72B-402E-9DEA-9F7EDDAC1BDB}"/>
              </a:ext>
            </a:extLst>
          </p:cNvPr>
          <p:cNvSpPr>
            <a:spLocks noGrp="1"/>
          </p:cNvSpPr>
          <p:nvPr>
            <p:ph type="body" idx="1"/>
          </p:nvPr>
        </p:nvSpPr>
        <p:spPr>
          <a:xfrm>
            <a:off x="457201" y="1081088"/>
            <a:ext cx="4114800" cy="3532476"/>
          </a:xfrm>
        </p:spPr>
        <p:txBody>
          <a:bodyPr/>
          <a:lstStyle/>
          <a:p>
            <a:pPr algn="l"/>
            <a:r>
              <a:rPr lang="en-US" sz="1800" b="1" i="0" u="none" strike="noStrike" baseline="0" dirty="0">
                <a:latin typeface="+mj-lt"/>
              </a:rPr>
              <a:t>HTTP</a:t>
            </a:r>
            <a:r>
              <a:rPr lang="en-US" sz="1800" b="0" i="0" u="none" strike="noStrike" baseline="0" dirty="0">
                <a:latin typeface="+mj-lt"/>
              </a:rPr>
              <a:t> is an essential part of the web. </a:t>
            </a:r>
          </a:p>
          <a:p>
            <a:pPr algn="l"/>
            <a:r>
              <a:rPr lang="en-US" sz="1800" b="0" i="0" u="none" strike="noStrike" baseline="0" dirty="0">
                <a:latin typeface="+mj-lt"/>
              </a:rPr>
              <a:t>HTTP establishes a TCP connection on port 80 (by default). The server waits for the request, and then responds with a </a:t>
            </a:r>
          </a:p>
          <a:p>
            <a:pPr lvl="1"/>
            <a:r>
              <a:rPr lang="en-US" sz="1800" i="0" u="none" strike="noStrike" baseline="0" dirty="0">
                <a:latin typeface="+mj-lt"/>
              </a:rPr>
              <a:t>Headers, </a:t>
            </a:r>
          </a:p>
          <a:p>
            <a:pPr lvl="1"/>
            <a:r>
              <a:rPr lang="en-US" sz="1800" i="0" u="none" strike="noStrike" baseline="0" dirty="0">
                <a:latin typeface="+mj-lt"/>
              </a:rPr>
              <a:t>Response code, </a:t>
            </a:r>
          </a:p>
          <a:p>
            <a:pPr lvl="1"/>
            <a:r>
              <a:rPr lang="en-US" sz="1800" i="0" u="none" strike="noStrike" baseline="0" dirty="0">
                <a:latin typeface="+mj-lt"/>
              </a:rPr>
              <a:t>an optional message </a:t>
            </a:r>
            <a:r>
              <a:rPr lang="en-US" sz="1800" b="0" i="0" u="none" strike="noStrike" baseline="0" dirty="0">
                <a:latin typeface="+mj-lt"/>
              </a:rPr>
              <a:t>(which can include files)</a:t>
            </a:r>
            <a:endParaRPr lang="en-CA" dirty="0">
              <a:latin typeface="+mj-lt"/>
            </a:endParaRPr>
          </a:p>
        </p:txBody>
      </p:sp>
      <p:pic>
        <p:nvPicPr>
          <p:cNvPr id="5" name="Picture 4" descr="FIGURE 2.12 HTTP illustrated&#10;">
            <a:extLst>
              <a:ext uri="{FF2B5EF4-FFF2-40B4-BE49-F238E27FC236}">
                <a16:creationId xmlns:a16="http://schemas.microsoft.com/office/drawing/2014/main" id="{162C7B1D-8AFC-4673-B1E9-FC26F6AB05E0}"/>
              </a:ext>
            </a:extLst>
          </p:cNvPr>
          <p:cNvPicPr>
            <a:picLocks noChangeAspect="1"/>
          </p:cNvPicPr>
          <p:nvPr/>
        </p:nvPicPr>
        <p:blipFill>
          <a:blip r:embed="rId3"/>
          <a:stretch>
            <a:fillRect/>
          </a:stretch>
        </p:blipFill>
        <p:spPr>
          <a:xfrm>
            <a:off x="5029201" y="1177162"/>
            <a:ext cx="3505200" cy="3340328"/>
          </a:xfrm>
          <a:prstGeom prst="rect">
            <a:avLst/>
          </a:prstGeom>
        </p:spPr>
      </p:pic>
    </p:spTree>
    <p:extLst>
      <p:ext uri="{BB962C8B-B14F-4D97-AF65-F5344CB8AC3E}">
        <p14:creationId xmlns:p14="http://schemas.microsoft.com/office/powerpoint/2010/main" val="15128342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E1A9B-3016-43B3-A8DB-095275128E1E}"/>
              </a:ext>
            </a:extLst>
          </p:cNvPr>
          <p:cNvSpPr>
            <a:spLocks noGrp="1"/>
          </p:cNvSpPr>
          <p:nvPr>
            <p:ph type="title"/>
          </p:nvPr>
        </p:nvSpPr>
        <p:spPr/>
        <p:txBody>
          <a:bodyPr/>
          <a:lstStyle/>
          <a:p>
            <a:r>
              <a:rPr lang="en-CA" dirty="0"/>
              <a:t>HTTP Headers</a:t>
            </a:r>
          </a:p>
        </p:txBody>
      </p:sp>
      <p:sp>
        <p:nvSpPr>
          <p:cNvPr id="3" name="Text Placeholder 2">
            <a:extLst>
              <a:ext uri="{FF2B5EF4-FFF2-40B4-BE49-F238E27FC236}">
                <a16:creationId xmlns:a16="http://schemas.microsoft.com/office/drawing/2014/main" id="{9B82417F-A72B-402E-9DEA-9F7EDDAC1BDB}"/>
              </a:ext>
            </a:extLst>
          </p:cNvPr>
          <p:cNvSpPr>
            <a:spLocks noGrp="1"/>
          </p:cNvSpPr>
          <p:nvPr>
            <p:ph type="body" idx="1"/>
          </p:nvPr>
        </p:nvSpPr>
        <p:spPr>
          <a:xfrm>
            <a:off x="457200" y="1081088"/>
            <a:ext cx="8229599" cy="3532476"/>
          </a:xfrm>
        </p:spPr>
        <p:txBody>
          <a:bodyPr/>
          <a:lstStyle/>
          <a:p>
            <a:pPr marL="114300" indent="0">
              <a:buNone/>
            </a:pPr>
            <a:r>
              <a:rPr lang="en-US" sz="1800" b="0" i="0" u="none" strike="noStrike" baseline="0" dirty="0">
                <a:latin typeface="+mj-lt"/>
              </a:rPr>
              <a:t>Headers are sent in the request from the client and received in the response from the </a:t>
            </a:r>
            <a:r>
              <a:rPr lang="en-CA" sz="1800" b="0" i="0" u="none" strike="noStrike" baseline="0" dirty="0">
                <a:latin typeface="+mj-lt"/>
              </a:rPr>
              <a:t>server.</a:t>
            </a:r>
            <a:r>
              <a:rPr lang="en-US" sz="1800" b="0" i="0" u="none" strike="noStrike" baseline="0" dirty="0">
                <a:latin typeface="+mj-lt"/>
              </a:rPr>
              <a:t> Headers are one of the most powerful aspects of HTTP and unfortunately, few developers spend any time learning about </a:t>
            </a:r>
            <a:r>
              <a:rPr lang="en-CA" sz="1800" b="0" i="0" u="none" strike="noStrike" baseline="0" dirty="0">
                <a:latin typeface="+mj-lt"/>
              </a:rPr>
              <a:t>them.</a:t>
            </a:r>
          </a:p>
          <a:p>
            <a:r>
              <a:rPr lang="en-US" sz="1800" b="1" i="0" u="none" strike="noStrike" baseline="0" dirty="0">
                <a:solidFill>
                  <a:srgbClr val="009A9A"/>
                </a:solidFill>
                <a:latin typeface="+mj-lt"/>
              </a:rPr>
              <a:t>Request headers </a:t>
            </a:r>
            <a:r>
              <a:rPr lang="en-US" sz="1800" b="0" i="0" u="none" strike="noStrike" baseline="0" dirty="0">
                <a:solidFill>
                  <a:srgbClr val="000000"/>
                </a:solidFill>
                <a:latin typeface="+mj-lt"/>
              </a:rPr>
              <a:t>include data about the client machine</a:t>
            </a:r>
          </a:p>
          <a:p>
            <a:pPr lvl="1"/>
            <a:r>
              <a:rPr lang="en-CA" sz="1800" i="0" u="none" strike="noStrike" baseline="0" dirty="0">
                <a:latin typeface="+mj-lt"/>
              </a:rPr>
              <a:t>Host</a:t>
            </a:r>
            <a:r>
              <a:rPr lang="en-US" sz="1800" dirty="0">
                <a:solidFill>
                  <a:srgbClr val="000000"/>
                </a:solidFill>
                <a:latin typeface="+mj-lt"/>
              </a:rPr>
              <a:t>, User-Agent, </a:t>
            </a:r>
            <a:r>
              <a:rPr lang="en-CA" sz="1800" dirty="0">
                <a:solidFill>
                  <a:srgbClr val="000000"/>
                </a:solidFill>
                <a:latin typeface="+mj-lt"/>
              </a:rPr>
              <a:t>Cache settings and more</a:t>
            </a:r>
          </a:p>
          <a:p>
            <a:pPr algn="l"/>
            <a:r>
              <a:rPr lang="en-US" sz="1800" b="1" i="0" u="none" strike="noStrike" baseline="0" dirty="0">
                <a:solidFill>
                  <a:srgbClr val="009A9A"/>
                </a:solidFill>
                <a:latin typeface="+mj-lt"/>
              </a:rPr>
              <a:t>Response headers </a:t>
            </a:r>
            <a:r>
              <a:rPr lang="en-US" sz="1800" b="0" i="0" u="none" strike="noStrike" baseline="0" dirty="0">
                <a:solidFill>
                  <a:srgbClr val="000000"/>
                </a:solidFill>
                <a:latin typeface="+mj-lt"/>
              </a:rPr>
              <a:t>have information about the server answering the request and </a:t>
            </a:r>
            <a:r>
              <a:rPr lang="en-CA" sz="1800" b="0" i="0" u="none" strike="noStrike" baseline="0" dirty="0">
                <a:solidFill>
                  <a:srgbClr val="000000"/>
                </a:solidFill>
                <a:latin typeface="+mj-lt"/>
              </a:rPr>
              <a:t>the data being sent</a:t>
            </a:r>
          </a:p>
          <a:p>
            <a:pPr lvl="1"/>
            <a:r>
              <a:rPr lang="en-CA" sz="1800" dirty="0">
                <a:solidFill>
                  <a:srgbClr val="000000"/>
                </a:solidFill>
                <a:latin typeface="+mj-lt"/>
              </a:rPr>
              <a:t>Server, Last Modified, Content Type, Encoding, </a:t>
            </a:r>
          </a:p>
        </p:txBody>
      </p:sp>
    </p:spTree>
    <p:extLst>
      <p:ext uri="{BB962C8B-B14F-4D97-AF65-F5344CB8AC3E}">
        <p14:creationId xmlns:p14="http://schemas.microsoft.com/office/powerpoint/2010/main" val="34784091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0CADE-AD29-4747-9F3C-70B48E8712F5}"/>
              </a:ext>
            </a:extLst>
          </p:cNvPr>
          <p:cNvSpPr>
            <a:spLocks noGrp="1"/>
          </p:cNvSpPr>
          <p:nvPr>
            <p:ph type="title"/>
          </p:nvPr>
        </p:nvSpPr>
        <p:spPr/>
        <p:txBody>
          <a:bodyPr/>
          <a:lstStyle/>
          <a:p>
            <a:r>
              <a:rPr lang="en-CA" dirty="0"/>
              <a:t>HTTP Request Methods</a:t>
            </a:r>
          </a:p>
        </p:txBody>
      </p:sp>
      <p:sp>
        <p:nvSpPr>
          <p:cNvPr id="3" name="Text Placeholder 2">
            <a:extLst>
              <a:ext uri="{FF2B5EF4-FFF2-40B4-BE49-F238E27FC236}">
                <a16:creationId xmlns:a16="http://schemas.microsoft.com/office/drawing/2014/main" id="{66926293-045B-464C-8BA1-FD77C881C31E}"/>
              </a:ext>
            </a:extLst>
          </p:cNvPr>
          <p:cNvSpPr>
            <a:spLocks noGrp="1"/>
          </p:cNvSpPr>
          <p:nvPr>
            <p:ph type="body" idx="1"/>
          </p:nvPr>
        </p:nvSpPr>
        <p:spPr/>
        <p:txBody>
          <a:bodyPr/>
          <a:lstStyle/>
          <a:p>
            <a:pPr algn="l"/>
            <a:r>
              <a:rPr lang="en-CA" sz="1800" b="0" i="0" u="none" strike="noStrike" baseline="0" dirty="0">
                <a:latin typeface="+mj-lt"/>
              </a:rPr>
              <a:t>The most common </a:t>
            </a:r>
            <a:r>
              <a:rPr lang="en-US" sz="1800" b="0" i="0" u="none" strike="noStrike" baseline="0" dirty="0">
                <a:latin typeface="+mj-lt"/>
              </a:rPr>
              <a:t>requests are the GET and POST request, along with the HEAD request</a:t>
            </a:r>
          </a:p>
          <a:p>
            <a:pPr algn="l"/>
            <a:r>
              <a:rPr lang="en-US" sz="1800" b="0" i="0" u="none" strike="noStrike" baseline="0" dirty="0">
                <a:latin typeface="+mj-lt"/>
              </a:rPr>
              <a:t>In Chapter 13 you will make use of the PUT and DELETE requests when creating an API in Node.</a:t>
            </a:r>
          </a:p>
          <a:p>
            <a:pPr algn="l"/>
            <a:r>
              <a:rPr lang="en-US" sz="1800" b="0" i="0" u="none" strike="noStrike" baseline="0" dirty="0">
                <a:latin typeface="+mj-lt"/>
              </a:rPr>
              <a:t>Other HTTP verbs such as CONNECT, TRACE, and OPTIONS are less commonly used and are not covered in the book.</a:t>
            </a:r>
            <a:endParaRPr lang="en-CA" dirty="0">
              <a:latin typeface="+mj-lt"/>
            </a:endParaRPr>
          </a:p>
        </p:txBody>
      </p:sp>
    </p:spTree>
    <p:extLst>
      <p:ext uri="{BB962C8B-B14F-4D97-AF65-F5344CB8AC3E}">
        <p14:creationId xmlns:p14="http://schemas.microsoft.com/office/powerpoint/2010/main" val="28509580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FFBDD-D44A-4E57-87C9-CA3CC1225782}"/>
              </a:ext>
            </a:extLst>
          </p:cNvPr>
          <p:cNvSpPr>
            <a:spLocks noGrp="1"/>
          </p:cNvSpPr>
          <p:nvPr>
            <p:ph type="title"/>
          </p:nvPr>
        </p:nvSpPr>
        <p:spPr/>
        <p:txBody>
          <a:bodyPr/>
          <a:lstStyle/>
          <a:p>
            <a:r>
              <a:rPr lang="en-CA" dirty="0"/>
              <a:t>GET Request</a:t>
            </a:r>
          </a:p>
        </p:txBody>
      </p:sp>
      <p:sp>
        <p:nvSpPr>
          <p:cNvPr id="3" name="Text Placeholder 2">
            <a:extLst>
              <a:ext uri="{FF2B5EF4-FFF2-40B4-BE49-F238E27FC236}">
                <a16:creationId xmlns:a16="http://schemas.microsoft.com/office/drawing/2014/main" id="{A07324D7-1C9E-441B-AE32-A53BDEA35521}"/>
              </a:ext>
            </a:extLst>
          </p:cNvPr>
          <p:cNvSpPr>
            <a:spLocks noGrp="1"/>
          </p:cNvSpPr>
          <p:nvPr>
            <p:ph type="body" idx="1"/>
          </p:nvPr>
        </p:nvSpPr>
        <p:spPr/>
        <p:txBody>
          <a:bodyPr/>
          <a:lstStyle/>
          <a:p>
            <a:r>
              <a:rPr lang="en-US" sz="1800" b="0" i="0" u="none" strike="noStrike" baseline="0" dirty="0">
                <a:solidFill>
                  <a:srgbClr val="000000"/>
                </a:solidFill>
                <a:latin typeface="+mj-lt"/>
              </a:rPr>
              <a:t>The most common type of HTTP request is the </a:t>
            </a:r>
            <a:r>
              <a:rPr lang="en-US" sz="1800" b="1" i="0" u="none" strike="noStrike" baseline="0" dirty="0">
                <a:solidFill>
                  <a:srgbClr val="009A9A"/>
                </a:solidFill>
                <a:latin typeface="+mj-lt"/>
              </a:rPr>
              <a:t>GET request</a:t>
            </a:r>
            <a:r>
              <a:rPr lang="en-US" sz="1800" b="0" i="0" u="none" strike="noStrike" baseline="0" dirty="0">
                <a:solidFill>
                  <a:srgbClr val="000000"/>
                </a:solidFill>
                <a:latin typeface="+mj-lt"/>
              </a:rPr>
              <a:t>.</a:t>
            </a:r>
          </a:p>
          <a:p>
            <a:r>
              <a:rPr lang="en-US" sz="1800" dirty="0">
                <a:latin typeface="+mj-lt"/>
              </a:rPr>
              <a:t>O</a:t>
            </a:r>
            <a:r>
              <a:rPr lang="en-US" sz="1800" b="0" i="0" u="none" strike="noStrike" baseline="0" dirty="0">
                <a:latin typeface="+mj-lt"/>
              </a:rPr>
              <a:t>ne is asking for a resource located at a specified URL to be retrieved.</a:t>
            </a:r>
          </a:p>
          <a:p>
            <a:pPr algn="l"/>
            <a:r>
              <a:rPr lang="en-CA" sz="1800" b="0" i="0" u="none" strike="noStrike" baseline="0" dirty="0">
                <a:latin typeface="+mj-lt"/>
              </a:rPr>
              <a:t>Whenever </a:t>
            </a:r>
            <a:r>
              <a:rPr lang="en-US" sz="1800" b="0" i="0" u="none" strike="noStrike" baseline="0" dirty="0">
                <a:latin typeface="+mj-lt"/>
              </a:rPr>
              <a:t>you click on a link, type in a URL in your browser, or click on a bookmark, you are </a:t>
            </a:r>
            <a:r>
              <a:rPr lang="en-US" sz="1800" b="0" i="1" strike="noStrike" baseline="0" dirty="0">
                <a:latin typeface="+mj-lt"/>
              </a:rPr>
              <a:t>usually</a:t>
            </a:r>
            <a:r>
              <a:rPr lang="en-US" sz="1800" b="0" i="0" u="none" strike="noStrike" baseline="0" dirty="0">
                <a:latin typeface="+mj-lt"/>
              </a:rPr>
              <a:t> making a GET request.</a:t>
            </a:r>
          </a:p>
          <a:p>
            <a:pPr algn="l"/>
            <a:r>
              <a:rPr lang="en-US" sz="1800" b="0" i="0" u="none" strike="noStrike" baseline="0" dirty="0">
                <a:latin typeface="+mj-lt"/>
              </a:rPr>
              <a:t>Data can be transmitted through a GET request, with a </a:t>
            </a:r>
            <a:r>
              <a:rPr lang="en-US" sz="1800" i="0" u="none" strike="noStrike" baseline="0" dirty="0">
                <a:latin typeface="+mj-lt"/>
              </a:rPr>
              <a:t>query string</a:t>
            </a:r>
            <a:endParaRPr lang="en-CA" dirty="0">
              <a:latin typeface="+mj-lt"/>
            </a:endParaRPr>
          </a:p>
        </p:txBody>
      </p:sp>
      <p:pic>
        <p:nvPicPr>
          <p:cNvPr id="4" name="Picture 3" descr="FIGURE 2.14a GET request&#10;">
            <a:extLst>
              <a:ext uri="{FF2B5EF4-FFF2-40B4-BE49-F238E27FC236}">
                <a16:creationId xmlns:a16="http://schemas.microsoft.com/office/drawing/2014/main" id="{E1018A64-D741-4E62-9AE8-8E52D4941419}"/>
              </a:ext>
            </a:extLst>
          </p:cNvPr>
          <p:cNvPicPr>
            <a:picLocks noChangeAspect="1"/>
          </p:cNvPicPr>
          <p:nvPr/>
        </p:nvPicPr>
        <p:blipFill rotWithShape="1">
          <a:blip r:embed="rId2"/>
          <a:srcRect t="45478" b="13940"/>
          <a:stretch/>
        </p:blipFill>
        <p:spPr>
          <a:xfrm>
            <a:off x="2517539" y="3433815"/>
            <a:ext cx="3918422" cy="1276350"/>
          </a:xfrm>
          <a:prstGeom prst="rect">
            <a:avLst/>
          </a:prstGeom>
        </p:spPr>
      </p:pic>
    </p:spTree>
    <p:extLst>
      <p:ext uri="{BB962C8B-B14F-4D97-AF65-F5344CB8AC3E}">
        <p14:creationId xmlns:p14="http://schemas.microsoft.com/office/powerpoint/2010/main" val="23077842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FFBDD-D44A-4E57-87C9-CA3CC1225782}"/>
              </a:ext>
            </a:extLst>
          </p:cNvPr>
          <p:cNvSpPr>
            <a:spLocks noGrp="1"/>
          </p:cNvSpPr>
          <p:nvPr>
            <p:ph type="title"/>
          </p:nvPr>
        </p:nvSpPr>
        <p:spPr/>
        <p:txBody>
          <a:bodyPr/>
          <a:lstStyle/>
          <a:p>
            <a:r>
              <a:rPr lang="en-CA" dirty="0"/>
              <a:t>POST Request</a:t>
            </a:r>
          </a:p>
        </p:txBody>
      </p:sp>
      <p:sp>
        <p:nvSpPr>
          <p:cNvPr id="3" name="Text Placeholder 2">
            <a:extLst>
              <a:ext uri="{FF2B5EF4-FFF2-40B4-BE49-F238E27FC236}">
                <a16:creationId xmlns:a16="http://schemas.microsoft.com/office/drawing/2014/main" id="{A07324D7-1C9E-441B-AE32-A53BDEA35521}"/>
              </a:ext>
            </a:extLst>
          </p:cNvPr>
          <p:cNvSpPr>
            <a:spLocks noGrp="1"/>
          </p:cNvSpPr>
          <p:nvPr>
            <p:ph type="body" idx="1"/>
          </p:nvPr>
        </p:nvSpPr>
        <p:spPr/>
        <p:txBody>
          <a:bodyPr/>
          <a:lstStyle/>
          <a:p>
            <a:pPr algn="l"/>
            <a:r>
              <a:rPr lang="en-US" sz="1800" b="0" i="0" u="none" strike="noStrike" baseline="0" dirty="0">
                <a:solidFill>
                  <a:srgbClr val="000000"/>
                </a:solidFill>
                <a:latin typeface="+mj-lt"/>
              </a:rPr>
              <a:t>The other common request method is the </a:t>
            </a:r>
            <a:r>
              <a:rPr lang="en-US" sz="1800" b="1" i="0" u="none" strike="noStrike" baseline="0" dirty="0">
                <a:solidFill>
                  <a:srgbClr val="009A9A"/>
                </a:solidFill>
                <a:latin typeface="+mj-lt"/>
              </a:rPr>
              <a:t>POST request</a:t>
            </a:r>
            <a:r>
              <a:rPr lang="en-US" sz="1800" b="0" i="0" u="none" strike="noStrike" baseline="0" dirty="0">
                <a:solidFill>
                  <a:srgbClr val="000000"/>
                </a:solidFill>
                <a:latin typeface="+mj-lt"/>
              </a:rPr>
              <a:t>. </a:t>
            </a:r>
          </a:p>
          <a:p>
            <a:pPr algn="l"/>
            <a:r>
              <a:rPr lang="en-US" sz="1800" b="0" i="0" u="none" strike="noStrike" baseline="0" dirty="0">
                <a:solidFill>
                  <a:srgbClr val="000000"/>
                </a:solidFill>
                <a:latin typeface="+mj-lt"/>
              </a:rPr>
              <a:t>This method is normally used to transmit data to the server using an HTML form</a:t>
            </a:r>
            <a:endParaRPr lang="en-CA" dirty="0">
              <a:latin typeface="+mj-lt"/>
            </a:endParaRPr>
          </a:p>
        </p:txBody>
      </p:sp>
      <p:pic>
        <p:nvPicPr>
          <p:cNvPr id="4" name="Picture 3" descr="FIGURE 2.14b POST requests&#10;">
            <a:extLst>
              <a:ext uri="{FF2B5EF4-FFF2-40B4-BE49-F238E27FC236}">
                <a16:creationId xmlns:a16="http://schemas.microsoft.com/office/drawing/2014/main" id="{2EDBB920-26CF-442D-86F6-06579E4F99B3}"/>
              </a:ext>
            </a:extLst>
          </p:cNvPr>
          <p:cNvPicPr>
            <a:picLocks noChangeAspect="1"/>
          </p:cNvPicPr>
          <p:nvPr/>
        </p:nvPicPr>
        <p:blipFill rotWithShape="1">
          <a:blip r:embed="rId2"/>
          <a:srcRect t="-2372" b="59064"/>
          <a:stretch/>
        </p:blipFill>
        <p:spPr>
          <a:xfrm>
            <a:off x="2612789" y="2571749"/>
            <a:ext cx="3918422" cy="1362075"/>
          </a:xfrm>
          <a:prstGeom prst="rect">
            <a:avLst/>
          </a:prstGeom>
        </p:spPr>
      </p:pic>
    </p:spTree>
    <p:extLst>
      <p:ext uri="{BB962C8B-B14F-4D97-AF65-F5344CB8AC3E}">
        <p14:creationId xmlns:p14="http://schemas.microsoft.com/office/powerpoint/2010/main" val="15619634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0C0EE-80BA-425B-B65E-2E2D3F0A9725}"/>
              </a:ext>
            </a:extLst>
          </p:cNvPr>
          <p:cNvSpPr>
            <a:spLocks noGrp="1"/>
          </p:cNvSpPr>
          <p:nvPr>
            <p:ph type="title"/>
          </p:nvPr>
        </p:nvSpPr>
        <p:spPr/>
        <p:txBody>
          <a:bodyPr/>
          <a:lstStyle/>
          <a:p>
            <a:r>
              <a:rPr lang="en-CA" dirty="0"/>
              <a:t>Response Codes</a:t>
            </a:r>
          </a:p>
        </p:txBody>
      </p:sp>
      <p:sp>
        <p:nvSpPr>
          <p:cNvPr id="3" name="Text Placeholder 2">
            <a:extLst>
              <a:ext uri="{FF2B5EF4-FFF2-40B4-BE49-F238E27FC236}">
                <a16:creationId xmlns:a16="http://schemas.microsoft.com/office/drawing/2014/main" id="{0910964D-9EAE-4147-B3EB-AC8C460D03D7}"/>
              </a:ext>
            </a:extLst>
          </p:cNvPr>
          <p:cNvSpPr>
            <a:spLocks noGrp="1"/>
          </p:cNvSpPr>
          <p:nvPr>
            <p:ph type="body" idx="1"/>
          </p:nvPr>
        </p:nvSpPr>
        <p:spPr/>
        <p:txBody>
          <a:bodyPr/>
          <a:lstStyle/>
          <a:p>
            <a:pPr algn="l"/>
            <a:r>
              <a:rPr lang="en-US" sz="1800" b="1" i="0" u="none" strike="noStrike" baseline="0" dirty="0">
                <a:solidFill>
                  <a:srgbClr val="009A9A"/>
                </a:solidFill>
                <a:latin typeface="+mj-lt"/>
              </a:rPr>
              <a:t>Response codes </a:t>
            </a:r>
            <a:r>
              <a:rPr lang="en-US" sz="1800" b="0" i="0" u="none" strike="noStrike" baseline="0" dirty="0">
                <a:solidFill>
                  <a:srgbClr val="000000"/>
                </a:solidFill>
                <a:latin typeface="+mj-lt"/>
              </a:rPr>
              <a:t>are integer values returned by the server as part of the response </a:t>
            </a:r>
            <a:r>
              <a:rPr lang="en-CA" sz="1800" b="0" i="0" u="none" strike="noStrike" baseline="0" dirty="0">
                <a:solidFill>
                  <a:srgbClr val="000000"/>
                </a:solidFill>
                <a:latin typeface="+mj-lt"/>
              </a:rPr>
              <a:t>header.</a:t>
            </a:r>
          </a:p>
          <a:p>
            <a:pPr algn="l"/>
            <a:r>
              <a:rPr lang="en-US" sz="1800" b="0" i="0" u="none" strike="noStrike" baseline="0" dirty="0">
                <a:latin typeface="+mj-lt"/>
              </a:rPr>
              <a:t>These codes describe the state of the request, including whether it was successful, had errors, requires permission, and more.</a:t>
            </a:r>
          </a:p>
          <a:p>
            <a:pPr algn="l"/>
            <a:r>
              <a:rPr lang="en-US" sz="1800" b="0" i="0" u="none" strike="noStrike" baseline="0" dirty="0">
                <a:latin typeface="+mj-lt"/>
              </a:rPr>
              <a:t>The codes use the first digit to indicate the category of response. </a:t>
            </a:r>
          </a:p>
          <a:p>
            <a:pPr lvl="1"/>
            <a:r>
              <a:rPr lang="en-US" sz="1800" b="0" i="0" u="none" strike="noStrike" baseline="0" dirty="0">
                <a:latin typeface="+mj-lt"/>
              </a:rPr>
              <a:t>2## codes are for successful responses, </a:t>
            </a:r>
          </a:p>
          <a:p>
            <a:pPr lvl="1"/>
            <a:r>
              <a:rPr lang="en-US" sz="1800" b="0" i="0" u="none" strike="noStrike" baseline="0" dirty="0">
                <a:latin typeface="+mj-lt"/>
              </a:rPr>
              <a:t>3## are for redirection-related responses, </a:t>
            </a:r>
          </a:p>
          <a:p>
            <a:pPr lvl="1"/>
            <a:r>
              <a:rPr lang="en-US" sz="1800" b="0" i="0" u="none" strike="noStrike" baseline="0" dirty="0">
                <a:latin typeface="+mj-lt"/>
              </a:rPr>
              <a:t>4## codes are client errors, while </a:t>
            </a:r>
          </a:p>
          <a:p>
            <a:pPr lvl="1"/>
            <a:r>
              <a:rPr lang="en-US" sz="1800" b="0" i="0" u="none" strike="noStrike" baseline="0" dirty="0">
                <a:latin typeface="+mj-lt"/>
              </a:rPr>
              <a:t>5## codes are server errors.</a:t>
            </a:r>
            <a:endParaRPr lang="en-CA" dirty="0">
              <a:latin typeface="+mj-lt"/>
            </a:endParaRPr>
          </a:p>
        </p:txBody>
      </p:sp>
    </p:spTree>
    <p:extLst>
      <p:ext uri="{BB962C8B-B14F-4D97-AF65-F5344CB8AC3E}">
        <p14:creationId xmlns:p14="http://schemas.microsoft.com/office/powerpoint/2010/main" val="29272734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C240A-27B9-410F-9B84-4E7E5792A4BF}"/>
              </a:ext>
            </a:extLst>
          </p:cNvPr>
          <p:cNvSpPr>
            <a:spLocks noGrp="1"/>
          </p:cNvSpPr>
          <p:nvPr>
            <p:ph type="title"/>
          </p:nvPr>
        </p:nvSpPr>
        <p:spPr/>
        <p:txBody>
          <a:bodyPr/>
          <a:lstStyle/>
          <a:p>
            <a:r>
              <a:rPr lang="fr-FR" sz="3200" dirty="0"/>
              <a:t>HTTP Response Codes (Table 2.1 edited)</a:t>
            </a:r>
            <a:endParaRPr lang="en-CA" sz="3200" dirty="0"/>
          </a:p>
        </p:txBody>
      </p:sp>
      <p:graphicFrame>
        <p:nvGraphicFramePr>
          <p:cNvPr id="9" name="Table 9">
            <a:extLst>
              <a:ext uri="{FF2B5EF4-FFF2-40B4-BE49-F238E27FC236}">
                <a16:creationId xmlns:a16="http://schemas.microsoft.com/office/drawing/2014/main" id="{4CDB3295-FCD8-482D-B778-486307214AF7}"/>
              </a:ext>
            </a:extLst>
          </p:cNvPr>
          <p:cNvGraphicFramePr>
            <a:graphicFrameLocks noGrp="1"/>
          </p:cNvGraphicFramePr>
          <p:nvPr>
            <p:extLst>
              <p:ext uri="{D42A27DB-BD31-4B8C-83A1-F6EECF244321}">
                <p14:modId xmlns:p14="http://schemas.microsoft.com/office/powerpoint/2010/main" val="3371071607"/>
              </p:ext>
            </p:extLst>
          </p:nvPr>
        </p:nvGraphicFramePr>
        <p:xfrm>
          <a:off x="371477" y="984487"/>
          <a:ext cx="8315323" cy="3667760"/>
        </p:xfrm>
        <a:graphic>
          <a:graphicData uri="http://schemas.openxmlformats.org/drawingml/2006/table">
            <a:tbl>
              <a:tblPr firstRow="1" bandRow="1">
                <a:tableStyleId>{5C22544A-7EE6-4342-B048-85BDC9FD1C3A}</a:tableStyleId>
              </a:tblPr>
              <a:tblGrid>
                <a:gridCol w="2069208">
                  <a:extLst>
                    <a:ext uri="{9D8B030D-6E8A-4147-A177-3AD203B41FA5}">
                      <a16:colId xmlns:a16="http://schemas.microsoft.com/office/drawing/2014/main" val="2984847272"/>
                    </a:ext>
                  </a:extLst>
                </a:gridCol>
                <a:gridCol w="6246115">
                  <a:extLst>
                    <a:ext uri="{9D8B030D-6E8A-4147-A177-3AD203B41FA5}">
                      <a16:colId xmlns:a16="http://schemas.microsoft.com/office/drawing/2014/main" val="1778542793"/>
                    </a:ext>
                  </a:extLst>
                </a:gridCol>
              </a:tblGrid>
              <a:tr h="0">
                <a:tc>
                  <a:txBody>
                    <a:bodyPr/>
                    <a:lstStyle/>
                    <a:p>
                      <a:r>
                        <a:rPr lang="en-CA" sz="1200" dirty="0">
                          <a:latin typeface="+mj-lt"/>
                        </a:rPr>
                        <a:t>Code</a:t>
                      </a:r>
                    </a:p>
                  </a:txBody>
                  <a:tcPr/>
                </a:tc>
                <a:tc>
                  <a:txBody>
                    <a:bodyPr/>
                    <a:lstStyle/>
                    <a:p>
                      <a:r>
                        <a:rPr lang="en-CA" sz="1200" dirty="0">
                          <a:latin typeface="+mj-lt"/>
                        </a:rPr>
                        <a:t>Description</a:t>
                      </a:r>
                    </a:p>
                  </a:txBody>
                  <a:tcPr/>
                </a:tc>
                <a:extLst>
                  <a:ext uri="{0D108BD9-81ED-4DB2-BD59-A6C34878D82A}">
                    <a16:rowId xmlns:a16="http://schemas.microsoft.com/office/drawing/2014/main" val="131777570"/>
                  </a:ext>
                </a:extLst>
              </a:tr>
              <a:tr h="370840">
                <a:tc>
                  <a:txBody>
                    <a:bodyPr/>
                    <a:lstStyle/>
                    <a:p>
                      <a:r>
                        <a:rPr lang="en-US" sz="1200" b="1" i="0" u="none" strike="noStrike" baseline="0" dirty="0">
                          <a:latin typeface="+mj-lt"/>
                        </a:rPr>
                        <a:t>200: OK</a:t>
                      </a:r>
                      <a:endParaRPr lang="en-CA" sz="1200" dirty="0">
                        <a:latin typeface="+mj-lt"/>
                      </a:endParaRPr>
                    </a:p>
                  </a:txBody>
                  <a:tcPr/>
                </a:tc>
                <a:tc>
                  <a:txBody>
                    <a:bodyPr/>
                    <a:lstStyle/>
                    <a:p>
                      <a:r>
                        <a:rPr lang="en-US" sz="1200" b="0" i="0" u="none" strike="noStrike" baseline="0" dirty="0">
                          <a:latin typeface="+mj-lt"/>
                        </a:rPr>
                        <a:t>The request was successful.</a:t>
                      </a:r>
                      <a:endParaRPr lang="en-CA" sz="1200" dirty="0">
                        <a:latin typeface="+mj-lt"/>
                      </a:endParaRPr>
                    </a:p>
                  </a:txBody>
                  <a:tcPr/>
                </a:tc>
                <a:extLst>
                  <a:ext uri="{0D108BD9-81ED-4DB2-BD59-A6C34878D82A}">
                    <a16:rowId xmlns:a16="http://schemas.microsoft.com/office/drawing/2014/main" val="3935015435"/>
                  </a:ext>
                </a:extLst>
              </a:tr>
              <a:tr h="370840">
                <a:tc>
                  <a:txBody>
                    <a:bodyPr/>
                    <a:lstStyle/>
                    <a:p>
                      <a:r>
                        <a:rPr lang="en-US" sz="1200" b="1" i="0" u="none" strike="noStrike" baseline="0" dirty="0">
                          <a:latin typeface="+mj-lt"/>
                        </a:rPr>
                        <a:t>301: Moved Permanently</a:t>
                      </a:r>
                      <a:endParaRPr lang="en-CA" sz="1200" dirty="0">
                        <a:latin typeface="+mj-lt"/>
                      </a:endParaRPr>
                    </a:p>
                  </a:txBody>
                  <a:tcPr/>
                </a:tc>
                <a:tc>
                  <a:txBody>
                    <a:bodyPr/>
                    <a:lstStyle/>
                    <a:p>
                      <a:r>
                        <a:rPr lang="en-US" sz="1200" b="0" i="0" u="none" strike="noStrike" baseline="0" dirty="0">
                          <a:latin typeface="+mj-lt"/>
                        </a:rPr>
                        <a:t>Tells the client that the requested resource has permanently moved.</a:t>
                      </a:r>
                      <a:endParaRPr lang="en-CA" sz="1200" dirty="0">
                        <a:latin typeface="+mj-lt"/>
                      </a:endParaRPr>
                    </a:p>
                  </a:txBody>
                  <a:tcPr/>
                </a:tc>
                <a:extLst>
                  <a:ext uri="{0D108BD9-81ED-4DB2-BD59-A6C34878D82A}">
                    <a16:rowId xmlns:a16="http://schemas.microsoft.com/office/drawing/2014/main" val="2052564086"/>
                  </a:ext>
                </a:extLst>
              </a:tr>
              <a:tr h="370840">
                <a:tc>
                  <a:txBody>
                    <a:bodyPr/>
                    <a:lstStyle/>
                    <a:p>
                      <a:r>
                        <a:rPr lang="en-CA" sz="1200" b="1" i="0" u="none" strike="noStrike" cap="none" baseline="0" dirty="0">
                          <a:solidFill>
                            <a:schemeClr val="dk1"/>
                          </a:solidFill>
                          <a:latin typeface="+mj-lt"/>
                          <a:ea typeface="+mn-ea"/>
                          <a:cs typeface="+mn-cs"/>
                          <a:sym typeface="Arial"/>
                        </a:rPr>
                        <a:t>304: Not Modified</a:t>
                      </a:r>
                      <a:endParaRPr lang="en-CA" sz="1200" dirty="0">
                        <a:latin typeface="+mj-lt"/>
                      </a:endParaRPr>
                    </a:p>
                  </a:txBody>
                  <a:tcPr/>
                </a:tc>
                <a:tc>
                  <a:txBody>
                    <a:bodyPr/>
                    <a:lstStyle/>
                    <a:p>
                      <a:r>
                        <a:rPr lang="en-US" sz="1200" b="0" i="0" u="none" strike="noStrike" cap="none" baseline="0" dirty="0">
                          <a:solidFill>
                            <a:schemeClr val="dk1"/>
                          </a:solidFill>
                          <a:latin typeface="+mj-lt"/>
                          <a:ea typeface="+mn-ea"/>
                          <a:cs typeface="+mn-cs"/>
                          <a:sym typeface="Arial"/>
                        </a:rPr>
                        <a:t>If the client requested a resource with appropriate Cache-Control headers, the</a:t>
                      </a:r>
                    </a:p>
                    <a:p>
                      <a:r>
                        <a:rPr lang="en-US" sz="1200" b="0" i="0" u="none" strike="noStrike" cap="none" baseline="0" dirty="0">
                          <a:solidFill>
                            <a:schemeClr val="dk1"/>
                          </a:solidFill>
                          <a:latin typeface="+mj-lt"/>
                          <a:ea typeface="+mn-ea"/>
                          <a:cs typeface="+mn-cs"/>
                          <a:sym typeface="Arial"/>
                        </a:rPr>
                        <a:t>response might say that the resource on the server is no newer than the one in</a:t>
                      </a:r>
                    </a:p>
                    <a:p>
                      <a:r>
                        <a:rPr lang="en-CA" sz="1200" b="0" i="0" u="none" strike="noStrike" cap="none" baseline="0" dirty="0">
                          <a:solidFill>
                            <a:schemeClr val="dk1"/>
                          </a:solidFill>
                          <a:latin typeface="+mj-lt"/>
                          <a:ea typeface="+mn-ea"/>
                          <a:cs typeface="+mn-cs"/>
                          <a:sym typeface="Arial"/>
                        </a:rPr>
                        <a:t>the client cache.</a:t>
                      </a:r>
                      <a:endParaRPr lang="en-CA" sz="1200" dirty="0">
                        <a:latin typeface="+mj-lt"/>
                      </a:endParaRPr>
                    </a:p>
                  </a:txBody>
                  <a:tcPr/>
                </a:tc>
                <a:extLst>
                  <a:ext uri="{0D108BD9-81ED-4DB2-BD59-A6C34878D82A}">
                    <a16:rowId xmlns:a16="http://schemas.microsoft.com/office/drawing/2014/main" val="578671662"/>
                  </a:ext>
                </a:extLst>
              </a:tr>
              <a:tr h="370840">
                <a:tc>
                  <a:txBody>
                    <a:bodyPr/>
                    <a:lstStyle/>
                    <a:p>
                      <a:r>
                        <a:rPr lang="en-CA" sz="1200" b="1" i="0" u="none" strike="noStrike" cap="none" baseline="0" dirty="0">
                          <a:solidFill>
                            <a:schemeClr val="dk1"/>
                          </a:solidFill>
                          <a:latin typeface="+mj-lt"/>
                          <a:ea typeface="+mn-ea"/>
                          <a:cs typeface="+mn-cs"/>
                          <a:sym typeface="Arial"/>
                        </a:rPr>
                        <a:t>401: Unauthorized</a:t>
                      </a:r>
                      <a:endParaRPr lang="en-CA" sz="1200" dirty="0">
                        <a:latin typeface="+mj-lt"/>
                      </a:endParaRPr>
                    </a:p>
                  </a:txBody>
                  <a:tcPr/>
                </a:tc>
                <a:tc>
                  <a:txBody>
                    <a:bodyPr/>
                    <a:lstStyle/>
                    <a:p>
                      <a:r>
                        <a:rPr lang="en-US" sz="1200" b="0" i="0" u="none" strike="noStrike" cap="none" baseline="0" dirty="0">
                          <a:solidFill>
                            <a:schemeClr val="dk1"/>
                          </a:solidFill>
                          <a:latin typeface="+mj-lt"/>
                          <a:ea typeface="+mn-ea"/>
                          <a:cs typeface="+mn-cs"/>
                          <a:sym typeface="Arial"/>
                        </a:rPr>
                        <a:t>Some web resources are protected and require the user to provide credentials</a:t>
                      </a:r>
                    </a:p>
                    <a:p>
                      <a:r>
                        <a:rPr lang="en-CA" sz="1200" b="0" i="0" u="none" strike="noStrike" cap="none" baseline="0" dirty="0">
                          <a:solidFill>
                            <a:schemeClr val="dk1"/>
                          </a:solidFill>
                          <a:latin typeface="+mj-lt"/>
                          <a:ea typeface="+mn-ea"/>
                          <a:cs typeface="+mn-cs"/>
                          <a:sym typeface="Arial"/>
                        </a:rPr>
                        <a:t>to access the resource.</a:t>
                      </a:r>
                      <a:endParaRPr lang="en-CA" sz="1200" dirty="0">
                        <a:latin typeface="+mj-lt"/>
                      </a:endParaRPr>
                    </a:p>
                  </a:txBody>
                  <a:tcPr/>
                </a:tc>
                <a:extLst>
                  <a:ext uri="{0D108BD9-81ED-4DB2-BD59-A6C34878D82A}">
                    <a16:rowId xmlns:a16="http://schemas.microsoft.com/office/drawing/2014/main" val="3042945714"/>
                  </a:ext>
                </a:extLst>
              </a:tr>
              <a:tr h="370840">
                <a:tc>
                  <a:txBody>
                    <a:bodyPr/>
                    <a:lstStyle/>
                    <a:p>
                      <a:r>
                        <a:rPr lang="en-CA" sz="1200" b="1" i="0" u="none" strike="noStrike" cap="none" baseline="0" dirty="0">
                          <a:solidFill>
                            <a:schemeClr val="dk1"/>
                          </a:solidFill>
                          <a:latin typeface="+mj-lt"/>
                          <a:ea typeface="+mn-ea"/>
                          <a:cs typeface="+mn-cs"/>
                          <a:sym typeface="Arial"/>
                        </a:rPr>
                        <a:t>404: Not found</a:t>
                      </a:r>
                      <a:endParaRPr lang="en-CA" sz="1200" dirty="0">
                        <a:latin typeface="+mj-lt"/>
                      </a:endParaRPr>
                    </a:p>
                  </a:txBody>
                  <a:tcPr/>
                </a:tc>
                <a:tc>
                  <a:txBody>
                    <a:bodyPr/>
                    <a:lstStyle/>
                    <a:p>
                      <a:r>
                        <a:rPr lang="en-US" sz="1200" b="0" i="0" u="none" strike="noStrike" cap="none" baseline="0" dirty="0">
                          <a:solidFill>
                            <a:schemeClr val="dk1"/>
                          </a:solidFill>
                          <a:latin typeface="+mj-lt"/>
                          <a:ea typeface="+mn-ea"/>
                          <a:cs typeface="+mn-cs"/>
                          <a:sym typeface="Arial"/>
                        </a:rPr>
                        <a:t>404 codes are one of the only ones known to web users. Many browsers will</a:t>
                      </a:r>
                    </a:p>
                    <a:p>
                      <a:r>
                        <a:rPr lang="en-US" sz="1200" b="0" i="0" u="none" strike="noStrike" cap="none" baseline="0" dirty="0">
                          <a:solidFill>
                            <a:schemeClr val="dk1"/>
                          </a:solidFill>
                          <a:latin typeface="+mj-lt"/>
                          <a:ea typeface="+mn-ea"/>
                          <a:cs typeface="+mn-cs"/>
                          <a:sym typeface="Arial"/>
                        </a:rPr>
                        <a:t>display an HTML page with the 404 code to them when the requested resource</a:t>
                      </a:r>
                    </a:p>
                    <a:p>
                      <a:r>
                        <a:rPr lang="en-CA" sz="1200" b="0" i="0" u="none" strike="noStrike" cap="none" baseline="0" dirty="0">
                          <a:solidFill>
                            <a:schemeClr val="dk1"/>
                          </a:solidFill>
                          <a:latin typeface="+mj-lt"/>
                          <a:ea typeface="+mn-ea"/>
                          <a:cs typeface="+mn-cs"/>
                          <a:sym typeface="Arial"/>
                        </a:rPr>
                        <a:t>was not found.</a:t>
                      </a:r>
                      <a:endParaRPr lang="en-CA" sz="1200" dirty="0">
                        <a:latin typeface="+mj-lt"/>
                      </a:endParaRPr>
                    </a:p>
                  </a:txBody>
                  <a:tcPr/>
                </a:tc>
                <a:extLst>
                  <a:ext uri="{0D108BD9-81ED-4DB2-BD59-A6C34878D82A}">
                    <a16:rowId xmlns:a16="http://schemas.microsoft.com/office/drawing/2014/main" val="718033296"/>
                  </a:ext>
                </a:extLst>
              </a:tr>
              <a:tr h="370840">
                <a:tc>
                  <a:txBody>
                    <a:bodyPr/>
                    <a:lstStyle/>
                    <a:p>
                      <a:r>
                        <a:rPr lang="en-US" sz="1200" b="1" i="0" u="none" strike="noStrike" cap="none" baseline="0" dirty="0">
                          <a:solidFill>
                            <a:schemeClr val="dk1"/>
                          </a:solidFill>
                          <a:latin typeface="+mj-lt"/>
                          <a:ea typeface="+mn-ea"/>
                          <a:cs typeface="+mn-cs"/>
                          <a:sym typeface="Arial"/>
                        </a:rPr>
                        <a:t>414: Request URI too long</a:t>
                      </a:r>
                      <a:endParaRPr lang="en-CA" sz="1200" dirty="0">
                        <a:latin typeface="+mj-lt"/>
                      </a:endParaRPr>
                    </a:p>
                  </a:txBody>
                  <a:tcPr/>
                </a:tc>
                <a:tc>
                  <a:txBody>
                    <a:bodyPr/>
                    <a:lstStyle/>
                    <a:p>
                      <a:r>
                        <a:rPr lang="en-US" sz="1200" b="0" i="0" u="none" strike="noStrike" cap="none" baseline="0" dirty="0">
                          <a:solidFill>
                            <a:schemeClr val="dk1"/>
                          </a:solidFill>
                          <a:latin typeface="+mj-lt"/>
                          <a:ea typeface="+mn-ea"/>
                          <a:cs typeface="+mn-cs"/>
                          <a:sym typeface="Arial"/>
                        </a:rPr>
                        <a:t>A 414 response code likely means too much data is likely trying to be</a:t>
                      </a:r>
                    </a:p>
                    <a:p>
                      <a:r>
                        <a:rPr lang="en-CA" sz="1200" b="0" i="0" u="none" strike="noStrike" cap="none" baseline="0" dirty="0">
                          <a:solidFill>
                            <a:schemeClr val="dk1"/>
                          </a:solidFill>
                          <a:latin typeface="+mj-lt"/>
                          <a:ea typeface="+mn-ea"/>
                          <a:cs typeface="+mn-cs"/>
                          <a:sym typeface="Arial"/>
                        </a:rPr>
                        <a:t>submitted via the URL.</a:t>
                      </a:r>
                      <a:endParaRPr lang="en-CA" sz="1200" dirty="0">
                        <a:latin typeface="+mj-lt"/>
                      </a:endParaRPr>
                    </a:p>
                  </a:txBody>
                  <a:tcPr/>
                </a:tc>
                <a:extLst>
                  <a:ext uri="{0D108BD9-81ED-4DB2-BD59-A6C34878D82A}">
                    <a16:rowId xmlns:a16="http://schemas.microsoft.com/office/drawing/2014/main" val="1166306425"/>
                  </a:ext>
                </a:extLst>
              </a:tr>
              <a:tr h="370840">
                <a:tc>
                  <a:txBody>
                    <a:bodyPr/>
                    <a:lstStyle/>
                    <a:p>
                      <a:r>
                        <a:rPr lang="en-CA" sz="1200" b="1" i="0" u="none" strike="noStrike" cap="none" baseline="0" dirty="0">
                          <a:solidFill>
                            <a:schemeClr val="dk1"/>
                          </a:solidFill>
                          <a:latin typeface="+mj-lt"/>
                          <a:ea typeface="+mn-ea"/>
                          <a:cs typeface="+mn-cs"/>
                          <a:sym typeface="Arial"/>
                        </a:rPr>
                        <a:t>500: Internal server error</a:t>
                      </a:r>
                      <a:endParaRPr lang="en-CA" sz="1200" dirty="0">
                        <a:latin typeface="+mj-lt"/>
                      </a:endParaRPr>
                    </a:p>
                  </a:txBody>
                  <a:tcPr/>
                </a:tc>
                <a:tc>
                  <a:txBody>
                    <a:bodyPr/>
                    <a:lstStyle/>
                    <a:p>
                      <a:r>
                        <a:rPr lang="en-US" sz="1200" b="0" i="0" u="none" strike="noStrike" cap="none" baseline="0" dirty="0">
                          <a:solidFill>
                            <a:schemeClr val="dk1"/>
                          </a:solidFill>
                          <a:latin typeface="+mj-lt"/>
                          <a:ea typeface="+mn-ea"/>
                          <a:cs typeface="+mn-cs"/>
                          <a:sym typeface="Arial"/>
                        </a:rPr>
                        <a:t>This error provides almost no information to the client except to say the server</a:t>
                      </a:r>
                    </a:p>
                    <a:p>
                      <a:r>
                        <a:rPr lang="en-CA" sz="1200" b="0" i="0" u="none" strike="noStrike" cap="none" baseline="0" dirty="0">
                          <a:solidFill>
                            <a:schemeClr val="dk1"/>
                          </a:solidFill>
                          <a:latin typeface="+mj-lt"/>
                          <a:ea typeface="+mn-ea"/>
                          <a:cs typeface="+mn-cs"/>
                          <a:sym typeface="Arial"/>
                        </a:rPr>
                        <a:t>has encountered an error.</a:t>
                      </a:r>
                      <a:endParaRPr lang="en-CA" sz="1200" dirty="0">
                        <a:latin typeface="+mj-lt"/>
                      </a:endParaRPr>
                    </a:p>
                  </a:txBody>
                  <a:tcPr/>
                </a:tc>
                <a:extLst>
                  <a:ext uri="{0D108BD9-81ED-4DB2-BD59-A6C34878D82A}">
                    <a16:rowId xmlns:a16="http://schemas.microsoft.com/office/drawing/2014/main" val="1356089209"/>
                  </a:ext>
                </a:extLst>
              </a:tr>
            </a:tbl>
          </a:graphicData>
        </a:graphic>
      </p:graphicFrame>
    </p:spTree>
    <p:extLst>
      <p:ext uri="{BB962C8B-B14F-4D97-AF65-F5344CB8AC3E}">
        <p14:creationId xmlns:p14="http://schemas.microsoft.com/office/powerpoint/2010/main" val="36939613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8FB4B-0D92-460F-AE1B-36892A1FE2F4}"/>
              </a:ext>
            </a:extLst>
          </p:cNvPr>
          <p:cNvSpPr>
            <a:spLocks noGrp="1"/>
          </p:cNvSpPr>
          <p:nvPr>
            <p:ph type="title"/>
          </p:nvPr>
        </p:nvSpPr>
        <p:spPr/>
        <p:txBody>
          <a:bodyPr/>
          <a:lstStyle/>
          <a:p>
            <a:r>
              <a:rPr lang="en-CA" dirty="0"/>
              <a:t>Web Browsers</a:t>
            </a:r>
          </a:p>
        </p:txBody>
      </p:sp>
      <p:sp>
        <p:nvSpPr>
          <p:cNvPr id="3" name="Text Placeholder 2">
            <a:extLst>
              <a:ext uri="{FF2B5EF4-FFF2-40B4-BE49-F238E27FC236}">
                <a16:creationId xmlns:a16="http://schemas.microsoft.com/office/drawing/2014/main" id="{6CBCD097-B3E8-4D17-9351-7F6F694FFE7E}"/>
              </a:ext>
            </a:extLst>
          </p:cNvPr>
          <p:cNvSpPr>
            <a:spLocks noGrp="1"/>
          </p:cNvSpPr>
          <p:nvPr>
            <p:ph type="body" idx="1"/>
          </p:nvPr>
        </p:nvSpPr>
        <p:spPr/>
        <p:txBody>
          <a:bodyPr/>
          <a:lstStyle/>
          <a:p>
            <a:pPr algn="l"/>
            <a:r>
              <a:rPr lang="en-US" sz="1800" b="0" i="0" u="none" strike="noStrike" baseline="0" dirty="0">
                <a:latin typeface="+mj-lt"/>
              </a:rPr>
              <a:t>The user experience for a website is unlike the user experience for traditional desktop </a:t>
            </a:r>
            <a:r>
              <a:rPr lang="en-CA" sz="1800" b="0" i="0" u="none" strike="noStrike" baseline="0" dirty="0">
                <a:latin typeface="+mj-lt"/>
              </a:rPr>
              <a:t>software.</a:t>
            </a:r>
          </a:p>
          <a:p>
            <a:pPr algn="l"/>
            <a:r>
              <a:rPr lang="en-US" sz="1800" b="0" i="0" u="none" strike="noStrike" baseline="0" dirty="0">
                <a:latin typeface="+mj-lt"/>
              </a:rPr>
              <a:t>Users do not download software; they visit a URL, which results in a web </a:t>
            </a:r>
            <a:r>
              <a:rPr lang="en-CA" sz="1800" b="0" i="0" u="none" strike="noStrike" baseline="0" dirty="0">
                <a:latin typeface="+mj-lt"/>
              </a:rPr>
              <a:t>page being displayed.</a:t>
            </a:r>
          </a:p>
          <a:p>
            <a:pPr algn="l"/>
            <a:r>
              <a:rPr lang="en-US" sz="1800" b="0" i="0" u="none" strike="noStrike" baseline="0" dirty="0">
                <a:latin typeface="+mj-lt"/>
              </a:rPr>
              <a:t>Although a typical web developer might not build a browser, or develop a plugin, they must understand the browser’s crucial role in web development.</a:t>
            </a:r>
            <a:endParaRPr lang="en-CA" dirty="0">
              <a:latin typeface="+mj-lt"/>
            </a:endParaRPr>
          </a:p>
        </p:txBody>
      </p:sp>
    </p:spTree>
    <p:extLst>
      <p:ext uri="{BB962C8B-B14F-4D97-AF65-F5344CB8AC3E}">
        <p14:creationId xmlns:p14="http://schemas.microsoft.com/office/powerpoint/2010/main" val="37188548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8FB4B-0D92-460F-AE1B-36892A1FE2F4}"/>
              </a:ext>
            </a:extLst>
          </p:cNvPr>
          <p:cNvSpPr>
            <a:spLocks noGrp="1"/>
          </p:cNvSpPr>
          <p:nvPr>
            <p:ph type="title"/>
          </p:nvPr>
        </p:nvSpPr>
        <p:spPr/>
        <p:txBody>
          <a:bodyPr/>
          <a:lstStyle/>
          <a:p>
            <a:r>
              <a:rPr lang="en-CA" sz="3200" dirty="0"/>
              <a:t>Web Browsers (Fetching a web page)</a:t>
            </a:r>
          </a:p>
        </p:txBody>
      </p:sp>
      <p:sp>
        <p:nvSpPr>
          <p:cNvPr id="3" name="Text Placeholder 2">
            <a:extLst>
              <a:ext uri="{FF2B5EF4-FFF2-40B4-BE49-F238E27FC236}">
                <a16:creationId xmlns:a16="http://schemas.microsoft.com/office/drawing/2014/main" id="{6CBCD097-B3E8-4D17-9351-7F6F694FFE7E}"/>
              </a:ext>
            </a:extLst>
          </p:cNvPr>
          <p:cNvSpPr>
            <a:spLocks noGrp="1"/>
          </p:cNvSpPr>
          <p:nvPr>
            <p:ph type="body" idx="1"/>
          </p:nvPr>
        </p:nvSpPr>
        <p:spPr/>
        <p:txBody>
          <a:bodyPr/>
          <a:lstStyle/>
          <a:p>
            <a:pPr algn="l"/>
            <a:r>
              <a:rPr lang="en-US" sz="1800" b="0" i="0" u="none" strike="noStrike" baseline="0" dirty="0">
                <a:latin typeface="+mj-lt"/>
              </a:rPr>
              <a:t>Seeing a single web page is facilitated by the browser, which </a:t>
            </a:r>
          </a:p>
          <a:p>
            <a:pPr lvl="1"/>
            <a:r>
              <a:rPr lang="en-US" sz="1800" b="0" i="0" u="none" strike="noStrike" baseline="0" dirty="0">
                <a:latin typeface="+mj-lt"/>
              </a:rPr>
              <a:t>requests the initial HTML page, then </a:t>
            </a:r>
          </a:p>
          <a:p>
            <a:pPr lvl="1"/>
            <a:r>
              <a:rPr lang="en-US" sz="1800" b="0" i="0" u="none" strike="noStrike" baseline="0" dirty="0">
                <a:latin typeface="+mj-lt"/>
              </a:rPr>
              <a:t>parses the returned HTML to find all the resources referenced from within it (like images, style sheets, and scripts).</a:t>
            </a:r>
          </a:p>
          <a:p>
            <a:r>
              <a:rPr lang="en-US" sz="1800" b="0" i="0" u="none" strike="noStrike" baseline="0" dirty="0">
                <a:latin typeface="+mj-lt"/>
              </a:rPr>
              <a:t>Only when all the files have been retrieved is the page fully loaded for the user</a:t>
            </a:r>
          </a:p>
          <a:p>
            <a:pPr algn="l"/>
            <a:r>
              <a:rPr lang="en-US" sz="1800" b="0" i="0" u="none" strike="noStrike" baseline="0" dirty="0">
                <a:latin typeface="+mj-lt"/>
              </a:rPr>
              <a:t>A single web page can reference dozens of files and requires many HTTP requests and responses.</a:t>
            </a:r>
            <a:endParaRPr lang="en-CA" dirty="0">
              <a:latin typeface="+mj-lt"/>
            </a:endParaRPr>
          </a:p>
        </p:txBody>
      </p:sp>
    </p:spTree>
    <p:extLst>
      <p:ext uri="{BB962C8B-B14F-4D97-AF65-F5344CB8AC3E}">
        <p14:creationId xmlns:p14="http://schemas.microsoft.com/office/powerpoint/2010/main" val="9788688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FE22E-2721-4E04-9B81-CABA1597F505}"/>
              </a:ext>
            </a:extLst>
          </p:cNvPr>
          <p:cNvSpPr>
            <a:spLocks noGrp="1"/>
          </p:cNvSpPr>
          <p:nvPr>
            <p:ph type="title"/>
          </p:nvPr>
        </p:nvSpPr>
        <p:spPr/>
        <p:txBody>
          <a:bodyPr/>
          <a:lstStyle/>
          <a:p>
            <a:r>
              <a:rPr lang="en-CA" sz="3600" dirty="0"/>
              <a:t>Fetching a web page diagram</a:t>
            </a:r>
            <a:endParaRPr lang="en-CA" dirty="0"/>
          </a:p>
        </p:txBody>
      </p:sp>
      <p:pic>
        <p:nvPicPr>
          <p:cNvPr id="5" name="Picture 4" descr="FIGURE 2.15 Browser parsing HTML and making subsequent requests">
            <a:extLst>
              <a:ext uri="{FF2B5EF4-FFF2-40B4-BE49-F238E27FC236}">
                <a16:creationId xmlns:a16="http://schemas.microsoft.com/office/drawing/2014/main" id="{D39EADEF-6E90-466B-B5CF-9A036CE03624}"/>
              </a:ext>
            </a:extLst>
          </p:cNvPr>
          <p:cNvPicPr>
            <a:picLocks noChangeAspect="1"/>
          </p:cNvPicPr>
          <p:nvPr/>
        </p:nvPicPr>
        <p:blipFill>
          <a:blip r:embed="rId2"/>
          <a:stretch>
            <a:fillRect/>
          </a:stretch>
        </p:blipFill>
        <p:spPr>
          <a:xfrm>
            <a:off x="1614799" y="1232137"/>
            <a:ext cx="5914401" cy="3362623"/>
          </a:xfrm>
          <a:prstGeom prst="rect">
            <a:avLst/>
          </a:prstGeom>
        </p:spPr>
      </p:pic>
    </p:spTree>
    <p:extLst>
      <p:ext uri="{BB962C8B-B14F-4D97-AF65-F5344CB8AC3E}">
        <p14:creationId xmlns:p14="http://schemas.microsoft.com/office/powerpoint/2010/main" val="1466101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BF07C-20C6-4679-92EC-F06836705D8A}"/>
              </a:ext>
            </a:extLst>
          </p:cNvPr>
          <p:cNvSpPr>
            <a:spLocks noGrp="1"/>
          </p:cNvSpPr>
          <p:nvPr>
            <p:ph type="title"/>
          </p:nvPr>
        </p:nvSpPr>
        <p:spPr/>
        <p:txBody>
          <a:bodyPr/>
          <a:lstStyle/>
          <a:p>
            <a:r>
              <a:rPr lang="en-CA" dirty="0"/>
              <a:t>Starting Note	</a:t>
            </a:r>
          </a:p>
        </p:txBody>
      </p:sp>
      <p:sp>
        <p:nvSpPr>
          <p:cNvPr id="4" name="TextBox 3">
            <a:extLst>
              <a:ext uri="{FF2B5EF4-FFF2-40B4-BE49-F238E27FC236}">
                <a16:creationId xmlns:a16="http://schemas.microsoft.com/office/drawing/2014/main" id="{AB0AC7C9-167C-4D20-85AA-E5289026C6BD}"/>
              </a:ext>
            </a:extLst>
          </p:cNvPr>
          <p:cNvSpPr txBox="1"/>
          <p:nvPr/>
        </p:nvSpPr>
        <p:spPr>
          <a:xfrm>
            <a:off x="634195" y="1549453"/>
            <a:ext cx="6989027" cy="2677656"/>
          </a:xfrm>
          <a:prstGeom prst="rect">
            <a:avLst/>
          </a:prstGeom>
          <a:solidFill>
            <a:srgbClr val="F3F2DF"/>
          </a:solidFill>
        </p:spPr>
        <p:txBody>
          <a:bodyPr wrap="square" rtlCol="0">
            <a:spAutoFit/>
          </a:bodyPr>
          <a:lstStyle/>
          <a:p>
            <a:pPr algn="l"/>
            <a:r>
              <a:rPr lang="en-CA" b="1" i="0" u="none" strike="noStrike" baseline="0" dirty="0">
                <a:solidFill>
                  <a:srgbClr val="7F6106"/>
                </a:solidFill>
                <a:latin typeface="FrutigerLTCom-Bold"/>
              </a:rPr>
              <a:t>NOTE</a:t>
            </a:r>
          </a:p>
          <a:p>
            <a:pPr algn="l"/>
            <a:endParaRPr lang="en-CA" b="1" i="0" u="none" strike="noStrike" baseline="0" dirty="0">
              <a:solidFill>
                <a:srgbClr val="7F6106"/>
              </a:solidFill>
              <a:latin typeface="FrutigerLTCom-Bold"/>
            </a:endParaRPr>
          </a:p>
          <a:p>
            <a:pPr algn="l"/>
            <a:r>
              <a:rPr lang="en-US" b="0" i="0" u="none" strike="noStrike" baseline="0" dirty="0">
                <a:solidFill>
                  <a:srgbClr val="000000"/>
                </a:solidFill>
                <a:latin typeface="FrutigerLTCom-Roman"/>
              </a:rPr>
              <a:t>Knowledge of how the web works, from low-level protocol to high-level JavaScript library, </a:t>
            </a:r>
            <a:r>
              <a:rPr lang="en-US" i="0" u="none" strike="noStrike" baseline="0" dirty="0">
                <a:solidFill>
                  <a:srgbClr val="000000"/>
                </a:solidFill>
                <a:latin typeface="FrutigerLTCom-Roman"/>
              </a:rPr>
              <a:t>creates better web developers, which </a:t>
            </a:r>
            <a:r>
              <a:rPr lang="en-US" b="0" i="0" u="none" strike="noStrike" baseline="0" dirty="0">
                <a:solidFill>
                  <a:srgbClr val="000000"/>
                </a:solidFill>
                <a:latin typeface="FrutigerLTCom-Roman"/>
              </a:rPr>
              <a:t>is why we start with some fundamental concepts in these early chapters.</a:t>
            </a:r>
          </a:p>
          <a:p>
            <a:pPr algn="l"/>
            <a:endParaRPr lang="en-US" b="0" i="0" u="none" strike="noStrike" baseline="0" dirty="0">
              <a:solidFill>
                <a:srgbClr val="000000"/>
              </a:solidFill>
              <a:latin typeface="FrutigerLTCom-Roman"/>
            </a:endParaRPr>
          </a:p>
          <a:p>
            <a:pPr algn="l"/>
            <a:r>
              <a:rPr lang="en-US" b="0" i="0" u="none" strike="noStrike" baseline="0" dirty="0">
                <a:solidFill>
                  <a:srgbClr val="000000"/>
                </a:solidFill>
                <a:latin typeface="FrutigerLTCom-Roman"/>
              </a:rPr>
              <a:t>There is a trend in web development to encourage web developers and designers to embrace this blending of roles as part of a holistic </a:t>
            </a:r>
            <a:r>
              <a:rPr lang="en-US" b="0" i="1" u="none" strike="noStrike" baseline="0" dirty="0">
                <a:solidFill>
                  <a:srgbClr val="000000"/>
                </a:solidFill>
                <a:latin typeface="FrutigerLTCom-Italic"/>
              </a:rPr>
              <a:t>DevOps </a:t>
            </a:r>
            <a:r>
              <a:rPr lang="en-US" b="0" i="0" u="none" strike="noStrike" baseline="0" dirty="0">
                <a:solidFill>
                  <a:srgbClr val="000000"/>
                </a:solidFill>
                <a:latin typeface="FrutigerLTCom-Roman"/>
              </a:rPr>
              <a:t>approach, which we describe in Chapter 17. </a:t>
            </a:r>
            <a:br>
              <a:rPr lang="en-US" b="0" i="0" u="none" strike="noStrike" baseline="0" dirty="0">
                <a:solidFill>
                  <a:srgbClr val="000000"/>
                </a:solidFill>
                <a:latin typeface="FrutigerLTCom-Roman"/>
              </a:rPr>
            </a:br>
            <a:endParaRPr lang="en-US" b="0" i="0" u="none" strike="noStrike" baseline="0" dirty="0">
              <a:solidFill>
                <a:srgbClr val="000000"/>
              </a:solidFill>
              <a:latin typeface="FrutigerLTCom-Roman"/>
            </a:endParaRPr>
          </a:p>
          <a:p>
            <a:pPr algn="l"/>
            <a:r>
              <a:rPr lang="en-US" b="0" i="0" u="none" strike="noStrike" baseline="0" dirty="0">
                <a:solidFill>
                  <a:srgbClr val="000000"/>
                </a:solidFill>
                <a:latin typeface="FrutigerLTCom-Roman"/>
              </a:rPr>
              <a:t>This means even if you're hired primarily to style CSS, you may need to know about HTML, IP addresses, domain names, web servers, browsers and more. Thankfully, you can always come back and revisit this material later when it's referenced again.</a:t>
            </a:r>
            <a:endParaRPr lang="en-CA" b="0" i="0" u="none" strike="noStrike" baseline="0" dirty="0">
              <a:solidFill>
                <a:srgbClr val="FFFFFF"/>
              </a:solidFill>
              <a:latin typeface="FrutigerLTCom-BlackCn"/>
            </a:endParaRPr>
          </a:p>
        </p:txBody>
      </p:sp>
      <p:pic>
        <p:nvPicPr>
          <p:cNvPr id="6" name="Picture 5">
            <a:extLst>
              <a:ext uri="{FF2B5EF4-FFF2-40B4-BE49-F238E27FC236}">
                <a16:creationId xmlns:a16="http://schemas.microsoft.com/office/drawing/2014/main" id="{5030F7C4-E304-4DC4-A497-71892EA0182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flipH="1">
            <a:off x="7534275" y="1549452"/>
            <a:ext cx="1076413" cy="2683999"/>
          </a:xfrm>
          <a:prstGeom prst="rect">
            <a:avLst/>
          </a:prstGeom>
        </p:spPr>
      </p:pic>
    </p:spTree>
    <p:extLst>
      <p:ext uri="{BB962C8B-B14F-4D97-AF65-F5344CB8AC3E}">
        <p14:creationId xmlns:p14="http://schemas.microsoft.com/office/powerpoint/2010/main" val="19433819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5FD4B-5025-4E28-A57E-25E42BEA7D9B}"/>
              </a:ext>
            </a:extLst>
          </p:cNvPr>
          <p:cNvSpPr>
            <a:spLocks noGrp="1"/>
          </p:cNvSpPr>
          <p:nvPr>
            <p:ph type="title"/>
          </p:nvPr>
        </p:nvSpPr>
        <p:spPr/>
        <p:txBody>
          <a:bodyPr/>
          <a:lstStyle/>
          <a:p>
            <a:r>
              <a:rPr lang="en-CA" dirty="0"/>
              <a:t>Browser Rendering</a:t>
            </a:r>
          </a:p>
        </p:txBody>
      </p:sp>
      <p:sp>
        <p:nvSpPr>
          <p:cNvPr id="3" name="Text Placeholder 2">
            <a:extLst>
              <a:ext uri="{FF2B5EF4-FFF2-40B4-BE49-F238E27FC236}">
                <a16:creationId xmlns:a16="http://schemas.microsoft.com/office/drawing/2014/main" id="{0FA35FF4-F637-4186-B3C5-5FD052740077}"/>
              </a:ext>
            </a:extLst>
          </p:cNvPr>
          <p:cNvSpPr>
            <a:spLocks noGrp="1"/>
          </p:cNvSpPr>
          <p:nvPr>
            <p:ph type="body" idx="1"/>
          </p:nvPr>
        </p:nvSpPr>
        <p:spPr/>
        <p:txBody>
          <a:bodyPr/>
          <a:lstStyle/>
          <a:p>
            <a:pPr algn="l"/>
            <a:r>
              <a:rPr lang="en-US" sz="1800" b="0" i="0" u="none" strike="noStrike" baseline="0" dirty="0">
                <a:latin typeface="SabonLTPro-Roman"/>
              </a:rPr>
              <a:t>The algorithms within browsers to download, parse, layout, fetch assets, and create the final interactive page for the user are commonly referred to collectively as the </a:t>
            </a:r>
            <a:r>
              <a:rPr lang="en-CA" sz="1800" b="0" i="1" u="none" strike="noStrike" baseline="0" dirty="0">
                <a:latin typeface="SabonLTPro-Italic"/>
              </a:rPr>
              <a:t>rendering </a:t>
            </a:r>
            <a:r>
              <a:rPr lang="en-CA" sz="1800" b="0" i="0" u="none" strike="noStrike" baseline="0" dirty="0">
                <a:latin typeface="SabonLTPro-Roman"/>
              </a:rPr>
              <a:t>of the page</a:t>
            </a:r>
          </a:p>
          <a:p>
            <a:pPr algn="l"/>
            <a:r>
              <a:rPr lang="en-US" sz="1800" b="0" i="0" u="none" strike="noStrike" baseline="0" dirty="0">
                <a:latin typeface="SabonLTPro-Roman"/>
              </a:rPr>
              <a:t>We will focus on the browser-rendering process </a:t>
            </a:r>
            <a:r>
              <a:rPr lang="en-CA" sz="1800" b="0" i="0" u="none" strike="noStrike" baseline="0" dirty="0">
                <a:latin typeface="SabonLTPro-Roman"/>
              </a:rPr>
              <a:t>through a user-centric lens where measures are categorized </a:t>
            </a:r>
            <a:r>
              <a:rPr lang="en-US" sz="1800" b="0" i="0" u="none" strike="noStrike" baseline="0" dirty="0">
                <a:latin typeface="SabonLTPro-Roman"/>
              </a:rPr>
              <a:t>around perceived loading performance, interactivity, and visual stability</a:t>
            </a:r>
            <a:endParaRPr lang="en-CA" dirty="0"/>
          </a:p>
        </p:txBody>
      </p:sp>
    </p:spTree>
    <p:extLst>
      <p:ext uri="{BB962C8B-B14F-4D97-AF65-F5344CB8AC3E}">
        <p14:creationId xmlns:p14="http://schemas.microsoft.com/office/powerpoint/2010/main" val="9071521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5FD4B-5025-4E28-A57E-25E42BEA7D9B}"/>
              </a:ext>
            </a:extLst>
          </p:cNvPr>
          <p:cNvSpPr>
            <a:spLocks noGrp="1"/>
          </p:cNvSpPr>
          <p:nvPr>
            <p:ph type="title"/>
          </p:nvPr>
        </p:nvSpPr>
        <p:spPr/>
        <p:txBody>
          <a:bodyPr/>
          <a:lstStyle/>
          <a:p>
            <a:r>
              <a:rPr lang="en-CA"/>
              <a:t>Browser Rendering (ii)</a:t>
            </a:r>
            <a:endParaRPr lang="en-CA" dirty="0"/>
          </a:p>
        </p:txBody>
      </p:sp>
      <p:sp>
        <p:nvSpPr>
          <p:cNvPr id="3" name="Text Placeholder 2">
            <a:extLst>
              <a:ext uri="{FF2B5EF4-FFF2-40B4-BE49-F238E27FC236}">
                <a16:creationId xmlns:a16="http://schemas.microsoft.com/office/drawing/2014/main" id="{0FA35FF4-F637-4186-B3C5-5FD052740077}"/>
              </a:ext>
            </a:extLst>
          </p:cNvPr>
          <p:cNvSpPr>
            <a:spLocks noGrp="1"/>
          </p:cNvSpPr>
          <p:nvPr>
            <p:ph type="body" idx="1"/>
          </p:nvPr>
        </p:nvSpPr>
        <p:spPr/>
        <p:txBody>
          <a:bodyPr/>
          <a:lstStyle/>
          <a:p>
            <a:pPr algn="l"/>
            <a:r>
              <a:rPr lang="en-US" sz="1800" b="0" i="0" u="none" strike="noStrike" baseline="0" dirty="0">
                <a:latin typeface="SabonLTPro-Roman"/>
              </a:rPr>
              <a:t>The algorithms within browsers to download, parse, layout, fetch assets, and create the final interactive page for the user are commonly referred to collectively as the </a:t>
            </a:r>
            <a:r>
              <a:rPr lang="en-CA" sz="1800" b="0" i="1" u="none" strike="noStrike" baseline="0" dirty="0">
                <a:latin typeface="SabonLTPro-Italic"/>
              </a:rPr>
              <a:t>rendering </a:t>
            </a:r>
            <a:r>
              <a:rPr lang="en-CA" sz="1800" b="0" i="0" u="none" strike="noStrike" baseline="0" dirty="0">
                <a:latin typeface="SabonLTPro-Roman"/>
              </a:rPr>
              <a:t>of the page</a:t>
            </a:r>
          </a:p>
          <a:p>
            <a:pPr algn="l"/>
            <a:r>
              <a:rPr lang="en-US" sz="1800" b="0" i="0" u="none" strike="noStrike" baseline="0" dirty="0">
                <a:latin typeface="SabonLTPro-Roman"/>
              </a:rPr>
              <a:t>We will focus on the browser-rendering process </a:t>
            </a:r>
            <a:r>
              <a:rPr lang="en-CA" sz="1800" b="0" i="0" u="none" strike="noStrike" baseline="0" dirty="0">
                <a:latin typeface="SabonLTPro-Roman"/>
              </a:rPr>
              <a:t>through a user-centric lens where measures are categorized </a:t>
            </a:r>
            <a:r>
              <a:rPr lang="en-US" sz="1800" b="0" i="0" u="none" strike="noStrike" baseline="0" dirty="0">
                <a:latin typeface="SabonLTPro-Roman"/>
              </a:rPr>
              <a:t>around perceived loading performance, interactivity, and visual stability</a:t>
            </a:r>
            <a:endParaRPr lang="en-CA" dirty="0"/>
          </a:p>
        </p:txBody>
      </p:sp>
      <p:pic>
        <p:nvPicPr>
          <p:cNvPr id="5" name="Picture 4" descr="FIGURE 2.16 Visualizing the key events in the rendering timeline for a website&#10;&#10;&#10;">
            <a:extLst>
              <a:ext uri="{FF2B5EF4-FFF2-40B4-BE49-F238E27FC236}">
                <a16:creationId xmlns:a16="http://schemas.microsoft.com/office/drawing/2014/main" id="{D3A710AC-755A-4383-805E-90EB2515B0F9}"/>
              </a:ext>
            </a:extLst>
          </p:cNvPr>
          <p:cNvPicPr>
            <a:picLocks noChangeAspect="1"/>
          </p:cNvPicPr>
          <p:nvPr/>
        </p:nvPicPr>
        <p:blipFill rotWithShape="1">
          <a:blip r:embed="rId2"/>
          <a:srcRect b="59717"/>
          <a:stretch/>
        </p:blipFill>
        <p:spPr>
          <a:xfrm>
            <a:off x="1898329" y="3537333"/>
            <a:ext cx="5127168" cy="1050158"/>
          </a:xfrm>
          <a:prstGeom prst="rect">
            <a:avLst/>
          </a:prstGeom>
        </p:spPr>
      </p:pic>
    </p:spTree>
    <p:extLst>
      <p:ext uri="{BB962C8B-B14F-4D97-AF65-F5344CB8AC3E}">
        <p14:creationId xmlns:p14="http://schemas.microsoft.com/office/powerpoint/2010/main" val="21020913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5FD4B-5025-4E28-A57E-25E42BEA7D9B}"/>
              </a:ext>
            </a:extLst>
          </p:cNvPr>
          <p:cNvSpPr>
            <a:spLocks noGrp="1"/>
          </p:cNvSpPr>
          <p:nvPr>
            <p:ph type="title"/>
          </p:nvPr>
        </p:nvSpPr>
        <p:spPr/>
        <p:txBody>
          <a:bodyPr/>
          <a:lstStyle/>
          <a:p>
            <a:r>
              <a:rPr lang="en-CA" dirty="0"/>
              <a:t>Browser Rendering Performance</a:t>
            </a:r>
          </a:p>
        </p:txBody>
      </p:sp>
      <p:sp>
        <p:nvSpPr>
          <p:cNvPr id="3" name="Text Placeholder 2">
            <a:extLst>
              <a:ext uri="{FF2B5EF4-FFF2-40B4-BE49-F238E27FC236}">
                <a16:creationId xmlns:a16="http://schemas.microsoft.com/office/drawing/2014/main" id="{0FA35FF4-F637-4186-B3C5-5FD052740077}"/>
              </a:ext>
            </a:extLst>
          </p:cNvPr>
          <p:cNvSpPr>
            <a:spLocks noGrp="1"/>
          </p:cNvSpPr>
          <p:nvPr>
            <p:ph type="body" idx="1"/>
          </p:nvPr>
        </p:nvSpPr>
        <p:spPr>
          <a:xfrm>
            <a:off x="1" y="984487"/>
            <a:ext cx="3600450" cy="3120996"/>
          </a:xfrm>
        </p:spPr>
        <p:txBody>
          <a:bodyPr/>
          <a:lstStyle/>
          <a:p>
            <a:pPr algn="l"/>
            <a:r>
              <a:rPr lang="en-US" b="1" i="0" u="none" strike="noStrike" baseline="0" dirty="0">
                <a:solidFill>
                  <a:srgbClr val="009A9A"/>
                </a:solidFill>
                <a:latin typeface="SabonLTPro-Bold"/>
              </a:rPr>
              <a:t>Time to First Byte (TTFB)</a:t>
            </a:r>
            <a:endParaRPr lang="en-US" b="1" dirty="0">
              <a:solidFill>
                <a:srgbClr val="000000"/>
              </a:solidFill>
              <a:latin typeface="SabonLTPro-Bold"/>
            </a:endParaRPr>
          </a:p>
          <a:p>
            <a:pPr algn="l"/>
            <a:r>
              <a:rPr lang="en-US" b="1" i="0" u="none" strike="noStrike" baseline="0" dirty="0">
                <a:solidFill>
                  <a:srgbClr val="009A9A"/>
                </a:solidFill>
                <a:latin typeface="SabonLTPro-Bold"/>
              </a:rPr>
              <a:t>First Paint (FP)</a:t>
            </a:r>
            <a:endParaRPr lang="en-US" b="1" dirty="0">
              <a:solidFill>
                <a:srgbClr val="000000"/>
              </a:solidFill>
              <a:latin typeface="SabonLTPro-Bold"/>
            </a:endParaRPr>
          </a:p>
          <a:p>
            <a:pPr algn="l"/>
            <a:r>
              <a:rPr lang="en-US" b="1" i="0" u="none" strike="noStrike" baseline="0" dirty="0">
                <a:solidFill>
                  <a:srgbClr val="009A9A"/>
                </a:solidFill>
                <a:latin typeface="SabonLTPro-Bold"/>
              </a:rPr>
              <a:t>First </a:t>
            </a:r>
            <a:r>
              <a:rPr lang="en-US" b="1" i="0" u="none" strike="noStrike" baseline="0" dirty="0" err="1">
                <a:solidFill>
                  <a:srgbClr val="009A9A"/>
                </a:solidFill>
                <a:latin typeface="SabonLTPro-Bold"/>
              </a:rPr>
              <a:t>Contentful</a:t>
            </a:r>
            <a:r>
              <a:rPr lang="en-US" b="1" i="0" u="none" strike="noStrike" baseline="0" dirty="0">
                <a:solidFill>
                  <a:srgbClr val="009A9A"/>
                </a:solidFill>
                <a:latin typeface="SabonLTPro-Bold"/>
              </a:rPr>
              <a:t> Paint (FCP)</a:t>
            </a:r>
            <a:endParaRPr lang="en-US" b="1" dirty="0">
              <a:solidFill>
                <a:srgbClr val="000000"/>
              </a:solidFill>
              <a:latin typeface="SabonLTPro-Bold"/>
            </a:endParaRPr>
          </a:p>
          <a:p>
            <a:pPr algn="l"/>
            <a:r>
              <a:rPr lang="en-US" b="1" i="0" u="none" strike="noStrike" baseline="0" dirty="0">
                <a:solidFill>
                  <a:srgbClr val="009A9A"/>
                </a:solidFill>
                <a:latin typeface="SabonLTPro-Bold"/>
              </a:rPr>
              <a:t>First Meaningful Paint (FMP)</a:t>
            </a:r>
          </a:p>
          <a:p>
            <a:pPr algn="l"/>
            <a:r>
              <a:rPr lang="en-CA" b="1" i="0" u="none" strike="noStrike" baseline="0" dirty="0">
                <a:solidFill>
                  <a:srgbClr val="009A9A"/>
                </a:solidFill>
                <a:latin typeface="SabonLTPro-Bold"/>
              </a:rPr>
              <a:t>Largest </a:t>
            </a:r>
            <a:r>
              <a:rPr lang="en-CA" b="1" i="0" u="none" strike="noStrike" baseline="0" dirty="0" err="1">
                <a:solidFill>
                  <a:srgbClr val="009A9A"/>
                </a:solidFill>
                <a:latin typeface="SabonLTPro-Bold"/>
              </a:rPr>
              <a:t>Contentful</a:t>
            </a:r>
            <a:r>
              <a:rPr lang="en-CA" b="1" i="0" u="none" strike="noStrike" baseline="0" dirty="0">
                <a:solidFill>
                  <a:srgbClr val="009A9A"/>
                </a:solidFill>
                <a:latin typeface="SabonLTPro-Bold"/>
              </a:rPr>
              <a:t> Paint (LCP)</a:t>
            </a:r>
            <a:endParaRPr lang="en-CA" b="1" i="0" u="none" strike="noStrike" baseline="0" dirty="0">
              <a:solidFill>
                <a:srgbClr val="000000"/>
              </a:solidFill>
              <a:latin typeface="SabonLTPro-Bold"/>
            </a:endParaRPr>
          </a:p>
          <a:p>
            <a:pPr algn="l"/>
            <a:r>
              <a:rPr lang="en-CA" b="1" i="0" u="none" strike="noStrike" baseline="0" dirty="0">
                <a:solidFill>
                  <a:srgbClr val="009A9A"/>
                </a:solidFill>
                <a:latin typeface="SabonLTPro-Bold"/>
              </a:rPr>
              <a:t>Time to Interactive (TTI)</a:t>
            </a:r>
            <a:endParaRPr lang="en-CA" b="1" i="0" u="none" strike="noStrike" baseline="0" dirty="0">
              <a:solidFill>
                <a:srgbClr val="000000"/>
              </a:solidFill>
              <a:latin typeface="SabonLTPro-Bold"/>
            </a:endParaRPr>
          </a:p>
          <a:p>
            <a:pPr algn="l"/>
            <a:r>
              <a:rPr lang="en-CA" b="1" i="0" u="none" strike="noStrike" baseline="0" dirty="0">
                <a:solidFill>
                  <a:srgbClr val="009A9A"/>
                </a:solidFill>
                <a:latin typeface="SabonLTPro-Bold"/>
              </a:rPr>
              <a:t>On Load</a:t>
            </a:r>
            <a:endParaRPr lang="en-CA" b="1" dirty="0">
              <a:solidFill>
                <a:srgbClr val="000000"/>
              </a:solidFill>
              <a:latin typeface="SabonLTPro-Bold"/>
            </a:endParaRPr>
          </a:p>
          <a:p>
            <a:pPr algn="l"/>
            <a:r>
              <a:rPr lang="en-CA" b="1" i="0" u="none" strike="noStrike" baseline="0" dirty="0">
                <a:solidFill>
                  <a:srgbClr val="009A9A"/>
                </a:solidFill>
                <a:latin typeface="SabonLTPro-Bold"/>
              </a:rPr>
              <a:t>Cumulative Layout Shift (CLS)</a:t>
            </a:r>
            <a:r>
              <a:rPr lang="en-CA" b="1" dirty="0">
                <a:solidFill>
                  <a:srgbClr val="000000"/>
                </a:solidFill>
                <a:latin typeface="SabonLTPro-Bold"/>
              </a:rPr>
              <a:t>	</a:t>
            </a:r>
            <a:endParaRPr lang="en-CA" sz="1400" dirty="0"/>
          </a:p>
        </p:txBody>
      </p:sp>
      <p:pic>
        <p:nvPicPr>
          <p:cNvPr id="5" name="Picture 4" descr="FIGURE 2.16 Visualizing the key events in the rendering timeline for a website&#10;&#10;&#10;">
            <a:extLst>
              <a:ext uri="{FF2B5EF4-FFF2-40B4-BE49-F238E27FC236}">
                <a16:creationId xmlns:a16="http://schemas.microsoft.com/office/drawing/2014/main" id="{D3A710AC-755A-4383-805E-90EB2515B0F9}"/>
              </a:ext>
            </a:extLst>
          </p:cNvPr>
          <p:cNvPicPr>
            <a:picLocks noChangeAspect="1"/>
          </p:cNvPicPr>
          <p:nvPr/>
        </p:nvPicPr>
        <p:blipFill rotWithShape="1">
          <a:blip r:embed="rId2"/>
          <a:srcRect t="1" b="-1437"/>
          <a:stretch/>
        </p:blipFill>
        <p:spPr>
          <a:xfrm>
            <a:off x="3580042" y="1514621"/>
            <a:ext cx="5127168" cy="2644392"/>
          </a:xfrm>
          <a:prstGeom prst="rect">
            <a:avLst/>
          </a:prstGeom>
        </p:spPr>
      </p:pic>
    </p:spTree>
    <p:extLst>
      <p:ext uri="{BB962C8B-B14F-4D97-AF65-F5344CB8AC3E}">
        <p14:creationId xmlns:p14="http://schemas.microsoft.com/office/powerpoint/2010/main" val="40818802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7062E-F0D4-4593-B225-FA2E70C4493D}"/>
              </a:ext>
            </a:extLst>
          </p:cNvPr>
          <p:cNvSpPr>
            <a:spLocks noGrp="1"/>
          </p:cNvSpPr>
          <p:nvPr>
            <p:ph type="title"/>
          </p:nvPr>
        </p:nvSpPr>
        <p:spPr/>
        <p:txBody>
          <a:bodyPr/>
          <a:lstStyle/>
          <a:p>
            <a:r>
              <a:rPr lang="en-CA" dirty="0"/>
              <a:t>Browser Caching</a:t>
            </a:r>
          </a:p>
        </p:txBody>
      </p:sp>
      <p:sp>
        <p:nvSpPr>
          <p:cNvPr id="3" name="Text Placeholder 2">
            <a:extLst>
              <a:ext uri="{FF2B5EF4-FFF2-40B4-BE49-F238E27FC236}">
                <a16:creationId xmlns:a16="http://schemas.microsoft.com/office/drawing/2014/main" id="{9052E0E2-34F5-4E2D-86E3-3368EDD258CC}"/>
              </a:ext>
            </a:extLst>
          </p:cNvPr>
          <p:cNvSpPr>
            <a:spLocks noGrp="1"/>
          </p:cNvSpPr>
          <p:nvPr>
            <p:ph type="body" idx="1"/>
          </p:nvPr>
        </p:nvSpPr>
        <p:spPr/>
        <p:txBody>
          <a:bodyPr/>
          <a:lstStyle/>
          <a:p>
            <a:pPr algn="l"/>
            <a:r>
              <a:rPr lang="en-US" sz="1800" b="0" i="0" u="none" strike="noStrike" baseline="0" dirty="0">
                <a:latin typeface="+mj-lt"/>
              </a:rPr>
              <a:t>Once a webpage has been downloaded from the server, it’s possible that the user, a short time later, wants to see the same web page and refreshes the browser or </a:t>
            </a:r>
            <a:r>
              <a:rPr lang="en-US" sz="1800" b="0" i="0" u="none" strike="noStrike" baseline="0" dirty="0" err="1">
                <a:latin typeface="+mj-lt"/>
              </a:rPr>
              <a:t>rerequests</a:t>
            </a:r>
            <a:r>
              <a:rPr lang="en-US" sz="1800" dirty="0">
                <a:latin typeface="+mj-lt"/>
              </a:rPr>
              <a:t> </a:t>
            </a:r>
            <a:r>
              <a:rPr lang="en-US" sz="1800" b="0" i="0" u="none" strike="noStrike" baseline="0" dirty="0">
                <a:latin typeface="+mj-lt"/>
              </a:rPr>
              <a:t>the URL. </a:t>
            </a:r>
            <a:endParaRPr lang="en-US" sz="1800" dirty="0">
              <a:latin typeface="+mj-lt"/>
            </a:endParaRPr>
          </a:p>
          <a:p>
            <a:pPr algn="l"/>
            <a:r>
              <a:rPr lang="en-US" sz="1800" b="0" i="0" u="none" strike="noStrike" baseline="0" dirty="0">
                <a:latin typeface="+mj-lt"/>
              </a:rPr>
              <a:t>Although some content might have changed, the majority of the referenced files are likely to be unchanged, so they needn’t be redownloaded.</a:t>
            </a:r>
          </a:p>
          <a:p>
            <a:pPr algn="l"/>
            <a:r>
              <a:rPr lang="en-CA" sz="1800" b="0" i="0" u="none" strike="noStrike" baseline="0" dirty="0">
                <a:latin typeface="+mj-lt"/>
              </a:rPr>
              <a:t>Browser </a:t>
            </a:r>
            <a:r>
              <a:rPr lang="en-US" sz="1800" b="0" i="0" u="none" strike="noStrike" baseline="0" dirty="0">
                <a:latin typeface="+mj-lt"/>
              </a:rPr>
              <a:t>caching has a significant impact in reducing network traffic and will be come up gain in greater detail throughout this book. </a:t>
            </a:r>
            <a:endParaRPr lang="en-CA" dirty="0">
              <a:latin typeface="+mj-lt"/>
            </a:endParaRPr>
          </a:p>
        </p:txBody>
      </p:sp>
    </p:spTree>
    <p:extLst>
      <p:ext uri="{BB962C8B-B14F-4D97-AF65-F5344CB8AC3E}">
        <p14:creationId xmlns:p14="http://schemas.microsoft.com/office/powerpoint/2010/main" val="5732364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E9D3D1-01AA-4F45-B76D-23F8E7855781}"/>
              </a:ext>
            </a:extLst>
          </p:cNvPr>
          <p:cNvSpPr>
            <a:spLocks noGrp="1"/>
          </p:cNvSpPr>
          <p:nvPr>
            <p:ph type="title"/>
          </p:nvPr>
        </p:nvSpPr>
        <p:spPr/>
        <p:txBody>
          <a:bodyPr/>
          <a:lstStyle/>
          <a:p>
            <a:r>
              <a:rPr lang="en-CA" dirty="0"/>
              <a:t>Web Servers</a:t>
            </a:r>
          </a:p>
        </p:txBody>
      </p:sp>
      <p:sp>
        <p:nvSpPr>
          <p:cNvPr id="3" name="Text Placeholder 2">
            <a:extLst>
              <a:ext uri="{FF2B5EF4-FFF2-40B4-BE49-F238E27FC236}">
                <a16:creationId xmlns:a16="http://schemas.microsoft.com/office/drawing/2014/main" id="{F13AEE88-0379-47DF-8148-391D20B61B1C}"/>
              </a:ext>
            </a:extLst>
          </p:cNvPr>
          <p:cNvSpPr>
            <a:spLocks noGrp="1"/>
          </p:cNvSpPr>
          <p:nvPr>
            <p:ph type="body" idx="1"/>
          </p:nvPr>
        </p:nvSpPr>
        <p:spPr/>
        <p:txBody>
          <a:bodyPr/>
          <a:lstStyle/>
          <a:p>
            <a:pPr algn="l"/>
            <a:r>
              <a:rPr lang="en-US" b="0" i="0" u="none" strike="noStrike" baseline="0" dirty="0">
                <a:solidFill>
                  <a:srgbClr val="000000"/>
                </a:solidFill>
                <a:latin typeface="+mj-lt"/>
              </a:rPr>
              <a:t>A </a:t>
            </a:r>
            <a:r>
              <a:rPr lang="en-US" b="1" i="0" u="none" strike="noStrike" baseline="0" dirty="0">
                <a:solidFill>
                  <a:srgbClr val="009A9A"/>
                </a:solidFill>
                <a:latin typeface="+mj-lt"/>
              </a:rPr>
              <a:t>web server </a:t>
            </a:r>
            <a:r>
              <a:rPr lang="en-US" b="0" i="0" u="none" strike="noStrike" baseline="0" dirty="0">
                <a:solidFill>
                  <a:srgbClr val="000000"/>
                </a:solidFill>
                <a:latin typeface="+mj-lt"/>
              </a:rPr>
              <a:t>is, at a fundamental level, nothing more than a computer that responds </a:t>
            </a:r>
            <a:r>
              <a:rPr lang="en-CA" b="0" i="0" u="none" strike="noStrike" baseline="0" dirty="0">
                <a:solidFill>
                  <a:srgbClr val="000000"/>
                </a:solidFill>
                <a:latin typeface="+mj-lt"/>
              </a:rPr>
              <a:t>to HTTP requests.</a:t>
            </a:r>
          </a:p>
          <a:p>
            <a:pPr algn="l"/>
            <a:r>
              <a:rPr lang="en-US" dirty="0">
                <a:latin typeface="+mj-lt"/>
              </a:rPr>
              <a:t>R</a:t>
            </a:r>
            <a:r>
              <a:rPr lang="en-US" b="0" i="0" u="none" strike="noStrike" baseline="0" dirty="0">
                <a:latin typeface="+mj-lt"/>
              </a:rPr>
              <a:t>eal-world websites typically have many web servers configured together in web farms.</a:t>
            </a:r>
          </a:p>
          <a:p>
            <a:pPr algn="l"/>
            <a:r>
              <a:rPr lang="en-US" b="0" i="0" u="none" strike="noStrike" baseline="0" dirty="0">
                <a:solidFill>
                  <a:srgbClr val="000000"/>
                </a:solidFill>
                <a:latin typeface="+mj-lt"/>
              </a:rPr>
              <a:t>Regardless of the physical characteristics of the server, one must choose an application stack to run a website. This </a:t>
            </a:r>
            <a:r>
              <a:rPr lang="en-US" b="1" i="0" u="none" strike="noStrike" baseline="0" dirty="0">
                <a:solidFill>
                  <a:srgbClr val="009A9A"/>
                </a:solidFill>
                <a:latin typeface="+mj-lt"/>
              </a:rPr>
              <a:t>application stack </a:t>
            </a:r>
            <a:r>
              <a:rPr lang="en-US" b="0" i="0" u="none" strike="noStrike" baseline="0" dirty="0">
                <a:solidFill>
                  <a:srgbClr val="000000"/>
                </a:solidFill>
                <a:latin typeface="+mj-lt"/>
              </a:rPr>
              <a:t>will include </a:t>
            </a:r>
          </a:p>
          <a:p>
            <a:pPr lvl="1"/>
            <a:r>
              <a:rPr lang="en-US" b="0" i="0" u="none" strike="noStrike" baseline="0" dirty="0">
                <a:solidFill>
                  <a:srgbClr val="000000"/>
                </a:solidFill>
                <a:latin typeface="+mj-lt"/>
              </a:rPr>
              <a:t>an operating system, </a:t>
            </a:r>
          </a:p>
          <a:p>
            <a:pPr lvl="1"/>
            <a:r>
              <a:rPr lang="en-US" b="0" i="0" u="none" strike="noStrike" baseline="0" dirty="0">
                <a:solidFill>
                  <a:srgbClr val="000000"/>
                </a:solidFill>
                <a:latin typeface="+mj-lt"/>
              </a:rPr>
              <a:t>web server software, </a:t>
            </a:r>
          </a:p>
          <a:p>
            <a:pPr lvl="1"/>
            <a:r>
              <a:rPr lang="en-US" b="0" i="0" u="none" strike="noStrike" baseline="0" dirty="0">
                <a:solidFill>
                  <a:srgbClr val="000000"/>
                </a:solidFill>
                <a:latin typeface="+mj-lt"/>
              </a:rPr>
              <a:t>a database, and </a:t>
            </a:r>
          </a:p>
          <a:p>
            <a:pPr lvl="1"/>
            <a:r>
              <a:rPr lang="en-US" b="0" i="0" u="none" strike="noStrike" baseline="0" dirty="0">
                <a:solidFill>
                  <a:srgbClr val="000000"/>
                </a:solidFill>
                <a:latin typeface="+mj-lt"/>
              </a:rPr>
              <a:t>a scripting language to process </a:t>
            </a:r>
            <a:r>
              <a:rPr lang="en-CA" b="0" i="0" u="none" strike="noStrike" baseline="0" dirty="0">
                <a:solidFill>
                  <a:srgbClr val="000000"/>
                </a:solidFill>
                <a:latin typeface="+mj-lt"/>
              </a:rPr>
              <a:t>dynamic requests.</a:t>
            </a:r>
            <a:endParaRPr lang="en-CA" sz="1400" dirty="0">
              <a:latin typeface="+mj-lt"/>
            </a:endParaRPr>
          </a:p>
        </p:txBody>
      </p:sp>
    </p:spTree>
    <p:extLst>
      <p:ext uri="{BB962C8B-B14F-4D97-AF65-F5344CB8AC3E}">
        <p14:creationId xmlns:p14="http://schemas.microsoft.com/office/powerpoint/2010/main" val="36957365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E9D3D1-01AA-4F45-B76D-23F8E7855781}"/>
              </a:ext>
            </a:extLst>
          </p:cNvPr>
          <p:cNvSpPr>
            <a:spLocks noGrp="1"/>
          </p:cNvSpPr>
          <p:nvPr>
            <p:ph type="title"/>
          </p:nvPr>
        </p:nvSpPr>
        <p:spPr/>
        <p:txBody>
          <a:bodyPr/>
          <a:lstStyle/>
          <a:p>
            <a:r>
              <a:rPr lang="en-CA" dirty="0"/>
              <a:t>LAMP</a:t>
            </a:r>
          </a:p>
        </p:txBody>
      </p:sp>
      <p:sp>
        <p:nvSpPr>
          <p:cNvPr id="3" name="Text Placeholder 2">
            <a:extLst>
              <a:ext uri="{FF2B5EF4-FFF2-40B4-BE49-F238E27FC236}">
                <a16:creationId xmlns:a16="http://schemas.microsoft.com/office/drawing/2014/main" id="{F13AEE88-0379-47DF-8148-391D20B61B1C}"/>
              </a:ext>
            </a:extLst>
          </p:cNvPr>
          <p:cNvSpPr>
            <a:spLocks noGrp="1"/>
          </p:cNvSpPr>
          <p:nvPr>
            <p:ph type="body" idx="1"/>
          </p:nvPr>
        </p:nvSpPr>
        <p:spPr/>
        <p:txBody>
          <a:bodyPr/>
          <a:lstStyle/>
          <a:p>
            <a:pPr algn="l"/>
            <a:r>
              <a:rPr lang="en-US" sz="1800" dirty="0">
                <a:solidFill>
                  <a:srgbClr val="000000"/>
                </a:solidFill>
                <a:latin typeface="+mj-lt"/>
              </a:rPr>
              <a:t>We</a:t>
            </a:r>
            <a:r>
              <a:rPr lang="en-US" sz="1800" b="0" i="0" u="none" strike="noStrike" baseline="0" dirty="0">
                <a:solidFill>
                  <a:srgbClr val="000000"/>
                </a:solidFill>
                <a:latin typeface="+mj-lt"/>
              </a:rPr>
              <a:t> will be using the </a:t>
            </a:r>
            <a:r>
              <a:rPr lang="en-US" sz="1800" b="1" i="0" u="none" strike="noStrike" baseline="0" dirty="0">
                <a:solidFill>
                  <a:srgbClr val="009A9A"/>
                </a:solidFill>
                <a:latin typeface="+mj-lt"/>
              </a:rPr>
              <a:t>LAMP software stack</a:t>
            </a:r>
            <a:r>
              <a:rPr lang="en-US" sz="1800" b="0" i="0" u="none" strike="noStrike" baseline="0" dirty="0">
                <a:solidFill>
                  <a:srgbClr val="000000"/>
                </a:solidFill>
                <a:latin typeface="+mj-lt"/>
              </a:rPr>
              <a:t>, which refers to the </a:t>
            </a:r>
          </a:p>
          <a:p>
            <a:pPr lvl="1"/>
            <a:r>
              <a:rPr lang="en-US" sz="1800" b="1" i="0" u="none" strike="noStrike" baseline="0" dirty="0">
                <a:solidFill>
                  <a:srgbClr val="000000"/>
                </a:solidFill>
                <a:latin typeface="+mj-lt"/>
              </a:rPr>
              <a:t>L</a:t>
            </a:r>
            <a:r>
              <a:rPr lang="en-US" sz="1800" b="0" i="0" u="none" strike="noStrike" baseline="0" dirty="0">
                <a:solidFill>
                  <a:srgbClr val="000000"/>
                </a:solidFill>
                <a:latin typeface="+mj-lt"/>
              </a:rPr>
              <a:t>inux operating system, </a:t>
            </a:r>
          </a:p>
          <a:p>
            <a:pPr lvl="1"/>
            <a:r>
              <a:rPr lang="en-US" sz="1800" b="1" i="0" u="none" strike="noStrike" baseline="0" dirty="0">
                <a:solidFill>
                  <a:srgbClr val="000000"/>
                </a:solidFill>
                <a:latin typeface="+mj-lt"/>
              </a:rPr>
              <a:t>A</a:t>
            </a:r>
            <a:r>
              <a:rPr lang="en-US" sz="1800" b="0" i="0" u="none" strike="noStrike" baseline="0" dirty="0">
                <a:solidFill>
                  <a:srgbClr val="000000"/>
                </a:solidFill>
                <a:latin typeface="+mj-lt"/>
              </a:rPr>
              <a:t>pache web server, </a:t>
            </a:r>
          </a:p>
          <a:p>
            <a:pPr lvl="1"/>
            <a:r>
              <a:rPr lang="en-US" sz="1800" b="1" i="0" u="none" strike="noStrike" baseline="0" dirty="0">
                <a:solidFill>
                  <a:srgbClr val="000000"/>
                </a:solidFill>
                <a:latin typeface="+mj-lt"/>
              </a:rPr>
              <a:t>M</a:t>
            </a:r>
            <a:r>
              <a:rPr lang="en-US" sz="1800" b="0" i="0" u="none" strike="noStrike" baseline="0" dirty="0">
                <a:solidFill>
                  <a:srgbClr val="000000"/>
                </a:solidFill>
                <a:latin typeface="+mj-lt"/>
              </a:rPr>
              <a:t>ySQL database, and</a:t>
            </a:r>
          </a:p>
          <a:p>
            <a:pPr lvl="1"/>
            <a:r>
              <a:rPr lang="en-CA" sz="1800" b="1" i="0" u="none" strike="noStrike" baseline="0" dirty="0">
                <a:solidFill>
                  <a:srgbClr val="000000"/>
                </a:solidFill>
                <a:latin typeface="+mj-lt"/>
              </a:rPr>
              <a:t>P</a:t>
            </a:r>
            <a:r>
              <a:rPr lang="en-CA" sz="1800" b="0" i="0" u="none" strike="noStrike" baseline="0" dirty="0">
                <a:solidFill>
                  <a:srgbClr val="000000"/>
                </a:solidFill>
                <a:latin typeface="+mj-lt"/>
              </a:rPr>
              <a:t>HP scripting language</a:t>
            </a:r>
          </a:p>
          <a:p>
            <a:pPr algn="l"/>
            <a:r>
              <a:rPr lang="en-US" sz="1800" b="0" i="0" u="none" strike="noStrike" baseline="0" dirty="0">
                <a:latin typeface="+mj-lt"/>
              </a:rPr>
              <a:t>The Apple OSX MAMP software stack is nearly identical to LAMP, since OSX is a Unix implementation, and includes all the tools available in Linux. </a:t>
            </a:r>
          </a:p>
          <a:p>
            <a:pPr algn="l"/>
            <a:r>
              <a:rPr lang="en-US" sz="1800" b="0" i="0" u="none" strike="noStrike" baseline="0" dirty="0">
                <a:latin typeface="+mj-lt"/>
              </a:rPr>
              <a:t>The WAMP software stack is another popular variation where</a:t>
            </a:r>
            <a:r>
              <a:rPr lang="en-US" sz="1800" dirty="0">
                <a:latin typeface="+mj-lt"/>
              </a:rPr>
              <a:t> </a:t>
            </a:r>
            <a:r>
              <a:rPr lang="en-US" sz="1800" b="0" i="0" u="none" strike="noStrike" baseline="0" dirty="0">
                <a:latin typeface="+mj-lt"/>
              </a:rPr>
              <a:t>Windows operating system is used.</a:t>
            </a:r>
            <a:endParaRPr lang="en-CA" sz="1800" dirty="0">
              <a:solidFill>
                <a:srgbClr val="000000"/>
              </a:solidFill>
              <a:latin typeface="+mj-lt"/>
            </a:endParaRPr>
          </a:p>
        </p:txBody>
      </p:sp>
    </p:spTree>
    <p:extLst>
      <p:ext uri="{BB962C8B-B14F-4D97-AF65-F5344CB8AC3E}">
        <p14:creationId xmlns:p14="http://schemas.microsoft.com/office/powerpoint/2010/main" val="15335558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E9D3D1-01AA-4F45-B76D-23F8E7855781}"/>
              </a:ext>
            </a:extLst>
          </p:cNvPr>
          <p:cNvSpPr>
            <a:spLocks noGrp="1"/>
          </p:cNvSpPr>
          <p:nvPr>
            <p:ph type="title"/>
          </p:nvPr>
        </p:nvSpPr>
        <p:spPr/>
        <p:txBody>
          <a:bodyPr/>
          <a:lstStyle/>
          <a:p>
            <a:r>
              <a:rPr lang="en-CA" dirty="0"/>
              <a:t>Alternative Stacks</a:t>
            </a:r>
          </a:p>
        </p:txBody>
      </p:sp>
      <p:sp>
        <p:nvSpPr>
          <p:cNvPr id="3" name="Text Placeholder 2">
            <a:extLst>
              <a:ext uri="{FF2B5EF4-FFF2-40B4-BE49-F238E27FC236}">
                <a16:creationId xmlns:a16="http://schemas.microsoft.com/office/drawing/2014/main" id="{F13AEE88-0379-47DF-8148-391D20B61B1C}"/>
              </a:ext>
            </a:extLst>
          </p:cNvPr>
          <p:cNvSpPr>
            <a:spLocks noGrp="1"/>
          </p:cNvSpPr>
          <p:nvPr>
            <p:ph type="body" idx="1"/>
          </p:nvPr>
        </p:nvSpPr>
        <p:spPr>
          <a:xfrm>
            <a:off x="457200" y="984487"/>
            <a:ext cx="8232775" cy="3629077"/>
          </a:xfrm>
        </p:spPr>
        <p:txBody>
          <a:bodyPr/>
          <a:lstStyle/>
          <a:p>
            <a:pPr algn="l"/>
            <a:r>
              <a:rPr lang="en-CA" b="0" i="0" u="none" strike="noStrike" baseline="0" dirty="0">
                <a:latin typeface="+mj-lt"/>
              </a:rPr>
              <a:t>Besides the LAMP </a:t>
            </a:r>
            <a:r>
              <a:rPr lang="en-US" b="0" i="0" u="none" strike="noStrike" baseline="0" dirty="0">
                <a:latin typeface="+mj-lt"/>
              </a:rPr>
              <a:t>stack, you will be using the </a:t>
            </a:r>
            <a:r>
              <a:rPr lang="en-US" b="1" dirty="0">
                <a:solidFill>
                  <a:srgbClr val="009A9A"/>
                </a:solidFill>
                <a:latin typeface="+mj-lt"/>
              </a:rPr>
              <a:t>MERN stack </a:t>
            </a:r>
            <a:r>
              <a:rPr lang="en-US" b="0" i="0" u="none" strike="noStrike" baseline="0" dirty="0">
                <a:latin typeface="+mj-lt"/>
              </a:rPr>
              <a:t>in the book, which refers to </a:t>
            </a:r>
            <a:r>
              <a:rPr lang="en-US" b="1" i="0" u="none" strike="noStrike" baseline="0" dirty="0">
                <a:latin typeface="+mj-lt"/>
              </a:rPr>
              <a:t>M</a:t>
            </a:r>
            <a:r>
              <a:rPr lang="en-US" b="0" i="0" u="none" strike="noStrike" baseline="0" dirty="0">
                <a:latin typeface="+mj-lt"/>
              </a:rPr>
              <a:t>ongoDB database, </a:t>
            </a:r>
            <a:r>
              <a:rPr lang="en-US" b="1" i="0" u="none" strike="noStrike" baseline="0" dirty="0">
                <a:latin typeface="+mj-lt"/>
              </a:rPr>
              <a:t>E</a:t>
            </a:r>
            <a:r>
              <a:rPr lang="en-US" b="0" i="0" u="none" strike="noStrike" baseline="0" dirty="0">
                <a:latin typeface="+mj-lt"/>
              </a:rPr>
              <a:t>xpress application framework, the JavaScript </a:t>
            </a:r>
            <a:r>
              <a:rPr lang="en-US" b="1" i="0" u="none" strike="noStrike" baseline="0" dirty="0">
                <a:latin typeface="+mj-lt"/>
              </a:rPr>
              <a:t>R</a:t>
            </a:r>
            <a:r>
              <a:rPr lang="en-US" b="0" i="0" u="none" strike="noStrike" baseline="0" dirty="0">
                <a:latin typeface="+mj-lt"/>
              </a:rPr>
              <a:t>eact framework, and </a:t>
            </a:r>
            <a:r>
              <a:rPr lang="en-US" b="1" i="0" u="none" strike="noStrike" baseline="0" dirty="0">
                <a:latin typeface="+mj-lt"/>
              </a:rPr>
              <a:t>N</a:t>
            </a:r>
            <a:r>
              <a:rPr lang="en-US" b="0" i="0" u="none" strike="noStrike" baseline="0" dirty="0">
                <a:latin typeface="+mj-lt"/>
              </a:rPr>
              <a:t>ode.js as the web server and execution environment.</a:t>
            </a:r>
          </a:p>
          <a:p>
            <a:pPr algn="l"/>
            <a:r>
              <a:rPr lang="en-CA" b="0" i="0" u="none" strike="noStrike" baseline="0" dirty="0">
                <a:solidFill>
                  <a:srgbClr val="000000"/>
                </a:solidFill>
                <a:latin typeface="+mj-lt"/>
              </a:rPr>
              <a:t>Many corporate intranets </a:t>
            </a:r>
            <a:r>
              <a:rPr lang="en-US" b="0" i="0" u="none" strike="noStrike" baseline="0" dirty="0">
                <a:solidFill>
                  <a:srgbClr val="000000"/>
                </a:solidFill>
                <a:latin typeface="+mj-lt"/>
              </a:rPr>
              <a:t>instead make use of the Microsoft </a:t>
            </a:r>
            <a:r>
              <a:rPr lang="en-US" b="1" i="0" u="none" strike="noStrike" baseline="0" dirty="0">
                <a:solidFill>
                  <a:srgbClr val="009A9A"/>
                </a:solidFill>
                <a:latin typeface="+mj-lt"/>
              </a:rPr>
              <a:t>WISA software stack</a:t>
            </a:r>
            <a:r>
              <a:rPr lang="en-US" b="0" i="0" u="none" strike="noStrike" baseline="0" dirty="0">
                <a:solidFill>
                  <a:srgbClr val="000000"/>
                </a:solidFill>
                <a:latin typeface="+mj-lt"/>
              </a:rPr>
              <a:t>, which refers to </a:t>
            </a:r>
            <a:r>
              <a:rPr lang="en-US" b="1" i="0" u="none" strike="noStrike" baseline="0" dirty="0">
                <a:solidFill>
                  <a:srgbClr val="000000"/>
                </a:solidFill>
                <a:latin typeface="+mj-lt"/>
              </a:rPr>
              <a:t>W</a:t>
            </a:r>
            <a:r>
              <a:rPr lang="en-US" b="0" i="0" u="none" strike="noStrike" baseline="0" dirty="0">
                <a:solidFill>
                  <a:srgbClr val="000000"/>
                </a:solidFill>
                <a:latin typeface="+mj-lt"/>
              </a:rPr>
              <a:t>indows operating system, </a:t>
            </a:r>
            <a:r>
              <a:rPr lang="en-US" b="1" i="0" u="none" strike="noStrike" baseline="0" dirty="0">
                <a:solidFill>
                  <a:srgbClr val="000000"/>
                </a:solidFill>
                <a:latin typeface="+mj-lt"/>
              </a:rPr>
              <a:t>I</a:t>
            </a:r>
            <a:r>
              <a:rPr lang="en-US" b="0" i="0" u="none" strike="noStrike" baseline="0" dirty="0">
                <a:solidFill>
                  <a:srgbClr val="000000"/>
                </a:solidFill>
                <a:latin typeface="+mj-lt"/>
              </a:rPr>
              <a:t>IS web server, </a:t>
            </a:r>
            <a:r>
              <a:rPr lang="en-US" b="1" i="0" u="none" strike="noStrike" baseline="0" dirty="0">
                <a:solidFill>
                  <a:srgbClr val="000000"/>
                </a:solidFill>
                <a:latin typeface="+mj-lt"/>
              </a:rPr>
              <a:t>S</a:t>
            </a:r>
            <a:r>
              <a:rPr lang="en-US" b="0" i="0" u="none" strike="noStrike" baseline="0" dirty="0">
                <a:solidFill>
                  <a:srgbClr val="000000"/>
                </a:solidFill>
                <a:latin typeface="+mj-lt"/>
              </a:rPr>
              <a:t>QL Server database, and the </a:t>
            </a:r>
            <a:r>
              <a:rPr lang="en-US" b="1" i="0" u="none" strike="noStrike" baseline="0" dirty="0">
                <a:solidFill>
                  <a:srgbClr val="000000"/>
                </a:solidFill>
                <a:latin typeface="+mj-lt"/>
              </a:rPr>
              <a:t>A</a:t>
            </a:r>
            <a:r>
              <a:rPr lang="en-US" b="0" i="0" u="none" strike="noStrike" baseline="0" dirty="0">
                <a:solidFill>
                  <a:srgbClr val="000000"/>
                </a:solidFill>
                <a:latin typeface="+mj-lt"/>
              </a:rPr>
              <a:t>SP.NET server-side </a:t>
            </a:r>
            <a:r>
              <a:rPr lang="en-CA" b="0" i="0" u="none" strike="noStrike" baseline="0" dirty="0">
                <a:solidFill>
                  <a:srgbClr val="000000"/>
                </a:solidFill>
                <a:latin typeface="+mj-lt"/>
              </a:rPr>
              <a:t>development technologies.</a:t>
            </a:r>
          </a:p>
          <a:p>
            <a:pPr algn="l"/>
            <a:r>
              <a:rPr lang="en-US" b="0" i="0" u="none" strike="noStrike" baseline="0" dirty="0">
                <a:solidFill>
                  <a:srgbClr val="000000"/>
                </a:solidFill>
                <a:latin typeface="+mj-lt"/>
              </a:rPr>
              <a:t>Another web development stack that is growing in popularity is the so-called </a:t>
            </a:r>
            <a:r>
              <a:rPr lang="en-US" b="1" i="0" u="none" strike="noStrike" baseline="0" dirty="0">
                <a:solidFill>
                  <a:srgbClr val="009A9A"/>
                </a:solidFill>
                <a:latin typeface="+mj-lt"/>
              </a:rPr>
              <a:t>JAM stack</a:t>
            </a:r>
            <a:r>
              <a:rPr lang="en-US" b="0" i="0" u="none" strike="noStrike" baseline="0" dirty="0">
                <a:solidFill>
                  <a:srgbClr val="000000"/>
                </a:solidFill>
                <a:latin typeface="+mj-lt"/>
              </a:rPr>
              <a:t>, which refers to </a:t>
            </a:r>
            <a:r>
              <a:rPr lang="en-US" b="1" i="0" u="none" strike="noStrike" baseline="0" dirty="0">
                <a:solidFill>
                  <a:srgbClr val="000000"/>
                </a:solidFill>
                <a:latin typeface="+mj-lt"/>
              </a:rPr>
              <a:t>J</a:t>
            </a:r>
            <a:r>
              <a:rPr lang="en-US" b="0" i="0" u="none" strike="noStrike" baseline="0" dirty="0">
                <a:solidFill>
                  <a:srgbClr val="000000"/>
                </a:solidFill>
                <a:latin typeface="+mj-lt"/>
              </a:rPr>
              <a:t>avaScript, </a:t>
            </a:r>
            <a:r>
              <a:rPr lang="en-US" b="1" i="0" u="none" strike="noStrike" baseline="0" dirty="0">
                <a:solidFill>
                  <a:srgbClr val="000000"/>
                </a:solidFill>
                <a:latin typeface="+mj-lt"/>
              </a:rPr>
              <a:t>A</a:t>
            </a:r>
            <a:r>
              <a:rPr lang="en-US" b="0" i="0" u="none" strike="noStrike" baseline="0" dirty="0">
                <a:solidFill>
                  <a:srgbClr val="000000"/>
                </a:solidFill>
                <a:latin typeface="+mj-lt"/>
              </a:rPr>
              <a:t>PIs, and </a:t>
            </a:r>
            <a:r>
              <a:rPr lang="en-US" b="1" i="0" u="none" strike="noStrike" baseline="0" dirty="0">
                <a:solidFill>
                  <a:srgbClr val="000000"/>
                </a:solidFill>
                <a:latin typeface="+mj-lt"/>
              </a:rPr>
              <a:t>m</a:t>
            </a:r>
            <a:r>
              <a:rPr lang="en-US" b="0" i="0" u="none" strike="noStrike" baseline="0" dirty="0">
                <a:solidFill>
                  <a:srgbClr val="000000"/>
                </a:solidFill>
                <a:latin typeface="+mj-lt"/>
              </a:rPr>
              <a:t>arkup.</a:t>
            </a:r>
            <a:endParaRPr lang="en-CA" dirty="0">
              <a:solidFill>
                <a:srgbClr val="000000"/>
              </a:solidFill>
              <a:latin typeface="+mj-lt"/>
            </a:endParaRPr>
          </a:p>
        </p:txBody>
      </p:sp>
    </p:spTree>
    <p:extLst>
      <p:ext uri="{BB962C8B-B14F-4D97-AF65-F5344CB8AC3E}">
        <p14:creationId xmlns:p14="http://schemas.microsoft.com/office/powerpoint/2010/main" val="35496293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A8CA8-2338-40F0-9C77-13DB799A2908}"/>
              </a:ext>
            </a:extLst>
          </p:cNvPr>
          <p:cNvSpPr>
            <a:spLocks noGrp="1"/>
          </p:cNvSpPr>
          <p:nvPr>
            <p:ph type="title"/>
          </p:nvPr>
        </p:nvSpPr>
        <p:spPr/>
        <p:txBody>
          <a:bodyPr/>
          <a:lstStyle/>
          <a:p>
            <a:r>
              <a:rPr lang="en-CA" dirty="0"/>
              <a:t>Key Terms</a:t>
            </a:r>
          </a:p>
        </p:txBody>
      </p:sp>
      <p:sp>
        <p:nvSpPr>
          <p:cNvPr id="3" name="Text Placeholder 2">
            <a:extLst>
              <a:ext uri="{FF2B5EF4-FFF2-40B4-BE49-F238E27FC236}">
                <a16:creationId xmlns:a16="http://schemas.microsoft.com/office/drawing/2014/main" id="{6156E611-38E9-445D-85DC-0841D36A4EDA}"/>
              </a:ext>
            </a:extLst>
          </p:cNvPr>
          <p:cNvSpPr>
            <a:spLocks noGrp="1"/>
          </p:cNvSpPr>
          <p:nvPr>
            <p:ph type="body" idx="1"/>
          </p:nvPr>
        </p:nvSpPr>
        <p:spPr>
          <a:xfrm>
            <a:off x="457200" y="984487"/>
            <a:ext cx="8232775" cy="3532476"/>
          </a:xfrm>
        </p:spPr>
        <p:txBody>
          <a:bodyPr numCol="3"/>
          <a:lstStyle/>
          <a:p>
            <a:pPr marL="571500" lvl="1" indent="0">
              <a:buNone/>
            </a:pPr>
            <a:r>
              <a:rPr lang="en-CA" sz="1200" b="0" i="0" u="none" strike="noStrike" baseline="0" dirty="0">
                <a:latin typeface="+mj-lt"/>
              </a:rPr>
              <a:t>address resolution</a:t>
            </a:r>
          </a:p>
          <a:p>
            <a:pPr marL="571500" lvl="1" indent="0">
              <a:buNone/>
            </a:pPr>
            <a:r>
              <a:rPr lang="en-CA" sz="1200" b="0" i="0" u="none" strike="noStrike" baseline="0" dirty="0">
                <a:latin typeface="+mj-lt"/>
              </a:rPr>
              <a:t>Apache</a:t>
            </a:r>
          </a:p>
          <a:p>
            <a:pPr marL="571500" lvl="1" indent="0">
              <a:buNone/>
            </a:pPr>
            <a:r>
              <a:rPr lang="en-CA" sz="1200" b="0" i="0" u="none" strike="noStrike" baseline="0" dirty="0">
                <a:latin typeface="+mj-lt"/>
              </a:rPr>
              <a:t>Application stack</a:t>
            </a:r>
          </a:p>
          <a:p>
            <a:pPr marL="571500" lvl="1" indent="0">
              <a:buNone/>
            </a:pPr>
            <a:r>
              <a:rPr lang="en-CA" sz="1200" b="0" i="0" u="none" strike="noStrike" baseline="0" dirty="0">
                <a:latin typeface="+mj-lt"/>
              </a:rPr>
              <a:t>application layer</a:t>
            </a:r>
          </a:p>
          <a:p>
            <a:pPr marL="571500" lvl="1" indent="0">
              <a:buNone/>
            </a:pPr>
            <a:r>
              <a:rPr lang="en-CA" sz="1200" b="0" i="0" u="none" strike="noStrike" baseline="0" dirty="0">
                <a:latin typeface="+mj-lt"/>
              </a:rPr>
              <a:t>country code top-level</a:t>
            </a:r>
          </a:p>
          <a:p>
            <a:pPr marL="571500" lvl="1" indent="0">
              <a:buNone/>
            </a:pPr>
            <a:r>
              <a:rPr lang="en-CA" sz="1200" b="0" i="0" u="none" strike="noStrike" baseline="0" dirty="0">
                <a:latin typeface="+mj-lt"/>
              </a:rPr>
              <a:t>domain (ccTLD)</a:t>
            </a:r>
          </a:p>
          <a:p>
            <a:pPr marL="571500" lvl="1" indent="0">
              <a:buNone/>
            </a:pPr>
            <a:r>
              <a:rPr lang="en-CA" sz="1200" b="0" i="0" u="none" strike="noStrike" baseline="0" dirty="0">
                <a:latin typeface="+mj-lt"/>
              </a:rPr>
              <a:t>Cumulative Layout Shift (CLS)</a:t>
            </a:r>
          </a:p>
          <a:p>
            <a:pPr marL="571500" lvl="1" indent="0">
              <a:buNone/>
            </a:pPr>
            <a:r>
              <a:rPr lang="en-CA" sz="1200" b="0" i="0" u="none" strike="noStrike" baseline="0" dirty="0">
                <a:latin typeface="+mj-lt"/>
              </a:rPr>
              <a:t>DNS resolver</a:t>
            </a:r>
          </a:p>
          <a:p>
            <a:pPr marL="571500" lvl="1" indent="0">
              <a:buNone/>
            </a:pPr>
            <a:r>
              <a:rPr lang="en-CA" sz="1200" b="0" i="0" u="none" strike="noStrike" baseline="0" dirty="0">
                <a:latin typeface="+mj-lt"/>
              </a:rPr>
              <a:t>DNS server</a:t>
            </a:r>
          </a:p>
          <a:p>
            <a:pPr marL="571500" lvl="1" indent="0">
              <a:buNone/>
            </a:pPr>
            <a:r>
              <a:rPr lang="en-CA" sz="1200" b="0" i="0" u="none" strike="noStrike" baseline="0" dirty="0">
                <a:latin typeface="+mj-lt"/>
              </a:rPr>
              <a:t>domain names</a:t>
            </a:r>
          </a:p>
          <a:p>
            <a:pPr marL="571500" lvl="1" indent="0">
              <a:buNone/>
            </a:pPr>
            <a:r>
              <a:rPr lang="en-CA" sz="1200" b="0" i="0" u="none" strike="noStrike" baseline="0" dirty="0">
                <a:latin typeface="+mj-lt"/>
              </a:rPr>
              <a:t>domain name registrars</a:t>
            </a:r>
          </a:p>
          <a:p>
            <a:pPr marL="571500" lvl="1" indent="0">
              <a:buNone/>
            </a:pPr>
            <a:r>
              <a:rPr lang="en-CA" sz="1200" b="0" i="0" u="none" strike="noStrike" baseline="0" dirty="0">
                <a:latin typeface="+mj-lt"/>
              </a:rPr>
              <a:t>Domain Name System</a:t>
            </a:r>
          </a:p>
          <a:p>
            <a:pPr marL="571500" lvl="1" indent="0">
              <a:buNone/>
            </a:pPr>
            <a:r>
              <a:rPr lang="en-CA" sz="1200" b="0" i="0" u="none" strike="noStrike" baseline="0" dirty="0">
                <a:latin typeface="+mj-lt"/>
              </a:rPr>
              <a:t>(DNS)</a:t>
            </a:r>
          </a:p>
          <a:p>
            <a:pPr marL="571500" lvl="1" indent="0">
              <a:buNone/>
            </a:pPr>
            <a:r>
              <a:rPr lang="en-CA" sz="1200" b="0" i="0" u="none" strike="noStrike" baseline="0" dirty="0">
                <a:latin typeface="+mj-lt"/>
              </a:rPr>
              <a:t>First </a:t>
            </a:r>
            <a:r>
              <a:rPr lang="en-CA" sz="1200" b="0" i="0" u="none" strike="noStrike" baseline="0" dirty="0" err="1">
                <a:latin typeface="+mj-lt"/>
              </a:rPr>
              <a:t>Contentful</a:t>
            </a:r>
            <a:r>
              <a:rPr lang="en-CA" sz="1200" b="0" i="0" u="none" strike="noStrike" baseline="0" dirty="0">
                <a:latin typeface="+mj-lt"/>
              </a:rPr>
              <a:t> Paint (FCP)</a:t>
            </a:r>
          </a:p>
          <a:p>
            <a:pPr marL="571500" lvl="1" indent="0">
              <a:buNone/>
            </a:pPr>
            <a:r>
              <a:rPr lang="en-CA" sz="1200" b="0" i="0" u="none" strike="noStrike" baseline="0" dirty="0">
                <a:latin typeface="+mj-lt"/>
              </a:rPr>
              <a:t>First Meaningful Paint (FMP)</a:t>
            </a:r>
          </a:p>
          <a:p>
            <a:pPr marL="571500" lvl="1" indent="0">
              <a:buNone/>
            </a:pPr>
            <a:r>
              <a:rPr lang="en-CA" sz="1200" b="0" i="0" u="none" strike="noStrike" baseline="0" dirty="0">
                <a:latin typeface="+mj-lt"/>
              </a:rPr>
              <a:t>First Paint (FP)</a:t>
            </a:r>
          </a:p>
          <a:p>
            <a:pPr marL="571500" lvl="1" indent="0">
              <a:buNone/>
            </a:pPr>
            <a:r>
              <a:rPr lang="en-CA" sz="1200" b="0" i="0" u="none" strike="noStrike" baseline="0" dirty="0">
                <a:latin typeface="+mj-lt"/>
              </a:rPr>
              <a:t>four-layer network model</a:t>
            </a:r>
          </a:p>
          <a:p>
            <a:pPr marL="571500" lvl="1" indent="0">
              <a:buNone/>
            </a:pPr>
            <a:r>
              <a:rPr lang="en-CA" sz="1200" b="0" i="0" u="none" strike="noStrike" baseline="0" dirty="0">
                <a:latin typeface="+mj-lt"/>
              </a:rPr>
              <a:t>generic top-level domain (gTLD)</a:t>
            </a:r>
          </a:p>
          <a:p>
            <a:pPr marL="571500" lvl="1" indent="0">
              <a:buNone/>
            </a:pPr>
            <a:r>
              <a:rPr lang="en-CA" sz="1200" b="0" i="0" u="none" strike="noStrike" baseline="0" dirty="0">
                <a:latin typeface="+mj-lt"/>
              </a:rPr>
              <a:t>GET request</a:t>
            </a:r>
          </a:p>
          <a:p>
            <a:pPr marL="571500" lvl="1" indent="0">
              <a:buNone/>
            </a:pPr>
            <a:r>
              <a:rPr lang="en-CA" sz="1200" b="0" i="0" u="none" strike="noStrike" baseline="0" dirty="0">
                <a:latin typeface="+mj-lt"/>
              </a:rPr>
              <a:t>google.com</a:t>
            </a:r>
          </a:p>
          <a:p>
            <a:pPr marL="571500" lvl="1" indent="0">
              <a:buNone/>
            </a:pPr>
            <a:r>
              <a:rPr lang="en-CA" sz="1200" b="0" i="0" u="none" strike="noStrike" baseline="0" dirty="0">
                <a:latin typeface="+mj-lt"/>
              </a:rPr>
              <a:t>HEAD request</a:t>
            </a:r>
          </a:p>
          <a:p>
            <a:pPr marL="571500" lvl="1" indent="0">
              <a:buNone/>
            </a:pPr>
            <a:r>
              <a:rPr lang="en-CA" sz="1200" b="0" i="0" u="none" strike="noStrike" baseline="0" dirty="0">
                <a:latin typeface="+mj-lt"/>
              </a:rPr>
              <a:t>Hypertext Transfer Protocol (HTTP)</a:t>
            </a:r>
          </a:p>
          <a:p>
            <a:pPr marL="571500" lvl="1" indent="0">
              <a:buNone/>
            </a:pPr>
            <a:r>
              <a:rPr lang="en-CA" sz="1200" b="0" i="0" u="none" strike="noStrike" baseline="0" dirty="0">
                <a:latin typeface="+mj-lt"/>
              </a:rPr>
              <a:t>Internet Corporation for Assigned Names and Numbers (ICANN)</a:t>
            </a:r>
          </a:p>
          <a:p>
            <a:pPr marL="571500" lvl="1" indent="0">
              <a:buNone/>
            </a:pPr>
            <a:r>
              <a:rPr lang="en-CA" sz="1200" b="0" i="0" u="none" strike="noStrike" baseline="0" dirty="0">
                <a:latin typeface="+mj-lt"/>
              </a:rPr>
              <a:t>Internet Assigned</a:t>
            </a:r>
          </a:p>
          <a:p>
            <a:pPr marL="571500" lvl="1" indent="0">
              <a:buNone/>
            </a:pPr>
            <a:r>
              <a:rPr lang="en-CA" sz="1200" b="0" i="0" u="none" strike="noStrike" baseline="0" dirty="0">
                <a:latin typeface="+mj-lt"/>
              </a:rPr>
              <a:t>Numbers Authority (IANA)</a:t>
            </a:r>
          </a:p>
          <a:p>
            <a:pPr marL="571500" lvl="1" indent="0">
              <a:buNone/>
            </a:pPr>
            <a:r>
              <a:rPr lang="en-CA" sz="1200" b="0" i="0" u="none" strike="noStrike" baseline="0" dirty="0">
                <a:latin typeface="+mj-lt"/>
              </a:rPr>
              <a:t>internationalized top-</a:t>
            </a:r>
            <a:r>
              <a:rPr lang="en-CA" sz="1200" b="0" i="0" u="none" strike="noStrike" baseline="0" dirty="0" err="1">
                <a:latin typeface="+mj-lt"/>
              </a:rPr>
              <a:t>leve</a:t>
            </a:r>
            <a:r>
              <a:rPr lang="en-CA" sz="1200" b="0" i="0" u="none" strike="noStrike" baseline="0" dirty="0">
                <a:latin typeface="+mj-lt"/>
              </a:rPr>
              <a:t> domain name (IDN)</a:t>
            </a:r>
          </a:p>
          <a:p>
            <a:pPr marL="571500" lvl="1" indent="0">
              <a:buNone/>
            </a:pPr>
            <a:r>
              <a:rPr lang="en-CA" sz="1200" b="0" i="0" u="none" strike="noStrike" baseline="0" dirty="0">
                <a:latin typeface="+mj-lt"/>
              </a:rPr>
              <a:t>Internet layer</a:t>
            </a:r>
          </a:p>
          <a:p>
            <a:pPr marL="571500" lvl="1" indent="0">
              <a:buNone/>
            </a:pPr>
            <a:r>
              <a:rPr lang="en-CA" sz="1200" b="0" i="0" u="none" strike="noStrike" baseline="0" dirty="0">
                <a:latin typeface="+mj-lt"/>
              </a:rPr>
              <a:t>Internet Protocol (IP)</a:t>
            </a:r>
          </a:p>
          <a:p>
            <a:pPr marL="571500" lvl="1" indent="0">
              <a:buNone/>
            </a:pPr>
            <a:r>
              <a:rPr lang="en-CA" sz="1200" b="0" i="0" u="none" strike="noStrike" baseline="0" dirty="0">
                <a:latin typeface="+mj-lt"/>
              </a:rPr>
              <a:t>addresses</a:t>
            </a:r>
          </a:p>
          <a:p>
            <a:pPr marL="571500" lvl="1" indent="0">
              <a:buNone/>
            </a:pPr>
            <a:r>
              <a:rPr lang="en-CA" sz="1200" b="0" i="0" u="none" strike="noStrike" baseline="0" dirty="0">
                <a:latin typeface="+mj-lt"/>
              </a:rPr>
              <a:t>IP address</a:t>
            </a:r>
          </a:p>
          <a:p>
            <a:pPr marL="571500" lvl="1" indent="0">
              <a:buNone/>
            </a:pPr>
            <a:r>
              <a:rPr lang="en-CA" sz="1200" b="0" i="0" u="none" strike="noStrike" baseline="0" dirty="0">
                <a:latin typeface="+mj-lt"/>
              </a:rPr>
              <a:t>IPv4</a:t>
            </a:r>
          </a:p>
          <a:p>
            <a:pPr marL="571500" lvl="1" indent="0">
              <a:buNone/>
            </a:pPr>
            <a:r>
              <a:rPr lang="en-CA" sz="1200" b="0" i="0" u="none" strike="noStrike" baseline="0" dirty="0">
                <a:latin typeface="+mj-lt"/>
              </a:rPr>
              <a:t>IPv6</a:t>
            </a:r>
          </a:p>
        </p:txBody>
      </p:sp>
    </p:spTree>
    <p:extLst>
      <p:ext uri="{BB962C8B-B14F-4D97-AF65-F5344CB8AC3E}">
        <p14:creationId xmlns:p14="http://schemas.microsoft.com/office/powerpoint/2010/main" val="32313567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A8CA8-2338-40F0-9C77-13DB799A2908}"/>
              </a:ext>
            </a:extLst>
          </p:cNvPr>
          <p:cNvSpPr>
            <a:spLocks noGrp="1"/>
          </p:cNvSpPr>
          <p:nvPr>
            <p:ph type="title"/>
          </p:nvPr>
        </p:nvSpPr>
        <p:spPr/>
        <p:txBody>
          <a:bodyPr/>
          <a:lstStyle/>
          <a:p>
            <a:r>
              <a:rPr lang="en-CA" dirty="0"/>
              <a:t>Key Terms (</a:t>
            </a:r>
            <a:r>
              <a:rPr lang="en-CA" dirty="0" err="1"/>
              <a:t>cont</a:t>
            </a:r>
            <a:r>
              <a:rPr lang="en-CA" dirty="0"/>
              <a:t>)</a:t>
            </a:r>
          </a:p>
        </p:txBody>
      </p:sp>
      <p:sp>
        <p:nvSpPr>
          <p:cNvPr id="3" name="Text Placeholder 2">
            <a:extLst>
              <a:ext uri="{FF2B5EF4-FFF2-40B4-BE49-F238E27FC236}">
                <a16:creationId xmlns:a16="http://schemas.microsoft.com/office/drawing/2014/main" id="{6156E611-38E9-445D-85DC-0841D36A4EDA}"/>
              </a:ext>
            </a:extLst>
          </p:cNvPr>
          <p:cNvSpPr>
            <a:spLocks noGrp="1"/>
          </p:cNvSpPr>
          <p:nvPr>
            <p:ph type="body" idx="1"/>
          </p:nvPr>
        </p:nvSpPr>
        <p:spPr/>
        <p:txBody>
          <a:bodyPr numCol="3"/>
          <a:lstStyle/>
          <a:p>
            <a:pPr marL="571500" lvl="1" indent="0">
              <a:buNone/>
            </a:pPr>
            <a:r>
              <a:rPr lang="en-CA" sz="1200" b="0" i="0" u="none" strike="noStrike" baseline="0" dirty="0">
                <a:latin typeface="+mj-lt"/>
              </a:rPr>
              <a:t>JAM stack</a:t>
            </a:r>
          </a:p>
          <a:p>
            <a:pPr marL="571500" lvl="1" indent="0">
              <a:buNone/>
            </a:pPr>
            <a:r>
              <a:rPr lang="en-CA" sz="1200" b="0" i="0" u="none" strike="noStrike" baseline="0" dirty="0">
                <a:latin typeface="+mj-lt"/>
              </a:rPr>
              <a:t>Largest </a:t>
            </a:r>
            <a:r>
              <a:rPr lang="en-CA" sz="1200" b="0" i="0" u="none" strike="noStrike" baseline="0" dirty="0" err="1">
                <a:latin typeface="+mj-lt"/>
              </a:rPr>
              <a:t>Contentful</a:t>
            </a:r>
            <a:r>
              <a:rPr lang="en-CA" sz="1200" b="0" i="0" u="none" strike="noStrike" baseline="0" dirty="0">
                <a:latin typeface="+mj-lt"/>
              </a:rPr>
              <a:t> Paint</a:t>
            </a:r>
          </a:p>
          <a:p>
            <a:pPr marL="571500" lvl="1" indent="0">
              <a:buNone/>
            </a:pPr>
            <a:r>
              <a:rPr lang="en-CA" sz="1200" b="0" i="0" u="none" strike="noStrike" baseline="0" dirty="0">
                <a:latin typeface="+mj-lt"/>
              </a:rPr>
              <a:t>LAMP software stack</a:t>
            </a:r>
          </a:p>
          <a:p>
            <a:pPr marL="571500" lvl="1" indent="0">
              <a:buNone/>
            </a:pPr>
            <a:r>
              <a:rPr lang="en-CA" sz="1200" b="0" i="0" u="none" strike="noStrike" baseline="0" dirty="0">
                <a:latin typeface="+mj-lt"/>
              </a:rPr>
              <a:t>link layer</a:t>
            </a:r>
          </a:p>
          <a:p>
            <a:pPr marL="571500" lvl="1" indent="0">
              <a:buNone/>
            </a:pPr>
            <a:r>
              <a:rPr lang="en-CA" sz="1200" b="0" i="0" u="none" strike="noStrike" baseline="0" dirty="0">
                <a:latin typeface="+mj-lt"/>
              </a:rPr>
              <a:t>MAC addresses</a:t>
            </a:r>
          </a:p>
          <a:p>
            <a:pPr marL="571500" lvl="1" indent="0">
              <a:buNone/>
            </a:pPr>
            <a:r>
              <a:rPr lang="en-CA" sz="1200" b="0" i="0" u="none" strike="noStrike" baseline="0" dirty="0">
                <a:latin typeface="+mj-lt"/>
              </a:rPr>
              <a:t>MEAN software stack</a:t>
            </a:r>
          </a:p>
          <a:p>
            <a:pPr marL="571500" lvl="1" indent="0">
              <a:buNone/>
            </a:pPr>
            <a:r>
              <a:rPr lang="en-CA" sz="1200" b="0" i="0" u="none" strike="noStrike" baseline="0" dirty="0">
                <a:latin typeface="+mj-lt"/>
              </a:rPr>
              <a:t>On Load</a:t>
            </a:r>
          </a:p>
          <a:p>
            <a:pPr marL="571500" lvl="1" indent="0">
              <a:buNone/>
            </a:pPr>
            <a:r>
              <a:rPr lang="en-CA" sz="1200" b="0" i="0" u="none" strike="noStrike" baseline="0" dirty="0">
                <a:latin typeface="+mj-lt"/>
              </a:rPr>
              <a:t>packet</a:t>
            </a:r>
          </a:p>
          <a:p>
            <a:pPr marL="571500" lvl="1" indent="0">
              <a:buNone/>
            </a:pPr>
            <a:r>
              <a:rPr lang="en-CA" sz="1200" b="0" i="0" u="none" strike="noStrike" baseline="0" dirty="0">
                <a:latin typeface="+mj-lt"/>
              </a:rPr>
              <a:t>protocol</a:t>
            </a:r>
          </a:p>
          <a:p>
            <a:pPr marL="571500" lvl="1" indent="0">
              <a:buNone/>
            </a:pPr>
            <a:r>
              <a:rPr lang="en-CA" sz="1200" b="0" i="0" u="none" strike="noStrike" baseline="0" dirty="0" err="1">
                <a:latin typeface="+mj-lt"/>
              </a:rPr>
              <a:t>punycode</a:t>
            </a:r>
            <a:endParaRPr lang="en-CA" sz="1200" b="0" i="0" u="none" strike="noStrike" baseline="0" dirty="0">
              <a:latin typeface="+mj-lt"/>
            </a:endParaRPr>
          </a:p>
          <a:p>
            <a:pPr marL="571500" lvl="1" indent="0">
              <a:buNone/>
            </a:pPr>
            <a:r>
              <a:rPr lang="en-CA" sz="1200" b="0" i="0" u="none" strike="noStrike" baseline="0" dirty="0">
                <a:latin typeface="+mj-lt"/>
              </a:rPr>
              <a:t>port</a:t>
            </a:r>
          </a:p>
          <a:p>
            <a:pPr marL="571500" lvl="1" indent="0">
              <a:buNone/>
            </a:pPr>
            <a:r>
              <a:rPr lang="en-CA" sz="1200" b="0" i="0" u="none" strike="noStrike" baseline="0" dirty="0">
                <a:latin typeface="+mj-lt"/>
              </a:rPr>
              <a:t>Port Address Translation</a:t>
            </a:r>
          </a:p>
          <a:p>
            <a:pPr marL="571500" lvl="1" indent="0">
              <a:buNone/>
            </a:pPr>
            <a:r>
              <a:rPr lang="en-CA" sz="1200" b="0" i="0" u="none" strike="noStrike" baseline="0" dirty="0">
                <a:latin typeface="+mj-lt"/>
              </a:rPr>
              <a:t>(PAT)</a:t>
            </a:r>
          </a:p>
          <a:p>
            <a:pPr marL="571500" lvl="1" indent="0">
              <a:buNone/>
            </a:pPr>
            <a:r>
              <a:rPr lang="en-CA" sz="1200" b="0" i="0" u="none" strike="noStrike" baseline="0" dirty="0">
                <a:latin typeface="+mj-lt"/>
              </a:rPr>
              <a:t>POST request</a:t>
            </a:r>
          </a:p>
          <a:p>
            <a:pPr marL="571500" lvl="1" indent="0">
              <a:buNone/>
            </a:pPr>
            <a:r>
              <a:rPr lang="en-CA" sz="1200" b="0" i="0" u="none" strike="noStrike" baseline="0" dirty="0">
                <a:latin typeface="+mj-lt"/>
              </a:rPr>
              <a:t>protocol</a:t>
            </a:r>
          </a:p>
          <a:p>
            <a:pPr marL="571500" lvl="1" indent="0">
              <a:buNone/>
            </a:pPr>
            <a:r>
              <a:rPr lang="en-CA" sz="1200" b="0" i="0" u="none" strike="noStrike" baseline="0" dirty="0">
                <a:latin typeface="+mj-lt"/>
              </a:rPr>
              <a:t>request</a:t>
            </a:r>
          </a:p>
          <a:p>
            <a:pPr marL="571500" lvl="1" indent="0">
              <a:buNone/>
            </a:pPr>
            <a:r>
              <a:rPr lang="en-CA" sz="1200" b="0" i="0" u="none" strike="noStrike" baseline="0" dirty="0">
                <a:latin typeface="+mj-lt"/>
              </a:rPr>
              <a:t>request headers</a:t>
            </a:r>
          </a:p>
          <a:p>
            <a:pPr marL="571500" lvl="1" indent="0">
              <a:buNone/>
            </a:pPr>
            <a:r>
              <a:rPr lang="en-CA" sz="1200" b="0" i="0" u="none" strike="noStrike" baseline="0" dirty="0">
                <a:latin typeface="+mj-lt"/>
              </a:rPr>
              <a:t>response codes</a:t>
            </a:r>
          </a:p>
          <a:p>
            <a:pPr marL="571500" lvl="1" indent="0">
              <a:buNone/>
            </a:pPr>
            <a:r>
              <a:rPr lang="en-CA" sz="1200" b="0" i="0" u="none" strike="noStrike" baseline="0" dirty="0">
                <a:latin typeface="+mj-lt"/>
              </a:rPr>
              <a:t>response headers</a:t>
            </a:r>
          </a:p>
          <a:p>
            <a:pPr marL="571500" lvl="1" indent="0">
              <a:buNone/>
            </a:pPr>
            <a:r>
              <a:rPr lang="en-CA" sz="1200" b="0" i="0" u="none" strike="noStrike" baseline="0" dirty="0">
                <a:latin typeface="+mj-lt"/>
              </a:rPr>
              <a:t>reverse DNS lookups</a:t>
            </a:r>
          </a:p>
          <a:p>
            <a:pPr marL="571500" lvl="1" indent="0">
              <a:buNone/>
            </a:pPr>
            <a:r>
              <a:rPr lang="en-CA" sz="1200" b="0" i="0" u="none" strike="noStrike" baseline="0" dirty="0">
                <a:latin typeface="+mj-lt"/>
              </a:rPr>
              <a:t>root name server</a:t>
            </a:r>
          </a:p>
          <a:p>
            <a:pPr marL="571500" lvl="1" indent="0">
              <a:buNone/>
            </a:pPr>
            <a:r>
              <a:rPr lang="en-CA" sz="1200" b="0" i="0" u="none" strike="noStrike" baseline="0" dirty="0">
                <a:latin typeface="+mj-lt"/>
              </a:rPr>
              <a:t>second-level domain</a:t>
            </a:r>
          </a:p>
          <a:p>
            <a:pPr marL="571500" lvl="1" indent="0">
              <a:buNone/>
            </a:pPr>
            <a:r>
              <a:rPr lang="en-CA" sz="1200" b="0" i="0" u="none" strike="noStrike" baseline="0" dirty="0">
                <a:latin typeface="+mj-lt"/>
              </a:rPr>
              <a:t>subdomain</a:t>
            </a:r>
          </a:p>
          <a:p>
            <a:pPr marL="571500" lvl="1" indent="0">
              <a:buNone/>
            </a:pPr>
            <a:r>
              <a:rPr lang="en-CA" sz="1200" b="0" i="0" u="none" strike="noStrike" baseline="0" dirty="0">
                <a:latin typeface="+mj-lt"/>
              </a:rPr>
              <a:t>Time to First Byte (TTFB)</a:t>
            </a:r>
            <a:endParaRPr lang="en-CA" sz="1200" dirty="0">
              <a:latin typeface="+mj-lt"/>
            </a:endParaRPr>
          </a:p>
          <a:p>
            <a:pPr marL="571500" lvl="1" indent="0">
              <a:buNone/>
            </a:pPr>
            <a:r>
              <a:rPr lang="en-CA" sz="1200" b="0" i="0" u="none" strike="noStrike" baseline="0" dirty="0">
                <a:latin typeface="+mj-lt"/>
              </a:rPr>
              <a:t>Time to Interactive (TTI)</a:t>
            </a:r>
          </a:p>
          <a:p>
            <a:pPr marL="571500" lvl="1" indent="0">
              <a:buNone/>
            </a:pPr>
            <a:r>
              <a:rPr lang="en-CA" sz="1200" b="0" i="0" u="none" strike="noStrike" baseline="0" dirty="0">
                <a:latin typeface="+mj-lt"/>
              </a:rPr>
              <a:t>transport layer</a:t>
            </a:r>
          </a:p>
          <a:p>
            <a:pPr marL="571500" lvl="1" indent="0">
              <a:buNone/>
            </a:pPr>
            <a:r>
              <a:rPr lang="en-CA" sz="1200" b="0" i="0" u="none" strike="noStrike" baseline="0" dirty="0">
                <a:latin typeface="+mj-lt"/>
              </a:rPr>
              <a:t>Transmission Control</a:t>
            </a:r>
          </a:p>
          <a:p>
            <a:pPr marL="571500" lvl="1" indent="0">
              <a:buNone/>
            </a:pPr>
            <a:r>
              <a:rPr lang="en-CA" sz="1200" b="0" i="0" u="none" strike="noStrike" baseline="0" dirty="0">
                <a:latin typeface="+mj-lt"/>
              </a:rPr>
              <a:t>Protocol (TCP)</a:t>
            </a:r>
          </a:p>
          <a:p>
            <a:pPr marL="571500" lvl="1" indent="0">
              <a:buNone/>
            </a:pPr>
            <a:r>
              <a:rPr lang="en-CA" sz="1200" b="0" i="0" u="none" strike="noStrike" baseline="0" dirty="0">
                <a:latin typeface="+mj-lt"/>
              </a:rPr>
              <a:t>top-level domain (TLD)</a:t>
            </a:r>
          </a:p>
          <a:p>
            <a:pPr marL="571500" lvl="1" indent="0">
              <a:buNone/>
            </a:pPr>
            <a:r>
              <a:rPr lang="en-CA" sz="1200" b="0" i="0" u="none" strike="noStrike" baseline="0" dirty="0">
                <a:latin typeface="+mj-lt"/>
              </a:rPr>
              <a:t>TLD name server</a:t>
            </a:r>
          </a:p>
          <a:p>
            <a:pPr marL="571500" lvl="1" indent="0">
              <a:buNone/>
            </a:pPr>
            <a:r>
              <a:rPr lang="en-CA" sz="1200" b="0" i="0" u="none" strike="noStrike" baseline="0" dirty="0">
                <a:latin typeface="+mj-lt"/>
              </a:rPr>
              <a:t>User Datagram Protocol (UDP)</a:t>
            </a:r>
          </a:p>
          <a:p>
            <a:pPr marL="571500" lvl="1" indent="0">
              <a:buNone/>
            </a:pPr>
            <a:r>
              <a:rPr lang="en-CA" sz="1200" b="0" i="0" u="none" strike="noStrike" baseline="0" dirty="0">
                <a:latin typeface="+mj-lt"/>
              </a:rPr>
              <a:t>Uniform Resource</a:t>
            </a:r>
          </a:p>
          <a:p>
            <a:pPr marL="571500" lvl="1" indent="0">
              <a:buNone/>
            </a:pPr>
            <a:r>
              <a:rPr lang="en-CA" sz="1200" b="0" i="0" u="none" strike="noStrike" baseline="0" dirty="0">
                <a:latin typeface="+mj-lt"/>
              </a:rPr>
              <a:t>Locator (URL)</a:t>
            </a:r>
          </a:p>
          <a:p>
            <a:pPr marL="571500" lvl="1" indent="0">
              <a:buNone/>
            </a:pPr>
            <a:r>
              <a:rPr lang="en-CA" sz="1200" b="0" i="0" u="none" strike="noStrike" baseline="0" dirty="0">
                <a:latin typeface="+mj-lt"/>
              </a:rPr>
              <a:t>web server</a:t>
            </a:r>
          </a:p>
          <a:p>
            <a:pPr marL="571500" lvl="1" indent="0">
              <a:buNone/>
            </a:pPr>
            <a:r>
              <a:rPr lang="en-CA" sz="1200" b="0" i="0" u="none" strike="noStrike" baseline="0" dirty="0">
                <a:latin typeface="+mj-lt"/>
              </a:rPr>
              <a:t>WISA software stack</a:t>
            </a:r>
            <a:endParaRPr lang="en-CA" sz="1200" dirty="0">
              <a:latin typeface="+mj-lt"/>
            </a:endParaRPr>
          </a:p>
        </p:txBody>
      </p:sp>
    </p:spTree>
    <p:extLst>
      <p:ext uri="{BB962C8B-B14F-4D97-AF65-F5344CB8AC3E}">
        <p14:creationId xmlns:p14="http://schemas.microsoft.com/office/powerpoint/2010/main" val="6910587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5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Copyright</a:t>
            </a:r>
            <a:endParaRPr dirty="0"/>
          </a:p>
        </p:txBody>
      </p:sp>
      <p:pic>
        <p:nvPicPr>
          <p:cNvPr id="358" name="Google Shape;358;p57" descr="Warning"/>
          <p:cNvPicPr preferRelativeResize="0"/>
          <p:nvPr/>
        </p:nvPicPr>
        <p:blipFill rotWithShape="1">
          <a:blip r:embed="rId3">
            <a:alphaModFix/>
          </a:blip>
          <a:srcRect/>
          <a:stretch/>
        </p:blipFill>
        <p:spPr>
          <a:xfrm>
            <a:off x="246184" y="1738019"/>
            <a:ext cx="1277815" cy="1075519"/>
          </a:xfrm>
          <a:prstGeom prst="rect">
            <a:avLst/>
          </a:prstGeom>
          <a:noFill/>
          <a:ln>
            <a:noFill/>
          </a:ln>
        </p:spPr>
      </p:pic>
      <p:sp>
        <p:nvSpPr>
          <p:cNvPr id="359" name="Google Shape;359;p57"/>
          <p:cNvSpPr txBox="1">
            <a:spLocks noGrp="1"/>
          </p:cNvSpPr>
          <p:nvPr>
            <p:ph type="body" idx="4294967295"/>
          </p:nvPr>
        </p:nvSpPr>
        <p:spPr>
          <a:xfrm>
            <a:off x="1606050" y="1389171"/>
            <a:ext cx="6858000" cy="3108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182875" tIns="182875" rIns="182875" bIns="182875" anchor="ctr" anchorCtr="0">
            <a:noAutofit/>
          </a:bodyPr>
          <a:lstStyle/>
          <a:p>
            <a:pPr marL="101600" lvl="0" indent="0" algn="l" rtl="0">
              <a:lnSpc>
                <a:spcPct val="100000"/>
              </a:lnSpc>
              <a:spcBef>
                <a:spcPts val="0"/>
              </a:spcBef>
              <a:spcAft>
                <a:spcPts val="0"/>
              </a:spcAft>
              <a:buSzPts val="1600"/>
              <a:buNone/>
            </a:pPr>
            <a:r>
              <a:rPr lang="en" b="1">
                <a:solidFill>
                  <a:schemeClr val="dk1"/>
                </a:solidFill>
                <a:latin typeface="Arial"/>
                <a:ea typeface="Arial"/>
                <a:cs typeface="Arial"/>
                <a:sym typeface="Arial"/>
              </a:rPr>
              <a:t>This work is protected by United States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BF07C-20C6-4679-92EC-F06836705D8A}"/>
              </a:ext>
            </a:extLst>
          </p:cNvPr>
          <p:cNvSpPr>
            <a:spLocks noGrp="1"/>
          </p:cNvSpPr>
          <p:nvPr>
            <p:ph type="title"/>
          </p:nvPr>
        </p:nvSpPr>
        <p:spPr/>
        <p:txBody>
          <a:bodyPr/>
          <a:lstStyle/>
          <a:p>
            <a:r>
              <a:rPr lang="en-CA" dirty="0"/>
              <a:t>A Layered Architecture	</a:t>
            </a:r>
          </a:p>
        </p:txBody>
      </p:sp>
      <p:pic>
        <p:nvPicPr>
          <p:cNvPr id="7" name="Picture 6" descr="FIGURE 2.1 Four-layer network model">
            <a:extLst>
              <a:ext uri="{FF2B5EF4-FFF2-40B4-BE49-F238E27FC236}">
                <a16:creationId xmlns:a16="http://schemas.microsoft.com/office/drawing/2014/main" id="{751140D6-36D5-472A-B8D1-40DFA02BC92A}"/>
              </a:ext>
            </a:extLst>
          </p:cNvPr>
          <p:cNvPicPr>
            <a:picLocks noChangeAspect="1"/>
          </p:cNvPicPr>
          <p:nvPr/>
        </p:nvPicPr>
        <p:blipFill>
          <a:blip r:embed="rId2"/>
          <a:stretch>
            <a:fillRect/>
          </a:stretch>
        </p:blipFill>
        <p:spPr>
          <a:xfrm>
            <a:off x="559867" y="1081089"/>
            <a:ext cx="4231448" cy="3598145"/>
          </a:xfrm>
          <a:prstGeom prst="rect">
            <a:avLst/>
          </a:prstGeom>
        </p:spPr>
      </p:pic>
      <p:sp>
        <p:nvSpPr>
          <p:cNvPr id="3" name="Text Placeholder 2">
            <a:extLst>
              <a:ext uri="{FF2B5EF4-FFF2-40B4-BE49-F238E27FC236}">
                <a16:creationId xmlns:a16="http://schemas.microsoft.com/office/drawing/2014/main" id="{163AEFE5-6D0C-4C6D-AA15-4544D9CCD088}"/>
              </a:ext>
            </a:extLst>
          </p:cNvPr>
          <p:cNvSpPr>
            <a:spLocks noGrp="1"/>
          </p:cNvSpPr>
          <p:nvPr>
            <p:ph type="body" idx="1"/>
          </p:nvPr>
        </p:nvSpPr>
        <p:spPr>
          <a:xfrm>
            <a:off x="4791314" y="1081088"/>
            <a:ext cx="3895485" cy="3501545"/>
          </a:xfrm>
        </p:spPr>
        <p:txBody>
          <a:bodyPr/>
          <a:lstStyle/>
          <a:p>
            <a:r>
              <a:rPr lang="en-US" sz="1800" b="0" i="0" u="none" strike="noStrike" baseline="0" dirty="0">
                <a:latin typeface="SabonLTPro-Roman"/>
              </a:rPr>
              <a:t>The TCP/IP Internet protocols were originally abstracted as a four-layer stack</a:t>
            </a:r>
          </a:p>
          <a:p>
            <a:r>
              <a:rPr lang="en-US" sz="1800" b="0" i="0" u="none" strike="noStrike" baseline="0" dirty="0">
                <a:latin typeface="SabonLTPro-Roman"/>
              </a:rPr>
              <a:t>Later abstractions subdivide it further into five or seven layers</a:t>
            </a:r>
          </a:p>
          <a:p>
            <a:pPr algn="l"/>
            <a:r>
              <a:rPr lang="en-CA" sz="1800" b="0" i="0" u="none" strike="noStrike" baseline="0" dirty="0">
                <a:solidFill>
                  <a:srgbClr val="000000"/>
                </a:solidFill>
                <a:latin typeface="SabonLTPro-Roman"/>
              </a:rPr>
              <a:t>Since we focus </a:t>
            </a:r>
            <a:r>
              <a:rPr lang="en-US" sz="1800" b="0" i="0" u="none" strike="noStrike" baseline="0" dirty="0">
                <a:solidFill>
                  <a:srgbClr val="000000"/>
                </a:solidFill>
                <a:latin typeface="SabonLTPro-Roman"/>
              </a:rPr>
              <a:t>on the top layer, we will use the earliest and simplest </a:t>
            </a:r>
            <a:r>
              <a:rPr lang="en-US" sz="1800" b="1" i="0" u="none" strike="noStrike" baseline="0" dirty="0">
                <a:solidFill>
                  <a:srgbClr val="009A9A"/>
                </a:solidFill>
                <a:latin typeface="SabonLTPro-Bold"/>
              </a:rPr>
              <a:t>four-layer network model</a:t>
            </a:r>
            <a:r>
              <a:rPr lang="en-US" sz="1800" b="0" i="0" u="none" strike="noStrike" baseline="0" dirty="0">
                <a:solidFill>
                  <a:srgbClr val="000000"/>
                </a:solidFill>
                <a:latin typeface="SabonLTPro-Roman"/>
              </a:rPr>
              <a:t>.</a:t>
            </a:r>
            <a:endParaRPr lang="en-CA" dirty="0"/>
          </a:p>
        </p:txBody>
      </p:sp>
    </p:spTree>
    <p:extLst>
      <p:ext uri="{BB962C8B-B14F-4D97-AF65-F5344CB8AC3E}">
        <p14:creationId xmlns:p14="http://schemas.microsoft.com/office/powerpoint/2010/main" val="4236578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BF07C-20C6-4679-92EC-F06836705D8A}"/>
              </a:ext>
            </a:extLst>
          </p:cNvPr>
          <p:cNvSpPr>
            <a:spLocks noGrp="1"/>
          </p:cNvSpPr>
          <p:nvPr>
            <p:ph type="title"/>
          </p:nvPr>
        </p:nvSpPr>
        <p:spPr/>
        <p:txBody>
          <a:bodyPr/>
          <a:lstStyle/>
          <a:p>
            <a:r>
              <a:rPr lang="en-CA" dirty="0"/>
              <a:t>Link Layer</a:t>
            </a:r>
          </a:p>
        </p:txBody>
      </p:sp>
      <p:sp>
        <p:nvSpPr>
          <p:cNvPr id="3" name="Text Placeholder 2">
            <a:extLst>
              <a:ext uri="{FF2B5EF4-FFF2-40B4-BE49-F238E27FC236}">
                <a16:creationId xmlns:a16="http://schemas.microsoft.com/office/drawing/2014/main" id="{163AEFE5-6D0C-4C6D-AA15-4544D9CCD088}"/>
              </a:ext>
            </a:extLst>
          </p:cNvPr>
          <p:cNvSpPr>
            <a:spLocks noGrp="1"/>
          </p:cNvSpPr>
          <p:nvPr>
            <p:ph type="body" idx="1"/>
          </p:nvPr>
        </p:nvSpPr>
        <p:spPr>
          <a:xfrm>
            <a:off x="457200" y="1081088"/>
            <a:ext cx="8105417" cy="3501545"/>
          </a:xfrm>
        </p:spPr>
        <p:txBody>
          <a:bodyPr/>
          <a:lstStyle/>
          <a:p>
            <a:pPr algn="l"/>
            <a:r>
              <a:rPr lang="en-US" sz="1800" dirty="0">
                <a:latin typeface="+mj-lt"/>
              </a:rPr>
              <a:t>The </a:t>
            </a:r>
            <a:r>
              <a:rPr lang="en-CA" sz="1800" b="1" i="0" u="none" strike="noStrike" baseline="0" dirty="0">
                <a:solidFill>
                  <a:srgbClr val="009A9A"/>
                </a:solidFill>
                <a:latin typeface="+mj-lt"/>
              </a:rPr>
              <a:t>link layer </a:t>
            </a:r>
            <a:r>
              <a:rPr lang="en-US" sz="1800" dirty="0">
                <a:latin typeface="+mj-lt"/>
              </a:rPr>
              <a:t>is the lowest layer, responsible for both the physical transmission of data across media </a:t>
            </a:r>
            <a:r>
              <a:rPr lang="en-CA" sz="1800" b="0" i="0" u="none" strike="noStrike" baseline="0" dirty="0">
                <a:latin typeface="+mj-lt"/>
              </a:rPr>
              <a:t>and establishing logical links.</a:t>
            </a:r>
            <a:endParaRPr lang="en-US" sz="1800" dirty="0">
              <a:latin typeface="+mj-lt"/>
            </a:endParaRPr>
          </a:p>
          <a:p>
            <a:pPr algn="l"/>
            <a:r>
              <a:rPr lang="en-CA" sz="1800" b="0" i="0" u="none" strike="noStrike" baseline="0" dirty="0">
                <a:latin typeface="+mj-lt"/>
              </a:rPr>
              <a:t>It handles </a:t>
            </a:r>
            <a:r>
              <a:rPr lang="en-US" sz="1800" b="0" i="0" u="none" strike="noStrike" baseline="0" dirty="0">
                <a:latin typeface="+mj-lt"/>
              </a:rPr>
              <a:t>issues like packet creation, transmission, reception, error detection, collisions, line </a:t>
            </a:r>
            <a:r>
              <a:rPr lang="en-CA" sz="1800" b="0" i="0" u="none" strike="noStrike" baseline="0" dirty="0">
                <a:latin typeface="+mj-lt"/>
              </a:rPr>
              <a:t>sharing, and more.</a:t>
            </a:r>
          </a:p>
          <a:p>
            <a:pPr algn="l"/>
            <a:r>
              <a:rPr lang="en-US" sz="1800" b="0" i="0" u="none" strike="noStrike" baseline="0" dirty="0">
                <a:solidFill>
                  <a:srgbClr val="000000"/>
                </a:solidFill>
                <a:latin typeface="+mj-lt"/>
              </a:rPr>
              <a:t>One term that is sometimes used in the Internet context is that of </a:t>
            </a:r>
            <a:r>
              <a:rPr lang="en-US" sz="1800" b="1" i="0" u="none" strike="noStrike" baseline="0" dirty="0">
                <a:solidFill>
                  <a:srgbClr val="009A9A"/>
                </a:solidFill>
                <a:latin typeface="+mj-lt"/>
              </a:rPr>
              <a:t>MAC </a:t>
            </a:r>
            <a:r>
              <a:rPr lang="en-US" sz="1800" b="0" i="0" u="none" strike="noStrike" baseline="0" dirty="0">
                <a:solidFill>
                  <a:srgbClr val="000000"/>
                </a:solidFill>
                <a:latin typeface="+mj-lt"/>
              </a:rPr>
              <a:t>(media access control) </a:t>
            </a:r>
            <a:r>
              <a:rPr lang="en-US" sz="1800" b="1" i="0" u="none" strike="noStrike" baseline="0" dirty="0">
                <a:solidFill>
                  <a:srgbClr val="009A9A"/>
                </a:solidFill>
                <a:latin typeface="+mj-lt"/>
              </a:rPr>
              <a:t>addresses</a:t>
            </a:r>
            <a:r>
              <a:rPr lang="en-US" sz="1800" b="0" i="0" u="none" strike="noStrike" baseline="0" dirty="0">
                <a:solidFill>
                  <a:srgbClr val="000000"/>
                </a:solidFill>
                <a:latin typeface="+mj-lt"/>
              </a:rPr>
              <a:t>.</a:t>
            </a:r>
            <a:endParaRPr lang="en-CA" sz="1800" dirty="0">
              <a:latin typeface="+mj-lt"/>
            </a:endParaRPr>
          </a:p>
        </p:txBody>
      </p:sp>
    </p:spTree>
    <p:extLst>
      <p:ext uri="{BB962C8B-B14F-4D97-AF65-F5344CB8AC3E}">
        <p14:creationId xmlns:p14="http://schemas.microsoft.com/office/powerpoint/2010/main" val="7049909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BF07C-20C6-4679-92EC-F06836705D8A}"/>
              </a:ext>
            </a:extLst>
          </p:cNvPr>
          <p:cNvSpPr>
            <a:spLocks noGrp="1"/>
          </p:cNvSpPr>
          <p:nvPr>
            <p:ph type="title"/>
          </p:nvPr>
        </p:nvSpPr>
        <p:spPr/>
        <p:txBody>
          <a:bodyPr/>
          <a:lstStyle/>
          <a:p>
            <a:r>
              <a:rPr lang="en-CA" dirty="0"/>
              <a:t>Internet Layer</a:t>
            </a:r>
          </a:p>
        </p:txBody>
      </p:sp>
      <p:sp>
        <p:nvSpPr>
          <p:cNvPr id="3" name="Text Placeholder 2">
            <a:extLst>
              <a:ext uri="{FF2B5EF4-FFF2-40B4-BE49-F238E27FC236}">
                <a16:creationId xmlns:a16="http://schemas.microsoft.com/office/drawing/2014/main" id="{163AEFE5-6D0C-4C6D-AA15-4544D9CCD088}"/>
              </a:ext>
            </a:extLst>
          </p:cNvPr>
          <p:cNvSpPr>
            <a:spLocks noGrp="1"/>
          </p:cNvSpPr>
          <p:nvPr>
            <p:ph type="body" idx="1"/>
          </p:nvPr>
        </p:nvSpPr>
        <p:spPr>
          <a:xfrm>
            <a:off x="457200" y="1081088"/>
            <a:ext cx="8105417" cy="3501545"/>
          </a:xfrm>
        </p:spPr>
        <p:txBody>
          <a:bodyPr/>
          <a:lstStyle/>
          <a:p>
            <a:pPr algn="l"/>
            <a:r>
              <a:rPr lang="en-US" sz="1800" b="0" i="0" u="none" strike="noStrike" baseline="0" dirty="0">
                <a:solidFill>
                  <a:srgbClr val="000000"/>
                </a:solidFill>
                <a:latin typeface="+mj-lt"/>
              </a:rPr>
              <a:t>The </a:t>
            </a:r>
            <a:r>
              <a:rPr lang="en-US" sz="1800" b="1" i="0" u="none" strike="noStrike" baseline="0" dirty="0">
                <a:solidFill>
                  <a:srgbClr val="009A9A"/>
                </a:solidFill>
                <a:latin typeface="+mj-lt"/>
              </a:rPr>
              <a:t>Internet layer </a:t>
            </a:r>
            <a:r>
              <a:rPr lang="en-US" sz="1800" b="0" i="0" u="none" strike="noStrike" baseline="0" dirty="0">
                <a:solidFill>
                  <a:srgbClr val="000000"/>
                </a:solidFill>
                <a:latin typeface="+mj-lt"/>
              </a:rPr>
              <a:t>(sometimes also called the IP Layer) routes packets between communication </a:t>
            </a:r>
            <a:r>
              <a:rPr lang="en-CA" sz="1800" b="0" i="0" u="none" strike="noStrike" baseline="0" dirty="0">
                <a:solidFill>
                  <a:srgbClr val="000000"/>
                </a:solidFill>
                <a:latin typeface="+mj-lt"/>
              </a:rPr>
              <a:t>partners across networks.</a:t>
            </a:r>
          </a:p>
          <a:p>
            <a:pPr algn="l"/>
            <a:r>
              <a:rPr lang="en-US" sz="1800" b="0" i="0" u="none" strike="noStrike" baseline="0" dirty="0">
                <a:latin typeface="+mj-lt"/>
              </a:rPr>
              <a:t>It provides “best effort” communication. It sends out a message to its destination but expects no reply and provides no guarantee the message will arrive intact, or at all.</a:t>
            </a:r>
            <a:endParaRPr lang="en-CA" sz="1800" b="0" i="0" u="none" strike="noStrike" baseline="0" dirty="0">
              <a:solidFill>
                <a:srgbClr val="000000"/>
              </a:solidFill>
              <a:latin typeface="+mj-lt"/>
            </a:endParaRPr>
          </a:p>
          <a:p>
            <a:pPr algn="l"/>
            <a:r>
              <a:rPr lang="en-US" sz="1800" b="0" i="0" u="none" strike="noStrike" baseline="0" dirty="0">
                <a:solidFill>
                  <a:srgbClr val="000000"/>
                </a:solidFill>
                <a:latin typeface="+mj-lt"/>
              </a:rPr>
              <a:t>The Internet uses the </a:t>
            </a:r>
            <a:r>
              <a:rPr lang="en-US" sz="1800" b="1" i="0" u="none" strike="noStrike" baseline="0" dirty="0">
                <a:solidFill>
                  <a:srgbClr val="009A9A"/>
                </a:solidFill>
                <a:latin typeface="+mj-lt"/>
              </a:rPr>
              <a:t>Internet Protocol (IP) addresses</a:t>
            </a:r>
            <a:r>
              <a:rPr lang="en-US" sz="1800" b="0" i="0" u="none" strike="noStrike" baseline="0" dirty="0">
                <a:solidFill>
                  <a:srgbClr val="000000"/>
                </a:solidFill>
                <a:latin typeface="+mj-lt"/>
              </a:rPr>
              <a:t>, which are numeric codes that uniquely identify destinations on the Internet.</a:t>
            </a:r>
          </a:p>
          <a:p>
            <a:pPr algn="l"/>
            <a:r>
              <a:rPr lang="en-US" sz="1800" b="0" i="0" u="none" strike="noStrike" baseline="0" dirty="0">
                <a:solidFill>
                  <a:srgbClr val="000000"/>
                </a:solidFill>
                <a:latin typeface="+mj-lt"/>
              </a:rPr>
              <a:t>Every device connected to the Internet has such an </a:t>
            </a:r>
            <a:r>
              <a:rPr lang="en-US" sz="1800" b="1" i="0" u="none" strike="noStrike" baseline="0" dirty="0">
                <a:solidFill>
                  <a:srgbClr val="009A9A"/>
                </a:solidFill>
                <a:latin typeface="+mj-lt"/>
              </a:rPr>
              <a:t>IP address</a:t>
            </a:r>
            <a:r>
              <a:rPr lang="en-US" sz="1800" b="0" i="0" u="none" strike="noStrike" baseline="0" dirty="0">
                <a:solidFill>
                  <a:srgbClr val="000000"/>
                </a:solidFill>
                <a:latin typeface="+mj-lt"/>
              </a:rPr>
              <a:t>.</a:t>
            </a:r>
            <a:endParaRPr lang="en-CA" sz="1800" dirty="0">
              <a:latin typeface="+mj-lt"/>
            </a:endParaRPr>
          </a:p>
        </p:txBody>
      </p:sp>
    </p:spTree>
    <p:extLst>
      <p:ext uri="{BB962C8B-B14F-4D97-AF65-F5344CB8AC3E}">
        <p14:creationId xmlns:p14="http://schemas.microsoft.com/office/powerpoint/2010/main" val="1136312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BF07C-20C6-4679-92EC-F06836705D8A}"/>
              </a:ext>
            </a:extLst>
          </p:cNvPr>
          <p:cNvSpPr>
            <a:spLocks noGrp="1"/>
          </p:cNvSpPr>
          <p:nvPr>
            <p:ph type="title"/>
          </p:nvPr>
        </p:nvSpPr>
        <p:spPr/>
        <p:txBody>
          <a:bodyPr/>
          <a:lstStyle/>
          <a:p>
            <a:r>
              <a:rPr lang="en-CA" dirty="0"/>
              <a:t>IP Addresses (</a:t>
            </a:r>
            <a:r>
              <a:rPr lang="en-CA" dirty="0" err="1"/>
              <a:t>cont</a:t>
            </a:r>
            <a:r>
              <a:rPr lang="en-CA" dirty="0"/>
              <a:t>)</a:t>
            </a:r>
          </a:p>
        </p:txBody>
      </p:sp>
      <p:sp>
        <p:nvSpPr>
          <p:cNvPr id="3" name="Text Placeholder 2">
            <a:extLst>
              <a:ext uri="{FF2B5EF4-FFF2-40B4-BE49-F238E27FC236}">
                <a16:creationId xmlns:a16="http://schemas.microsoft.com/office/drawing/2014/main" id="{163AEFE5-6D0C-4C6D-AA15-4544D9CCD088}"/>
              </a:ext>
            </a:extLst>
          </p:cNvPr>
          <p:cNvSpPr>
            <a:spLocks noGrp="1"/>
          </p:cNvSpPr>
          <p:nvPr>
            <p:ph type="body" idx="1"/>
          </p:nvPr>
        </p:nvSpPr>
        <p:spPr>
          <a:xfrm>
            <a:off x="457200" y="1081088"/>
            <a:ext cx="4265407" cy="3501545"/>
          </a:xfrm>
        </p:spPr>
        <p:txBody>
          <a:bodyPr/>
          <a:lstStyle/>
          <a:p>
            <a:pPr marL="114300" indent="0" algn="l">
              <a:buNone/>
            </a:pPr>
            <a:r>
              <a:rPr lang="en-US" sz="1800" b="0" i="0" u="none" strike="noStrike" baseline="0" dirty="0">
                <a:latin typeface="+mj-lt"/>
              </a:rPr>
              <a:t>There are two types of IP addresses: IPv4 and IPv6.</a:t>
            </a:r>
          </a:p>
          <a:p>
            <a:r>
              <a:rPr lang="en-US" sz="1800" b="0" i="0" u="none" strike="noStrike" baseline="0" dirty="0">
                <a:latin typeface="+mj-lt"/>
              </a:rPr>
              <a:t>In </a:t>
            </a:r>
            <a:r>
              <a:rPr lang="en-US" sz="1800" b="1" i="0" u="none" strike="noStrike" baseline="0" dirty="0">
                <a:latin typeface="+mj-lt"/>
              </a:rPr>
              <a:t>IPv4</a:t>
            </a:r>
            <a:r>
              <a:rPr lang="en-US" sz="1800" b="0" i="0" u="none" strike="noStrike" baseline="0" dirty="0">
                <a:latin typeface="+mj-lt"/>
              </a:rPr>
              <a:t>, four 8-bit integers separated by .</a:t>
            </a:r>
            <a:r>
              <a:rPr lang="en-US" sz="1800" dirty="0">
                <a:latin typeface="+mj-lt"/>
              </a:rPr>
              <a:t> encode the address.</a:t>
            </a:r>
          </a:p>
          <a:p>
            <a:pPr algn="l"/>
            <a:r>
              <a:rPr lang="en-CA" sz="1800" b="1" i="0" u="none" strike="noStrike" baseline="0" dirty="0">
                <a:latin typeface="+mj-lt"/>
              </a:rPr>
              <a:t>IPv</a:t>
            </a:r>
            <a:r>
              <a:rPr lang="en-CA" sz="1800" b="1" dirty="0">
                <a:latin typeface="+mj-lt"/>
              </a:rPr>
              <a:t>6</a:t>
            </a:r>
            <a:r>
              <a:rPr lang="en-CA" sz="1800" dirty="0">
                <a:latin typeface="+mj-lt"/>
              </a:rPr>
              <a:t> </a:t>
            </a:r>
            <a:r>
              <a:rPr lang="en-CA" sz="1800" b="0" i="0" u="none" strike="noStrike" baseline="0" dirty="0">
                <a:latin typeface="+mj-lt"/>
              </a:rPr>
              <a:t>uses eight 16-bit integers and has </a:t>
            </a:r>
            <a:r>
              <a:rPr lang="en-US" sz="1800" b="0" i="0" u="none" strike="noStrike" baseline="0" dirty="0">
                <a:latin typeface="+mj-lt"/>
              </a:rPr>
              <a:t>over a billion </a:t>
            </a:r>
            <a:r>
              <a:rPr lang="en-US" sz="1800" b="0" i="0" u="none" strike="noStrike" baseline="0" dirty="0" err="1">
                <a:latin typeface="+mj-lt"/>
              </a:rPr>
              <a:t>billion</a:t>
            </a:r>
            <a:r>
              <a:rPr lang="en-US" sz="1800" b="0" i="0" u="none" strike="noStrike" baseline="0" dirty="0">
                <a:latin typeface="+mj-lt"/>
              </a:rPr>
              <a:t> times the number in IPv4</a:t>
            </a:r>
            <a:br>
              <a:rPr lang="en-US" sz="1800" b="0" i="0" u="none" strike="noStrike" baseline="0" dirty="0">
                <a:latin typeface="+mj-lt"/>
              </a:rPr>
            </a:br>
            <a:endParaRPr lang="en-US" sz="1800" b="0" i="0" u="none" strike="noStrike" baseline="0" dirty="0">
              <a:latin typeface="+mj-lt"/>
            </a:endParaRPr>
          </a:p>
        </p:txBody>
      </p:sp>
      <p:pic>
        <p:nvPicPr>
          <p:cNvPr id="7" name="Picture 6" descr="FIGURE 2.2 IPv4 and IPv6 comparison">
            <a:extLst>
              <a:ext uri="{FF2B5EF4-FFF2-40B4-BE49-F238E27FC236}">
                <a16:creationId xmlns:a16="http://schemas.microsoft.com/office/drawing/2014/main" id="{F1B66202-84D6-4E1B-ADE6-FC0157CE28FD}"/>
              </a:ext>
            </a:extLst>
          </p:cNvPr>
          <p:cNvPicPr>
            <a:picLocks noChangeAspect="1"/>
          </p:cNvPicPr>
          <p:nvPr/>
        </p:nvPicPr>
        <p:blipFill>
          <a:blip r:embed="rId2"/>
          <a:stretch>
            <a:fillRect/>
          </a:stretch>
        </p:blipFill>
        <p:spPr>
          <a:xfrm>
            <a:off x="5002306" y="1308468"/>
            <a:ext cx="3426231" cy="2253370"/>
          </a:xfrm>
          <a:prstGeom prst="rect">
            <a:avLst/>
          </a:prstGeom>
        </p:spPr>
      </p:pic>
    </p:spTree>
    <p:extLst>
      <p:ext uri="{BB962C8B-B14F-4D97-AF65-F5344CB8AC3E}">
        <p14:creationId xmlns:p14="http://schemas.microsoft.com/office/powerpoint/2010/main" val="389854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BF07C-20C6-4679-92EC-F06836705D8A}"/>
              </a:ext>
            </a:extLst>
          </p:cNvPr>
          <p:cNvSpPr>
            <a:spLocks noGrp="1"/>
          </p:cNvSpPr>
          <p:nvPr>
            <p:ph type="title"/>
          </p:nvPr>
        </p:nvSpPr>
        <p:spPr/>
        <p:txBody>
          <a:bodyPr/>
          <a:lstStyle/>
          <a:p>
            <a:r>
              <a:rPr lang="en-CA" dirty="0"/>
              <a:t>Port Address Translation (PAT)</a:t>
            </a:r>
          </a:p>
        </p:txBody>
      </p:sp>
      <p:sp>
        <p:nvSpPr>
          <p:cNvPr id="3" name="Text Placeholder 2">
            <a:extLst>
              <a:ext uri="{FF2B5EF4-FFF2-40B4-BE49-F238E27FC236}">
                <a16:creationId xmlns:a16="http://schemas.microsoft.com/office/drawing/2014/main" id="{163AEFE5-6D0C-4C6D-AA15-4544D9CCD088}"/>
              </a:ext>
            </a:extLst>
          </p:cNvPr>
          <p:cNvSpPr>
            <a:spLocks noGrp="1"/>
          </p:cNvSpPr>
          <p:nvPr>
            <p:ph type="body" idx="1"/>
          </p:nvPr>
        </p:nvSpPr>
        <p:spPr>
          <a:xfrm>
            <a:off x="457200" y="1081088"/>
            <a:ext cx="8062856" cy="3501545"/>
          </a:xfrm>
        </p:spPr>
        <p:txBody>
          <a:bodyPr/>
          <a:lstStyle/>
          <a:p>
            <a:pPr marL="114300" indent="0" algn="l">
              <a:buNone/>
            </a:pPr>
            <a:r>
              <a:rPr lang="en-US" sz="1800" b="0" i="0" u="none" strike="noStrike" baseline="0" dirty="0">
                <a:latin typeface="+mj-lt"/>
              </a:rPr>
              <a:t>The IPv4 address space was depleted in 2011, but the number of computers connected to the Internet continued to grow. </a:t>
            </a:r>
          </a:p>
          <a:p>
            <a:r>
              <a:rPr lang="en-US" sz="1800" b="1" i="0" u="none" strike="noStrike" baseline="0" dirty="0">
                <a:solidFill>
                  <a:srgbClr val="009A9A"/>
                </a:solidFill>
                <a:latin typeface="+mj-lt"/>
              </a:rPr>
              <a:t>Port Address Translation (PAT)</a:t>
            </a:r>
            <a:r>
              <a:rPr lang="en-US" sz="1800" b="0" i="0" u="none" strike="noStrike" baseline="0" dirty="0">
                <a:solidFill>
                  <a:srgbClr val="000000"/>
                </a:solidFill>
                <a:latin typeface="+mj-lt"/>
              </a:rPr>
              <a:t>, allows multiple, unrelated networks to make use of the same IP address</a:t>
            </a:r>
          </a:p>
          <a:p>
            <a:r>
              <a:rPr lang="en-CA" sz="1800" b="0" i="0" u="none" strike="noStrike" baseline="0" dirty="0">
                <a:latin typeface="+mj-lt"/>
              </a:rPr>
              <a:t>When you join a </a:t>
            </a:r>
            <a:r>
              <a:rPr lang="en-US" sz="1800" b="0" i="0" u="none" strike="noStrike" baseline="0" dirty="0">
                <a:latin typeface="+mj-lt"/>
              </a:rPr>
              <a:t>wireless network in a coffee shop, home, office or university, it is quite likely you are making use of PAT</a:t>
            </a:r>
            <a:r>
              <a:rPr lang="en-US" sz="1800" dirty="0">
                <a:solidFill>
                  <a:srgbClr val="000000"/>
                </a:solidFill>
                <a:latin typeface="+mj-lt"/>
              </a:rPr>
              <a:t>.</a:t>
            </a:r>
            <a:r>
              <a:rPr lang="en-US" sz="1800" b="0" i="0" u="none" strike="noStrike" baseline="0" dirty="0">
                <a:solidFill>
                  <a:srgbClr val="000000"/>
                </a:solidFill>
                <a:latin typeface="+mj-lt"/>
              </a:rPr>
              <a:t> </a:t>
            </a:r>
          </a:p>
          <a:p>
            <a:r>
              <a:rPr lang="en-US" sz="1800" dirty="0">
                <a:latin typeface="+mj-lt"/>
              </a:rPr>
              <a:t>F</a:t>
            </a:r>
            <a:r>
              <a:rPr lang="en-US" sz="1800" b="0" i="0" u="none" strike="noStrike" baseline="0" dirty="0">
                <a:latin typeface="+mj-lt"/>
              </a:rPr>
              <a:t>or future growth, IPv6 will be necessary.</a:t>
            </a:r>
          </a:p>
        </p:txBody>
      </p:sp>
    </p:spTree>
    <p:extLst>
      <p:ext uri="{BB962C8B-B14F-4D97-AF65-F5344CB8AC3E}">
        <p14:creationId xmlns:p14="http://schemas.microsoft.com/office/powerpoint/2010/main" val="233144154"/>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H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USHE_slide options">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302</TotalTime>
  <Words>3860</Words>
  <Application>Microsoft Office PowerPoint</Application>
  <PresentationFormat>On-screen Show (16:9)</PresentationFormat>
  <Paragraphs>328</Paragraphs>
  <Slides>49</Slides>
  <Notes>5</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49</vt:i4>
      </vt:variant>
    </vt:vector>
  </HeadingPairs>
  <TitlesOfParts>
    <vt:vector size="63" baseType="lpstr">
      <vt:lpstr>Arial</vt:lpstr>
      <vt:lpstr>FrutigerLTCom-BlackCn</vt:lpstr>
      <vt:lpstr>FrutigerLTCom-Bold</vt:lpstr>
      <vt:lpstr>FrutigerLTCom-Italic</vt:lpstr>
      <vt:lpstr>FrutigerLTCom-Roman</vt:lpstr>
      <vt:lpstr>Noto Sans Symbols</vt:lpstr>
      <vt:lpstr>SabonLTPro-Bold</vt:lpstr>
      <vt:lpstr>SabonLTPro-Italic</vt:lpstr>
      <vt:lpstr>SabonLTPro-Roman</vt:lpstr>
      <vt:lpstr>Times New Roman</vt:lpstr>
      <vt:lpstr>Verdana</vt:lpstr>
      <vt:lpstr>Simple Light</vt:lpstr>
      <vt:lpstr>USHE</vt:lpstr>
      <vt:lpstr>USHE_slide options</vt:lpstr>
      <vt:lpstr>Fundamentals of Web Development</vt:lpstr>
      <vt:lpstr>In this chapter you will learn . . .</vt:lpstr>
      <vt:lpstr>Internet protocols </vt:lpstr>
      <vt:lpstr>Starting Note </vt:lpstr>
      <vt:lpstr>A Layered Architecture </vt:lpstr>
      <vt:lpstr>Link Layer</vt:lpstr>
      <vt:lpstr>Internet Layer</vt:lpstr>
      <vt:lpstr>IP Addresses (cont)</vt:lpstr>
      <vt:lpstr>Port Address Translation (PAT)</vt:lpstr>
      <vt:lpstr>Transport Layer</vt:lpstr>
      <vt:lpstr>Transport Layer (example) </vt:lpstr>
      <vt:lpstr>User Datagram Protocol (UDP)</vt:lpstr>
      <vt:lpstr>Application Layer</vt:lpstr>
      <vt:lpstr>Domain Name System</vt:lpstr>
      <vt:lpstr>DNS Overview</vt:lpstr>
      <vt:lpstr>Name Levels</vt:lpstr>
      <vt:lpstr>Name Levels (Top Level) </vt:lpstr>
      <vt:lpstr>Generic top-level domain (gTLD)</vt:lpstr>
      <vt:lpstr>Country code top-level domain</vt:lpstr>
      <vt:lpstr>Name Registration</vt:lpstr>
      <vt:lpstr>Domain name registration process</vt:lpstr>
      <vt:lpstr>Address Resolution</vt:lpstr>
      <vt:lpstr>Address Resolution (cont)</vt:lpstr>
      <vt:lpstr>Uniform Resource Locators</vt:lpstr>
      <vt:lpstr>Uniform Resource Locators (optional)</vt:lpstr>
      <vt:lpstr>Port (URL)</vt:lpstr>
      <vt:lpstr>Path (URL) </vt:lpstr>
      <vt:lpstr>Query String (URL) </vt:lpstr>
      <vt:lpstr>Fragment (URL)</vt:lpstr>
      <vt:lpstr>Hypertext Transfer Protocol</vt:lpstr>
      <vt:lpstr>HTTP Headers</vt:lpstr>
      <vt:lpstr>HTTP Request Methods</vt:lpstr>
      <vt:lpstr>GET Request</vt:lpstr>
      <vt:lpstr>POST Request</vt:lpstr>
      <vt:lpstr>Response Codes</vt:lpstr>
      <vt:lpstr>HTTP Response Codes (Table 2.1 edited)</vt:lpstr>
      <vt:lpstr>Web Browsers</vt:lpstr>
      <vt:lpstr>Web Browsers (Fetching a web page)</vt:lpstr>
      <vt:lpstr>Fetching a web page diagram</vt:lpstr>
      <vt:lpstr>Browser Rendering</vt:lpstr>
      <vt:lpstr>Browser Rendering (ii)</vt:lpstr>
      <vt:lpstr>Browser Rendering Performance</vt:lpstr>
      <vt:lpstr>Browser Caching</vt:lpstr>
      <vt:lpstr>Web Servers</vt:lpstr>
      <vt:lpstr>LAMP</vt:lpstr>
      <vt:lpstr>Alternative Stacks</vt:lpstr>
      <vt:lpstr>Key Terms</vt:lpstr>
      <vt:lpstr>Key Terms (cont)</vt:lpstr>
      <vt:lpstr>Copyright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Web Development</dc:title>
  <cp:lastModifiedBy>Ricardo Hoar</cp:lastModifiedBy>
  <cp:revision>119</cp:revision>
  <dcterms:modified xsi:type="dcterms:W3CDTF">2021-04-21T07:14:40Z</dcterms:modified>
</cp:coreProperties>
</file>