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 id="2147483674" r:id="rId3"/>
  </p:sldMasterIdLst>
  <p:notesMasterIdLst>
    <p:notesMasterId r:id="rId54"/>
  </p:notesMasterIdLst>
  <p:handoutMasterIdLst>
    <p:handoutMasterId r:id="rId55"/>
  </p:handoutMasterIdLst>
  <p:sldIdLst>
    <p:sldId id="256" r:id="rId4"/>
    <p:sldId id="257"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3" r:id="rId22"/>
    <p:sldId id="304" r:id="rId23"/>
    <p:sldId id="302" r:id="rId24"/>
    <p:sldId id="305" r:id="rId25"/>
    <p:sldId id="306" r:id="rId26"/>
    <p:sldId id="307" r:id="rId27"/>
    <p:sldId id="309" r:id="rId28"/>
    <p:sldId id="308" r:id="rId29"/>
    <p:sldId id="310" r:id="rId30"/>
    <p:sldId id="311" r:id="rId31"/>
    <p:sldId id="312" r:id="rId32"/>
    <p:sldId id="313" r:id="rId33"/>
    <p:sldId id="314" r:id="rId34"/>
    <p:sldId id="315" r:id="rId35"/>
    <p:sldId id="316" r:id="rId36"/>
    <p:sldId id="317" r:id="rId37"/>
    <p:sldId id="318" r:id="rId38"/>
    <p:sldId id="319" r:id="rId39"/>
    <p:sldId id="320" r:id="rId40"/>
    <p:sldId id="321" r:id="rId41"/>
    <p:sldId id="322" r:id="rId42"/>
    <p:sldId id="323" r:id="rId43"/>
    <p:sldId id="324" r:id="rId44"/>
    <p:sldId id="325" r:id="rId45"/>
    <p:sldId id="326" r:id="rId46"/>
    <p:sldId id="327" r:id="rId47"/>
    <p:sldId id="328" r:id="rId48"/>
    <p:sldId id="329" r:id="rId49"/>
    <p:sldId id="330" r:id="rId50"/>
    <p:sldId id="331" r:id="rId51"/>
    <p:sldId id="332" r:id="rId52"/>
    <p:sldId id="285" r:id="rId5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1D3"/>
    <a:srgbClr val="E6F0F5"/>
    <a:srgbClr val="7F6106"/>
    <a:srgbClr val="F3F2DF"/>
    <a:srgbClr val="985777"/>
    <a:srgbClr val="FEF4F8"/>
    <a:srgbClr val="E7E7FF"/>
    <a:srgbClr val="FBF0C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249" autoAdjust="0"/>
  </p:normalViewPr>
  <p:slideViewPr>
    <p:cSldViewPr snapToGrid="0">
      <p:cViewPr varScale="1">
        <p:scale>
          <a:sx n="89" d="100"/>
          <a:sy n="89" d="100"/>
        </p:scale>
        <p:origin x="96" y="90"/>
      </p:cViewPr>
      <p:guideLst>
        <p:guide orient="horz" pos="1620"/>
        <p:guide pos="2880"/>
      </p:guideLst>
    </p:cSldViewPr>
  </p:slideViewPr>
  <p:outlineViewPr>
    <p:cViewPr>
      <p:scale>
        <a:sx n="33" d="100"/>
        <a:sy n="33" d="100"/>
      </p:scale>
      <p:origin x="0" y="-26028"/>
    </p:cViewPr>
  </p:outlineViewPr>
  <p:notesTextViewPr>
    <p:cViewPr>
      <p:scale>
        <a:sx n="1" d="1"/>
        <a:sy n="1" d="1"/>
      </p:scale>
      <p:origin x="0" y="0"/>
    </p:cViewPr>
  </p:notesTextViewPr>
  <p:notesViewPr>
    <p:cSldViewPr snapToGrid="0" showGuides="1">
      <p:cViewPr varScale="1">
        <p:scale>
          <a:sx n="52" d="100"/>
          <a:sy n="52" d="100"/>
        </p:scale>
        <p:origin x="2394"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001AF8-C985-4905-BFCE-F937258472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090AB333-44B5-4C3C-8ACA-D628282F0B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A87A73-31F0-48EC-A8E8-5D7B334567DC}" type="datetimeFigureOut">
              <a:rPr lang="en-CA" smtClean="0"/>
              <a:t>2021-04-20</a:t>
            </a:fld>
            <a:endParaRPr lang="en-CA"/>
          </a:p>
        </p:txBody>
      </p:sp>
      <p:sp>
        <p:nvSpPr>
          <p:cNvPr id="4" name="Footer Placeholder 3">
            <a:extLst>
              <a:ext uri="{FF2B5EF4-FFF2-40B4-BE49-F238E27FC236}">
                <a16:creationId xmlns:a16="http://schemas.microsoft.com/office/drawing/2014/main" id="{0A870138-B636-4D8D-8858-FC251EAC3F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4A33AA1B-045C-4E3E-9F61-C52FE44C25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A5B16B-00BA-4A97-B620-702CFA3172E0}" type="slidenum">
              <a:rPr lang="en-CA" smtClean="0"/>
              <a:t>‹#›</a:t>
            </a:fld>
            <a:endParaRPr lang="en-CA"/>
          </a:p>
        </p:txBody>
      </p:sp>
    </p:spTree>
    <p:extLst>
      <p:ext uri="{BB962C8B-B14F-4D97-AF65-F5344CB8AC3E}">
        <p14:creationId xmlns:p14="http://schemas.microsoft.com/office/powerpoint/2010/main" val="116431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9e4af8306_2_2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gc9e4af8306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9e4af8306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c9e4af8306_2_124:notes"/>
          <p:cNvSpPr txBox="1">
            <a:spLocks noGrp="1"/>
          </p:cNvSpPr>
          <p:nvPr>
            <p:ph type="body" idx="1"/>
          </p:nvPr>
        </p:nvSpPr>
        <p:spPr>
          <a:xfrm>
            <a:off x="685800" y="4343400"/>
            <a:ext cx="5486399"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Arial"/>
              <a:buNone/>
            </a:pPr>
            <a:endParaRPr sz="1200" b="0" i="0" u="none" strike="noStrike" cap="none">
              <a:solidFill>
                <a:schemeClr val="dk1"/>
              </a:solidFill>
              <a:latin typeface="Arial"/>
              <a:ea typeface="Arial"/>
              <a:cs typeface="Arial"/>
              <a:sym typeface="Arial"/>
            </a:endParaRPr>
          </a:p>
        </p:txBody>
      </p:sp>
      <p:sp>
        <p:nvSpPr>
          <p:cNvPr id="177" name="Google Shape;177;gc9e4af8306_2_124:notes"/>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fld id="{00000000-1234-1234-1234-123412341234}" type="slidenum">
              <a:rPr lang="en"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c9e4af8306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c9e4af8306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355" name="Google Shape;355;gc9e4af8306_8_0:notes"/>
          <p:cNvSpPr txBox="1">
            <a:spLocks noGrp="1"/>
          </p:cNvSpPr>
          <p:nvPr>
            <p:ph type="sldNum" idx="12"/>
          </p:nvPr>
        </p:nvSpPr>
        <p:spPr>
          <a:xfrm>
            <a:off x="3884612"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0000"/>
              </a:buClr>
              <a:buSzPts val="350"/>
              <a:buFont typeface="Arial"/>
              <a:buNone/>
            </a:pPr>
            <a:fld id="{00000000-1234-1234-1234-123412341234}" type="slidenum">
              <a:rPr lang="en"/>
              <a:t>50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sp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add copyright">
  <p:cSld name="Title Slide-add copyright">
    <p:spTree>
      <p:nvGrpSpPr>
        <p:cNvPr id="1" name="Shape 55"/>
        <p:cNvGrpSpPr/>
        <p:nvPr/>
      </p:nvGrpSpPr>
      <p:grpSpPr>
        <a:xfrm>
          <a:off x="0" y="0"/>
          <a:ext cx="0" cy="0"/>
          <a:chOff x="0" y="0"/>
          <a:chExt cx="0" cy="0"/>
        </a:xfrm>
      </p:grpSpPr>
      <p:sp>
        <p:nvSpPr>
          <p:cNvPr id="56" name="Google Shape;56;p14"/>
          <p:cNvSpPr/>
          <p:nvPr/>
        </p:nvSpPr>
        <p:spPr>
          <a:xfrm>
            <a:off x="0" y="0"/>
            <a:ext cx="9144000" cy="2914650"/>
          </a:xfrm>
          <a:prstGeom prst="rect">
            <a:avLst/>
          </a:prstGeom>
          <a:solidFill>
            <a:srgbClr val="007FA3"/>
          </a:solidFill>
          <a:ln w="25400" cap="flat" cmpd="sng">
            <a:solidFill>
              <a:srgbClr val="007FA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57" name="Google Shape;57;p14"/>
          <p:cNvSpPr txBox="1">
            <a:spLocks noGrp="1"/>
          </p:cNvSpPr>
          <p:nvPr>
            <p:ph type="ctrTitle"/>
          </p:nvPr>
        </p:nvSpPr>
        <p:spPr>
          <a:xfrm>
            <a:off x="685800" y="571500"/>
            <a:ext cx="7772400" cy="212883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600"/>
              <a:buFont typeface="Times New Roman"/>
              <a:buNone/>
              <a:defRPr sz="3600" b="1" i="0" u="none" strike="noStrike" cap="none">
                <a:solidFill>
                  <a:schemeClr val="l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58" name="Google Shape;58;p14"/>
          <p:cNvSpPr txBox="1">
            <a:spLocks noGrp="1"/>
          </p:cNvSpPr>
          <p:nvPr>
            <p:ph type="subTitle" idx="1"/>
          </p:nvPr>
        </p:nvSpPr>
        <p:spPr>
          <a:xfrm>
            <a:off x="674687" y="2971800"/>
            <a:ext cx="7794625" cy="131445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2400"/>
              <a:buFont typeface="Arial"/>
              <a:buNone/>
              <a:defRPr sz="2400" b="0" i="0" u="none" strike="noStrike" cap="none">
                <a:solidFill>
                  <a:schemeClr val="dk1"/>
                </a:solidFill>
                <a:latin typeface="Arial"/>
                <a:ea typeface="Arial"/>
                <a:cs typeface="Arial"/>
                <a:sym typeface="Arial"/>
              </a:defRPr>
            </a:lvl1pPr>
            <a:lvl2pPr marR="0" lvl="1"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2pPr>
            <a:lvl3pPr marR="0" lvl="2" algn="ctr">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R="0" lvl="3"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4pPr>
            <a:lvl5pPr marR="0" lvl="4"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5pPr>
            <a:lvl6pPr marR="0" lvl="5"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6pPr>
            <a:lvl7pPr marR="0" lvl="6"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7pPr>
            <a:lvl8pPr marR="0" lvl="7"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8pPr>
            <a:lvl9pPr marR="0" lvl="8"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59" name="Google Shape;59;p1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0" name="Google Shape;60;p1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4"/>
          <p:cNvSpPr>
            <a:spLocks noGrp="1"/>
          </p:cNvSpPr>
          <p:nvPr>
            <p:ph type="pic" idx="2"/>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 name="Google Shape;62;p14"/>
          <p:cNvSpPr txBox="1">
            <a:spLocks noGrp="1"/>
          </p:cNvSpPr>
          <p:nvPr>
            <p:ph type="body" idx="3"/>
          </p:nvPr>
        </p:nvSpPr>
        <p:spPr>
          <a:xfrm>
            <a:off x="1836402" y="4800601"/>
            <a:ext cx="6908800"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hapter Opener-add copyright">
  <p:cSld name="Chapter Opener-add copyright">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65" name="Google Shape;65;p15"/>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2000"/>
              <a:buFont typeface="Arial"/>
              <a:buNone/>
              <a:defRPr sz="2000" b="0" i="0" u="none" strike="noStrike" cap="none">
                <a:solidFill>
                  <a:srgbClr val="007FA3"/>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2400"/>
              <a:buFont typeface="Noto Sans Symbols"/>
              <a:buNone/>
              <a:defRPr sz="2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9pPr>
          </a:lstStyle>
          <a:p>
            <a:endParaRPr/>
          </a:p>
        </p:txBody>
      </p:sp>
      <p:sp>
        <p:nvSpPr>
          <p:cNvPr id="66" name="Google Shape;66;p15"/>
          <p:cNvSpPr txBox="1">
            <a:spLocks noGrp="1"/>
          </p:cNvSpPr>
          <p:nvPr>
            <p:ph type="body" idx="2"/>
          </p:nvPr>
        </p:nvSpPr>
        <p:spPr>
          <a:xfrm>
            <a:off x="457200" y="1200150"/>
            <a:ext cx="4397375" cy="3394472"/>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7" name="Google Shape;67;p15"/>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1500"/>
              </a:spcBef>
              <a:spcAft>
                <a:spcPts val="0"/>
              </a:spcAft>
              <a:buSzPts val="3000"/>
              <a:buNone/>
              <a:defRPr sz="3000"/>
            </a:lvl1pPr>
            <a:lvl2pPr marL="914400" lvl="1" indent="-228600" algn="l">
              <a:lnSpc>
                <a:spcPct val="100000"/>
              </a:lnSpc>
              <a:spcBef>
                <a:spcPts val="600"/>
              </a:spcBef>
              <a:spcAft>
                <a:spcPts val="0"/>
              </a:spcAft>
              <a:buSzPts val="1600"/>
              <a:buNone/>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8" name="Google Shape;68;p15"/>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2200"/>
              <a:buNone/>
              <a:defRPr sz="2200"/>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9" name="Google Shape;69;p1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5"/>
          <p:cNvSpPr>
            <a:spLocks noGrp="1"/>
          </p:cNvSpPr>
          <p:nvPr>
            <p:ph type="pic" idx="5"/>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6"/>
          </p:nvPr>
        </p:nvSpPr>
        <p:spPr>
          <a:xfrm>
            <a:off x="2097088" y="4800600"/>
            <a:ext cx="6589712"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3132">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2" name="Google Shape;82;p17"/>
          <p:cNvSpPr txBox="1">
            <a:spLocks noGrp="1"/>
          </p:cNvSpPr>
          <p:nvPr>
            <p:ph type="body" idx="1"/>
          </p:nvPr>
        </p:nvSpPr>
        <p:spPr>
          <a:xfrm>
            <a:off x="457200" y="1081088"/>
            <a:ext cx="8232775" cy="353247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3" name="Google Shape;83;p1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 name="Google Shape;87;p18"/>
          <p:cNvSpPr txBox="1">
            <a:spLocks noGrp="1"/>
          </p:cNvSpPr>
          <p:nvPr>
            <p:ph type="body" idx="1"/>
          </p:nvPr>
        </p:nvSpPr>
        <p:spPr>
          <a:xfrm>
            <a:off x="457200" y="1167245"/>
            <a:ext cx="8229600"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8" name="Google Shape;88;p18"/>
          <p:cNvSpPr txBox="1">
            <a:spLocks noGrp="1"/>
          </p:cNvSpPr>
          <p:nvPr>
            <p:ph type="body" idx="2"/>
          </p:nvPr>
        </p:nvSpPr>
        <p:spPr>
          <a:xfrm>
            <a:off x="457200" y="2978944"/>
            <a:ext cx="8229600"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9" name="Google Shape;89;p18"/>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p18"/>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93" name="Google Shape;93;p19"/>
          <p:cNvSpPr txBox="1">
            <a:spLocks noGrp="1"/>
          </p:cNvSpPr>
          <p:nvPr>
            <p:ph type="body" idx="1"/>
          </p:nvPr>
        </p:nvSpPr>
        <p:spPr>
          <a:xfrm>
            <a:off x="457201"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4" name="Google Shape;94;p19"/>
          <p:cNvSpPr txBox="1">
            <a:spLocks noGrp="1"/>
          </p:cNvSpPr>
          <p:nvPr>
            <p:ph type="body" idx="2"/>
          </p:nvPr>
        </p:nvSpPr>
        <p:spPr>
          <a:xfrm>
            <a:off x="3274199" y="1164431"/>
            <a:ext cx="2595602"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5" name="Google Shape;95;p19"/>
          <p:cNvSpPr txBox="1">
            <a:spLocks noGrp="1"/>
          </p:cNvSpPr>
          <p:nvPr>
            <p:ph type="body" idx="3"/>
          </p:nvPr>
        </p:nvSpPr>
        <p:spPr>
          <a:xfrm>
            <a:off x="6091197"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6" name="Google Shape;96;p19"/>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7" name="Google Shape;97;p19"/>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ntent">
  <p:cSld name="Title and Four Content">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0" name="Google Shape;100;p20"/>
          <p:cNvSpPr txBox="1">
            <a:spLocks noGrp="1"/>
          </p:cNvSpPr>
          <p:nvPr>
            <p:ph type="body" idx="1"/>
          </p:nvPr>
        </p:nvSpPr>
        <p:spPr>
          <a:xfrm>
            <a:off x="457200" y="1164431"/>
            <a:ext cx="188595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1" name="Google Shape;101;p20"/>
          <p:cNvSpPr txBox="1">
            <a:spLocks noGrp="1"/>
          </p:cNvSpPr>
          <p:nvPr>
            <p:ph type="body" idx="2"/>
          </p:nvPr>
        </p:nvSpPr>
        <p:spPr>
          <a:xfrm>
            <a:off x="2572593"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2" name="Google Shape;102;p20"/>
          <p:cNvSpPr txBox="1">
            <a:spLocks noGrp="1"/>
          </p:cNvSpPr>
          <p:nvPr>
            <p:ph type="body" idx="3"/>
          </p:nvPr>
        </p:nvSpPr>
        <p:spPr>
          <a:xfrm>
            <a:off x="4687986"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3" name="Google Shape;103;p20"/>
          <p:cNvSpPr txBox="1">
            <a:spLocks noGrp="1"/>
          </p:cNvSpPr>
          <p:nvPr>
            <p:ph type="body" idx="4"/>
          </p:nvPr>
        </p:nvSpPr>
        <p:spPr>
          <a:xfrm>
            <a:off x="6803378"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4" name="Google Shape;104;p20"/>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05" name="Google Shape;105;p20"/>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Figure + Caption">
  <p:cSld name="1_Figure + Caption">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71450"/>
            <a:ext cx="8229600" cy="80009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8" name="Google Shape;108;p21"/>
          <p:cNvSpPr>
            <a:spLocks noGrp="1"/>
          </p:cNvSpPr>
          <p:nvPr>
            <p:ph type="pic" idx="2"/>
          </p:nvPr>
        </p:nvSpPr>
        <p:spPr>
          <a:xfrm>
            <a:off x="457200" y="1134666"/>
            <a:ext cx="8232775" cy="256341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 name="Google Shape;109;p21"/>
          <p:cNvSpPr txBox="1">
            <a:spLocks noGrp="1"/>
          </p:cNvSpPr>
          <p:nvPr>
            <p:ph type="body" idx="1"/>
          </p:nvPr>
        </p:nvSpPr>
        <p:spPr>
          <a:xfrm>
            <a:off x="457200" y="3788228"/>
            <a:ext cx="8229600" cy="76377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0"/>
              </a:spcBef>
              <a:spcAft>
                <a:spcPts val="0"/>
              </a:spcAft>
              <a:buClr>
                <a:srgbClr val="007FA3"/>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1600"/>
              <a:buFont typeface="Noto Sans Symbols"/>
              <a:buNone/>
              <a:defRPr sz="16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0" name="Google Shape;110;p21"/>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11" name="Google Shape;111;p21"/>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Figure + Caption">
  <p:cSld name="2_Figure + Caption">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14" name="Google Shape;114;p22"/>
          <p:cNvSpPr txBox="1">
            <a:spLocks noGrp="1"/>
          </p:cNvSpPr>
          <p:nvPr>
            <p:ph type="body" idx="1"/>
          </p:nvPr>
        </p:nvSpPr>
        <p:spPr>
          <a:xfrm>
            <a:off x="457200" y="1110853"/>
            <a:ext cx="4484688" cy="281582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5" name="Google Shape;115;p22"/>
          <p:cNvSpPr txBox="1">
            <a:spLocks noGrp="1"/>
          </p:cNvSpPr>
          <p:nvPr>
            <p:ph type="body" idx="2"/>
          </p:nvPr>
        </p:nvSpPr>
        <p:spPr>
          <a:xfrm>
            <a:off x="5048250" y="1110853"/>
            <a:ext cx="3638550" cy="281582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6" name="Google Shape;116;p22"/>
          <p:cNvSpPr txBox="1">
            <a:spLocks noGrp="1"/>
          </p:cNvSpPr>
          <p:nvPr>
            <p:ph type="body" idx="3"/>
          </p:nvPr>
        </p:nvSpPr>
        <p:spPr>
          <a:xfrm>
            <a:off x="457200" y="4007644"/>
            <a:ext cx="8229600" cy="40005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7" name="Google Shape;117;p22"/>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18" name="Google Shape;118;p22"/>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abel Layout 1">
  <p:cSld name="Label Layout 1">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1" name="Google Shape;121;p23"/>
          <p:cNvSpPr txBox="1">
            <a:spLocks noGrp="1"/>
          </p:cNvSpPr>
          <p:nvPr>
            <p:ph type="body" idx="1"/>
          </p:nvPr>
        </p:nvSpPr>
        <p:spPr>
          <a:xfrm>
            <a:off x="2982913" y="3269456"/>
            <a:ext cx="3482975" cy="45005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2" name="Google Shape;122;p23"/>
          <p:cNvSpPr>
            <a:spLocks noGrp="1"/>
          </p:cNvSpPr>
          <p:nvPr>
            <p:ph type="pic" idx="2"/>
          </p:nvPr>
        </p:nvSpPr>
        <p:spPr>
          <a:xfrm>
            <a:off x="2982912" y="1260872"/>
            <a:ext cx="3482975" cy="19192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3" name="Google Shape;123;p23"/>
          <p:cNvSpPr txBox="1">
            <a:spLocks noGrp="1"/>
          </p:cNvSpPr>
          <p:nvPr>
            <p:ph type="body" idx="3"/>
          </p:nvPr>
        </p:nvSpPr>
        <p:spPr>
          <a:xfrm>
            <a:off x="808109" y="1260872"/>
            <a:ext cx="1220716"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4" name="Google Shape;124;p23"/>
          <p:cNvSpPr txBox="1">
            <a:spLocks noGrp="1"/>
          </p:cNvSpPr>
          <p:nvPr>
            <p:ph type="body" idx="4"/>
          </p:nvPr>
        </p:nvSpPr>
        <p:spPr>
          <a:xfrm>
            <a:off x="808109" y="1985368"/>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5" name="Google Shape;125;p23"/>
          <p:cNvSpPr txBox="1">
            <a:spLocks noGrp="1"/>
          </p:cNvSpPr>
          <p:nvPr>
            <p:ph type="body" idx="5"/>
          </p:nvPr>
        </p:nvSpPr>
        <p:spPr>
          <a:xfrm>
            <a:off x="808109" y="2709863"/>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6" name="Google Shape;126;p23"/>
          <p:cNvSpPr txBox="1">
            <a:spLocks noGrp="1"/>
          </p:cNvSpPr>
          <p:nvPr>
            <p:ph type="body" idx="6"/>
          </p:nvPr>
        </p:nvSpPr>
        <p:spPr>
          <a:xfrm>
            <a:off x="7381874" y="1260872"/>
            <a:ext cx="1304925"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7" name="Google Shape;127;p23"/>
          <p:cNvSpPr txBox="1">
            <a:spLocks noGrp="1"/>
          </p:cNvSpPr>
          <p:nvPr>
            <p:ph type="body" idx="7"/>
          </p:nvPr>
        </p:nvSpPr>
        <p:spPr>
          <a:xfrm>
            <a:off x="7381874" y="1988693"/>
            <a:ext cx="1304925" cy="46364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8" name="Google Shape;128;p23"/>
          <p:cNvSpPr txBox="1">
            <a:spLocks noGrp="1"/>
          </p:cNvSpPr>
          <p:nvPr>
            <p:ph type="body" idx="8"/>
          </p:nvPr>
        </p:nvSpPr>
        <p:spPr>
          <a:xfrm>
            <a:off x="7381874" y="2709863"/>
            <a:ext cx="1304925" cy="47029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9" name="Google Shape;129;p2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30" name="Google Shape;130;p2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abel Layout 2">
  <p:cSld name="Label Layout 2">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3" name="Google Shape;133;p24"/>
          <p:cNvSpPr txBox="1">
            <a:spLocks noGrp="1"/>
          </p:cNvSpPr>
          <p:nvPr>
            <p:ph type="body" idx="1"/>
          </p:nvPr>
        </p:nvSpPr>
        <p:spPr>
          <a:xfrm>
            <a:off x="457201" y="3294460"/>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4" name="Google Shape;134;p24"/>
          <p:cNvSpPr>
            <a:spLocks noGrp="1"/>
          </p:cNvSpPr>
          <p:nvPr>
            <p:ph type="pic" idx="2"/>
          </p:nvPr>
        </p:nvSpPr>
        <p:spPr>
          <a:xfrm>
            <a:off x="457200" y="1363266"/>
            <a:ext cx="2107324" cy="1789509"/>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5" name="Google Shape;135;p24"/>
          <p:cNvSpPr txBox="1">
            <a:spLocks noGrp="1"/>
          </p:cNvSpPr>
          <p:nvPr>
            <p:ph type="body" idx="3"/>
          </p:nvPr>
        </p:nvSpPr>
        <p:spPr>
          <a:xfrm>
            <a:off x="2774622" y="1346210"/>
            <a:ext cx="1534619" cy="44389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6" name="Google Shape;136;p24"/>
          <p:cNvSpPr txBox="1">
            <a:spLocks noGrp="1"/>
          </p:cNvSpPr>
          <p:nvPr>
            <p:ph type="body" idx="4"/>
          </p:nvPr>
        </p:nvSpPr>
        <p:spPr>
          <a:xfrm>
            <a:off x="2774622" y="2030611"/>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7" name="Google Shape;137;p24"/>
          <p:cNvSpPr txBox="1">
            <a:spLocks noGrp="1"/>
          </p:cNvSpPr>
          <p:nvPr>
            <p:ph type="body" idx="5"/>
          </p:nvPr>
        </p:nvSpPr>
        <p:spPr>
          <a:xfrm>
            <a:off x="2774622" y="2697956"/>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8" name="Google Shape;138;p24"/>
          <p:cNvSpPr txBox="1">
            <a:spLocks noGrp="1"/>
          </p:cNvSpPr>
          <p:nvPr>
            <p:ph type="body" idx="6"/>
          </p:nvPr>
        </p:nvSpPr>
        <p:spPr>
          <a:xfrm>
            <a:off x="4931596" y="3260579"/>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9" name="Google Shape;139;p24"/>
          <p:cNvSpPr>
            <a:spLocks noGrp="1"/>
          </p:cNvSpPr>
          <p:nvPr>
            <p:ph type="pic" idx="7"/>
          </p:nvPr>
        </p:nvSpPr>
        <p:spPr>
          <a:xfrm>
            <a:off x="4931596" y="1354903"/>
            <a:ext cx="2107323" cy="179787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0" name="Google Shape;140;p24"/>
          <p:cNvSpPr txBox="1">
            <a:spLocks noGrp="1"/>
          </p:cNvSpPr>
          <p:nvPr>
            <p:ph type="body" idx="8"/>
          </p:nvPr>
        </p:nvSpPr>
        <p:spPr>
          <a:xfrm>
            <a:off x="7304580" y="1346210"/>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1" name="Google Shape;141;p24"/>
          <p:cNvSpPr txBox="1">
            <a:spLocks noGrp="1"/>
          </p:cNvSpPr>
          <p:nvPr>
            <p:ph type="body" idx="9"/>
          </p:nvPr>
        </p:nvSpPr>
        <p:spPr>
          <a:xfrm>
            <a:off x="7304579" y="2030611"/>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2" name="Google Shape;142;p24"/>
          <p:cNvSpPr txBox="1">
            <a:spLocks noGrp="1"/>
          </p:cNvSpPr>
          <p:nvPr>
            <p:ph type="body" idx="13"/>
          </p:nvPr>
        </p:nvSpPr>
        <p:spPr>
          <a:xfrm>
            <a:off x="7304579" y="2684863"/>
            <a:ext cx="1534620"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3" name="Google Shape;143;p2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44" name="Google Shape;144;p2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ntent">
  <p:cSld name="Title and Three Content">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7" name="Google Shape;147;p25"/>
          <p:cNvSpPr txBox="1">
            <a:spLocks noGrp="1"/>
          </p:cNvSpPr>
          <p:nvPr>
            <p:ph type="body" idx="1"/>
          </p:nvPr>
        </p:nvSpPr>
        <p:spPr>
          <a:xfrm>
            <a:off x="457200" y="1167245"/>
            <a:ext cx="3635375" cy="3390467"/>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8" name="Google Shape;148;p25"/>
          <p:cNvSpPr txBox="1">
            <a:spLocks noGrp="1"/>
          </p:cNvSpPr>
          <p:nvPr>
            <p:ph type="body" idx="2"/>
          </p:nvPr>
        </p:nvSpPr>
        <p:spPr>
          <a:xfrm>
            <a:off x="4234542" y="1167245"/>
            <a:ext cx="4452257"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9" name="Google Shape;149;p25"/>
          <p:cNvSpPr txBox="1">
            <a:spLocks noGrp="1"/>
          </p:cNvSpPr>
          <p:nvPr>
            <p:ph type="body" idx="3"/>
          </p:nvPr>
        </p:nvSpPr>
        <p:spPr>
          <a:xfrm>
            <a:off x="4234542" y="2978944"/>
            <a:ext cx="4452258"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0" name="Google Shape;150;p2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1" name="Google Shape;151;p2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685800" y="1085850"/>
            <a:ext cx="7772400" cy="161448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0" name="Google Shape;160;p27"/>
          <p:cNvSpPr txBox="1">
            <a:spLocks noGrp="1"/>
          </p:cNvSpPr>
          <p:nvPr>
            <p:ph type="body" idx="1"/>
          </p:nvPr>
        </p:nvSpPr>
        <p:spPr>
          <a:xfrm>
            <a:off x="674687" y="2971800"/>
            <a:ext cx="7794626" cy="131445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1600"/>
              <a:buFont typeface="Arial"/>
              <a:buNone/>
              <a:defRPr sz="1600" b="0" i="0" u="none" strike="noStrike" cap="none">
                <a:solidFill>
                  <a:srgbClr val="007FA3"/>
                </a:solidFill>
                <a:latin typeface="Arial"/>
                <a:ea typeface="Arial"/>
                <a:cs typeface="Arial"/>
                <a:sym typeface="Arial"/>
              </a:defRPr>
            </a:lvl1pPr>
            <a:lvl2pPr marL="914400" marR="0" lvl="1" indent="-228600" algn="l">
              <a:lnSpc>
                <a:spcPct val="100000"/>
              </a:lnSpc>
              <a:spcBef>
                <a:spcPts val="600"/>
              </a:spcBef>
              <a:spcAft>
                <a:spcPts val="0"/>
              </a:spcAft>
              <a:buClr>
                <a:srgbClr val="007FA3"/>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L="1828800" marR="0" lvl="3"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161" name="Google Shape;161;p2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62" name="Google Shape;162;p2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sp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3.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sp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sp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52" name="Google Shape;52;p13"/>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75" name="Google Shape;75;p16"/>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pic>
        <p:nvPicPr>
          <p:cNvPr id="76" name="Google Shape;76;p16" descr="Pearson Logo"/>
          <p:cNvPicPr preferRelativeResize="0"/>
          <p:nvPr/>
        </p:nvPicPr>
        <p:blipFill rotWithShape="1">
          <a:blip r:embed="rId12">
            <a:alphaModFix/>
          </a:blip>
          <a:srcRect/>
          <a:stretch/>
        </p:blipFill>
        <p:spPr>
          <a:xfrm>
            <a:off x="443972" y="4822282"/>
            <a:ext cx="688499" cy="209935"/>
          </a:xfrm>
          <a:prstGeom prst="rect">
            <a:avLst/>
          </a:prstGeom>
          <a:noFill/>
          <a:ln>
            <a:noFill/>
          </a:ln>
        </p:spPr>
      </p:pic>
      <p:sp>
        <p:nvSpPr>
          <p:cNvPr id="77" name="Google Shape;77;p16"/>
          <p:cNvSpPr txBox="1"/>
          <p:nvPr/>
        </p:nvSpPr>
        <p:spPr>
          <a:xfrm>
            <a:off x="1600200" y="4822008"/>
            <a:ext cx="7162799" cy="1500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Verdana"/>
              <a:buNone/>
            </a:pPr>
            <a:r>
              <a:rPr lang="en" sz="1200" b="0" i="0" u="none" strike="noStrike" cap="none">
                <a:solidFill>
                  <a:srgbClr val="000000"/>
                </a:solidFill>
                <a:latin typeface="Verdana"/>
                <a:ea typeface="Verdana"/>
                <a:cs typeface="Verdana"/>
                <a:sym typeface="Verdana"/>
              </a:rPr>
              <a:t>Copyright © 2021, 2018, 2015 Pearson Education, Inc. All Rights Reserved</a:t>
            </a:r>
            <a:endParaRPr/>
          </a:p>
        </p:txBody>
      </p:sp>
      <p:sp>
        <p:nvSpPr>
          <p:cNvPr id="78" name="Google Shape;78;p1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9" name="Google Shape;79;p1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8">
            <a:extLst>
              <a:ext uri="{C183D7F6-B498-43B3-948B-1728B52AA6E4}">
                <adec:decorative xmlns:adec="http://schemas.microsoft.com/office/drawing/2017/decorative" val="0"/>
              </a:ext>
            </a:extLst>
          </p:cNvPr>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Fundamentals of Web Development</a:t>
            </a:r>
            <a:endParaRPr dirty="0"/>
          </a:p>
        </p:txBody>
      </p:sp>
      <p:sp>
        <p:nvSpPr>
          <p:cNvPr id="168" name="Google Shape;168;p28"/>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2000"/>
              <a:buFont typeface="Arial"/>
              <a:buNone/>
            </a:pPr>
            <a:r>
              <a:rPr lang="en" dirty="0"/>
              <a:t>Third Edition</a:t>
            </a:r>
            <a:r>
              <a:rPr lang="en-US" dirty="0"/>
              <a:t> by Randy Connolly and Ricardo Hoar</a:t>
            </a:r>
            <a:endParaRPr dirty="0"/>
          </a:p>
        </p:txBody>
      </p:sp>
      <p:sp>
        <p:nvSpPr>
          <p:cNvPr id="169" name="Google Shape;169;p28"/>
          <p:cNvSpPr txBox="1">
            <a:spLocks noGrp="1"/>
          </p:cNvSpPr>
          <p:nvPr>
            <p:ph type="body" idx="3"/>
          </p:nvPr>
        </p:nvSpPr>
        <p:spPr>
          <a:xfrm>
            <a:off x="4572000" y="1200150"/>
            <a:ext cx="4114800" cy="1119188"/>
          </a:xfrm>
          <a:prstGeom prst="rect">
            <a:avLst/>
          </a:prstGeom>
          <a:noFill/>
          <a:ln>
            <a:noFill/>
          </a:ln>
        </p:spPr>
        <p:txBody>
          <a:bodyPr spcFirstLastPara="1" wrap="square" lIns="91425" tIns="91425" rIns="91425" bIns="91425" anchor="b" anchorCtr="0">
            <a:noAutofit/>
          </a:bodyPr>
          <a:lstStyle/>
          <a:p>
            <a:pPr marL="101600" lvl="0" indent="0" algn="ctr" rtl="0">
              <a:lnSpc>
                <a:spcPct val="100000"/>
              </a:lnSpc>
              <a:spcBef>
                <a:spcPts val="0"/>
              </a:spcBef>
              <a:spcAft>
                <a:spcPts val="0"/>
              </a:spcAft>
              <a:buSzPts val="3000"/>
              <a:buNone/>
            </a:pPr>
            <a:r>
              <a:rPr lang="en" dirty="0"/>
              <a:t>Chapter 5</a:t>
            </a:r>
            <a:endParaRPr dirty="0"/>
          </a:p>
        </p:txBody>
      </p:sp>
      <p:sp>
        <p:nvSpPr>
          <p:cNvPr id="170" name="Google Shape;170;p28"/>
          <p:cNvSpPr txBox="1">
            <a:spLocks noGrp="1"/>
          </p:cNvSpPr>
          <p:nvPr>
            <p:ph type="body" idx="4"/>
          </p:nvPr>
        </p:nvSpPr>
        <p:spPr>
          <a:xfrm>
            <a:off x="4572000" y="2439592"/>
            <a:ext cx="4114800" cy="824604"/>
          </a:xfrm>
          <a:prstGeom prst="rect">
            <a:avLst/>
          </a:prstGeom>
          <a:noFill/>
          <a:ln>
            <a:noFill/>
          </a:ln>
        </p:spPr>
        <p:txBody>
          <a:bodyPr spcFirstLastPara="1" wrap="square" lIns="91425" tIns="91425" rIns="91425" bIns="91425" anchor="t" anchorCtr="0">
            <a:noAutofit/>
          </a:bodyPr>
          <a:lstStyle/>
          <a:p>
            <a:pPr algn="ctr"/>
            <a:r>
              <a:rPr lang="en-US" sz="1800" b="0" i="0" u="none" strike="noStrike" baseline="0" dirty="0">
                <a:solidFill>
                  <a:schemeClr val="tx1"/>
                </a:solidFill>
                <a:latin typeface="+mj-lt"/>
              </a:rPr>
              <a:t>HTML 2: Tables and Forms</a:t>
            </a:r>
            <a:endParaRPr lang="en-US" dirty="0">
              <a:solidFill>
                <a:schemeClr val="tx1"/>
              </a:solidFill>
              <a:latin typeface="+mj-lt"/>
            </a:endParaRPr>
          </a:p>
        </p:txBody>
      </p:sp>
      <p:pic>
        <p:nvPicPr>
          <p:cNvPr id="172" name="Google Shape;172;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457204" y="1212238"/>
            <a:ext cx="2718259" cy="3363250"/>
          </a:xfrm>
          <a:prstGeom prst="rect">
            <a:avLst/>
          </a:prstGeom>
          <a:noFill/>
          <a:ln>
            <a:noFill/>
          </a:ln>
        </p:spPr>
      </p:pic>
      <p:sp>
        <p:nvSpPr>
          <p:cNvPr id="171" name="Google Shape;171;p28"/>
          <p:cNvSpPr txBox="1">
            <a:spLocks noGrp="1"/>
          </p:cNvSpPr>
          <p:nvPr>
            <p:ph type="body" idx="6"/>
          </p:nvPr>
        </p:nvSpPr>
        <p:spPr>
          <a:xfrm>
            <a:off x="2169825" y="4816187"/>
            <a:ext cx="6589712" cy="171450"/>
          </a:xfrm>
          <a:prstGeom prst="rect">
            <a:avLst/>
          </a:prstGeom>
          <a:noFill/>
          <a:ln>
            <a:noFill/>
          </a:ln>
        </p:spPr>
        <p:txBody>
          <a:bodyPr spcFirstLastPara="1" wrap="square" lIns="91425" tIns="91425" rIns="91425" bIns="91425" anchor="ctr" anchorCtr="0">
            <a:noAutofit/>
          </a:bodyPr>
          <a:lstStyle/>
          <a:p>
            <a:pPr marL="256032" lvl="0" indent="-154432" algn="r" rtl="0">
              <a:lnSpc>
                <a:spcPct val="100000"/>
              </a:lnSpc>
              <a:spcBef>
                <a:spcPts val="0"/>
              </a:spcBef>
              <a:spcAft>
                <a:spcPts val="0"/>
              </a:spcAft>
              <a:buSzPts val="1200"/>
              <a:buNone/>
            </a:pPr>
            <a:r>
              <a:rPr lang="en" sz="1200" b="0" dirty="0">
                <a:latin typeface="Verdana"/>
                <a:ea typeface="Verdana"/>
                <a:cs typeface="Verdana"/>
                <a:sym typeface="Verdana"/>
              </a:rPr>
              <a:t>Copyright © 2021, 2018, 2015 Pearson Education, Inc. All Rights Reserved</a:t>
            </a:r>
            <a:endParaRPr dirty="0"/>
          </a:p>
        </p:txBody>
      </p:sp>
      <p:pic>
        <p:nvPicPr>
          <p:cNvPr id="173" name="Google Shape;173;p28" descr="Pearson Logo"/>
          <p:cNvPicPr preferRelativeResize="0"/>
          <p:nvPr/>
        </p:nvPicPr>
        <p:blipFill rotWithShape="1">
          <a:blip r:embed="rId4">
            <a:alphaModFix/>
          </a:blip>
          <a:srcRect/>
          <a:stretch/>
        </p:blipFill>
        <p:spPr>
          <a:xfrm>
            <a:off x="443972" y="4822282"/>
            <a:ext cx="688501" cy="2099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5B335-4577-46DE-864F-367A382B2B75}"/>
              </a:ext>
            </a:extLst>
          </p:cNvPr>
          <p:cNvSpPr>
            <a:spLocks noGrp="1"/>
          </p:cNvSpPr>
          <p:nvPr>
            <p:ph type="title"/>
          </p:nvPr>
        </p:nvSpPr>
        <p:spPr/>
        <p:txBody>
          <a:bodyPr/>
          <a:lstStyle/>
          <a:p>
            <a:r>
              <a:rPr lang="en-US" dirty="0"/>
              <a:t>Styling table borders</a:t>
            </a:r>
            <a:endParaRPr lang="en-CA" dirty="0"/>
          </a:p>
        </p:txBody>
      </p:sp>
      <p:pic>
        <p:nvPicPr>
          <p:cNvPr id="5" name="Picture 4" descr="FIGURE 5.7 Styling table borders">
            <a:extLst>
              <a:ext uri="{FF2B5EF4-FFF2-40B4-BE49-F238E27FC236}">
                <a16:creationId xmlns:a16="http://schemas.microsoft.com/office/drawing/2014/main" id="{8F2B8A31-5DDF-41F4-AD4D-C87B4CEFB453}"/>
              </a:ext>
            </a:extLst>
          </p:cNvPr>
          <p:cNvPicPr>
            <a:picLocks noChangeAspect="1"/>
          </p:cNvPicPr>
          <p:nvPr/>
        </p:nvPicPr>
        <p:blipFill rotWithShape="1">
          <a:blip r:embed="rId2"/>
          <a:srcRect b="49476"/>
          <a:stretch/>
        </p:blipFill>
        <p:spPr>
          <a:xfrm>
            <a:off x="254634" y="1272407"/>
            <a:ext cx="4317366" cy="2598685"/>
          </a:xfrm>
          <a:prstGeom prst="rect">
            <a:avLst/>
          </a:prstGeom>
        </p:spPr>
      </p:pic>
      <p:pic>
        <p:nvPicPr>
          <p:cNvPr id="6" name="Picture 5" descr="FIGURE 5.7 Styling table borders">
            <a:extLst>
              <a:ext uri="{FF2B5EF4-FFF2-40B4-BE49-F238E27FC236}">
                <a16:creationId xmlns:a16="http://schemas.microsoft.com/office/drawing/2014/main" id="{3D87B68F-03CB-4F52-A0ED-F3CCFA731FB8}"/>
              </a:ext>
            </a:extLst>
          </p:cNvPr>
          <p:cNvPicPr>
            <a:picLocks noChangeAspect="1"/>
          </p:cNvPicPr>
          <p:nvPr/>
        </p:nvPicPr>
        <p:blipFill rotWithShape="1">
          <a:blip r:embed="rId2"/>
          <a:srcRect t="52782" b="-525"/>
          <a:stretch/>
        </p:blipFill>
        <p:spPr>
          <a:xfrm>
            <a:off x="4731488" y="1415460"/>
            <a:ext cx="4317366" cy="2455632"/>
          </a:xfrm>
          <a:prstGeom prst="rect">
            <a:avLst/>
          </a:prstGeom>
        </p:spPr>
      </p:pic>
    </p:spTree>
    <p:extLst>
      <p:ext uri="{BB962C8B-B14F-4D97-AF65-F5344CB8AC3E}">
        <p14:creationId xmlns:p14="http://schemas.microsoft.com/office/powerpoint/2010/main" val="4037422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E69CD-4D67-4398-BCCC-62034C4532B5}"/>
              </a:ext>
            </a:extLst>
          </p:cNvPr>
          <p:cNvSpPr>
            <a:spLocks noGrp="1"/>
          </p:cNvSpPr>
          <p:nvPr>
            <p:ph type="title"/>
          </p:nvPr>
        </p:nvSpPr>
        <p:spPr/>
        <p:txBody>
          <a:bodyPr/>
          <a:lstStyle/>
          <a:p>
            <a:r>
              <a:rPr lang="en-CA" dirty="0"/>
              <a:t>Boxes and Zebras</a:t>
            </a:r>
          </a:p>
        </p:txBody>
      </p:sp>
      <p:sp>
        <p:nvSpPr>
          <p:cNvPr id="3" name="Text Placeholder 2">
            <a:extLst>
              <a:ext uri="{FF2B5EF4-FFF2-40B4-BE49-F238E27FC236}">
                <a16:creationId xmlns:a16="http://schemas.microsoft.com/office/drawing/2014/main" id="{12A9D9C3-B3A0-4764-814C-D7615FDFAD18}"/>
              </a:ext>
            </a:extLst>
          </p:cNvPr>
          <p:cNvSpPr>
            <a:spLocks noGrp="1"/>
          </p:cNvSpPr>
          <p:nvPr>
            <p:ph type="body" idx="1"/>
          </p:nvPr>
        </p:nvSpPr>
        <p:spPr/>
        <p:txBody>
          <a:bodyPr/>
          <a:lstStyle/>
          <a:p>
            <a:pPr algn="l"/>
            <a:r>
              <a:rPr lang="en-US" b="0" i="0" u="none" strike="noStrike" baseline="0" dirty="0">
                <a:latin typeface="+mj-lt"/>
              </a:rPr>
              <a:t>While there is almost no end to the different ways one can style a table, there are a number of common approaches. We will look at two of them here. </a:t>
            </a:r>
          </a:p>
          <a:p>
            <a:pPr algn="l"/>
            <a:r>
              <a:rPr lang="en-US" b="0" i="0" u="none" strike="noStrike" baseline="0" dirty="0">
                <a:latin typeface="+mj-lt"/>
              </a:rPr>
              <a:t>The first of these is a box format, in which we simply apply background colors and borders </a:t>
            </a:r>
            <a:r>
              <a:rPr lang="en-CA" b="0" i="0" u="none" strike="noStrike" baseline="0" dirty="0">
                <a:latin typeface="+mj-lt"/>
              </a:rPr>
              <a:t>in various ways</a:t>
            </a:r>
            <a:endParaRPr lang="en-CA" sz="1400" dirty="0">
              <a:latin typeface="+mj-lt"/>
            </a:endParaRPr>
          </a:p>
        </p:txBody>
      </p:sp>
      <p:pic>
        <p:nvPicPr>
          <p:cNvPr id="5" name="Picture 4" descr="FIGURE 5.8 An example boxed table">
            <a:extLst>
              <a:ext uri="{FF2B5EF4-FFF2-40B4-BE49-F238E27FC236}">
                <a16:creationId xmlns:a16="http://schemas.microsoft.com/office/drawing/2014/main" id="{543A10C4-E426-4C96-AD26-596760270AB1}"/>
              </a:ext>
            </a:extLst>
          </p:cNvPr>
          <p:cNvPicPr>
            <a:picLocks noChangeAspect="1"/>
          </p:cNvPicPr>
          <p:nvPr/>
        </p:nvPicPr>
        <p:blipFill rotWithShape="1">
          <a:blip r:embed="rId2"/>
          <a:srcRect b="63618"/>
          <a:stretch/>
        </p:blipFill>
        <p:spPr>
          <a:xfrm>
            <a:off x="2368749" y="2847326"/>
            <a:ext cx="4406501" cy="1704983"/>
          </a:xfrm>
          <a:prstGeom prst="rect">
            <a:avLst/>
          </a:prstGeom>
        </p:spPr>
      </p:pic>
    </p:spTree>
    <p:extLst>
      <p:ext uri="{BB962C8B-B14F-4D97-AF65-F5344CB8AC3E}">
        <p14:creationId xmlns:p14="http://schemas.microsoft.com/office/powerpoint/2010/main" val="866044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E69CD-4D67-4398-BCCC-62034C4532B5}"/>
              </a:ext>
            </a:extLst>
          </p:cNvPr>
          <p:cNvSpPr>
            <a:spLocks noGrp="1"/>
          </p:cNvSpPr>
          <p:nvPr>
            <p:ph type="title"/>
          </p:nvPr>
        </p:nvSpPr>
        <p:spPr/>
        <p:txBody>
          <a:bodyPr/>
          <a:lstStyle/>
          <a:p>
            <a:r>
              <a:rPr lang="en-CA" dirty="0"/>
              <a:t>Boxes and Zebras </a:t>
            </a:r>
            <a:r>
              <a:rPr lang="en-CA" sz="3200" dirty="0"/>
              <a:t>(ii)</a:t>
            </a:r>
            <a:endParaRPr lang="en-CA" dirty="0"/>
          </a:p>
        </p:txBody>
      </p:sp>
      <p:sp>
        <p:nvSpPr>
          <p:cNvPr id="3" name="Text Placeholder 2">
            <a:extLst>
              <a:ext uri="{FF2B5EF4-FFF2-40B4-BE49-F238E27FC236}">
                <a16:creationId xmlns:a16="http://schemas.microsoft.com/office/drawing/2014/main" id="{12A9D9C3-B3A0-4764-814C-D7615FDFAD18}"/>
              </a:ext>
            </a:extLst>
          </p:cNvPr>
          <p:cNvSpPr>
            <a:spLocks noGrp="1"/>
          </p:cNvSpPr>
          <p:nvPr>
            <p:ph type="body" idx="1"/>
          </p:nvPr>
        </p:nvSpPr>
        <p:spPr>
          <a:xfrm>
            <a:off x="457200" y="1081088"/>
            <a:ext cx="5007963" cy="3532476"/>
          </a:xfrm>
        </p:spPr>
        <p:txBody>
          <a:bodyPr/>
          <a:lstStyle/>
          <a:p>
            <a:pPr marL="114300" indent="0" algn="l">
              <a:buNone/>
            </a:pPr>
            <a:r>
              <a:rPr lang="en-US" b="0" i="0" u="none" strike="noStrike" baseline="0" dirty="0">
                <a:latin typeface="+mj-lt"/>
              </a:rPr>
              <a:t>While there is almost no end to the different ways one can style a table, there are a number of common approaches. We will look at two of them here. </a:t>
            </a:r>
          </a:p>
          <a:p>
            <a:pPr algn="l"/>
            <a:r>
              <a:rPr lang="en-US" b="0" i="0" u="none" strike="noStrike" baseline="0" dirty="0">
                <a:latin typeface="+mj-lt"/>
              </a:rPr>
              <a:t>The first of these is a box format, in which we simply apply background colors and borders </a:t>
            </a:r>
            <a:r>
              <a:rPr lang="en-CA" b="0" i="0" u="none" strike="noStrike" baseline="0" dirty="0">
                <a:latin typeface="+mj-lt"/>
              </a:rPr>
              <a:t>in various ways</a:t>
            </a:r>
          </a:p>
          <a:p>
            <a:pPr algn="l"/>
            <a:r>
              <a:rPr lang="en-US" dirty="0">
                <a:latin typeface="+mj-lt"/>
              </a:rPr>
              <a:t>See how t</a:t>
            </a:r>
            <a:r>
              <a:rPr lang="en-US" b="0" i="0" u="none" strike="noStrike" baseline="0" dirty="0">
                <a:latin typeface="+mj-lt"/>
              </a:rPr>
              <a:t>he pseudo-element nth-child (covered in Chapter 4) can be used to alternate the format of every second row</a:t>
            </a:r>
            <a:endParaRPr lang="en-CA" dirty="0">
              <a:latin typeface="+mj-lt"/>
            </a:endParaRPr>
          </a:p>
        </p:txBody>
      </p:sp>
      <p:pic>
        <p:nvPicPr>
          <p:cNvPr id="5" name="Picture 4" descr="FIGURE 5.8 An example boxed table">
            <a:extLst>
              <a:ext uri="{FF2B5EF4-FFF2-40B4-BE49-F238E27FC236}">
                <a16:creationId xmlns:a16="http://schemas.microsoft.com/office/drawing/2014/main" id="{543A10C4-E426-4C96-AD26-596760270AB1}"/>
              </a:ext>
            </a:extLst>
          </p:cNvPr>
          <p:cNvPicPr>
            <a:picLocks noChangeAspect="1"/>
          </p:cNvPicPr>
          <p:nvPr/>
        </p:nvPicPr>
        <p:blipFill rotWithShape="1">
          <a:blip r:embed="rId2"/>
          <a:srcRect b="1005"/>
          <a:stretch/>
        </p:blipFill>
        <p:spPr>
          <a:xfrm>
            <a:off x="5465163" y="1081088"/>
            <a:ext cx="3221637" cy="3391786"/>
          </a:xfrm>
          <a:prstGeom prst="rect">
            <a:avLst/>
          </a:prstGeom>
        </p:spPr>
      </p:pic>
    </p:spTree>
    <p:extLst>
      <p:ext uri="{BB962C8B-B14F-4D97-AF65-F5344CB8AC3E}">
        <p14:creationId xmlns:p14="http://schemas.microsoft.com/office/powerpoint/2010/main" val="4089279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E69CD-4D67-4398-BCCC-62034C4532B5}"/>
              </a:ext>
            </a:extLst>
          </p:cNvPr>
          <p:cNvSpPr>
            <a:spLocks noGrp="1"/>
          </p:cNvSpPr>
          <p:nvPr>
            <p:ph type="title"/>
          </p:nvPr>
        </p:nvSpPr>
        <p:spPr/>
        <p:txBody>
          <a:bodyPr/>
          <a:lstStyle/>
          <a:p>
            <a:r>
              <a:rPr lang="en-CA" dirty="0"/>
              <a:t>Boxes and Zebras </a:t>
            </a:r>
            <a:r>
              <a:rPr lang="en-CA" sz="3200" dirty="0"/>
              <a:t>(iii)</a:t>
            </a:r>
            <a:endParaRPr lang="en-CA" dirty="0"/>
          </a:p>
        </p:txBody>
      </p:sp>
      <p:sp>
        <p:nvSpPr>
          <p:cNvPr id="3" name="Text Placeholder 2">
            <a:extLst>
              <a:ext uri="{FF2B5EF4-FFF2-40B4-BE49-F238E27FC236}">
                <a16:creationId xmlns:a16="http://schemas.microsoft.com/office/drawing/2014/main" id="{12A9D9C3-B3A0-4764-814C-D7615FDFAD18}"/>
              </a:ext>
            </a:extLst>
          </p:cNvPr>
          <p:cNvSpPr>
            <a:spLocks noGrp="1"/>
          </p:cNvSpPr>
          <p:nvPr>
            <p:ph type="body" idx="1"/>
          </p:nvPr>
        </p:nvSpPr>
        <p:spPr>
          <a:xfrm>
            <a:off x="457200" y="1081088"/>
            <a:ext cx="4476307" cy="3532476"/>
          </a:xfrm>
        </p:spPr>
        <p:txBody>
          <a:bodyPr/>
          <a:lstStyle/>
          <a:p>
            <a:pPr marL="114300" indent="0" algn="l">
              <a:buNone/>
            </a:pPr>
            <a:r>
              <a:rPr lang="en-US" sz="1800" b="0" i="0" u="none" strike="noStrike" baseline="0" dirty="0">
                <a:latin typeface="+mj-lt"/>
              </a:rPr>
              <a:t>We can then</a:t>
            </a:r>
            <a:endParaRPr lang="en-US" sz="1800" dirty="0">
              <a:latin typeface="+mj-lt"/>
            </a:endParaRPr>
          </a:p>
          <a:p>
            <a:r>
              <a:rPr lang="en-US" sz="1800" b="0" i="0" u="none" strike="noStrike" baseline="0" dirty="0">
                <a:latin typeface="+mj-lt"/>
              </a:rPr>
              <a:t>add special styling to the :hover pseudo-class of the &lt;tr&gt; element to highlight a row when the mouse cursor hovers over</a:t>
            </a:r>
          </a:p>
          <a:p>
            <a:pPr algn="l"/>
            <a:r>
              <a:rPr lang="en-US" sz="1800" b="0" i="0" u="none" strike="noStrike" baseline="0" dirty="0">
                <a:latin typeface="+mj-lt"/>
              </a:rPr>
              <a:t>use the pseudo-element nth-child (covered in Chapter 4) to alternate the format of every second row.</a:t>
            </a:r>
            <a:endParaRPr lang="en-CA" dirty="0">
              <a:latin typeface="+mj-lt"/>
            </a:endParaRPr>
          </a:p>
        </p:txBody>
      </p:sp>
      <p:pic>
        <p:nvPicPr>
          <p:cNvPr id="6" name="Picture 5" descr="FIGURE 5.9 Hover effect and zebra stripes">
            <a:extLst>
              <a:ext uri="{FF2B5EF4-FFF2-40B4-BE49-F238E27FC236}">
                <a16:creationId xmlns:a16="http://schemas.microsoft.com/office/drawing/2014/main" id="{F965FC35-FB94-4D04-A2B2-A5E3739ADBD9}"/>
              </a:ext>
            </a:extLst>
          </p:cNvPr>
          <p:cNvPicPr>
            <a:picLocks noChangeAspect="1"/>
          </p:cNvPicPr>
          <p:nvPr/>
        </p:nvPicPr>
        <p:blipFill>
          <a:blip r:embed="rId2"/>
          <a:stretch>
            <a:fillRect/>
          </a:stretch>
        </p:blipFill>
        <p:spPr>
          <a:xfrm>
            <a:off x="4933507" y="1145185"/>
            <a:ext cx="3816301" cy="2988016"/>
          </a:xfrm>
          <a:prstGeom prst="rect">
            <a:avLst/>
          </a:prstGeom>
        </p:spPr>
      </p:pic>
    </p:spTree>
    <p:extLst>
      <p:ext uri="{BB962C8B-B14F-4D97-AF65-F5344CB8AC3E}">
        <p14:creationId xmlns:p14="http://schemas.microsoft.com/office/powerpoint/2010/main" val="24034459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C5E21-3EA8-4C23-B5AB-5E0E3055D1D4}"/>
              </a:ext>
            </a:extLst>
          </p:cNvPr>
          <p:cNvSpPr>
            <a:spLocks noGrp="1"/>
          </p:cNvSpPr>
          <p:nvPr>
            <p:ph type="title"/>
          </p:nvPr>
        </p:nvSpPr>
        <p:spPr/>
        <p:txBody>
          <a:bodyPr/>
          <a:lstStyle/>
          <a:p>
            <a:r>
              <a:rPr lang="en-CA" dirty="0"/>
              <a:t>Introducing Forms</a:t>
            </a:r>
          </a:p>
        </p:txBody>
      </p:sp>
      <p:sp>
        <p:nvSpPr>
          <p:cNvPr id="3" name="Text Placeholder 2">
            <a:extLst>
              <a:ext uri="{FF2B5EF4-FFF2-40B4-BE49-F238E27FC236}">
                <a16:creationId xmlns:a16="http://schemas.microsoft.com/office/drawing/2014/main" id="{DE880F49-D77C-45AD-9216-660125651CD3}"/>
              </a:ext>
            </a:extLst>
          </p:cNvPr>
          <p:cNvSpPr>
            <a:spLocks noGrp="1"/>
          </p:cNvSpPr>
          <p:nvPr>
            <p:ph type="body" idx="1"/>
          </p:nvPr>
        </p:nvSpPr>
        <p:spPr/>
        <p:txBody>
          <a:bodyPr/>
          <a:lstStyle/>
          <a:p>
            <a:pPr marL="114300" indent="0">
              <a:buNone/>
            </a:pPr>
            <a:r>
              <a:rPr lang="en-US" b="1" i="0" u="none" strike="noStrike" baseline="0" dirty="0">
                <a:solidFill>
                  <a:srgbClr val="009A9A"/>
                </a:solidFill>
                <a:latin typeface="+mj-lt"/>
              </a:rPr>
              <a:t>Forms </a:t>
            </a:r>
            <a:r>
              <a:rPr lang="en-US" b="0" i="0" u="none" strike="noStrike" baseline="0" dirty="0">
                <a:solidFill>
                  <a:srgbClr val="000000"/>
                </a:solidFill>
                <a:latin typeface="+mj-lt"/>
              </a:rPr>
              <a:t>provide the user with an alternative way to interact with a web server.</a:t>
            </a:r>
          </a:p>
          <a:p>
            <a:pPr algn="l"/>
            <a:r>
              <a:rPr lang="en-CA" b="0" i="0" u="none" strike="noStrike" baseline="0" dirty="0">
                <a:latin typeface="+mj-lt"/>
              </a:rPr>
              <a:t>Up to </a:t>
            </a:r>
            <a:r>
              <a:rPr lang="en-US" b="0" i="0" u="none" strike="noStrike" baseline="0" dirty="0">
                <a:latin typeface="+mj-lt"/>
              </a:rPr>
              <a:t>now, clicking hyperlinks was the only mechanism available to the user</a:t>
            </a:r>
          </a:p>
          <a:p>
            <a:pPr algn="l"/>
            <a:r>
              <a:rPr lang="en-CA" b="0" i="0" u="none" strike="noStrike" baseline="0" dirty="0">
                <a:latin typeface="+mj-lt"/>
              </a:rPr>
              <a:t>Using a form, the </a:t>
            </a:r>
            <a:r>
              <a:rPr lang="en-US" b="0" i="0" u="none" strike="noStrike" baseline="0" dirty="0">
                <a:latin typeface="+mj-lt"/>
              </a:rPr>
              <a:t>user can enter text, choose items from lists, and click buttons</a:t>
            </a:r>
          </a:p>
          <a:p>
            <a:pPr algn="l"/>
            <a:r>
              <a:rPr lang="en-CA" b="0" i="0" u="none" strike="noStrike" baseline="0" dirty="0">
                <a:latin typeface="+mj-lt"/>
              </a:rPr>
              <a:t>Typically, programs </a:t>
            </a:r>
            <a:r>
              <a:rPr lang="en-US" b="0" i="0" u="none" strike="noStrike" baseline="0" dirty="0">
                <a:latin typeface="+mj-lt"/>
              </a:rPr>
              <a:t>running on the server will take the input from HTML forms and do something with it, </a:t>
            </a:r>
          </a:p>
          <a:p>
            <a:pPr lvl="1"/>
            <a:r>
              <a:rPr lang="en-US" b="0" i="0" u="none" strike="noStrike" baseline="0" dirty="0">
                <a:latin typeface="+mj-lt"/>
              </a:rPr>
              <a:t>such as save it in a database, </a:t>
            </a:r>
          </a:p>
          <a:p>
            <a:pPr lvl="1"/>
            <a:r>
              <a:rPr lang="en-US" b="0" i="0" u="none" strike="noStrike" baseline="0" dirty="0">
                <a:latin typeface="+mj-lt"/>
              </a:rPr>
              <a:t>interact with an external web service, or </a:t>
            </a:r>
          </a:p>
          <a:p>
            <a:pPr lvl="1"/>
            <a:r>
              <a:rPr lang="en-US" b="0" i="0" u="none" strike="noStrike" baseline="0" dirty="0">
                <a:latin typeface="+mj-lt"/>
              </a:rPr>
              <a:t>customize subsequent HTML based on that input.</a:t>
            </a:r>
          </a:p>
          <a:p>
            <a:pPr algn="l"/>
            <a:r>
              <a:rPr lang="en-US" b="0" i="0" u="none" strike="noStrike" baseline="0" dirty="0">
                <a:latin typeface="+mj-lt"/>
              </a:rPr>
              <a:t>HTML5 has added a number of new controls and more customization options</a:t>
            </a:r>
            <a:endParaRPr lang="en-CA" dirty="0">
              <a:latin typeface="+mj-lt"/>
            </a:endParaRPr>
          </a:p>
        </p:txBody>
      </p:sp>
    </p:spTree>
    <p:extLst>
      <p:ext uri="{BB962C8B-B14F-4D97-AF65-F5344CB8AC3E}">
        <p14:creationId xmlns:p14="http://schemas.microsoft.com/office/powerpoint/2010/main" val="584366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2A2CB-4365-4020-BB2C-1F11BE2C1FFC}"/>
              </a:ext>
            </a:extLst>
          </p:cNvPr>
          <p:cNvSpPr>
            <a:spLocks noGrp="1"/>
          </p:cNvSpPr>
          <p:nvPr>
            <p:ph type="title"/>
          </p:nvPr>
        </p:nvSpPr>
        <p:spPr/>
        <p:txBody>
          <a:bodyPr/>
          <a:lstStyle/>
          <a:p>
            <a:r>
              <a:rPr lang="en-CA" dirty="0"/>
              <a:t>Form Structure</a:t>
            </a:r>
          </a:p>
        </p:txBody>
      </p:sp>
      <p:pic>
        <p:nvPicPr>
          <p:cNvPr id="5" name="Picture 4" descr="FIGURE 5.11 Sample HTML form">
            <a:extLst>
              <a:ext uri="{FF2B5EF4-FFF2-40B4-BE49-F238E27FC236}">
                <a16:creationId xmlns:a16="http://schemas.microsoft.com/office/drawing/2014/main" id="{2BF64D2A-01B2-4ECA-971C-A45B2D3B9ED0}"/>
              </a:ext>
            </a:extLst>
          </p:cNvPr>
          <p:cNvPicPr>
            <a:picLocks noChangeAspect="1"/>
          </p:cNvPicPr>
          <p:nvPr/>
        </p:nvPicPr>
        <p:blipFill>
          <a:blip r:embed="rId2"/>
          <a:stretch>
            <a:fillRect/>
          </a:stretch>
        </p:blipFill>
        <p:spPr>
          <a:xfrm>
            <a:off x="1031358" y="984487"/>
            <a:ext cx="7230140" cy="3562741"/>
          </a:xfrm>
          <a:prstGeom prst="rect">
            <a:avLst/>
          </a:prstGeom>
        </p:spPr>
      </p:pic>
    </p:spTree>
    <p:extLst>
      <p:ext uri="{BB962C8B-B14F-4D97-AF65-F5344CB8AC3E}">
        <p14:creationId xmlns:p14="http://schemas.microsoft.com/office/powerpoint/2010/main" val="35300158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E00F2-925F-4E55-8262-3A4660263DA0}"/>
              </a:ext>
            </a:extLst>
          </p:cNvPr>
          <p:cNvSpPr>
            <a:spLocks noGrp="1"/>
          </p:cNvSpPr>
          <p:nvPr>
            <p:ph type="title"/>
          </p:nvPr>
        </p:nvSpPr>
        <p:spPr/>
        <p:txBody>
          <a:bodyPr/>
          <a:lstStyle/>
          <a:p>
            <a:r>
              <a:rPr lang="en-CA" dirty="0"/>
              <a:t>How Forms Work</a:t>
            </a:r>
          </a:p>
        </p:txBody>
      </p:sp>
      <p:pic>
        <p:nvPicPr>
          <p:cNvPr id="5" name="Picture 4" descr="FIGURE 5.12 How forms work">
            <a:extLst>
              <a:ext uri="{FF2B5EF4-FFF2-40B4-BE49-F238E27FC236}">
                <a16:creationId xmlns:a16="http://schemas.microsoft.com/office/drawing/2014/main" id="{79186F03-ED61-436A-AE65-6C332CD15F55}"/>
              </a:ext>
            </a:extLst>
          </p:cNvPr>
          <p:cNvPicPr>
            <a:picLocks noChangeAspect="1"/>
          </p:cNvPicPr>
          <p:nvPr/>
        </p:nvPicPr>
        <p:blipFill>
          <a:blip r:embed="rId2"/>
          <a:stretch>
            <a:fillRect/>
          </a:stretch>
        </p:blipFill>
        <p:spPr>
          <a:xfrm>
            <a:off x="707065" y="1154275"/>
            <a:ext cx="7729870" cy="3391629"/>
          </a:xfrm>
          <a:prstGeom prst="rect">
            <a:avLst/>
          </a:prstGeom>
        </p:spPr>
      </p:pic>
    </p:spTree>
    <p:extLst>
      <p:ext uri="{BB962C8B-B14F-4D97-AF65-F5344CB8AC3E}">
        <p14:creationId xmlns:p14="http://schemas.microsoft.com/office/powerpoint/2010/main" val="10766248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5B5B9-CCB6-4347-9FB9-A1C0E37F7D9D}"/>
              </a:ext>
            </a:extLst>
          </p:cNvPr>
          <p:cNvSpPr>
            <a:spLocks noGrp="1"/>
          </p:cNvSpPr>
          <p:nvPr>
            <p:ph type="title"/>
          </p:nvPr>
        </p:nvSpPr>
        <p:spPr/>
        <p:txBody>
          <a:bodyPr/>
          <a:lstStyle/>
          <a:p>
            <a:r>
              <a:rPr lang="en-CA" dirty="0"/>
              <a:t>Query Strings</a:t>
            </a:r>
          </a:p>
        </p:txBody>
      </p:sp>
      <p:sp>
        <p:nvSpPr>
          <p:cNvPr id="3" name="Text Placeholder 2">
            <a:extLst>
              <a:ext uri="{FF2B5EF4-FFF2-40B4-BE49-F238E27FC236}">
                <a16:creationId xmlns:a16="http://schemas.microsoft.com/office/drawing/2014/main" id="{63D04A69-09B9-488C-964B-EB5BDF901013}"/>
              </a:ext>
            </a:extLst>
          </p:cNvPr>
          <p:cNvSpPr>
            <a:spLocks noGrp="1"/>
          </p:cNvSpPr>
          <p:nvPr>
            <p:ph type="body" idx="1"/>
          </p:nvPr>
        </p:nvSpPr>
        <p:spPr/>
        <p:txBody>
          <a:bodyPr/>
          <a:lstStyle/>
          <a:p>
            <a:pPr marL="114300" indent="0" algn="l">
              <a:buNone/>
            </a:pPr>
            <a:r>
              <a:rPr lang="en-US" sz="1800" b="0" i="0" u="none" strike="noStrike" baseline="0" dirty="0">
                <a:latin typeface="+mj-lt"/>
              </a:rPr>
              <a:t>The browser “sends” the data to the server via an HTTP request using a query string. </a:t>
            </a:r>
          </a:p>
          <a:p>
            <a:pPr marL="114300" indent="0" algn="l">
              <a:buNone/>
            </a:pPr>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query string </a:t>
            </a:r>
            <a:r>
              <a:rPr lang="en-US" sz="1800" b="0" i="0" u="none" strike="noStrike" baseline="0" dirty="0">
                <a:solidFill>
                  <a:srgbClr val="000000"/>
                </a:solidFill>
                <a:latin typeface="+mj-lt"/>
              </a:rPr>
              <a:t>is a series of </a:t>
            </a:r>
            <a:r>
              <a:rPr lang="en-US" sz="1800" b="1" i="0" u="none" strike="noStrike" baseline="0" dirty="0">
                <a:solidFill>
                  <a:srgbClr val="000000"/>
                </a:solidFill>
                <a:latin typeface="+mj-lt"/>
              </a:rPr>
              <a:t>name=value </a:t>
            </a:r>
            <a:r>
              <a:rPr lang="en-US" sz="1800" b="0" i="0" u="none" strike="noStrike" baseline="0" dirty="0">
                <a:solidFill>
                  <a:srgbClr val="000000"/>
                </a:solidFill>
                <a:latin typeface="+mj-lt"/>
              </a:rPr>
              <a:t>pairs separated by ampersands (the &amp; character). </a:t>
            </a:r>
            <a:r>
              <a:rPr lang="en-US" sz="1800" dirty="0">
                <a:solidFill>
                  <a:srgbClr val="000000"/>
                </a:solidFill>
                <a:latin typeface="SabonLTPro-Roman"/>
              </a:rPr>
              <a:t>S</a:t>
            </a:r>
            <a:r>
              <a:rPr lang="en-US" sz="1800" b="0" i="0" u="none" strike="noStrike" baseline="0" dirty="0">
                <a:solidFill>
                  <a:srgbClr val="000000"/>
                </a:solidFill>
                <a:latin typeface="SabonLTPro-Roman"/>
              </a:rPr>
              <a:t>pecial symbols must be </a:t>
            </a:r>
            <a:r>
              <a:rPr lang="en-US" sz="1800" b="1" i="0" u="none" strike="noStrike" baseline="0" dirty="0">
                <a:solidFill>
                  <a:srgbClr val="009A9A"/>
                </a:solidFill>
                <a:latin typeface="SabonLTPro-Bold"/>
              </a:rPr>
              <a:t>URL encoded</a:t>
            </a:r>
            <a:endParaRPr lang="en-CA" dirty="0">
              <a:latin typeface="+mj-lt"/>
            </a:endParaRPr>
          </a:p>
        </p:txBody>
      </p:sp>
      <p:pic>
        <p:nvPicPr>
          <p:cNvPr id="5" name="Picture 4" descr="FIGURE 5.13 Query string data and its connection to the form elements">
            <a:extLst>
              <a:ext uri="{FF2B5EF4-FFF2-40B4-BE49-F238E27FC236}">
                <a16:creationId xmlns:a16="http://schemas.microsoft.com/office/drawing/2014/main" id="{DF95F91D-07DA-4739-BDD8-0644691CC695}"/>
              </a:ext>
            </a:extLst>
          </p:cNvPr>
          <p:cNvPicPr>
            <a:picLocks noChangeAspect="1"/>
          </p:cNvPicPr>
          <p:nvPr/>
        </p:nvPicPr>
        <p:blipFill>
          <a:blip r:embed="rId2"/>
          <a:stretch>
            <a:fillRect/>
          </a:stretch>
        </p:blipFill>
        <p:spPr>
          <a:xfrm>
            <a:off x="1419446" y="2958034"/>
            <a:ext cx="6305107" cy="1418444"/>
          </a:xfrm>
          <a:prstGeom prst="rect">
            <a:avLst/>
          </a:prstGeom>
        </p:spPr>
      </p:pic>
    </p:spTree>
    <p:extLst>
      <p:ext uri="{BB962C8B-B14F-4D97-AF65-F5344CB8AC3E}">
        <p14:creationId xmlns:p14="http://schemas.microsoft.com/office/powerpoint/2010/main" val="3191722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305B4B-9B3B-4944-988F-C83DB7B0D6AD}"/>
              </a:ext>
            </a:extLst>
          </p:cNvPr>
          <p:cNvSpPr>
            <a:spLocks noGrp="1"/>
          </p:cNvSpPr>
          <p:nvPr>
            <p:ph type="title"/>
          </p:nvPr>
        </p:nvSpPr>
        <p:spPr/>
        <p:txBody>
          <a:bodyPr/>
          <a:lstStyle/>
          <a:p>
            <a:r>
              <a:rPr lang="en-CA" dirty="0"/>
              <a:t>The &lt;form&gt; Element</a:t>
            </a:r>
          </a:p>
        </p:txBody>
      </p:sp>
      <p:sp>
        <p:nvSpPr>
          <p:cNvPr id="3" name="Text Placeholder 2">
            <a:extLst>
              <a:ext uri="{FF2B5EF4-FFF2-40B4-BE49-F238E27FC236}">
                <a16:creationId xmlns:a16="http://schemas.microsoft.com/office/drawing/2014/main" id="{DDDAF1BE-14C9-4EE1-8141-277593ABA80D}"/>
              </a:ext>
            </a:extLst>
          </p:cNvPr>
          <p:cNvSpPr>
            <a:spLocks noGrp="1"/>
          </p:cNvSpPr>
          <p:nvPr>
            <p:ph type="body" idx="1"/>
          </p:nvPr>
        </p:nvSpPr>
        <p:spPr/>
        <p:txBody>
          <a:bodyPr/>
          <a:lstStyle/>
          <a:p>
            <a:pPr marL="114300" indent="0" algn="l">
              <a:buNone/>
            </a:pPr>
            <a:r>
              <a:rPr lang="en-US" sz="1800" b="0" i="0" u="none" strike="noStrike" baseline="0" dirty="0">
                <a:latin typeface="+mj-lt"/>
              </a:rPr>
              <a:t>Two important attributes that are essential features of any &lt;form&gt; are the </a:t>
            </a:r>
            <a:r>
              <a:rPr lang="en-US" sz="1800" b="1" i="0" u="none" strike="noStrike" baseline="0" dirty="0">
                <a:latin typeface="+mj-lt"/>
              </a:rPr>
              <a:t>action</a:t>
            </a:r>
            <a:r>
              <a:rPr lang="en-US" sz="1800" b="0" i="0" u="none" strike="noStrike" baseline="0" dirty="0">
                <a:latin typeface="+mj-lt"/>
              </a:rPr>
              <a:t> and the  </a:t>
            </a:r>
            <a:r>
              <a:rPr lang="en-US" sz="1800" b="1" i="0" u="none" strike="noStrike" baseline="0" dirty="0">
                <a:latin typeface="+mj-lt"/>
              </a:rPr>
              <a:t>method</a:t>
            </a:r>
            <a:r>
              <a:rPr lang="en-US" sz="1800" b="0" i="0" u="none" strike="noStrike" baseline="0" dirty="0">
                <a:latin typeface="+mj-lt"/>
              </a:rPr>
              <a:t> attributes.</a:t>
            </a:r>
          </a:p>
          <a:p>
            <a:pPr algn="l"/>
            <a:r>
              <a:rPr lang="en-US" sz="1800" b="0" i="0" u="none" strike="noStrike" baseline="0" dirty="0">
                <a:latin typeface="+mj-lt"/>
              </a:rPr>
              <a:t>The </a:t>
            </a:r>
            <a:r>
              <a:rPr lang="en-US" sz="1800" b="1" i="0" u="none" strike="noStrike" baseline="0" dirty="0">
                <a:latin typeface="+mj-lt"/>
              </a:rPr>
              <a:t>action</a:t>
            </a:r>
            <a:r>
              <a:rPr lang="en-US" sz="1800" b="0" i="0" u="none" strike="noStrike" baseline="0" dirty="0">
                <a:latin typeface="+mj-lt"/>
              </a:rPr>
              <a:t> attribute specifies the URL of the server-side resource that will process </a:t>
            </a:r>
            <a:r>
              <a:rPr lang="en-CA" sz="1800" b="0" i="0" u="none" strike="noStrike" baseline="0" dirty="0">
                <a:latin typeface="+mj-lt"/>
              </a:rPr>
              <a:t>the form data.</a:t>
            </a:r>
          </a:p>
          <a:p>
            <a:pPr algn="l"/>
            <a:r>
              <a:rPr lang="en-US" sz="1800" b="0" i="0" u="none" strike="noStrike" baseline="0" dirty="0">
                <a:latin typeface="+mj-lt"/>
              </a:rPr>
              <a:t>The </a:t>
            </a:r>
            <a:r>
              <a:rPr lang="en-US" sz="1800" b="1" i="0" u="none" strike="noStrike" baseline="0" dirty="0">
                <a:latin typeface="+mj-lt"/>
              </a:rPr>
              <a:t>method</a:t>
            </a:r>
            <a:r>
              <a:rPr lang="en-US" sz="1800" b="0" i="0" u="none" strike="noStrike" baseline="0" dirty="0">
                <a:latin typeface="+mj-lt"/>
              </a:rPr>
              <a:t> attribute specifies how the query string data will be transmitted from the browser to the server. There are two possibilities: </a:t>
            </a:r>
          </a:p>
          <a:p>
            <a:pPr lvl="1"/>
            <a:r>
              <a:rPr lang="en-US" sz="1800" b="0" i="0" u="none" strike="noStrike" baseline="0" dirty="0">
                <a:latin typeface="+mj-lt"/>
              </a:rPr>
              <a:t>GET and </a:t>
            </a:r>
          </a:p>
          <a:p>
            <a:pPr lvl="1"/>
            <a:r>
              <a:rPr lang="en-US" sz="1800" b="0" i="0" u="none" strike="noStrike" baseline="0" dirty="0">
                <a:latin typeface="+mj-lt"/>
              </a:rPr>
              <a:t>POST.</a:t>
            </a:r>
            <a:endParaRPr lang="en-CA" dirty="0">
              <a:latin typeface="+mj-lt"/>
            </a:endParaRPr>
          </a:p>
        </p:txBody>
      </p:sp>
    </p:spTree>
    <p:extLst>
      <p:ext uri="{BB962C8B-B14F-4D97-AF65-F5344CB8AC3E}">
        <p14:creationId xmlns:p14="http://schemas.microsoft.com/office/powerpoint/2010/main" val="42046616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8FC0-3DAA-443E-ADA8-6D8558A49BCE}"/>
              </a:ext>
            </a:extLst>
          </p:cNvPr>
          <p:cNvSpPr>
            <a:spLocks noGrp="1"/>
          </p:cNvSpPr>
          <p:nvPr>
            <p:ph type="title"/>
          </p:nvPr>
        </p:nvSpPr>
        <p:spPr/>
        <p:txBody>
          <a:bodyPr/>
          <a:lstStyle/>
          <a:p>
            <a:r>
              <a:rPr lang="en-CA" dirty="0"/>
              <a:t>GET</a:t>
            </a:r>
          </a:p>
        </p:txBody>
      </p:sp>
      <p:sp>
        <p:nvSpPr>
          <p:cNvPr id="3" name="Text Placeholder 2">
            <a:extLst>
              <a:ext uri="{FF2B5EF4-FFF2-40B4-BE49-F238E27FC236}">
                <a16:creationId xmlns:a16="http://schemas.microsoft.com/office/drawing/2014/main" id="{AE74D6B6-DDEB-4B13-8859-6EF92403F60A}"/>
              </a:ext>
            </a:extLst>
          </p:cNvPr>
          <p:cNvSpPr>
            <a:spLocks noGrp="1"/>
          </p:cNvSpPr>
          <p:nvPr>
            <p:ph type="body" idx="1"/>
          </p:nvPr>
        </p:nvSpPr>
        <p:spPr/>
        <p:txBody>
          <a:bodyPr/>
          <a:lstStyle/>
          <a:p>
            <a:pPr marL="114300" indent="0">
              <a:buNone/>
            </a:pPr>
            <a:r>
              <a:rPr lang="en-US" sz="1800" b="0" i="0" u="none" strike="noStrike" baseline="0" dirty="0">
                <a:latin typeface="+mj-lt"/>
              </a:rPr>
              <a:t>GET </a:t>
            </a:r>
          </a:p>
          <a:p>
            <a:r>
              <a:rPr lang="en-US" sz="1800" b="0" i="0" u="none" strike="noStrike" baseline="0" dirty="0">
                <a:latin typeface="+mj-lt"/>
              </a:rPr>
              <a:t>Data can be clearly seen in the address bar. This may be an advantage during development but a disadvantage in production. </a:t>
            </a:r>
          </a:p>
          <a:p>
            <a:r>
              <a:rPr lang="en-US" sz="1800" b="0" i="0" u="none" strike="noStrike" baseline="0" dirty="0">
                <a:latin typeface="+mj-lt"/>
              </a:rPr>
              <a:t>Data remains in browser history and cache. Again this may be beneficial to some users, but it is a security risk on public computers.</a:t>
            </a:r>
          </a:p>
          <a:p>
            <a:r>
              <a:rPr lang="en-US" sz="1800" b="0" i="0" u="none" strike="noStrike" baseline="0" dirty="0">
                <a:latin typeface="+mj-lt"/>
              </a:rPr>
              <a:t>Data can be bookmarked (also an advantage and a disadvantage).</a:t>
            </a:r>
          </a:p>
          <a:p>
            <a:r>
              <a:rPr lang="en-US" sz="1800" b="0" i="0" u="none" strike="noStrike" baseline="0" dirty="0">
                <a:latin typeface="+mj-lt"/>
              </a:rPr>
              <a:t>There is a limit on the number of characters in the returned form data.</a:t>
            </a:r>
            <a:endParaRPr lang="en-CA" dirty="0">
              <a:latin typeface="+mj-lt"/>
            </a:endParaRPr>
          </a:p>
        </p:txBody>
      </p:sp>
    </p:spTree>
    <p:extLst>
      <p:ext uri="{BB962C8B-B14F-4D97-AF65-F5344CB8AC3E}">
        <p14:creationId xmlns:p14="http://schemas.microsoft.com/office/powerpoint/2010/main" val="3218587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In this chapter you will learn . . .</a:t>
            </a:r>
            <a:endParaRPr dirty="0"/>
          </a:p>
        </p:txBody>
      </p:sp>
      <p:sp>
        <p:nvSpPr>
          <p:cNvPr id="180" name="Google Shape;180;p29"/>
          <p:cNvSpPr txBox="1">
            <a:spLocks noGrp="1"/>
          </p:cNvSpPr>
          <p:nvPr>
            <p:ph type="body" idx="1"/>
          </p:nvPr>
        </p:nvSpPr>
        <p:spPr>
          <a:xfrm>
            <a:off x="457200" y="1081088"/>
            <a:ext cx="8232900" cy="3532500"/>
          </a:xfrm>
          <a:prstGeom prst="rect">
            <a:avLst/>
          </a:prstGeom>
          <a:noFill/>
          <a:ln>
            <a:noFill/>
          </a:ln>
        </p:spPr>
        <p:txBody>
          <a:bodyPr spcFirstLastPara="1" wrap="square" lIns="91425" tIns="91425" rIns="91425" bIns="91425" anchor="t" anchorCtr="0">
            <a:noAutofit/>
          </a:bodyPr>
          <a:lstStyle/>
          <a:p>
            <a:pPr algn="l"/>
            <a:r>
              <a:rPr lang="en-US" sz="1800" b="0" i="0" u="none" strike="noStrike" baseline="0" dirty="0">
                <a:solidFill>
                  <a:schemeClr val="tx1"/>
                </a:solidFill>
                <a:latin typeface="+mj-lt"/>
              </a:rPr>
              <a:t>What HTML tables are and how to create them</a:t>
            </a:r>
          </a:p>
          <a:p>
            <a:pPr algn="l"/>
            <a:r>
              <a:rPr lang="en-US" sz="1800" b="0" i="0" u="none" strike="noStrike" baseline="0" dirty="0">
                <a:solidFill>
                  <a:schemeClr val="tx1"/>
                </a:solidFill>
                <a:latin typeface="+mj-lt"/>
              </a:rPr>
              <a:t>How to use CSS to style tables</a:t>
            </a:r>
          </a:p>
          <a:p>
            <a:pPr algn="l"/>
            <a:r>
              <a:rPr lang="en-US" sz="1800" b="0" i="0" u="none" strike="noStrike" baseline="0" dirty="0">
                <a:solidFill>
                  <a:schemeClr val="tx1"/>
                </a:solidFill>
                <a:latin typeface="+mj-lt"/>
              </a:rPr>
              <a:t>What forms are and how they work</a:t>
            </a:r>
          </a:p>
          <a:p>
            <a:pPr algn="l"/>
            <a:r>
              <a:rPr lang="en-US" sz="1800" b="0" i="0" u="none" strike="noStrike" baseline="0" dirty="0">
                <a:solidFill>
                  <a:schemeClr val="tx1"/>
                </a:solidFill>
                <a:latin typeface="+mj-lt"/>
              </a:rPr>
              <a:t>What the different form controls are and how to use them</a:t>
            </a:r>
          </a:p>
          <a:p>
            <a:pPr algn="l"/>
            <a:r>
              <a:rPr lang="en-US" sz="1800" b="0" i="0" u="none" strike="noStrike" baseline="0" dirty="0">
                <a:solidFill>
                  <a:schemeClr val="tx1"/>
                </a:solidFill>
                <a:latin typeface="+mj-lt"/>
              </a:rPr>
              <a:t>How to improve the accessibility of your websites</a:t>
            </a:r>
            <a:endParaRPr lang="en-US" sz="1800" dirty="0">
              <a:solidFill>
                <a:schemeClr val="tx1"/>
              </a:solidFill>
              <a:latin typeface="+mj-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8FC0-3DAA-443E-ADA8-6D8558A49BCE}"/>
              </a:ext>
            </a:extLst>
          </p:cNvPr>
          <p:cNvSpPr>
            <a:spLocks noGrp="1"/>
          </p:cNvSpPr>
          <p:nvPr>
            <p:ph type="title"/>
          </p:nvPr>
        </p:nvSpPr>
        <p:spPr/>
        <p:txBody>
          <a:bodyPr/>
          <a:lstStyle/>
          <a:p>
            <a:r>
              <a:rPr lang="en-CA" dirty="0"/>
              <a:t>POST</a:t>
            </a:r>
          </a:p>
        </p:txBody>
      </p:sp>
      <p:sp>
        <p:nvSpPr>
          <p:cNvPr id="3" name="Text Placeholder 2">
            <a:extLst>
              <a:ext uri="{FF2B5EF4-FFF2-40B4-BE49-F238E27FC236}">
                <a16:creationId xmlns:a16="http://schemas.microsoft.com/office/drawing/2014/main" id="{AE74D6B6-DDEB-4B13-8859-6EF92403F60A}"/>
              </a:ext>
            </a:extLst>
          </p:cNvPr>
          <p:cNvSpPr>
            <a:spLocks noGrp="1"/>
          </p:cNvSpPr>
          <p:nvPr>
            <p:ph type="body" idx="1"/>
          </p:nvPr>
        </p:nvSpPr>
        <p:spPr>
          <a:xfrm>
            <a:off x="457200" y="1081088"/>
            <a:ext cx="8229599" cy="3532476"/>
          </a:xfrm>
        </p:spPr>
        <p:txBody>
          <a:bodyPr/>
          <a:lstStyle/>
          <a:p>
            <a:pPr marL="114300" indent="0">
              <a:buNone/>
            </a:pPr>
            <a:r>
              <a:rPr lang="en-US" sz="1800" b="0" i="0" u="none" strike="noStrike" baseline="0" dirty="0">
                <a:latin typeface="+mj-lt"/>
              </a:rPr>
              <a:t>POST</a:t>
            </a:r>
          </a:p>
          <a:p>
            <a:pPr algn="l"/>
            <a:r>
              <a:rPr lang="en-US" sz="1800" b="0" i="0" u="none" strike="noStrike" baseline="0" dirty="0">
                <a:latin typeface="+mj-lt"/>
              </a:rPr>
              <a:t>Data can contain binary data.</a:t>
            </a:r>
          </a:p>
          <a:p>
            <a:pPr algn="l"/>
            <a:r>
              <a:rPr lang="en-US" sz="1800" b="0" i="0" u="none" strike="noStrike" baseline="0" dirty="0">
                <a:latin typeface="+mj-lt"/>
              </a:rPr>
              <a:t>Data is hidden from user.</a:t>
            </a:r>
          </a:p>
          <a:p>
            <a:pPr algn="l"/>
            <a:r>
              <a:rPr lang="en-US" sz="1800" b="0" i="0" u="none" strike="noStrike" baseline="0" dirty="0">
                <a:latin typeface="+mj-lt"/>
              </a:rPr>
              <a:t>Submitted data is not stored in cache, history, or bookmarks.</a:t>
            </a:r>
            <a:endParaRPr lang="en-CA" dirty="0">
              <a:latin typeface="+mj-lt"/>
            </a:endParaRPr>
          </a:p>
        </p:txBody>
      </p:sp>
      <p:sp>
        <p:nvSpPr>
          <p:cNvPr id="4" name="TextBox 3">
            <a:extLst>
              <a:ext uri="{FF2B5EF4-FFF2-40B4-BE49-F238E27FC236}">
                <a16:creationId xmlns:a16="http://schemas.microsoft.com/office/drawing/2014/main" id="{A3210E7C-B508-4737-8413-F81EB41BE585}"/>
              </a:ext>
            </a:extLst>
          </p:cNvPr>
          <p:cNvSpPr txBox="1"/>
          <p:nvPr/>
        </p:nvSpPr>
        <p:spPr>
          <a:xfrm>
            <a:off x="687681" y="3150676"/>
            <a:ext cx="6989027" cy="1354217"/>
          </a:xfrm>
          <a:prstGeom prst="rect">
            <a:avLst/>
          </a:prstGeom>
          <a:solidFill>
            <a:srgbClr val="F3F2DF"/>
          </a:solidFill>
        </p:spPr>
        <p:txBody>
          <a:bodyPr wrap="square" rtlCol="0">
            <a:spAutoFit/>
          </a:bodyPr>
          <a:lstStyle/>
          <a:p>
            <a:pPr algn="l"/>
            <a:r>
              <a:rPr lang="en-CA" b="1" i="0" u="none" strike="noStrike" baseline="0" dirty="0">
                <a:solidFill>
                  <a:srgbClr val="7F6106"/>
                </a:solidFill>
                <a:latin typeface="+mj-lt"/>
              </a:rPr>
              <a:t>NOTE</a:t>
            </a:r>
          </a:p>
          <a:p>
            <a:pPr algn="l"/>
            <a:endParaRPr lang="en-CA" b="1" i="0" u="none" strike="noStrike" baseline="0" dirty="0">
              <a:solidFill>
                <a:srgbClr val="7F6106"/>
              </a:solidFill>
              <a:latin typeface="+mj-lt"/>
            </a:endParaRPr>
          </a:p>
          <a:p>
            <a:pPr algn="l"/>
            <a:r>
              <a:rPr lang="en-US" sz="1800" b="0" i="0" u="none" strike="noStrike" baseline="0" dirty="0">
                <a:latin typeface="FrutigerLTCom-Roman"/>
              </a:rPr>
              <a:t>It should be noted that while the POST method “hides” form data, </a:t>
            </a:r>
            <a:r>
              <a:rPr lang="en-CA" sz="1800" b="0" i="0" u="none" strike="noStrike" baseline="0" dirty="0">
                <a:latin typeface="FrutigerLTCom-Roman"/>
              </a:rPr>
              <a:t>any user could</a:t>
            </a:r>
            <a:r>
              <a:rPr lang="en-US" sz="1800" b="0" i="0" u="none" strike="noStrike" baseline="0" dirty="0">
                <a:latin typeface="FrutigerLTCom-Roman"/>
              </a:rPr>
              <a:t> easily inspect the HTTP header. As a result, the POST method is NOT sufficient from </a:t>
            </a:r>
            <a:r>
              <a:rPr lang="en-CA" sz="1800" b="0" i="0" u="none" strike="noStrike" baseline="0" dirty="0">
                <a:latin typeface="FrutigerLTCom-Roman"/>
              </a:rPr>
              <a:t>a security standpoint.</a:t>
            </a:r>
            <a:endParaRPr lang="en-US" sz="1200" b="0" i="0" u="none" strike="noStrike" baseline="0" dirty="0">
              <a:latin typeface="+mj-lt"/>
            </a:endParaRPr>
          </a:p>
        </p:txBody>
      </p:sp>
      <p:pic>
        <p:nvPicPr>
          <p:cNvPr id="5" name="Picture 4">
            <a:extLst>
              <a:ext uri="{FF2B5EF4-FFF2-40B4-BE49-F238E27FC236}">
                <a16:creationId xmlns:a16="http://schemas.microsoft.com/office/drawing/2014/main" id="{E37355F7-2D24-4F1C-B79D-DB0D7FB2A3BF}"/>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flipH="1">
            <a:off x="7676708" y="3150675"/>
            <a:ext cx="543107" cy="1354218"/>
          </a:xfrm>
          <a:prstGeom prst="rect">
            <a:avLst/>
          </a:prstGeom>
        </p:spPr>
      </p:pic>
    </p:spTree>
    <p:extLst>
      <p:ext uri="{BB962C8B-B14F-4D97-AF65-F5344CB8AC3E}">
        <p14:creationId xmlns:p14="http://schemas.microsoft.com/office/powerpoint/2010/main" val="146908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D3018-5472-42D0-9EE5-CAAB329B6A79}"/>
              </a:ext>
            </a:extLst>
          </p:cNvPr>
          <p:cNvSpPr>
            <a:spLocks noGrp="1"/>
          </p:cNvSpPr>
          <p:nvPr>
            <p:ph type="title"/>
          </p:nvPr>
        </p:nvSpPr>
        <p:spPr/>
        <p:txBody>
          <a:bodyPr/>
          <a:lstStyle/>
          <a:p>
            <a:r>
              <a:rPr lang="en-CA" dirty="0"/>
              <a:t>GET vs POST </a:t>
            </a:r>
            <a:r>
              <a:rPr lang="en-CA" sz="3200" dirty="0"/>
              <a:t>(example)</a:t>
            </a:r>
            <a:endParaRPr lang="en-CA" dirty="0"/>
          </a:p>
        </p:txBody>
      </p:sp>
      <p:pic>
        <p:nvPicPr>
          <p:cNvPr id="5" name="Picture 4" descr="FIGURE 5.15 GET versus POST">
            <a:extLst>
              <a:ext uri="{FF2B5EF4-FFF2-40B4-BE49-F238E27FC236}">
                <a16:creationId xmlns:a16="http://schemas.microsoft.com/office/drawing/2014/main" id="{E72A7FBB-D386-42B3-B73F-E8CF2AD8F17C}"/>
              </a:ext>
            </a:extLst>
          </p:cNvPr>
          <p:cNvPicPr>
            <a:picLocks noChangeAspect="1"/>
          </p:cNvPicPr>
          <p:nvPr/>
        </p:nvPicPr>
        <p:blipFill>
          <a:blip r:embed="rId2"/>
          <a:stretch>
            <a:fillRect/>
          </a:stretch>
        </p:blipFill>
        <p:spPr>
          <a:xfrm>
            <a:off x="1256358" y="1175873"/>
            <a:ext cx="6631284" cy="3282650"/>
          </a:xfrm>
          <a:prstGeom prst="rect">
            <a:avLst/>
          </a:prstGeom>
        </p:spPr>
      </p:pic>
    </p:spTree>
    <p:extLst>
      <p:ext uri="{BB962C8B-B14F-4D97-AF65-F5344CB8AC3E}">
        <p14:creationId xmlns:p14="http://schemas.microsoft.com/office/powerpoint/2010/main" val="22620324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68B74-31C0-498C-9CCC-9097ACF51E7B}"/>
              </a:ext>
            </a:extLst>
          </p:cNvPr>
          <p:cNvSpPr>
            <a:spLocks noGrp="1"/>
          </p:cNvSpPr>
          <p:nvPr>
            <p:ph type="title"/>
          </p:nvPr>
        </p:nvSpPr>
        <p:spPr/>
        <p:txBody>
          <a:bodyPr/>
          <a:lstStyle/>
          <a:p>
            <a:r>
              <a:rPr lang="en-CA" dirty="0"/>
              <a:t>Form Control Elements</a:t>
            </a:r>
          </a:p>
        </p:txBody>
      </p:sp>
      <p:sp>
        <p:nvSpPr>
          <p:cNvPr id="3" name="Text Placeholder 2">
            <a:extLst>
              <a:ext uri="{FF2B5EF4-FFF2-40B4-BE49-F238E27FC236}">
                <a16:creationId xmlns:a16="http://schemas.microsoft.com/office/drawing/2014/main" id="{B464ED9B-6AF4-4404-8EB8-6A028F3D116D}"/>
              </a:ext>
            </a:extLst>
          </p:cNvPr>
          <p:cNvSpPr>
            <a:spLocks noGrp="1"/>
          </p:cNvSpPr>
          <p:nvPr>
            <p:ph type="body" idx="1"/>
          </p:nvPr>
        </p:nvSpPr>
        <p:spPr/>
        <p:txBody>
          <a:bodyPr numCol="2"/>
          <a:lstStyle/>
          <a:p>
            <a:pPr marL="114300" indent="0" algn="l">
              <a:buNone/>
            </a:pPr>
            <a:r>
              <a:rPr lang="en-US" sz="1200" b="1" i="0" u="none" strike="noStrike" baseline="0" dirty="0">
                <a:latin typeface="+mj-lt"/>
              </a:rPr>
              <a:t>&lt;button&gt; </a:t>
            </a:r>
            <a:r>
              <a:rPr lang="en-US" sz="1200" b="0" i="0" u="none" strike="noStrike" baseline="0" dirty="0">
                <a:latin typeface="+mj-lt"/>
              </a:rPr>
              <a:t>Defines a clickable button.</a:t>
            </a:r>
          </a:p>
          <a:p>
            <a:pPr marL="114300" indent="0" algn="l">
              <a:buNone/>
            </a:pPr>
            <a:r>
              <a:rPr lang="en-US" sz="1200" b="1" i="0" u="none" strike="noStrike" baseline="0" dirty="0">
                <a:latin typeface="+mj-lt"/>
              </a:rPr>
              <a:t>&lt;</a:t>
            </a:r>
            <a:r>
              <a:rPr lang="en-US" sz="1200" b="1" i="0" u="none" strike="noStrike" baseline="0" dirty="0" err="1">
                <a:latin typeface="+mj-lt"/>
              </a:rPr>
              <a:t>datalist</a:t>
            </a:r>
            <a:r>
              <a:rPr lang="en-US" sz="1200" b="1" i="0" u="none" strike="noStrike" baseline="0" dirty="0">
                <a:latin typeface="+mj-lt"/>
              </a:rPr>
              <a:t>&gt; </a:t>
            </a:r>
            <a:r>
              <a:rPr lang="en-US" sz="1200" b="0" i="0" u="none" strike="noStrike" baseline="0" dirty="0">
                <a:latin typeface="+mj-lt"/>
              </a:rPr>
              <a:t>An HTML5 element that defines lists of pre-defined values to use with input fields.</a:t>
            </a:r>
          </a:p>
          <a:p>
            <a:pPr marL="114300" indent="0" algn="l">
              <a:buNone/>
            </a:pPr>
            <a:r>
              <a:rPr lang="en-US" sz="1200" b="1" i="0" u="none" strike="noStrike" baseline="0" dirty="0">
                <a:latin typeface="+mj-lt"/>
              </a:rPr>
              <a:t>&lt;</a:t>
            </a:r>
            <a:r>
              <a:rPr lang="en-US" sz="1200" b="1" i="0" u="none" strike="noStrike" baseline="0" dirty="0" err="1">
                <a:latin typeface="+mj-lt"/>
              </a:rPr>
              <a:t>fieldset</a:t>
            </a:r>
            <a:r>
              <a:rPr lang="en-US" sz="1200" b="1" i="0" u="none" strike="noStrike" baseline="0" dirty="0">
                <a:latin typeface="+mj-lt"/>
              </a:rPr>
              <a:t>&gt; </a:t>
            </a:r>
            <a:r>
              <a:rPr lang="en-US" sz="1200" b="0" i="0" u="none" strike="noStrike" baseline="0" dirty="0">
                <a:latin typeface="+mj-lt"/>
              </a:rPr>
              <a:t>Groups related elements in a form together.</a:t>
            </a:r>
          </a:p>
          <a:p>
            <a:pPr marL="114300" indent="0" algn="l">
              <a:buNone/>
            </a:pPr>
            <a:r>
              <a:rPr lang="en-US" sz="1200" b="1" i="0" u="none" strike="noStrike" baseline="0" dirty="0">
                <a:latin typeface="+mj-lt"/>
              </a:rPr>
              <a:t>&lt;form&gt; </a:t>
            </a:r>
            <a:r>
              <a:rPr lang="en-US" sz="1200" b="0" i="0" u="none" strike="noStrike" baseline="0" dirty="0">
                <a:latin typeface="+mj-lt"/>
              </a:rPr>
              <a:t>Defines the form container.</a:t>
            </a:r>
          </a:p>
          <a:p>
            <a:pPr marL="114300" indent="0" algn="l">
              <a:buNone/>
            </a:pPr>
            <a:r>
              <a:rPr lang="en-US" sz="1200" b="1" i="0" u="none" strike="noStrike" baseline="0" dirty="0">
                <a:latin typeface="+mj-lt"/>
              </a:rPr>
              <a:t>&lt;input&gt; </a:t>
            </a:r>
            <a:r>
              <a:rPr lang="en-US" sz="1200" b="0" i="0" u="none" strike="noStrike" baseline="0" dirty="0">
                <a:latin typeface="+mj-lt"/>
              </a:rPr>
              <a:t>Defines an input field. HTML5 defines over 20 different types of input.</a:t>
            </a:r>
          </a:p>
          <a:p>
            <a:pPr marL="114300" indent="0" algn="l">
              <a:buNone/>
            </a:pPr>
            <a:r>
              <a:rPr lang="en-CA" sz="1200" b="1" i="0" u="none" strike="noStrike" baseline="0" dirty="0">
                <a:latin typeface="+mj-lt"/>
              </a:rPr>
              <a:t>&lt;label&gt; </a:t>
            </a:r>
            <a:r>
              <a:rPr lang="en-CA" sz="1200" b="0" i="0" u="none" strike="noStrike" baseline="0" dirty="0">
                <a:latin typeface="+mj-lt"/>
              </a:rPr>
              <a:t>Defines a label for a form input element.</a:t>
            </a:r>
          </a:p>
          <a:p>
            <a:pPr marL="114300" indent="0" algn="l">
              <a:buNone/>
            </a:pPr>
            <a:r>
              <a:rPr lang="en-US" sz="1200" b="1" i="0" u="none" strike="noStrike" baseline="0" dirty="0">
                <a:latin typeface="+mj-lt"/>
              </a:rPr>
              <a:t>&lt;legend&gt; </a:t>
            </a:r>
            <a:r>
              <a:rPr lang="en-US" sz="1200" b="0" i="0" u="none" strike="noStrike" baseline="0" dirty="0">
                <a:latin typeface="+mj-lt"/>
              </a:rPr>
              <a:t>Defines the label for a </a:t>
            </a:r>
            <a:r>
              <a:rPr lang="en-US" sz="1200" b="0" i="0" u="none" strike="noStrike" baseline="0" dirty="0" err="1">
                <a:latin typeface="+mj-lt"/>
              </a:rPr>
              <a:t>fieldset</a:t>
            </a:r>
            <a:r>
              <a:rPr lang="en-US" sz="1200" b="0" i="0" u="none" strike="noStrike" baseline="0" dirty="0">
                <a:latin typeface="+mj-lt"/>
              </a:rPr>
              <a:t> group.</a:t>
            </a:r>
          </a:p>
          <a:p>
            <a:pPr marL="114300" indent="0" algn="l">
              <a:buNone/>
            </a:pPr>
            <a:r>
              <a:rPr lang="en-US" sz="1200" b="1" i="0" u="none" strike="noStrike" baseline="0" dirty="0">
                <a:latin typeface="+mj-lt"/>
              </a:rPr>
              <a:t>&lt;</a:t>
            </a:r>
            <a:r>
              <a:rPr lang="en-US" sz="1200" b="1" i="0" u="none" strike="noStrike" baseline="0" dirty="0" err="1">
                <a:latin typeface="+mj-lt"/>
              </a:rPr>
              <a:t>optgroup</a:t>
            </a:r>
            <a:r>
              <a:rPr lang="en-US" sz="1200" b="1" i="0" u="none" strike="noStrike" baseline="0" dirty="0">
                <a:latin typeface="+mj-lt"/>
              </a:rPr>
              <a:t>&gt; </a:t>
            </a:r>
            <a:r>
              <a:rPr lang="en-US" sz="1200" b="0" i="0" u="none" strike="noStrike" baseline="0" dirty="0">
                <a:latin typeface="+mj-lt"/>
              </a:rPr>
              <a:t>Defines a group of related options in a multi-item list.</a:t>
            </a:r>
          </a:p>
          <a:p>
            <a:pPr marL="114300" indent="0" algn="l">
              <a:buNone/>
            </a:pPr>
            <a:r>
              <a:rPr lang="en-CA" sz="1200" b="1" i="0" u="none" strike="noStrike" baseline="0" dirty="0">
                <a:latin typeface="+mj-lt"/>
              </a:rPr>
              <a:t>&lt;option&gt; </a:t>
            </a:r>
            <a:r>
              <a:rPr lang="en-CA" sz="1200" b="0" i="0" u="none" strike="noStrike" baseline="0" dirty="0">
                <a:latin typeface="+mj-lt"/>
              </a:rPr>
              <a:t>Defines an option in a multi-item list.</a:t>
            </a:r>
          </a:p>
          <a:p>
            <a:pPr marL="114300" indent="0" algn="l">
              <a:buNone/>
            </a:pPr>
            <a:r>
              <a:rPr lang="en-US" sz="1200" b="1" i="0" u="none" strike="noStrike" baseline="0" dirty="0">
                <a:latin typeface="+mj-lt"/>
              </a:rPr>
              <a:t>&lt;output&gt; </a:t>
            </a:r>
            <a:r>
              <a:rPr lang="en-US" sz="1200" b="0" i="0" u="none" strike="noStrike" baseline="0" dirty="0">
                <a:latin typeface="+mj-lt"/>
              </a:rPr>
              <a:t>Defines the result of a calculation.</a:t>
            </a:r>
          </a:p>
          <a:p>
            <a:pPr marL="114300" indent="0" algn="l">
              <a:buNone/>
            </a:pPr>
            <a:r>
              <a:rPr lang="en-CA" sz="1200" b="1" i="0" u="none" strike="noStrike" baseline="0" dirty="0">
                <a:latin typeface="+mj-lt"/>
              </a:rPr>
              <a:t>&lt;select&gt; </a:t>
            </a:r>
            <a:r>
              <a:rPr lang="en-CA" sz="1200" b="0" i="0" u="none" strike="noStrike" baseline="0" dirty="0">
                <a:latin typeface="+mj-lt"/>
              </a:rPr>
              <a:t>Defines a multi-item list.</a:t>
            </a:r>
          </a:p>
          <a:p>
            <a:pPr marL="114300" indent="0" algn="l">
              <a:buNone/>
            </a:pPr>
            <a:r>
              <a:rPr lang="en-CA" sz="1200" b="1" i="0" u="none" strike="noStrike" baseline="0" dirty="0">
                <a:latin typeface="+mj-lt"/>
              </a:rPr>
              <a:t>&lt;</a:t>
            </a:r>
            <a:r>
              <a:rPr lang="en-CA" sz="1200" b="1" i="0" u="none" strike="noStrike" baseline="0" dirty="0" err="1">
                <a:latin typeface="+mj-lt"/>
              </a:rPr>
              <a:t>textarea</a:t>
            </a:r>
            <a:r>
              <a:rPr lang="en-CA" sz="1200" b="1" i="0" u="none" strike="noStrike" baseline="0" dirty="0">
                <a:latin typeface="+mj-lt"/>
              </a:rPr>
              <a:t>&gt; </a:t>
            </a:r>
            <a:r>
              <a:rPr lang="en-CA" sz="1200" b="0" i="0" u="none" strike="noStrike" baseline="0" dirty="0">
                <a:latin typeface="+mj-lt"/>
              </a:rPr>
              <a:t>Defines a multiline text entry box.</a:t>
            </a:r>
            <a:endParaRPr lang="en-CA" sz="1100" dirty="0">
              <a:latin typeface="+mj-lt"/>
            </a:endParaRPr>
          </a:p>
        </p:txBody>
      </p:sp>
    </p:spTree>
    <p:extLst>
      <p:ext uri="{BB962C8B-B14F-4D97-AF65-F5344CB8AC3E}">
        <p14:creationId xmlns:p14="http://schemas.microsoft.com/office/powerpoint/2010/main" val="13706115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D1C80-37D2-479A-9DBD-B88B7BA37889}"/>
              </a:ext>
            </a:extLst>
          </p:cNvPr>
          <p:cNvSpPr>
            <a:spLocks noGrp="1"/>
          </p:cNvSpPr>
          <p:nvPr>
            <p:ph type="title"/>
          </p:nvPr>
        </p:nvSpPr>
        <p:spPr/>
        <p:txBody>
          <a:bodyPr/>
          <a:lstStyle/>
          <a:p>
            <a:r>
              <a:rPr lang="en-CA" dirty="0"/>
              <a:t>Text Input Controls</a:t>
            </a:r>
          </a:p>
        </p:txBody>
      </p:sp>
      <p:sp>
        <p:nvSpPr>
          <p:cNvPr id="3" name="Text Placeholder 2">
            <a:extLst>
              <a:ext uri="{FF2B5EF4-FFF2-40B4-BE49-F238E27FC236}">
                <a16:creationId xmlns:a16="http://schemas.microsoft.com/office/drawing/2014/main" id="{715F9E83-B65E-4687-BCFE-88320E1959E6}"/>
              </a:ext>
            </a:extLst>
          </p:cNvPr>
          <p:cNvSpPr>
            <a:spLocks noGrp="1"/>
          </p:cNvSpPr>
          <p:nvPr>
            <p:ph type="body" idx="1"/>
          </p:nvPr>
        </p:nvSpPr>
        <p:spPr/>
        <p:txBody>
          <a:bodyPr/>
          <a:lstStyle/>
          <a:p>
            <a:pPr marL="114300" indent="0" algn="l">
              <a:buNone/>
            </a:pPr>
            <a:r>
              <a:rPr lang="en-US" sz="1800" b="0" i="0" u="none" strike="noStrike" baseline="0" dirty="0">
                <a:latin typeface="+mj-lt"/>
              </a:rPr>
              <a:t>Most forms need to gather text information from the user. Whether it is a search box or a login form or a user registration form, some type of text input is usually </a:t>
            </a:r>
            <a:r>
              <a:rPr lang="en-CA" sz="1800" b="0" i="0" u="none" strike="noStrike" baseline="0" dirty="0">
                <a:latin typeface="+mj-lt"/>
              </a:rPr>
              <a:t>necessary.</a:t>
            </a:r>
            <a:endParaRPr lang="en-CA" dirty="0">
              <a:latin typeface="+mj-lt"/>
            </a:endParaRPr>
          </a:p>
        </p:txBody>
      </p:sp>
      <p:pic>
        <p:nvPicPr>
          <p:cNvPr id="5" name="Picture 4" descr="FIGURE 5.16 Text input controls">
            <a:extLst>
              <a:ext uri="{FF2B5EF4-FFF2-40B4-BE49-F238E27FC236}">
                <a16:creationId xmlns:a16="http://schemas.microsoft.com/office/drawing/2014/main" id="{8F6FBAD4-D156-496D-914C-DE26B8A8DBB7}"/>
              </a:ext>
            </a:extLst>
          </p:cNvPr>
          <p:cNvPicPr>
            <a:picLocks noChangeAspect="1"/>
          </p:cNvPicPr>
          <p:nvPr/>
        </p:nvPicPr>
        <p:blipFill rotWithShape="1">
          <a:blip r:embed="rId2"/>
          <a:srcRect r="-245" b="45817"/>
          <a:stretch/>
        </p:blipFill>
        <p:spPr>
          <a:xfrm>
            <a:off x="817887" y="2389999"/>
            <a:ext cx="3754113" cy="2041814"/>
          </a:xfrm>
          <a:prstGeom prst="rect">
            <a:avLst/>
          </a:prstGeom>
        </p:spPr>
      </p:pic>
      <p:pic>
        <p:nvPicPr>
          <p:cNvPr id="6" name="Picture 5" descr="FIGURE 5.16 Text input controls">
            <a:extLst>
              <a:ext uri="{FF2B5EF4-FFF2-40B4-BE49-F238E27FC236}">
                <a16:creationId xmlns:a16="http://schemas.microsoft.com/office/drawing/2014/main" id="{8FD4F115-E15A-4F4A-AF3A-D3341A859B04}"/>
              </a:ext>
            </a:extLst>
          </p:cNvPr>
          <p:cNvPicPr>
            <a:picLocks noChangeAspect="1"/>
          </p:cNvPicPr>
          <p:nvPr/>
        </p:nvPicPr>
        <p:blipFill rotWithShape="1">
          <a:blip r:embed="rId2"/>
          <a:srcRect l="-245" t="55462" r="55954"/>
          <a:stretch/>
        </p:blipFill>
        <p:spPr>
          <a:xfrm>
            <a:off x="5801648" y="2384099"/>
            <a:ext cx="1658679" cy="1678313"/>
          </a:xfrm>
          <a:prstGeom prst="rect">
            <a:avLst/>
          </a:prstGeom>
        </p:spPr>
      </p:pic>
    </p:spTree>
    <p:extLst>
      <p:ext uri="{BB962C8B-B14F-4D97-AF65-F5344CB8AC3E}">
        <p14:creationId xmlns:p14="http://schemas.microsoft.com/office/powerpoint/2010/main" val="37565069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3B84B-ED5B-4027-9E70-A12785D2BC5B}"/>
              </a:ext>
            </a:extLst>
          </p:cNvPr>
          <p:cNvSpPr>
            <a:spLocks noGrp="1"/>
          </p:cNvSpPr>
          <p:nvPr>
            <p:ph type="title"/>
          </p:nvPr>
        </p:nvSpPr>
        <p:spPr/>
        <p:txBody>
          <a:bodyPr/>
          <a:lstStyle/>
          <a:p>
            <a:r>
              <a:rPr lang="en-CA" dirty="0"/>
              <a:t>Choice Controls</a:t>
            </a:r>
          </a:p>
        </p:txBody>
      </p:sp>
      <p:sp>
        <p:nvSpPr>
          <p:cNvPr id="3" name="Text Placeholder 2">
            <a:extLst>
              <a:ext uri="{FF2B5EF4-FFF2-40B4-BE49-F238E27FC236}">
                <a16:creationId xmlns:a16="http://schemas.microsoft.com/office/drawing/2014/main" id="{763DA281-CC2D-4DFD-9A98-693FD1FC56F3}"/>
              </a:ext>
            </a:extLst>
          </p:cNvPr>
          <p:cNvSpPr>
            <a:spLocks noGrp="1"/>
          </p:cNvSpPr>
          <p:nvPr>
            <p:ph type="body" idx="1"/>
          </p:nvPr>
        </p:nvSpPr>
        <p:spPr>
          <a:xfrm>
            <a:off x="457200" y="1081088"/>
            <a:ext cx="8232775" cy="2108679"/>
          </a:xfrm>
        </p:spPr>
        <p:txBody>
          <a:bodyPr/>
          <a:lstStyle/>
          <a:p>
            <a:pPr marL="114300" indent="0" algn="l">
              <a:buNone/>
            </a:pPr>
            <a:r>
              <a:rPr lang="en-US" sz="1800" b="0" i="0" u="none" strike="noStrike" baseline="0" dirty="0">
                <a:solidFill>
                  <a:schemeClr val="tx1"/>
                </a:solidFill>
                <a:latin typeface="+mj-lt"/>
              </a:rPr>
              <a:t>Forms often need the user to select an option from a group of choices. HTML provides several ways to do this.</a:t>
            </a:r>
          </a:p>
          <a:p>
            <a:r>
              <a:rPr lang="en-US" sz="1800" dirty="0">
                <a:solidFill>
                  <a:schemeClr val="tx1"/>
                </a:solidFill>
                <a:latin typeface="+mj-lt"/>
              </a:rPr>
              <a:t>Select Lists</a:t>
            </a:r>
          </a:p>
          <a:p>
            <a:r>
              <a:rPr lang="en-US" sz="1800" b="0" i="0" u="none" strike="noStrike" baseline="0" dirty="0">
                <a:solidFill>
                  <a:schemeClr val="tx1"/>
                </a:solidFill>
                <a:latin typeface="+mj-lt"/>
              </a:rPr>
              <a:t>Radio Buttons</a:t>
            </a:r>
          </a:p>
          <a:p>
            <a:r>
              <a:rPr lang="en-CA" sz="1800" i="0" u="none" strike="noStrike" baseline="0" dirty="0">
                <a:solidFill>
                  <a:schemeClr val="tx1"/>
                </a:solidFill>
                <a:latin typeface="+mj-lt"/>
              </a:rPr>
              <a:t>Checkboxes</a:t>
            </a:r>
            <a:endParaRPr lang="en-US" sz="1800" i="0" u="none" strike="noStrike" baseline="0" dirty="0">
              <a:solidFill>
                <a:schemeClr val="tx1"/>
              </a:solidFill>
              <a:latin typeface="+mj-lt"/>
            </a:endParaRPr>
          </a:p>
          <a:p>
            <a:endParaRPr lang="en-CA" sz="1400" dirty="0">
              <a:solidFill>
                <a:schemeClr val="tx1"/>
              </a:solidFill>
              <a:latin typeface="+mj-lt"/>
            </a:endParaRPr>
          </a:p>
        </p:txBody>
      </p:sp>
    </p:spTree>
    <p:extLst>
      <p:ext uri="{BB962C8B-B14F-4D97-AF65-F5344CB8AC3E}">
        <p14:creationId xmlns:p14="http://schemas.microsoft.com/office/powerpoint/2010/main" val="7780920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3B84B-ED5B-4027-9E70-A12785D2BC5B}"/>
              </a:ext>
            </a:extLst>
          </p:cNvPr>
          <p:cNvSpPr>
            <a:spLocks noGrp="1"/>
          </p:cNvSpPr>
          <p:nvPr>
            <p:ph type="title"/>
          </p:nvPr>
        </p:nvSpPr>
        <p:spPr/>
        <p:txBody>
          <a:bodyPr/>
          <a:lstStyle/>
          <a:p>
            <a:r>
              <a:rPr lang="en-CA" dirty="0"/>
              <a:t>Select Lists</a:t>
            </a:r>
          </a:p>
        </p:txBody>
      </p:sp>
      <p:sp>
        <p:nvSpPr>
          <p:cNvPr id="3" name="Text Placeholder 2">
            <a:extLst>
              <a:ext uri="{FF2B5EF4-FFF2-40B4-BE49-F238E27FC236}">
                <a16:creationId xmlns:a16="http://schemas.microsoft.com/office/drawing/2014/main" id="{763DA281-CC2D-4DFD-9A98-693FD1FC56F3}"/>
              </a:ext>
            </a:extLst>
          </p:cNvPr>
          <p:cNvSpPr>
            <a:spLocks noGrp="1"/>
          </p:cNvSpPr>
          <p:nvPr>
            <p:ph type="body" idx="1"/>
          </p:nvPr>
        </p:nvSpPr>
        <p:spPr>
          <a:xfrm>
            <a:off x="457200" y="1081088"/>
            <a:ext cx="8232775" cy="2108679"/>
          </a:xfrm>
        </p:spPr>
        <p:txBody>
          <a:bodyPr/>
          <a:lstStyle/>
          <a:p>
            <a:pPr algn="l"/>
            <a:r>
              <a:rPr lang="en-US" b="0" i="0" u="none" strike="noStrike" baseline="0" dirty="0">
                <a:latin typeface="+mj-lt"/>
              </a:rPr>
              <a:t>The </a:t>
            </a:r>
            <a:r>
              <a:rPr lang="en-US" b="1" i="0" u="none" strike="noStrike" baseline="0" dirty="0">
                <a:latin typeface="+mj-lt"/>
              </a:rPr>
              <a:t>&lt;select&gt; </a:t>
            </a:r>
            <a:r>
              <a:rPr lang="en-US" b="0" i="0" u="none" strike="noStrike" baseline="0" dirty="0">
                <a:latin typeface="+mj-lt"/>
              </a:rPr>
              <a:t>element is used to create a multiline box for selecting one or more </a:t>
            </a:r>
            <a:r>
              <a:rPr lang="en-CA" b="0" i="0" u="none" strike="noStrike" baseline="0" dirty="0">
                <a:latin typeface="+mj-lt"/>
              </a:rPr>
              <a:t>items.</a:t>
            </a:r>
            <a:r>
              <a:rPr lang="en-US" b="0" i="0" u="none" strike="noStrike" baseline="0" dirty="0">
                <a:latin typeface="+mj-lt"/>
              </a:rPr>
              <a:t> The options (defined using the </a:t>
            </a:r>
            <a:r>
              <a:rPr lang="en-US" b="1" i="0" u="none" strike="noStrike" baseline="0" dirty="0">
                <a:latin typeface="+mj-lt"/>
              </a:rPr>
              <a:t>&lt;option&gt; </a:t>
            </a:r>
            <a:r>
              <a:rPr lang="en-US" b="0" i="0" u="none" strike="noStrike" baseline="0" dirty="0">
                <a:latin typeface="+mj-lt"/>
              </a:rPr>
              <a:t>element) can be hidden in a dropdown list or multiple rows of the list can be visible.</a:t>
            </a:r>
          </a:p>
          <a:p>
            <a:pPr algn="l"/>
            <a:r>
              <a:rPr lang="en-US" b="0" i="0" u="none" strike="noStrike" baseline="0" dirty="0">
                <a:latin typeface="+mj-lt"/>
              </a:rPr>
              <a:t>The selected attribute in the </a:t>
            </a:r>
            <a:r>
              <a:rPr lang="en-US" b="1" i="0" u="none" strike="noStrike" baseline="0" dirty="0">
                <a:latin typeface="+mj-lt"/>
              </a:rPr>
              <a:t>&lt;option&gt; </a:t>
            </a:r>
            <a:r>
              <a:rPr lang="en-US" b="0" i="0" u="none" strike="noStrike" baseline="0" dirty="0">
                <a:latin typeface="+mj-lt"/>
              </a:rPr>
              <a:t>makes </a:t>
            </a:r>
            <a:r>
              <a:rPr lang="en-CA" b="0" i="0" u="none" strike="noStrike" baseline="0" dirty="0">
                <a:latin typeface="+mj-lt"/>
              </a:rPr>
              <a:t>it a default value.</a:t>
            </a:r>
          </a:p>
          <a:p>
            <a:pPr algn="l"/>
            <a:r>
              <a:rPr lang="en-US" b="0" i="0" u="none" strike="noStrike" baseline="0" dirty="0">
                <a:latin typeface="+mj-lt"/>
              </a:rPr>
              <a:t>The value attribute is optional; if it is not specified, then the text within the </a:t>
            </a:r>
            <a:r>
              <a:rPr lang="en-CA" b="0" i="0" u="none" strike="noStrike" baseline="0" dirty="0">
                <a:latin typeface="+mj-lt"/>
              </a:rPr>
              <a:t>container is sent instead</a:t>
            </a:r>
            <a:endParaRPr lang="en-CA" sz="1400" dirty="0">
              <a:latin typeface="+mj-lt"/>
            </a:endParaRPr>
          </a:p>
        </p:txBody>
      </p:sp>
      <p:pic>
        <p:nvPicPr>
          <p:cNvPr id="5" name="Picture 4" descr="FIGURE 5.19 Using the &lt;select&gt; element">
            <a:extLst>
              <a:ext uri="{FF2B5EF4-FFF2-40B4-BE49-F238E27FC236}">
                <a16:creationId xmlns:a16="http://schemas.microsoft.com/office/drawing/2014/main" id="{776DAAAC-1A2A-426A-A61D-7105C3C90FD7}"/>
              </a:ext>
            </a:extLst>
          </p:cNvPr>
          <p:cNvPicPr>
            <a:picLocks noChangeAspect="1"/>
          </p:cNvPicPr>
          <p:nvPr/>
        </p:nvPicPr>
        <p:blipFill rotWithShape="1">
          <a:blip r:embed="rId2"/>
          <a:srcRect b="75418"/>
          <a:stretch/>
        </p:blipFill>
        <p:spPr>
          <a:xfrm>
            <a:off x="1567533" y="3430228"/>
            <a:ext cx="6008934" cy="1264367"/>
          </a:xfrm>
          <a:prstGeom prst="rect">
            <a:avLst/>
          </a:prstGeom>
        </p:spPr>
      </p:pic>
    </p:spTree>
    <p:extLst>
      <p:ext uri="{BB962C8B-B14F-4D97-AF65-F5344CB8AC3E}">
        <p14:creationId xmlns:p14="http://schemas.microsoft.com/office/powerpoint/2010/main" val="32772524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3B84B-ED5B-4027-9E70-A12785D2BC5B}"/>
              </a:ext>
            </a:extLst>
          </p:cNvPr>
          <p:cNvSpPr>
            <a:spLocks noGrp="1"/>
          </p:cNvSpPr>
          <p:nvPr>
            <p:ph type="title"/>
          </p:nvPr>
        </p:nvSpPr>
        <p:spPr/>
        <p:txBody>
          <a:bodyPr/>
          <a:lstStyle/>
          <a:p>
            <a:r>
              <a:rPr lang="en-CA" dirty="0"/>
              <a:t>Select Lists </a:t>
            </a:r>
            <a:r>
              <a:rPr lang="en-CA" sz="3200" dirty="0"/>
              <a:t>(ii)</a:t>
            </a:r>
            <a:endParaRPr lang="en-CA" dirty="0"/>
          </a:p>
        </p:txBody>
      </p:sp>
      <p:sp>
        <p:nvSpPr>
          <p:cNvPr id="3" name="Text Placeholder 2">
            <a:extLst>
              <a:ext uri="{FF2B5EF4-FFF2-40B4-BE49-F238E27FC236}">
                <a16:creationId xmlns:a16="http://schemas.microsoft.com/office/drawing/2014/main" id="{763DA281-CC2D-4DFD-9A98-693FD1FC56F3}"/>
              </a:ext>
            </a:extLst>
          </p:cNvPr>
          <p:cNvSpPr>
            <a:spLocks noGrp="1"/>
          </p:cNvSpPr>
          <p:nvPr>
            <p:ph type="body" idx="1"/>
          </p:nvPr>
        </p:nvSpPr>
        <p:spPr>
          <a:xfrm>
            <a:off x="457200" y="1081088"/>
            <a:ext cx="8232775" cy="2108679"/>
          </a:xfrm>
        </p:spPr>
        <p:txBody>
          <a:bodyPr/>
          <a:lstStyle/>
          <a:p>
            <a:pPr algn="l"/>
            <a:r>
              <a:rPr lang="en-US" sz="1800" b="0" i="0" u="none" strike="noStrike" baseline="0" dirty="0">
                <a:latin typeface="+mj-lt"/>
              </a:rPr>
              <a:t>Option items can be grouped together via the </a:t>
            </a:r>
            <a:r>
              <a:rPr lang="en-US" sz="1800" b="1" i="0" u="none" strike="noStrike" baseline="0" dirty="0">
                <a:latin typeface="+mj-lt"/>
              </a:rPr>
              <a:t>&lt;</a:t>
            </a:r>
            <a:r>
              <a:rPr lang="en-US" sz="1800" b="1" i="0" u="none" strike="noStrike" baseline="0" dirty="0" err="1">
                <a:latin typeface="+mj-lt"/>
              </a:rPr>
              <a:t>optgroup</a:t>
            </a:r>
            <a:r>
              <a:rPr lang="en-US" sz="1800" b="1" i="0" u="none" strike="noStrike" baseline="0" dirty="0">
                <a:latin typeface="+mj-lt"/>
              </a:rPr>
              <a:t>&gt; </a:t>
            </a:r>
            <a:r>
              <a:rPr lang="en-US" sz="1800" b="0" i="0" u="none" strike="noStrike" baseline="0" dirty="0">
                <a:latin typeface="+mj-lt"/>
              </a:rPr>
              <a:t>element. </a:t>
            </a:r>
          </a:p>
        </p:txBody>
      </p:sp>
      <p:pic>
        <p:nvPicPr>
          <p:cNvPr id="5" name="Picture 4" descr="FIGURE 5.19 Using the &lt;select&gt; element">
            <a:extLst>
              <a:ext uri="{FF2B5EF4-FFF2-40B4-BE49-F238E27FC236}">
                <a16:creationId xmlns:a16="http://schemas.microsoft.com/office/drawing/2014/main" id="{776DAAAC-1A2A-426A-A61D-7105C3C90FD7}"/>
              </a:ext>
            </a:extLst>
          </p:cNvPr>
          <p:cNvPicPr>
            <a:picLocks noChangeAspect="1"/>
          </p:cNvPicPr>
          <p:nvPr/>
        </p:nvPicPr>
        <p:blipFill rotWithShape="1">
          <a:blip r:embed="rId2"/>
          <a:srcRect t="46859"/>
          <a:stretch/>
        </p:blipFill>
        <p:spPr>
          <a:xfrm>
            <a:off x="1567533" y="1823128"/>
            <a:ext cx="6008934" cy="2733278"/>
          </a:xfrm>
          <a:prstGeom prst="rect">
            <a:avLst/>
          </a:prstGeom>
        </p:spPr>
      </p:pic>
    </p:spTree>
    <p:extLst>
      <p:ext uri="{BB962C8B-B14F-4D97-AF65-F5344CB8AC3E}">
        <p14:creationId xmlns:p14="http://schemas.microsoft.com/office/powerpoint/2010/main" val="35530833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47231-8BB3-4959-A992-5C50E57ABD55}"/>
              </a:ext>
            </a:extLst>
          </p:cNvPr>
          <p:cNvSpPr>
            <a:spLocks noGrp="1"/>
          </p:cNvSpPr>
          <p:nvPr>
            <p:ph type="title"/>
          </p:nvPr>
        </p:nvSpPr>
        <p:spPr/>
        <p:txBody>
          <a:bodyPr/>
          <a:lstStyle/>
          <a:p>
            <a:r>
              <a:rPr lang="en-CA" dirty="0"/>
              <a:t>Radio Buttons</a:t>
            </a:r>
          </a:p>
        </p:txBody>
      </p:sp>
      <p:sp>
        <p:nvSpPr>
          <p:cNvPr id="3" name="Text Placeholder 2">
            <a:extLst>
              <a:ext uri="{FF2B5EF4-FFF2-40B4-BE49-F238E27FC236}">
                <a16:creationId xmlns:a16="http://schemas.microsoft.com/office/drawing/2014/main" id="{DA5C7B1E-2F6E-4232-B264-41433E1D9554}"/>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Radio buttons </a:t>
            </a:r>
            <a:r>
              <a:rPr lang="en-US" sz="1800" b="0" i="0" u="none" strike="noStrike" baseline="0" dirty="0">
                <a:solidFill>
                  <a:srgbClr val="000000"/>
                </a:solidFill>
                <a:latin typeface="+mj-lt"/>
              </a:rPr>
              <a:t>are useful when you want the user to select a single item from a small list of choices and you want all the choices to be visible.</a:t>
            </a:r>
          </a:p>
          <a:p>
            <a:pPr marL="114300" indent="0" algn="l">
              <a:buNone/>
            </a:pPr>
            <a:r>
              <a:rPr lang="en-US" sz="1800" b="0" i="0" u="none" strike="noStrike" baseline="0" dirty="0">
                <a:latin typeface="+mj-lt"/>
              </a:rPr>
              <a:t>radio buttons are added via the </a:t>
            </a:r>
            <a:r>
              <a:rPr lang="en-US" sz="1800" b="1" i="0" u="none" strike="noStrike" baseline="0" dirty="0">
                <a:latin typeface="+mj-lt"/>
              </a:rPr>
              <a:t>&lt;input type="radio"&gt; </a:t>
            </a:r>
            <a:r>
              <a:rPr lang="en-US" sz="1800" b="0" i="0" u="none" strike="noStrike" baseline="0" dirty="0">
                <a:latin typeface="+mj-lt"/>
              </a:rPr>
              <a:t>element</a:t>
            </a:r>
          </a:p>
          <a:p>
            <a:pPr marL="114300" indent="0" algn="l">
              <a:buNone/>
            </a:pPr>
            <a:r>
              <a:rPr lang="en-US" sz="1800" b="0" i="0" u="none" strike="noStrike" baseline="0" dirty="0">
                <a:latin typeface="+mj-lt"/>
              </a:rPr>
              <a:t>The checked attribute is used to indicate the default choice, while the value attribute works in the same manner as with the </a:t>
            </a:r>
            <a:r>
              <a:rPr lang="en-US" sz="1800" b="1" i="0" u="none" strike="noStrike" baseline="0" dirty="0">
                <a:latin typeface="+mj-lt"/>
              </a:rPr>
              <a:t>&lt;option&gt; </a:t>
            </a:r>
            <a:r>
              <a:rPr lang="en-US" sz="1800" b="0" i="0" u="none" strike="noStrike" baseline="0" dirty="0">
                <a:latin typeface="+mj-lt"/>
              </a:rPr>
              <a:t>element.</a:t>
            </a:r>
            <a:endParaRPr lang="en-CA" dirty="0">
              <a:latin typeface="+mj-lt"/>
            </a:endParaRPr>
          </a:p>
        </p:txBody>
      </p:sp>
      <p:pic>
        <p:nvPicPr>
          <p:cNvPr id="5" name="Picture 4" descr="FIGURE 5.21 Radio buttons">
            <a:extLst>
              <a:ext uri="{FF2B5EF4-FFF2-40B4-BE49-F238E27FC236}">
                <a16:creationId xmlns:a16="http://schemas.microsoft.com/office/drawing/2014/main" id="{3EBFEC98-7BFE-4E00-B18B-C861EB7AC7BE}"/>
              </a:ext>
            </a:extLst>
          </p:cNvPr>
          <p:cNvPicPr>
            <a:picLocks noChangeAspect="1"/>
          </p:cNvPicPr>
          <p:nvPr/>
        </p:nvPicPr>
        <p:blipFill>
          <a:blip r:embed="rId2"/>
          <a:stretch>
            <a:fillRect/>
          </a:stretch>
        </p:blipFill>
        <p:spPr>
          <a:xfrm>
            <a:off x="1594883" y="3581843"/>
            <a:ext cx="5954233" cy="685863"/>
          </a:xfrm>
          <a:prstGeom prst="rect">
            <a:avLst/>
          </a:prstGeom>
        </p:spPr>
      </p:pic>
    </p:spTree>
    <p:extLst>
      <p:ext uri="{BB962C8B-B14F-4D97-AF65-F5344CB8AC3E}">
        <p14:creationId xmlns:p14="http://schemas.microsoft.com/office/powerpoint/2010/main" val="17882646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1456B-F085-4804-AF21-9DF55B17D613}"/>
              </a:ext>
            </a:extLst>
          </p:cNvPr>
          <p:cNvSpPr>
            <a:spLocks noGrp="1"/>
          </p:cNvSpPr>
          <p:nvPr>
            <p:ph type="title"/>
          </p:nvPr>
        </p:nvSpPr>
        <p:spPr/>
        <p:txBody>
          <a:bodyPr/>
          <a:lstStyle/>
          <a:p>
            <a:r>
              <a:rPr lang="en-CA" dirty="0"/>
              <a:t>Checkboxes</a:t>
            </a:r>
          </a:p>
        </p:txBody>
      </p:sp>
      <p:sp>
        <p:nvSpPr>
          <p:cNvPr id="3" name="Text Placeholder 2">
            <a:extLst>
              <a:ext uri="{FF2B5EF4-FFF2-40B4-BE49-F238E27FC236}">
                <a16:creationId xmlns:a16="http://schemas.microsoft.com/office/drawing/2014/main" id="{5F021F47-427B-41FF-891E-53468E2FA440}"/>
              </a:ext>
            </a:extLst>
          </p:cNvPr>
          <p:cNvSpPr>
            <a:spLocks noGrp="1"/>
          </p:cNvSpPr>
          <p:nvPr>
            <p:ph type="body" idx="1"/>
          </p:nvPr>
        </p:nvSpPr>
        <p:spPr/>
        <p:txBody>
          <a:bodyPr/>
          <a:lstStyle/>
          <a:p>
            <a:pPr marL="114300" indent="0">
              <a:buNone/>
            </a:pPr>
            <a:r>
              <a:rPr lang="en-US" sz="1400" b="0" i="0" u="none" strike="noStrike" baseline="0" dirty="0">
                <a:solidFill>
                  <a:srgbClr val="000000"/>
                </a:solidFill>
                <a:latin typeface="+mj-lt"/>
              </a:rPr>
              <a:t>A </a:t>
            </a:r>
            <a:r>
              <a:rPr lang="en-US" sz="1400" b="1" i="0" u="none" strike="noStrike" baseline="0" dirty="0">
                <a:solidFill>
                  <a:srgbClr val="009A9A"/>
                </a:solidFill>
                <a:latin typeface="+mj-lt"/>
              </a:rPr>
              <a:t>checkbox </a:t>
            </a:r>
            <a:r>
              <a:rPr lang="en-US" sz="1400" b="0" i="0" u="none" strike="noStrike" baseline="0" dirty="0">
                <a:solidFill>
                  <a:srgbClr val="000000"/>
                </a:solidFill>
                <a:latin typeface="+mj-lt"/>
              </a:rPr>
              <a:t>is used for obtaining a yes/no or on/off response from the user.</a:t>
            </a:r>
          </a:p>
          <a:p>
            <a:pPr marL="114300" indent="0">
              <a:buNone/>
            </a:pPr>
            <a:r>
              <a:rPr lang="en-US" sz="1400" b="0" i="0" u="none" strike="noStrike" baseline="0" dirty="0">
                <a:latin typeface="+mj-lt"/>
              </a:rPr>
              <a:t>Checkboxes are added via the </a:t>
            </a:r>
            <a:r>
              <a:rPr lang="en-US" sz="1400" b="1" i="0" u="none" strike="noStrike" baseline="0" dirty="0">
                <a:latin typeface="+mj-lt"/>
              </a:rPr>
              <a:t>&lt;input type="checkbox"&gt;</a:t>
            </a:r>
          </a:p>
          <a:p>
            <a:pPr marL="114300" indent="0">
              <a:buNone/>
            </a:pPr>
            <a:r>
              <a:rPr lang="en-US" sz="1400" b="0" i="0" u="none" strike="noStrike" baseline="0" dirty="0">
                <a:latin typeface="+mj-lt"/>
              </a:rPr>
              <a:t>The </a:t>
            </a:r>
            <a:r>
              <a:rPr lang="en-US" sz="1400" b="1" i="0" u="none" strike="noStrike" baseline="0" dirty="0">
                <a:latin typeface="+mj-lt"/>
              </a:rPr>
              <a:t>checked</a:t>
            </a:r>
            <a:r>
              <a:rPr lang="en-US" sz="1400" b="0" i="0" u="none" strike="noStrike" baseline="0" dirty="0">
                <a:latin typeface="+mj-lt"/>
              </a:rPr>
              <a:t> attribute can be used to set the default value </a:t>
            </a:r>
            <a:r>
              <a:rPr lang="en-CA" sz="1400" b="0" i="0" u="none" strike="noStrike" baseline="0" dirty="0">
                <a:latin typeface="+mj-lt"/>
              </a:rPr>
              <a:t>of a checkbox.</a:t>
            </a:r>
          </a:p>
          <a:p>
            <a:pPr marL="114300" indent="0">
              <a:buNone/>
            </a:pPr>
            <a:r>
              <a:rPr lang="en-US" sz="1400" b="0" i="0" u="none" strike="noStrike" baseline="0" dirty="0">
                <a:latin typeface="+mj-lt"/>
              </a:rPr>
              <a:t>Each checked checkbox will have its value sent to the server.</a:t>
            </a:r>
            <a:endParaRPr lang="en-CA" sz="1200" dirty="0">
              <a:latin typeface="+mj-lt"/>
            </a:endParaRPr>
          </a:p>
        </p:txBody>
      </p:sp>
      <p:pic>
        <p:nvPicPr>
          <p:cNvPr id="5" name="Picture 4" descr="FIGURE 5.22 Checkbox buttons">
            <a:extLst>
              <a:ext uri="{FF2B5EF4-FFF2-40B4-BE49-F238E27FC236}">
                <a16:creationId xmlns:a16="http://schemas.microsoft.com/office/drawing/2014/main" id="{28D666C1-EC81-424D-9D74-D628EE08B215}"/>
              </a:ext>
            </a:extLst>
          </p:cNvPr>
          <p:cNvPicPr>
            <a:picLocks noChangeAspect="1"/>
          </p:cNvPicPr>
          <p:nvPr/>
        </p:nvPicPr>
        <p:blipFill>
          <a:blip r:embed="rId2"/>
          <a:stretch>
            <a:fillRect/>
          </a:stretch>
        </p:blipFill>
        <p:spPr>
          <a:xfrm>
            <a:off x="1972339" y="2993918"/>
            <a:ext cx="5199321" cy="1619646"/>
          </a:xfrm>
          <a:prstGeom prst="rect">
            <a:avLst/>
          </a:prstGeom>
        </p:spPr>
      </p:pic>
    </p:spTree>
    <p:extLst>
      <p:ext uri="{BB962C8B-B14F-4D97-AF65-F5344CB8AC3E}">
        <p14:creationId xmlns:p14="http://schemas.microsoft.com/office/powerpoint/2010/main" val="13614879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0EE16-6C55-4461-A592-7B856FD5C64D}"/>
              </a:ext>
            </a:extLst>
          </p:cNvPr>
          <p:cNvSpPr>
            <a:spLocks noGrp="1"/>
          </p:cNvSpPr>
          <p:nvPr>
            <p:ph type="title"/>
          </p:nvPr>
        </p:nvSpPr>
        <p:spPr/>
        <p:txBody>
          <a:bodyPr/>
          <a:lstStyle/>
          <a:p>
            <a:r>
              <a:rPr lang="en-CA" dirty="0"/>
              <a:t>Button Controls</a:t>
            </a:r>
          </a:p>
        </p:txBody>
      </p:sp>
      <p:sp>
        <p:nvSpPr>
          <p:cNvPr id="3" name="Text Placeholder 2">
            <a:extLst>
              <a:ext uri="{FF2B5EF4-FFF2-40B4-BE49-F238E27FC236}">
                <a16:creationId xmlns:a16="http://schemas.microsoft.com/office/drawing/2014/main" id="{5F9121B9-FB9A-4E5E-92EB-B74A45FC5C3E}"/>
              </a:ext>
            </a:extLst>
          </p:cNvPr>
          <p:cNvSpPr>
            <a:spLocks noGrp="1"/>
          </p:cNvSpPr>
          <p:nvPr>
            <p:ph type="body" idx="1"/>
          </p:nvPr>
        </p:nvSpPr>
        <p:spPr/>
        <p:txBody>
          <a:bodyPr/>
          <a:lstStyle/>
          <a:p>
            <a:pPr marL="114300" indent="0">
              <a:buNone/>
            </a:pPr>
            <a:r>
              <a:rPr lang="en-US" sz="1800" b="1" i="0" u="none" strike="noStrike" baseline="0" dirty="0">
                <a:latin typeface="+mj-lt"/>
              </a:rPr>
              <a:t>&lt;input type="submit"&gt; </a:t>
            </a:r>
            <a:r>
              <a:rPr lang="en-US" sz="1800" b="0" i="0" u="none" strike="noStrike" baseline="0" dirty="0">
                <a:latin typeface="+mj-lt"/>
              </a:rPr>
              <a:t>Creates a button that submits the form data to the server.</a:t>
            </a:r>
          </a:p>
          <a:p>
            <a:pPr marL="114300" indent="0">
              <a:buNone/>
            </a:pPr>
            <a:r>
              <a:rPr lang="en-US" sz="1800" b="1" i="0" u="none" strike="noStrike" baseline="0" dirty="0">
                <a:latin typeface="+mj-lt"/>
              </a:rPr>
              <a:t>&lt;input type="reset"&gt; </a:t>
            </a:r>
            <a:r>
              <a:rPr lang="en-US" sz="1800" b="0" i="0" u="none" strike="noStrike" baseline="0" dirty="0">
                <a:latin typeface="+mj-lt"/>
              </a:rPr>
              <a:t>Creates a button that clears any of the user’s already entered form data.</a:t>
            </a:r>
            <a:endParaRPr lang="en-US" sz="1800" dirty="0">
              <a:latin typeface="+mj-lt"/>
            </a:endParaRPr>
          </a:p>
          <a:p>
            <a:pPr marL="114300" indent="0" algn="l">
              <a:buNone/>
            </a:pPr>
            <a:r>
              <a:rPr lang="en-US" sz="1800" b="1" i="0" u="none" strike="noStrike" baseline="0" dirty="0">
                <a:latin typeface="+mj-lt"/>
              </a:rPr>
              <a:t>&lt;input type="button"&gt; </a:t>
            </a:r>
            <a:r>
              <a:rPr lang="en-US" sz="1800" b="0" i="0" u="none" strike="noStrike" baseline="0" dirty="0">
                <a:latin typeface="+mj-lt"/>
              </a:rPr>
              <a:t>Creates a custom button. This button may require JavaScript for it to actually </a:t>
            </a:r>
            <a:r>
              <a:rPr lang="en-CA" sz="1800" b="0" i="0" u="none" strike="noStrike" baseline="0" dirty="0">
                <a:latin typeface="+mj-lt"/>
              </a:rPr>
              <a:t>perform any action.</a:t>
            </a:r>
          </a:p>
          <a:p>
            <a:pPr marL="114300" indent="0" algn="l">
              <a:buNone/>
            </a:pPr>
            <a:r>
              <a:rPr lang="en-US" sz="1800" b="1" i="0" u="none" strike="noStrike" baseline="0" dirty="0">
                <a:latin typeface="+mj-lt"/>
              </a:rPr>
              <a:t>&lt;input type="image"&gt; </a:t>
            </a:r>
            <a:r>
              <a:rPr lang="en-US" sz="1800" b="0" i="0" u="none" strike="noStrike" baseline="0" dirty="0">
                <a:latin typeface="+mj-lt"/>
              </a:rPr>
              <a:t>Creates a custom submit button that uses an image for its display.</a:t>
            </a:r>
            <a:endParaRPr lang="en-CA" sz="1800" dirty="0">
              <a:latin typeface="+mj-lt"/>
            </a:endParaRPr>
          </a:p>
          <a:p>
            <a:pPr marL="114300" indent="0" algn="l">
              <a:buNone/>
            </a:pPr>
            <a:r>
              <a:rPr lang="en-US" sz="1800" b="1" i="0" u="none" strike="noStrike" baseline="0" dirty="0">
                <a:latin typeface="+mj-lt"/>
              </a:rPr>
              <a:t>&lt;button&gt; </a:t>
            </a:r>
            <a:r>
              <a:rPr lang="en-US" sz="1800" b="0" i="0" u="none" strike="noStrike" baseline="0" dirty="0">
                <a:latin typeface="+mj-lt"/>
              </a:rPr>
              <a:t>Creates a custom button.</a:t>
            </a:r>
            <a:endParaRPr lang="en-CA" dirty="0">
              <a:latin typeface="+mj-lt"/>
            </a:endParaRPr>
          </a:p>
        </p:txBody>
      </p:sp>
    </p:spTree>
    <p:extLst>
      <p:ext uri="{BB962C8B-B14F-4D97-AF65-F5344CB8AC3E}">
        <p14:creationId xmlns:p14="http://schemas.microsoft.com/office/powerpoint/2010/main" val="593381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66BB9-9AC7-493C-824E-3B1E4DE3515B}"/>
              </a:ext>
            </a:extLst>
          </p:cNvPr>
          <p:cNvSpPr>
            <a:spLocks noGrp="1"/>
          </p:cNvSpPr>
          <p:nvPr>
            <p:ph type="title"/>
          </p:nvPr>
        </p:nvSpPr>
        <p:spPr/>
        <p:txBody>
          <a:bodyPr/>
          <a:lstStyle/>
          <a:p>
            <a:r>
              <a:rPr lang="en-CA" dirty="0"/>
              <a:t>HTML Tables</a:t>
            </a:r>
          </a:p>
        </p:txBody>
      </p:sp>
      <p:sp>
        <p:nvSpPr>
          <p:cNvPr id="3" name="Text Placeholder 2">
            <a:extLst>
              <a:ext uri="{FF2B5EF4-FFF2-40B4-BE49-F238E27FC236}">
                <a16:creationId xmlns:a16="http://schemas.microsoft.com/office/drawing/2014/main" id="{71E4E6B7-3737-4AFD-8E99-10A242BBEF89}"/>
              </a:ext>
            </a:extLst>
          </p:cNvPr>
          <p:cNvSpPr>
            <a:spLocks noGrp="1"/>
          </p:cNvSpPr>
          <p:nvPr>
            <p:ph type="body" idx="1"/>
          </p:nvPr>
        </p:nvSpPr>
        <p:spPr>
          <a:xfrm>
            <a:off x="457201" y="1081088"/>
            <a:ext cx="4114800" cy="3532476"/>
          </a:xfrm>
        </p:spPr>
        <p:txBody>
          <a:bodyPr/>
          <a:lstStyle/>
          <a:p>
            <a:pPr marL="114300" indent="0" algn="l">
              <a:buNone/>
            </a:pPr>
            <a:r>
              <a:rPr lang="en-US" b="0" i="0" u="none" strike="noStrike" baseline="0" dirty="0">
                <a:solidFill>
                  <a:srgbClr val="000000"/>
                </a:solidFill>
                <a:latin typeface="+mj-lt"/>
              </a:rPr>
              <a:t>A </a:t>
            </a:r>
            <a:r>
              <a:rPr lang="en-US" b="1" i="0" u="none" strike="noStrike" baseline="0" dirty="0">
                <a:solidFill>
                  <a:srgbClr val="009A9A"/>
                </a:solidFill>
                <a:latin typeface="+mj-lt"/>
              </a:rPr>
              <a:t>table </a:t>
            </a:r>
            <a:r>
              <a:rPr lang="en-US" b="0" i="0" u="none" strike="noStrike" baseline="0" dirty="0">
                <a:solidFill>
                  <a:srgbClr val="000000"/>
                </a:solidFill>
                <a:latin typeface="+mj-lt"/>
              </a:rPr>
              <a:t>in HTML is created using the &lt;table&gt; element and can be used to represent information that exists in a two-dimensional grid.</a:t>
            </a:r>
            <a:r>
              <a:rPr lang="en-CA" b="0" i="0" u="none" strike="noStrike" baseline="0" dirty="0">
                <a:latin typeface="+mj-lt"/>
              </a:rPr>
              <a:t> </a:t>
            </a:r>
          </a:p>
          <a:p>
            <a:pPr marL="114300" indent="0" algn="l">
              <a:buNone/>
            </a:pPr>
            <a:r>
              <a:rPr lang="en-CA" b="0" i="0" u="none" strike="noStrike" baseline="0" dirty="0">
                <a:latin typeface="+mj-lt"/>
              </a:rPr>
              <a:t>Just like a </a:t>
            </a:r>
            <a:r>
              <a:rPr lang="en-US" b="0" i="0" u="none" strike="noStrike" baseline="0" dirty="0">
                <a:latin typeface="+mj-lt"/>
              </a:rPr>
              <a:t>real-world table, an HTML table can contain any type of data: not just numbers, but text, images, forms, even other tables</a:t>
            </a:r>
          </a:p>
          <a:p>
            <a:pPr marL="114300" indent="0" algn="l">
              <a:buNone/>
            </a:pPr>
            <a:r>
              <a:rPr lang="en-US" b="0" i="0" u="none" strike="noStrike" baseline="0" dirty="0">
                <a:latin typeface="+mj-lt"/>
              </a:rPr>
              <a:t>&lt;table&gt; contains any number of rows (&lt;tr&gt;); each row contains any number of table data cells (&lt;td&gt;)</a:t>
            </a:r>
            <a:endParaRPr lang="en-CA" dirty="0">
              <a:latin typeface="+mj-lt"/>
            </a:endParaRPr>
          </a:p>
        </p:txBody>
      </p:sp>
      <p:pic>
        <p:nvPicPr>
          <p:cNvPr id="5" name="Picture 4" descr="FIGURE 5.1 Examples of tables">
            <a:extLst>
              <a:ext uri="{FF2B5EF4-FFF2-40B4-BE49-F238E27FC236}">
                <a16:creationId xmlns:a16="http://schemas.microsoft.com/office/drawing/2014/main" id="{4080CDD5-3D3B-4254-9131-79292F314AA9}"/>
              </a:ext>
            </a:extLst>
          </p:cNvPr>
          <p:cNvPicPr>
            <a:picLocks noChangeAspect="1"/>
          </p:cNvPicPr>
          <p:nvPr/>
        </p:nvPicPr>
        <p:blipFill>
          <a:blip r:embed="rId2"/>
          <a:stretch>
            <a:fillRect/>
          </a:stretch>
        </p:blipFill>
        <p:spPr>
          <a:xfrm>
            <a:off x="4541060" y="1371600"/>
            <a:ext cx="4145739" cy="2527890"/>
          </a:xfrm>
          <a:prstGeom prst="rect">
            <a:avLst/>
          </a:prstGeom>
        </p:spPr>
      </p:pic>
    </p:spTree>
    <p:extLst>
      <p:ext uri="{BB962C8B-B14F-4D97-AF65-F5344CB8AC3E}">
        <p14:creationId xmlns:p14="http://schemas.microsoft.com/office/powerpoint/2010/main" val="40103364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80BEA-82D5-46E9-9963-2303E889A596}"/>
              </a:ext>
            </a:extLst>
          </p:cNvPr>
          <p:cNvSpPr>
            <a:spLocks noGrp="1"/>
          </p:cNvSpPr>
          <p:nvPr>
            <p:ph type="title"/>
          </p:nvPr>
        </p:nvSpPr>
        <p:spPr/>
        <p:txBody>
          <a:bodyPr/>
          <a:lstStyle/>
          <a:p>
            <a:r>
              <a:rPr lang="en-CA" dirty="0"/>
              <a:t>Example button elements</a:t>
            </a:r>
          </a:p>
        </p:txBody>
      </p:sp>
      <p:pic>
        <p:nvPicPr>
          <p:cNvPr id="5" name="Picture 4" descr="FIGURE 5.23 Example button elements">
            <a:extLst>
              <a:ext uri="{FF2B5EF4-FFF2-40B4-BE49-F238E27FC236}">
                <a16:creationId xmlns:a16="http://schemas.microsoft.com/office/drawing/2014/main" id="{DF689171-A46E-4373-A5A6-F7C4EDADC810}"/>
              </a:ext>
            </a:extLst>
          </p:cNvPr>
          <p:cNvPicPr>
            <a:picLocks noChangeAspect="1"/>
          </p:cNvPicPr>
          <p:nvPr/>
        </p:nvPicPr>
        <p:blipFill>
          <a:blip r:embed="rId2"/>
          <a:stretch>
            <a:fillRect/>
          </a:stretch>
        </p:blipFill>
        <p:spPr>
          <a:xfrm>
            <a:off x="2147342" y="1165241"/>
            <a:ext cx="4849315" cy="3261537"/>
          </a:xfrm>
          <a:prstGeom prst="rect">
            <a:avLst/>
          </a:prstGeom>
        </p:spPr>
      </p:pic>
    </p:spTree>
    <p:extLst>
      <p:ext uri="{BB962C8B-B14F-4D97-AF65-F5344CB8AC3E}">
        <p14:creationId xmlns:p14="http://schemas.microsoft.com/office/powerpoint/2010/main" val="13272191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02F32-8676-4A6B-8B54-918D7E487845}"/>
              </a:ext>
            </a:extLst>
          </p:cNvPr>
          <p:cNvSpPr>
            <a:spLocks noGrp="1"/>
          </p:cNvSpPr>
          <p:nvPr>
            <p:ph type="title"/>
          </p:nvPr>
        </p:nvSpPr>
        <p:spPr/>
        <p:txBody>
          <a:bodyPr/>
          <a:lstStyle/>
          <a:p>
            <a:r>
              <a:rPr lang="en-CA" dirty="0"/>
              <a:t>Specialized Controls</a:t>
            </a:r>
          </a:p>
        </p:txBody>
      </p:sp>
      <p:sp>
        <p:nvSpPr>
          <p:cNvPr id="3" name="Text Placeholder 2">
            <a:extLst>
              <a:ext uri="{FF2B5EF4-FFF2-40B4-BE49-F238E27FC236}">
                <a16:creationId xmlns:a16="http://schemas.microsoft.com/office/drawing/2014/main" id="{0F36D131-0941-48D5-99E5-26799252B59B}"/>
              </a:ext>
            </a:extLst>
          </p:cNvPr>
          <p:cNvSpPr>
            <a:spLocks noGrp="1"/>
          </p:cNvSpPr>
          <p:nvPr>
            <p:ph type="body" idx="1"/>
          </p:nvPr>
        </p:nvSpPr>
        <p:spPr/>
        <p:txBody>
          <a:bodyPr/>
          <a:lstStyle/>
          <a:p>
            <a:pPr marL="114300" indent="0">
              <a:buNone/>
            </a:pPr>
            <a:r>
              <a:rPr lang="en-CA" b="1" i="0" u="none" strike="noStrike" baseline="0" dirty="0">
                <a:latin typeface="+mj-lt"/>
              </a:rPr>
              <a:t>&lt;input type="hidden"&gt; </a:t>
            </a:r>
            <a:r>
              <a:rPr lang="en-CA" b="0" i="0" u="none" strike="noStrike" baseline="0" dirty="0">
                <a:latin typeface="+mj-lt"/>
              </a:rPr>
              <a:t>element  will </a:t>
            </a:r>
            <a:r>
              <a:rPr lang="en-US" b="0" i="0" u="none" strike="noStrike" baseline="0" dirty="0">
                <a:latin typeface="+mj-lt"/>
              </a:rPr>
              <a:t>be covered in more detail in Chapter 15 on State Management</a:t>
            </a:r>
          </a:p>
          <a:p>
            <a:pPr marL="114300" indent="0" algn="l">
              <a:buNone/>
            </a:pPr>
            <a:r>
              <a:rPr lang="en-US" b="1" i="0" u="none" strike="noStrike" baseline="0" dirty="0">
                <a:latin typeface="+mj-lt"/>
              </a:rPr>
              <a:t>&lt;input type="file"&gt; </a:t>
            </a:r>
            <a:r>
              <a:rPr lang="en-US" b="0" i="0" u="none" strike="noStrike" baseline="0" dirty="0">
                <a:latin typeface="+mj-lt"/>
              </a:rPr>
              <a:t>element, which is used to upload a file from the client to the server</a:t>
            </a:r>
            <a:endParaRPr lang="en-US" dirty="0">
              <a:latin typeface="+mj-lt"/>
            </a:endParaRPr>
          </a:p>
          <a:p>
            <a:pPr marL="114300" indent="0" algn="l">
              <a:buNone/>
            </a:pPr>
            <a:r>
              <a:rPr lang="en-US" b="0" i="0" u="none" strike="noStrike" baseline="0" dirty="0">
                <a:latin typeface="+mj-lt"/>
              </a:rPr>
              <a:t>Notice that the </a:t>
            </a:r>
            <a:r>
              <a:rPr lang="en-US" b="1" i="0" u="none" strike="noStrike" baseline="0" dirty="0">
                <a:latin typeface="+mj-lt"/>
              </a:rPr>
              <a:t>&lt;form&gt; </a:t>
            </a:r>
            <a:r>
              <a:rPr lang="en-US" b="0" i="0" u="none" strike="noStrike" baseline="0" dirty="0">
                <a:latin typeface="+mj-lt"/>
              </a:rPr>
              <a:t>element must use the </a:t>
            </a:r>
            <a:r>
              <a:rPr lang="en-US" b="1" i="0" u="none" strike="noStrike" baseline="0" dirty="0">
                <a:latin typeface="+mj-lt"/>
              </a:rPr>
              <a:t>post</a:t>
            </a:r>
            <a:r>
              <a:rPr lang="en-US" b="0" i="0" u="none" strike="noStrike" baseline="0" dirty="0">
                <a:latin typeface="+mj-lt"/>
              </a:rPr>
              <a:t> method and must include the </a:t>
            </a:r>
            <a:r>
              <a:rPr lang="en-US" b="1" i="0" u="none" strike="noStrike" baseline="0" dirty="0" err="1">
                <a:latin typeface="+mj-lt"/>
              </a:rPr>
              <a:t>enctype</a:t>
            </a:r>
            <a:r>
              <a:rPr lang="en-US" b="1" i="0" u="none" strike="noStrike" baseline="0" dirty="0">
                <a:latin typeface="+mj-lt"/>
              </a:rPr>
              <a:t>="multipart/form-data" </a:t>
            </a:r>
            <a:r>
              <a:rPr lang="en-US" b="0" i="0" u="none" strike="noStrike" baseline="0" dirty="0">
                <a:latin typeface="+mj-lt"/>
              </a:rPr>
              <a:t>attribute as well.</a:t>
            </a:r>
            <a:endParaRPr lang="en-CA" sz="1400" dirty="0">
              <a:latin typeface="+mj-lt"/>
            </a:endParaRPr>
          </a:p>
        </p:txBody>
      </p:sp>
      <p:pic>
        <p:nvPicPr>
          <p:cNvPr id="5" name="Picture 4" descr="FIGURE 5.24 File upload control (in Chrome)">
            <a:extLst>
              <a:ext uri="{FF2B5EF4-FFF2-40B4-BE49-F238E27FC236}">
                <a16:creationId xmlns:a16="http://schemas.microsoft.com/office/drawing/2014/main" id="{1434AE4D-D379-411A-BC9E-760BCFC7827E}"/>
              </a:ext>
            </a:extLst>
          </p:cNvPr>
          <p:cNvPicPr>
            <a:picLocks noChangeAspect="1"/>
          </p:cNvPicPr>
          <p:nvPr/>
        </p:nvPicPr>
        <p:blipFill>
          <a:blip r:embed="rId2"/>
          <a:stretch>
            <a:fillRect/>
          </a:stretch>
        </p:blipFill>
        <p:spPr>
          <a:xfrm>
            <a:off x="1626781" y="3347057"/>
            <a:ext cx="5890437" cy="987004"/>
          </a:xfrm>
          <a:prstGeom prst="rect">
            <a:avLst/>
          </a:prstGeom>
        </p:spPr>
      </p:pic>
    </p:spTree>
    <p:extLst>
      <p:ext uri="{BB962C8B-B14F-4D97-AF65-F5344CB8AC3E}">
        <p14:creationId xmlns:p14="http://schemas.microsoft.com/office/powerpoint/2010/main" val="8764536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715F0-3C70-475D-A1F2-D14792315C9B}"/>
              </a:ext>
            </a:extLst>
          </p:cNvPr>
          <p:cNvSpPr>
            <a:spLocks noGrp="1"/>
          </p:cNvSpPr>
          <p:nvPr>
            <p:ph type="title"/>
          </p:nvPr>
        </p:nvSpPr>
        <p:spPr/>
        <p:txBody>
          <a:bodyPr/>
          <a:lstStyle/>
          <a:p>
            <a:r>
              <a:rPr lang="en-CA" dirty="0"/>
              <a:t>Number and Range</a:t>
            </a:r>
          </a:p>
        </p:txBody>
      </p:sp>
      <p:sp>
        <p:nvSpPr>
          <p:cNvPr id="3" name="Text Placeholder 2">
            <a:extLst>
              <a:ext uri="{FF2B5EF4-FFF2-40B4-BE49-F238E27FC236}">
                <a16:creationId xmlns:a16="http://schemas.microsoft.com/office/drawing/2014/main" id="{A6DE1B3B-F4C1-4B99-83B2-6E6B09F07305}"/>
              </a:ext>
            </a:extLst>
          </p:cNvPr>
          <p:cNvSpPr>
            <a:spLocks noGrp="1"/>
          </p:cNvSpPr>
          <p:nvPr>
            <p:ph type="body" idx="1"/>
          </p:nvPr>
        </p:nvSpPr>
        <p:spPr/>
        <p:txBody>
          <a:bodyPr/>
          <a:lstStyle/>
          <a:p>
            <a:pPr algn="l"/>
            <a:r>
              <a:rPr lang="en-US" sz="1800" b="0" i="0" u="none" strike="noStrike" baseline="0" dirty="0">
                <a:latin typeface="+mj-lt"/>
              </a:rPr>
              <a:t>HTML5 introduced the number and range controls provide a way to input numeric values that eliminates the need for client-side numeric validation (for security reasons you would still check the numbers for validity on the server)</a:t>
            </a:r>
            <a:endParaRPr lang="en-CA" dirty="0">
              <a:latin typeface="+mj-lt"/>
            </a:endParaRPr>
          </a:p>
        </p:txBody>
      </p:sp>
      <p:pic>
        <p:nvPicPr>
          <p:cNvPr id="5" name="Picture 4" descr="FIGURE 5.25 Number and range input controls">
            <a:extLst>
              <a:ext uri="{FF2B5EF4-FFF2-40B4-BE49-F238E27FC236}">
                <a16:creationId xmlns:a16="http://schemas.microsoft.com/office/drawing/2014/main" id="{B9A73958-1B33-4CC8-BC5D-0F25FF045EB6}"/>
              </a:ext>
            </a:extLst>
          </p:cNvPr>
          <p:cNvPicPr>
            <a:picLocks noChangeAspect="1"/>
          </p:cNvPicPr>
          <p:nvPr/>
        </p:nvPicPr>
        <p:blipFill>
          <a:blip r:embed="rId2"/>
          <a:stretch>
            <a:fillRect/>
          </a:stretch>
        </p:blipFill>
        <p:spPr>
          <a:xfrm>
            <a:off x="1791586" y="2571750"/>
            <a:ext cx="5560828" cy="2074936"/>
          </a:xfrm>
          <a:prstGeom prst="rect">
            <a:avLst/>
          </a:prstGeom>
        </p:spPr>
      </p:pic>
    </p:spTree>
    <p:extLst>
      <p:ext uri="{BB962C8B-B14F-4D97-AF65-F5344CB8AC3E}">
        <p14:creationId xmlns:p14="http://schemas.microsoft.com/office/powerpoint/2010/main" val="39800916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5C525-BA6D-4F18-9C00-5E546653A908}"/>
              </a:ext>
            </a:extLst>
          </p:cNvPr>
          <p:cNvSpPr>
            <a:spLocks noGrp="1"/>
          </p:cNvSpPr>
          <p:nvPr>
            <p:ph type="title"/>
          </p:nvPr>
        </p:nvSpPr>
        <p:spPr/>
        <p:txBody>
          <a:bodyPr/>
          <a:lstStyle/>
          <a:p>
            <a:r>
              <a:rPr lang="en-CA" dirty="0"/>
              <a:t>Color</a:t>
            </a:r>
          </a:p>
        </p:txBody>
      </p:sp>
      <p:sp>
        <p:nvSpPr>
          <p:cNvPr id="3" name="Text Placeholder 2">
            <a:extLst>
              <a:ext uri="{FF2B5EF4-FFF2-40B4-BE49-F238E27FC236}">
                <a16:creationId xmlns:a16="http://schemas.microsoft.com/office/drawing/2014/main" id="{B0C9EE50-C410-4232-8E44-24EDE476EBD6}"/>
              </a:ext>
            </a:extLst>
          </p:cNvPr>
          <p:cNvSpPr>
            <a:spLocks noGrp="1"/>
          </p:cNvSpPr>
          <p:nvPr>
            <p:ph type="body" idx="1"/>
          </p:nvPr>
        </p:nvSpPr>
        <p:spPr/>
        <p:txBody>
          <a:bodyPr/>
          <a:lstStyle/>
          <a:p>
            <a:pPr marL="114300" indent="0" algn="l">
              <a:buNone/>
            </a:pPr>
            <a:r>
              <a:rPr lang="en-US" sz="1800" b="0" i="0" u="none" strike="noStrike" baseline="0" dirty="0">
                <a:latin typeface="+mj-lt"/>
              </a:rPr>
              <a:t>When it is necessary, the HTML5 color control provides a convenient interface for the user</a:t>
            </a:r>
            <a:endParaRPr lang="en-CA" dirty="0">
              <a:latin typeface="+mj-lt"/>
            </a:endParaRPr>
          </a:p>
        </p:txBody>
      </p:sp>
      <p:pic>
        <p:nvPicPr>
          <p:cNvPr id="5" name="Picture 4" descr="FIGURE 5.27 Color input control">
            <a:extLst>
              <a:ext uri="{FF2B5EF4-FFF2-40B4-BE49-F238E27FC236}">
                <a16:creationId xmlns:a16="http://schemas.microsoft.com/office/drawing/2014/main" id="{29ABFEF3-60CB-4751-85CE-824597072579}"/>
              </a:ext>
            </a:extLst>
          </p:cNvPr>
          <p:cNvPicPr>
            <a:picLocks noChangeAspect="1"/>
          </p:cNvPicPr>
          <p:nvPr/>
        </p:nvPicPr>
        <p:blipFill>
          <a:blip r:embed="rId2"/>
          <a:stretch>
            <a:fillRect/>
          </a:stretch>
        </p:blipFill>
        <p:spPr>
          <a:xfrm>
            <a:off x="1957129" y="1732854"/>
            <a:ext cx="5229742" cy="2977311"/>
          </a:xfrm>
          <a:prstGeom prst="rect">
            <a:avLst/>
          </a:prstGeom>
        </p:spPr>
      </p:pic>
    </p:spTree>
    <p:extLst>
      <p:ext uri="{BB962C8B-B14F-4D97-AF65-F5344CB8AC3E}">
        <p14:creationId xmlns:p14="http://schemas.microsoft.com/office/powerpoint/2010/main" val="15235074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F20B9-D1A3-42F8-9EE1-8E110FED6893}"/>
              </a:ext>
            </a:extLst>
          </p:cNvPr>
          <p:cNvSpPr>
            <a:spLocks noGrp="1"/>
          </p:cNvSpPr>
          <p:nvPr>
            <p:ph type="title"/>
          </p:nvPr>
        </p:nvSpPr>
        <p:spPr/>
        <p:txBody>
          <a:bodyPr/>
          <a:lstStyle/>
          <a:p>
            <a:r>
              <a:rPr lang="en-CA" dirty="0"/>
              <a:t>Date and Time Controls</a:t>
            </a:r>
          </a:p>
        </p:txBody>
      </p:sp>
      <p:sp>
        <p:nvSpPr>
          <p:cNvPr id="3" name="Text Placeholder 2">
            <a:extLst>
              <a:ext uri="{FF2B5EF4-FFF2-40B4-BE49-F238E27FC236}">
                <a16:creationId xmlns:a16="http://schemas.microsoft.com/office/drawing/2014/main" id="{6078A637-320D-44E8-A621-5178E62E5762}"/>
              </a:ext>
            </a:extLst>
          </p:cNvPr>
          <p:cNvSpPr>
            <a:spLocks noGrp="1"/>
          </p:cNvSpPr>
          <p:nvPr>
            <p:ph type="body" idx="1"/>
          </p:nvPr>
        </p:nvSpPr>
        <p:spPr/>
        <p:txBody>
          <a:bodyPr/>
          <a:lstStyle/>
          <a:p>
            <a:pPr marL="114300" indent="0" algn="l">
              <a:buNone/>
            </a:pPr>
            <a:r>
              <a:rPr lang="en-US" sz="1400" b="1" i="0" u="none" strike="noStrike" baseline="0" dirty="0">
                <a:latin typeface="+mj-lt"/>
              </a:rPr>
              <a:t>date </a:t>
            </a:r>
            <a:r>
              <a:rPr lang="en-US" sz="1400" b="0" i="0" u="none" strike="noStrike" baseline="0" dirty="0">
                <a:latin typeface="+mj-lt"/>
              </a:rPr>
              <a:t>Creates a general date input control. The format for the date is “</a:t>
            </a:r>
            <a:r>
              <a:rPr lang="en-US" sz="1400" b="0" i="0" u="none" strike="noStrike" baseline="0" dirty="0" err="1">
                <a:latin typeface="+mj-lt"/>
              </a:rPr>
              <a:t>yyyy</a:t>
            </a:r>
            <a:r>
              <a:rPr lang="en-US" sz="1400" b="0" i="0" u="none" strike="noStrike" baseline="0" dirty="0">
                <a:latin typeface="+mj-lt"/>
              </a:rPr>
              <a:t>-mm-dd.”</a:t>
            </a:r>
          </a:p>
          <a:p>
            <a:pPr marL="114300" indent="0" algn="l">
              <a:buNone/>
            </a:pPr>
            <a:r>
              <a:rPr lang="en-US" sz="1400" b="1" i="0" u="none" strike="noStrike" baseline="0" dirty="0">
                <a:latin typeface="+mj-lt"/>
              </a:rPr>
              <a:t>time </a:t>
            </a:r>
            <a:r>
              <a:rPr lang="en-US" sz="1400" b="0" i="0" u="none" strike="noStrike" baseline="0" dirty="0">
                <a:latin typeface="+mj-lt"/>
              </a:rPr>
              <a:t>Creates a time input control. The format for the time is “HH:MM:SS,” for </a:t>
            </a:r>
            <a:r>
              <a:rPr lang="en-CA" sz="1400" b="0" i="0" u="none" strike="noStrike" baseline="0" dirty="0" err="1">
                <a:latin typeface="+mj-lt"/>
              </a:rPr>
              <a:t>hours:minutes:seconds</a:t>
            </a:r>
            <a:r>
              <a:rPr lang="en-CA" sz="1400" b="0" i="0" u="none" strike="noStrike" baseline="0" dirty="0">
                <a:latin typeface="+mj-lt"/>
              </a:rPr>
              <a:t>.</a:t>
            </a:r>
          </a:p>
          <a:p>
            <a:pPr marL="114300" indent="0" algn="l">
              <a:buNone/>
            </a:pPr>
            <a:r>
              <a:rPr lang="en-US" sz="1400" b="1" i="0" u="none" strike="noStrike" baseline="0" dirty="0">
                <a:latin typeface="+mj-lt"/>
              </a:rPr>
              <a:t>datetime </a:t>
            </a:r>
            <a:r>
              <a:rPr lang="en-US" sz="1400" b="0" i="0" u="none" strike="noStrike" baseline="0" dirty="0">
                <a:latin typeface="+mj-lt"/>
              </a:rPr>
              <a:t>Creates a control in which the user can enter a date and time.</a:t>
            </a:r>
          </a:p>
          <a:p>
            <a:pPr marL="114300" indent="0" algn="l">
              <a:buNone/>
            </a:pPr>
            <a:r>
              <a:rPr lang="en-CA" sz="1400" b="1" dirty="0">
                <a:latin typeface="+mj-lt"/>
              </a:rPr>
              <a:t>d</a:t>
            </a:r>
            <a:r>
              <a:rPr lang="en-CA" sz="1400" b="1" i="0" u="none" strike="noStrike" baseline="0" dirty="0">
                <a:latin typeface="+mj-lt"/>
              </a:rPr>
              <a:t>atetime-local</a:t>
            </a:r>
            <a:r>
              <a:rPr lang="en-CA" sz="1400" b="1" dirty="0">
                <a:latin typeface="+mj-lt"/>
              </a:rPr>
              <a:t> </a:t>
            </a:r>
            <a:r>
              <a:rPr lang="en-US" sz="1400" b="0" i="0" u="none" strike="noStrike" baseline="0" dirty="0">
                <a:latin typeface="+mj-lt"/>
              </a:rPr>
              <a:t>Creates a control in which the user can enter a date and time without </a:t>
            </a:r>
            <a:r>
              <a:rPr lang="en-CA" sz="1400" b="0" i="0" u="none" strike="noStrike" baseline="0" dirty="0">
                <a:latin typeface="+mj-lt"/>
              </a:rPr>
              <a:t>specifying a time zone.</a:t>
            </a:r>
          </a:p>
          <a:p>
            <a:pPr marL="114300" indent="0" algn="l">
              <a:buNone/>
            </a:pPr>
            <a:r>
              <a:rPr lang="en-US" sz="1400" b="1" i="0" u="none" strike="noStrike" baseline="0" dirty="0">
                <a:latin typeface="+mj-lt"/>
              </a:rPr>
              <a:t>month </a:t>
            </a:r>
            <a:r>
              <a:rPr lang="en-US" sz="1400" b="0" i="0" u="none" strike="noStrike" baseline="0" dirty="0">
                <a:latin typeface="+mj-lt"/>
              </a:rPr>
              <a:t>Creates a control in which the user can enter a month in a year. The </a:t>
            </a:r>
            <a:r>
              <a:rPr lang="en-CA" sz="1400" b="0" i="0" u="none" strike="noStrike" baseline="0" dirty="0">
                <a:latin typeface="+mj-lt"/>
              </a:rPr>
              <a:t>format is “</a:t>
            </a:r>
            <a:r>
              <a:rPr lang="en-CA" sz="1400" b="0" i="0" u="none" strike="noStrike" baseline="0" dirty="0" err="1">
                <a:latin typeface="+mj-lt"/>
              </a:rPr>
              <a:t>yyyy</a:t>
            </a:r>
            <a:r>
              <a:rPr lang="en-CA" sz="1400" b="0" i="0" u="none" strike="noStrike" baseline="0" dirty="0">
                <a:latin typeface="+mj-lt"/>
              </a:rPr>
              <a:t>-mm.” </a:t>
            </a:r>
          </a:p>
          <a:p>
            <a:pPr marL="114300" indent="0" algn="l">
              <a:buNone/>
            </a:pPr>
            <a:r>
              <a:rPr lang="en-US" sz="1400" b="1" i="0" u="none" strike="noStrike" baseline="0" dirty="0">
                <a:latin typeface="+mj-lt"/>
              </a:rPr>
              <a:t>week</a:t>
            </a:r>
            <a:r>
              <a:rPr lang="en-US" sz="1400" b="0" i="0" u="none" strike="noStrike" baseline="0" dirty="0">
                <a:latin typeface="+mj-lt"/>
              </a:rPr>
              <a:t> Creates a control in which the user can specify a week in a year. The </a:t>
            </a:r>
            <a:r>
              <a:rPr lang="en-CA" sz="1400" b="0" i="0" u="none" strike="noStrike" baseline="0" dirty="0">
                <a:latin typeface="+mj-lt"/>
              </a:rPr>
              <a:t>format is “</a:t>
            </a:r>
            <a:r>
              <a:rPr lang="en-CA" sz="1400" b="0" i="0" u="none" strike="noStrike" baseline="0" dirty="0" err="1">
                <a:latin typeface="+mj-lt"/>
              </a:rPr>
              <a:t>yyyy</a:t>
            </a:r>
            <a:r>
              <a:rPr lang="en-CA" sz="1400" b="0" i="0" u="none" strike="noStrike" baseline="0" dirty="0">
                <a:latin typeface="+mj-lt"/>
              </a:rPr>
              <a:t>-W##.”</a:t>
            </a:r>
            <a:endParaRPr lang="en-CA" sz="1200" dirty="0">
              <a:latin typeface="+mj-lt"/>
            </a:endParaRPr>
          </a:p>
        </p:txBody>
      </p:sp>
    </p:spTree>
    <p:extLst>
      <p:ext uri="{BB962C8B-B14F-4D97-AF65-F5344CB8AC3E}">
        <p14:creationId xmlns:p14="http://schemas.microsoft.com/office/powerpoint/2010/main" val="12172924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FF710-1C20-41FC-8FB2-1D81D206EEDC}"/>
              </a:ext>
            </a:extLst>
          </p:cNvPr>
          <p:cNvSpPr>
            <a:spLocks noGrp="1"/>
          </p:cNvSpPr>
          <p:nvPr>
            <p:ph type="title"/>
          </p:nvPr>
        </p:nvSpPr>
        <p:spPr/>
        <p:txBody>
          <a:bodyPr/>
          <a:lstStyle/>
          <a:p>
            <a:r>
              <a:rPr lang="en-US" dirty="0"/>
              <a:t>Date and time controls Figure</a:t>
            </a:r>
            <a:endParaRPr lang="en-CA" dirty="0"/>
          </a:p>
        </p:txBody>
      </p:sp>
      <p:pic>
        <p:nvPicPr>
          <p:cNvPr id="5" name="Picture 4" descr="FIGURE 5.28 Date and time controls">
            <a:extLst>
              <a:ext uri="{FF2B5EF4-FFF2-40B4-BE49-F238E27FC236}">
                <a16:creationId xmlns:a16="http://schemas.microsoft.com/office/drawing/2014/main" id="{B0A2F33F-8728-4271-A8B2-14CD4DD0BB43}"/>
              </a:ext>
            </a:extLst>
          </p:cNvPr>
          <p:cNvPicPr>
            <a:picLocks noChangeAspect="1"/>
          </p:cNvPicPr>
          <p:nvPr/>
        </p:nvPicPr>
        <p:blipFill rotWithShape="1">
          <a:blip r:embed="rId2"/>
          <a:srcRect b="53117"/>
          <a:stretch/>
        </p:blipFill>
        <p:spPr>
          <a:xfrm>
            <a:off x="457200" y="1569278"/>
            <a:ext cx="3859619" cy="2343504"/>
          </a:xfrm>
          <a:prstGeom prst="rect">
            <a:avLst/>
          </a:prstGeom>
        </p:spPr>
      </p:pic>
      <p:pic>
        <p:nvPicPr>
          <p:cNvPr id="6" name="Picture 5" descr="FIGURE 5.28 Date and time controls">
            <a:extLst>
              <a:ext uri="{FF2B5EF4-FFF2-40B4-BE49-F238E27FC236}">
                <a16:creationId xmlns:a16="http://schemas.microsoft.com/office/drawing/2014/main" id="{57817DCC-C194-4811-8DD9-D99CBB97EF51}"/>
              </a:ext>
            </a:extLst>
          </p:cNvPr>
          <p:cNvPicPr>
            <a:picLocks noChangeAspect="1"/>
          </p:cNvPicPr>
          <p:nvPr/>
        </p:nvPicPr>
        <p:blipFill rotWithShape="1">
          <a:blip r:embed="rId2"/>
          <a:srcRect t="46797" b="-2401"/>
          <a:stretch/>
        </p:blipFill>
        <p:spPr>
          <a:xfrm>
            <a:off x="4827181" y="1569278"/>
            <a:ext cx="3859619" cy="2779438"/>
          </a:xfrm>
          <a:prstGeom prst="rect">
            <a:avLst/>
          </a:prstGeom>
        </p:spPr>
      </p:pic>
    </p:spTree>
    <p:extLst>
      <p:ext uri="{BB962C8B-B14F-4D97-AF65-F5344CB8AC3E}">
        <p14:creationId xmlns:p14="http://schemas.microsoft.com/office/powerpoint/2010/main" val="2540915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74274-A8B8-49A4-9AE0-A4E3DB9715F9}"/>
              </a:ext>
            </a:extLst>
          </p:cNvPr>
          <p:cNvSpPr>
            <a:spLocks noGrp="1"/>
          </p:cNvSpPr>
          <p:nvPr>
            <p:ph type="title"/>
          </p:nvPr>
        </p:nvSpPr>
        <p:spPr/>
        <p:txBody>
          <a:bodyPr/>
          <a:lstStyle/>
          <a:p>
            <a:r>
              <a:rPr lang="en-CA" dirty="0"/>
              <a:t>Table and Form Accessibility</a:t>
            </a:r>
          </a:p>
        </p:txBody>
      </p:sp>
      <p:sp>
        <p:nvSpPr>
          <p:cNvPr id="3" name="Text Placeholder 2">
            <a:extLst>
              <a:ext uri="{FF2B5EF4-FFF2-40B4-BE49-F238E27FC236}">
                <a16:creationId xmlns:a16="http://schemas.microsoft.com/office/drawing/2014/main" id="{F7A0EE06-9080-49A8-A283-3EAA432AA053}"/>
              </a:ext>
            </a:extLst>
          </p:cNvPr>
          <p:cNvSpPr>
            <a:spLocks noGrp="1"/>
          </p:cNvSpPr>
          <p:nvPr>
            <p:ph type="body" idx="1"/>
          </p:nvPr>
        </p:nvSpPr>
        <p:spPr/>
        <p:txBody>
          <a:bodyPr/>
          <a:lstStyle/>
          <a:p>
            <a:pPr marL="114300" indent="0" algn="l">
              <a:buNone/>
            </a:pPr>
            <a:r>
              <a:rPr lang="en-US" b="0" i="0" u="none" strike="noStrike" baseline="0" dirty="0">
                <a:solidFill>
                  <a:srgbClr val="000000"/>
                </a:solidFill>
                <a:latin typeface="+mj-lt"/>
              </a:rPr>
              <a:t>The W3C created the </a:t>
            </a:r>
            <a:r>
              <a:rPr lang="en-US" b="1" i="0" u="none" strike="noStrike" baseline="0" dirty="0">
                <a:solidFill>
                  <a:srgbClr val="009A9A"/>
                </a:solidFill>
                <a:latin typeface="+mj-lt"/>
              </a:rPr>
              <a:t>Web </a:t>
            </a:r>
            <a:r>
              <a:rPr lang="en-CA" b="1" i="0" u="none" strike="noStrike" baseline="0" dirty="0">
                <a:solidFill>
                  <a:srgbClr val="009A9A"/>
                </a:solidFill>
                <a:latin typeface="+mj-lt"/>
              </a:rPr>
              <a:t>Accessibility Initiative (WAI) </a:t>
            </a:r>
            <a:r>
              <a:rPr lang="en-CA" b="0" i="0" u="none" strike="noStrike" baseline="0" dirty="0">
                <a:solidFill>
                  <a:srgbClr val="000000"/>
                </a:solidFill>
                <a:latin typeface="+mj-lt"/>
              </a:rPr>
              <a:t>in 1997 </a:t>
            </a:r>
            <a:r>
              <a:rPr lang="en-US" b="0" i="0" u="none" strike="noStrike" baseline="0" dirty="0">
                <a:latin typeface="+mj-lt"/>
              </a:rPr>
              <a:t>to improve the accessibility of websites</a:t>
            </a:r>
            <a:r>
              <a:rPr lang="en-CA" b="0" i="0" u="none" strike="noStrike" baseline="0" dirty="0">
                <a:solidFill>
                  <a:srgbClr val="000000"/>
                </a:solidFill>
                <a:latin typeface="+mj-lt"/>
              </a:rPr>
              <a:t>. </a:t>
            </a:r>
            <a:r>
              <a:rPr lang="en-US" b="0" i="0" u="none" strike="noStrike" baseline="0" dirty="0">
                <a:solidFill>
                  <a:srgbClr val="000000"/>
                </a:solidFill>
                <a:latin typeface="+mj-lt"/>
              </a:rPr>
              <a:t>Perhaps the most important guidelines in that document are:</a:t>
            </a:r>
          </a:p>
          <a:p>
            <a:pPr algn="l"/>
            <a:r>
              <a:rPr lang="en-US" b="0" i="1" u="none" strike="noStrike" baseline="0" dirty="0">
                <a:solidFill>
                  <a:srgbClr val="000000"/>
                </a:solidFill>
                <a:latin typeface="+mj-lt"/>
              </a:rPr>
              <a:t>Provide text alternatives for any </a:t>
            </a:r>
            <a:r>
              <a:rPr lang="en-US" b="0" i="1" u="none" strike="noStrike" baseline="0" dirty="0" err="1">
                <a:solidFill>
                  <a:srgbClr val="000000"/>
                </a:solidFill>
                <a:latin typeface="+mj-lt"/>
              </a:rPr>
              <a:t>nontext</a:t>
            </a:r>
            <a:r>
              <a:rPr lang="en-US" b="0" i="1" u="none" strike="noStrike" baseline="0" dirty="0">
                <a:solidFill>
                  <a:srgbClr val="000000"/>
                </a:solidFill>
                <a:latin typeface="+mj-lt"/>
              </a:rPr>
              <a:t> content so that it can be changed into other forms people need, such as large print, braille, speech, symbols, or </a:t>
            </a:r>
            <a:r>
              <a:rPr lang="en-CA" b="0" i="1" u="none" strike="noStrike" baseline="0" dirty="0">
                <a:solidFill>
                  <a:srgbClr val="000000"/>
                </a:solidFill>
                <a:latin typeface="+mj-lt"/>
              </a:rPr>
              <a:t>simpler language</a:t>
            </a:r>
            <a:r>
              <a:rPr lang="en-CA" b="0" i="0" u="none" strike="noStrike" baseline="0" dirty="0">
                <a:solidFill>
                  <a:srgbClr val="000000"/>
                </a:solidFill>
                <a:latin typeface="+mj-lt"/>
              </a:rPr>
              <a:t>.</a:t>
            </a:r>
          </a:p>
          <a:p>
            <a:pPr algn="l"/>
            <a:r>
              <a:rPr lang="en-US" b="0" i="1" u="none" strike="noStrike" baseline="0" dirty="0">
                <a:solidFill>
                  <a:srgbClr val="000000"/>
                </a:solidFill>
                <a:latin typeface="+mj-lt"/>
              </a:rPr>
              <a:t>Create content that can be presented in different ways (for example, simpler layout) without losing information or structure</a:t>
            </a:r>
            <a:r>
              <a:rPr lang="en-US" b="0" i="0" u="none" strike="noStrike" baseline="0" dirty="0">
                <a:solidFill>
                  <a:srgbClr val="000000"/>
                </a:solidFill>
                <a:latin typeface="+mj-lt"/>
              </a:rPr>
              <a:t>.</a:t>
            </a:r>
          </a:p>
          <a:p>
            <a:pPr algn="l"/>
            <a:r>
              <a:rPr lang="en-US" b="0" i="1" u="none" strike="noStrike" baseline="0" dirty="0">
                <a:solidFill>
                  <a:srgbClr val="000000"/>
                </a:solidFill>
                <a:latin typeface="+mj-lt"/>
              </a:rPr>
              <a:t>Make all functionality available from a keyboard</a:t>
            </a:r>
            <a:r>
              <a:rPr lang="en-US" b="0" i="0" u="none" strike="noStrike" baseline="0" dirty="0">
                <a:solidFill>
                  <a:srgbClr val="000000"/>
                </a:solidFill>
                <a:latin typeface="+mj-lt"/>
              </a:rPr>
              <a:t>.</a:t>
            </a:r>
          </a:p>
          <a:p>
            <a:pPr algn="l"/>
            <a:r>
              <a:rPr lang="en-US" b="0" i="1" u="none" strike="noStrike" baseline="0" dirty="0">
                <a:solidFill>
                  <a:srgbClr val="000000"/>
                </a:solidFill>
                <a:latin typeface="+mj-lt"/>
              </a:rPr>
              <a:t>Provide ways to help users navigate, find content, and determine where</a:t>
            </a:r>
            <a:r>
              <a:rPr lang="en-US" i="1" dirty="0">
                <a:solidFill>
                  <a:srgbClr val="000000"/>
                </a:solidFill>
                <a:latin typeface="+mj-lt"/>
              </a:rPr>
              <a:t> </a:t>
            </a:r>
            <a:r>
              <a:rPr lang="en-CA" b="0" i="1" u="none" strike="noStrike" baseline="0" dirty="0">
                <a:solidFill>
                  <a:srgbClr val="000000"/>
                </a:solidFill>
                <a:latin typeface="+mj-lt"/>
              </a:rPr>
              <a:t>they are</a:t>
            </a:r>
            <a:r>
              <a:rPr lang="en-CA" b="0" i="0" u="none" strike="noStrike" baseline="0" dirty="0">
                <a:solidFill>
                  <a:srgbClr val="000000"/>
                </a:solidFill>
                <a:latin typeface="+mj-lt"/>
              </a:rPr>
              <a:t>.</a:t>
            </a:r>
            <a:endParaRPr lang="en-CA" sz="1400" dirty="0">
              <a:latin typeface="+mj-lt"/>
            </a:endParaRPr>
          </a:p>
        </p:txBody>
      </p:sp>
    </p:spTree>
    <p:extLst>
      <p:ext uri="{BB962C8B-B14F-4D97-AF65-F5344CB8AC3E}">
        <p14:creationId xmlns:p14="http://schemas.microsoft.com/office/powerpoint/2010/main" val="21979889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0663E-F288-4E10-BF3F-B487ECA44AA7}"/>
              </a:ext>
            </a:extLst>
          </p:cNvPr>
          <p:cNvSpPr>
            <a:spLocks noGrp="1"/>
          </p:cNvSpPr>
          <p:nvPr>
            <p:ph type="title"/>
          </p:nvPr>
        </p:nvSpPr>
        <p:spPr/>
        <p:txBody>
          <a:bodyPr/>
          <a:lstStyle/>
          <a:p>
            <a:r>
              <a:rPr lang="en-CA" dirty="0"/>
              <a:t>Accessible Tables</a:t>
            </a:r>
          </a:p>
        </p:txBody>
      </p:sp>
      <p:sp>
        <p:nvSpPr>
          <p:cNvPr id="3" name="Text Placeholder 2">
            <a:extLst>
              <a:ext uri="{FF2B5EF4-FFF2-40B4-BE49-F238E27FC236}">
                <a16:creationId xmlns:a16="http://schemas.microsoft.com/office/drawing/2014/main" id="{CDF8DDA5-F9D7-454D-88E8-CC59A1A59E40}"/>
              </a:ext>
            </a:extLst>
          </p:cNvPr>
          <p:cNvSpPr>
            <a:spLocks noGrp="1"/>
          </p:cNvSpPr>
          <p:nvPr>
            <p:ph type="body" idx="1"/>
          </p:nvPr>
        </p:nvSpPr>
        <p:spPr>
          <a:xfrm>
            <a:off x="457200" y="1081088"/>
            <a:ext cx="3444949" cy="3532476"/>
          </a:xfrm>
        </p:spPr>
        <p:txBody>
          <a:bodyPr/>
          <a:lstStyle/>
          <a:p>
            <a:pPr algn="l"/>
            <a:r>
              <a:rPr lang="en-US" sz="1800" b="0" i="0" u="none" strike="noStrike" baseline="0" dirty="0">
                <a:latin typeface="+mj-lt"/>
              </a:rPr>
              <a:t>Describe the table’s content using the &lt;caption&gt; element</a:t>
            </a:r>
          </a:p>
          <a:p>
            <a:pPr algn="l"/>
            <a:r>
              <a:rPr lang="en-US" sz="1800" b="0" i="0" u="none" strike="noStrike" baseline="0" dirty="0">
                <a:latin typeface="+mj-lt"/>
              </a:rPr>
              <a:t>Connect the cells with a textual description in the header using </a:t>
            </a:r>
            <a:r>
              <a:rPr lang="en-CA" sz="1800" b="0" i="0" u="none" strike="noStrike" baseline="0" dirty="0">
                <a:latin typeface="+mj-lt"/>
              </a:rPr>
              <a:t>use the </a:t>
            </a:r>
            <a:r>
              <a:rPr lang="en-CA" sz="1800" b="1" i="0" u="none" strike="noStrike" baseline="0" dirty="0">
                <a:latin typeface="+mj-lt"/>
              </a:rPr>
              <a:t>scope</a:t>
            </a:r>
            <a:r>
              <a:rPr lang="en-CA" sz="1800" b="0" i="0" u="none" strike="noStrike" baseline="0" dirty="0">
                <a:latin typeface="+mj-lt"/>
              </a:rPr>
              <a:t> attribute</a:t>
            </a:r>
            <a:r>
              <a:rPr lang="en-US" sz="1800" b="0" i="0" u="none" strike="noStrike" baseline="0" dirty="0">
                <a:latin typeface="+mj-lt"/>
              </a:rPr>
              <a:t>.</a:t>
            </a:r>
            <a:endParaRPr lang="en-CA" dirty="0">
              <a:latin typeface="+mj-lt"/>
            </a:endParaRPr>
          </a:p>
        </p:txBody>
      </p:sp>
      <p:sp>
        <p:nvSpPr>
          <p:cNvPr id="4" name="TextBox 3" descr="LISTING 4.2 Embedded styles example">
            <a:extLst>
              <a:ext uri="{FF2B5EF4-FFF2-40B4-BE49-F238E27FC236}">
                <a16:creationId xmlns:a16="http://schemas.microsoft.com/office/drawing/2014/main" id="{46D7E8A9-F8C5-4165-A9BD-065AB6EC3B4E}"/>
              </a:ext>
            </a:extLst>
          </p:cNvPr>
          <p:cNvSpPr txBox="1"/>
          <p:nvPr/>
        </p:nvSpPr>
        <p:spPr>
          <a:xfrm>
            <a:off x="3902149" y="1081088"/>
            <a:ext cx="4922874" cy="3153469"/>
          </a:xfrm>
          <a:prstGeom prst="rect">
            <a:avLst/>
          </a:prstGeom>
          <a:solidFill>
            <a:srgbClr val="E6F0F5"/>
          </a:solidFill>
        </p:spPr>
        <p:txBody>
          <a:bodyPr wrap="square" numCol="1" rtlCol="0">
            <a:noAutofit/>
          </a:bodyPr>
          <a:lstStyle/>
          <a:p>
            <a:pPr algn="l"/>
            <a:r>
              <a:rPr lang="en-CA" sz="1200" b="0" i="0" u="none" strike="noStrike" baseline="0" dirty="0">
                <a:solidFill>
                  <a:srgbClr val="000000"/>
                </a:solidFill>
                <a:latin typeface="+mj-lt"/>
              </a:rPr>
              <a:t>&lt;table&gt;</a:t>
            </a:r>
          </a:p>
          <a:p>
            <a:pPr algn="l"/>
            <a:r>
              <a:rPr lang="en-CA" sz="1200" b="0" i="0" u="none" strike="noStrike" baseline="0" dirty="0">
                <a:solidFill>
                  <a:srgbClr val="9A0000"/>
                </a:solidFill>
                <a:latin typeface="+mj-lt"/>
              </a:rPr>
              <a:t>  &lt;caption&gt;</a:t>
            </a:r>
            <a:r>
              <a:rPr lang="en-CA" sz="1200" b="0" i="0" u="none" strike="noStrike" baseline="0" dirty="0">
                <a:solidFill>
                  <a:srgbClr val="000000"/>
                </a:solidFill>
                <a:latin typeface="+mj-lt"/>
              </a:rPr>
              <a:t>Famous Paintings</a:t>
            </a:r>
            <a:r>
              <a:rPr lang="en-CA" sz="1200" b="0" i="0" u="none" strike="noStrike" baseline="0" dirty="0">
                <a:solidFill>
                  <a:srgbClr val="9A0000"/>
                </a:solidFill>
                <a:latin typeface="+mj-lt"/>
              </a:rPr>
              <a:t>&lt;/caption&gt;</a:t>
            </a:r>
          </a:p>
          <a:p>
            <a:pPr algn="l"/>
            <a:r>
              <a:rPr lang="en-CA" sz="1200" b="0" i="0" u="none" strike="noStrike" baseline="0" dirty="0">
                <a:solidFill>
                  <a:srgbClr val="000000"/>
                </a:solidFill>
                <a:latin typeface="+mj-lt"/>
              </a:rPr>
              <a:t>  &lt;tr&gt;</a:t>
            </a:r>
          </a:p>
          <a:p>
            <a:pPr algn="l"/>
            <a:r>
              <a:rPr lang="en-US" sz="1200" b="0" i="0" u="none" strike="noStrike" baseline="0" dirty="0">
                <a:solidFill>
                  <a:srgbClr val="000000"/>
                </a:solidFill>
                <a:latin typeface="+mj-lt"/>
              </a:rPr>
              <a:t>    &lt;</a:t>
            </a:r>
            <a:r>
              <a:rPr lang="en-US" sz="1200" b="0" i="0" u="none" strike="noStrike" baseline="0" dirty="0" err="1">
                <a:solidFill>
                  <a:srgbClr val="000000"/>
                </a:solidFill>
                <a:latin typeface="+mj-lt"/>
              </a:rPr>
              <a:t>th</a:t>
            </a:r>
            <a:r>
              <a:rPr lang="en-US" sz="1200" b="0" i="0" u="none" strike="noStrike" baseline="0" dirty="0">
                <a:solidFill>
                  <a:srgbClr val="000000"/>
                </a:solidFill>
                <a:latin typeface="+mj-lt"/>
              </a:rPr>
              <a:t> </a:t>
            </a:r>
            <a:r>
              <a:rPr lang="en-US" sz="1200" b="0" i="0" u="none" strike="noStrike" baseline="0" dirty="0">
                <a:solidFill>
                  <a:srgbClr val="9A0000"/>
                </a:solidFill>
                <a:latin typeface="+mj-lt"/>
              </a:rPr>
              <a:t>scope="col"</a:t>
            </a:r>
            <a:r>
              <a:rPr lang="en-US" sz="1200" b="0" i="0" u="none" strike="noStrike" baseline="0" dirty="0">
                <a:solidFill>
                  <a:srgbClr val="000000"/>
                </a:solidFill>
                <a:latin typeface="+mj-lt"/>
              </a:rPr>
              <a:t>&gt;Title&lt;/</a:t>
            </a:r>
            <a:r>
              <a:rPr lang="en-US" sz="1200" b="0" i="0" u="none" strike="noStrike" baseline="0" dirty="0" err="1">
                <a:solidFill>
                  <a:srgbClr val="000000"/>
                </a:solidFill>
                <a:latin typeface="+mj-lt"/>
              </a:rPr>
              <a:t>th</a:t>
            </a:r>
            <a:r>
              <a:rPr lang="en-US" sz="1200" b="0" i="0" u="none" strike="noStrike" baseline="0" dirty="0">
                <a:solidFill>
                  <a:srgbClr val="000000"/>
                </a:solidFill>
                <a:latin typeface="+mj-lt"/>
              </a:rPr>
              <a:t>&gt;</a:t>
            </a:r>
          </a:p>
          <a:p>
            <a:pPr algn="l"/>
            <a:r>
              <a:rPr lang="en-US" sz="1200" b="0" i="0" u="none" strike="noStrike" baseline="0" dirty="0">
                <a:solidFill>
                  <a:srgbClr val="000000"/>
                </a:solidFill>
                <a:latin typeface="+mj-lt"/>
              </a:rPr>
              <a:t>    &lt;</a:t>
            </a:r>
            <a:r>
              <a:rPr lang="en-US" sz="1200" b="0" i="0" u="none" strike="noStrike" baseline="0" dirty="0" err="1">
                <a:solidFill>
                  <a:srgbClr val="000000"/>
                </a:solidFill>
                <a:latin typeface="+mj-lt"/>
              </a:rPr>
              <a:t>th</a:t>
            </a:r>
            <a:r>
              <a:rPr lang="en-US" sz="1200" b="0" i="0" u="none" strike="noStrike" baseline="0" dirty="0">
                <a:solidFill>
                  <a:srgbClr val="000000"/>
                </a:solidFill>
                <a:latin typeface="+mj-lt"/>
              </a:rPr>
              <a:t> </a:t>
            </a:r>
            <a:r>
              <a:rPr lang="en-US" sz="1200" b="0" i="0" u="none" strike="noStrike" baseline="0" dirty="0">
                <a:solidFill>
                  <a:srgbClr val="9A0000"/>
                </a:solidFill>
                <a:latin typeface="+mj-lt"/>
              </a:rPr>
              <a:t>scope="col"</a:t>
            </a:r>
            <a:r>
              <a:rPr lang="en-US" sz="1200" b="0" i="0" u="none" strike="noStrike" baseline="0" dirty="0">
                <a:solidFill>
                  <a:srgbClr val="000000"/>
                </a:solidFill>
                <a:latin typeface="+mj-lt"/>
              </a:rPr>
              <a:t>&gt;Artist&lt;/</a:t>
            </a:r>
            <a:r>
              <a:rPr lang="en-US" sz="1200" b="0" i="0" u="none" strike="noStrike" baseline="0" dirty="0" err="1">
                <a:solidFill>
                  <a:srgbClr val="000000"/>
                </a:solidFill>
                <a:latin typeface="+mj-lt"/>
              </a:rPr>
              <a:t>th</a:t>
            </a:r>
            <a:r>
              <a:rPr lang="en-US" sz="1200" b="0" i="0" u="none" strike="noStrike" baseline="0" dirty="0">
                <a:solidFill>
                  <a:srgbClr val="000000"/>
                </a:solidFill>
                <a:latin typeface="+mj-lt"/>
              </a:rPr>
              <a:t>&gt;</a:t>
            </a:r>
          </a:p>
          <a:p>
            <a:pPr algn="l"/>
            <a:r>
              <a:rPr lang="en-US" sz="1200" b="0" i="0" u="none" strike="noStrike" baseline="0" dirty="0">
                <a:solidFill>
                  <a:srgbClr val="000000"/>
                </a:solidFill>
                <a:latin typeface="+mj-lt"/>
              </a:rPr>
              <a:t>    &lt;</a:t>
            </a:r>
            <a:r>
              <a:rPr lang="en-US" sz="1200" b="0" i="0" u="none" strike="noStrike" baseline="0" dirty="0" err="1">
                <a:solidFill>
                  <a:srgbClr val="000000"/>
                </a:solidFill>
                <a:latin typeface="+mj-lt"/>
              </a:rPr>
              <a:t>th</a:t>
            </a:r>
            <a:r>
              <a:rPr lang="en-US" sz="1200" b="0" i="0" u="none" strike="noStrike" baseline="0" dirty="0">
                <a:solidFill>
                  <a:srgbClr val="000000"/>
                </a:solidFill>
                <a:latin typeface="+mj-lt"/>
              </a:rPr>
              <a:t> </a:t>
            </a:r>
            <a:r>
              <a:rPr lang="en-US" sz="1200" b="0" i="0" u="none" strike="noStrike" baseline="0" dirty="0">
                <a:solidFill>
                  <a:srgbClr val="9A0000"/>
                </a:solidFill>
                <a:latin typeface="+mj-lt"/>
              </a:rPr>
              <a:t>scope="col"</a:t>
            </a:r>
            <a:r>
              <a:rPr lang="en-US" sz="1200" b="0" i="0" u="none" strike="noStrike" baseline="0" dirty="0">
                <a:solidFill>
                  <a:srgbClr val="000000"/>
                </a:solidFill>
                <a:latin typeface="+mj-lt"/>
              </a:rPr>
              <a:t>&gt;Year&lt;/</a:t>
            </a:r>
            <a:r>
              <a:rPr lang="en-US" sz="1200" b="0" i="0" u="none" strike="noStrike" baseline="0" dirty="0" err="1">
                <a:solidFill>
                  <a:srgbClr val="000000"/>
                </a:solidFill>
                <a:latin typeface="+mj-lt"/>
              </a:rPr>
              <a:t>th</a:t>
            </a:r>
            <a:r>
              <a:rPr lang="en-US" sz="1200" b="0" i="0" u="none" strike="noStrike" baseline="0" dirty="0">
                <a:solidFill>
                  <a:srgbClr val="000000"/>
                </a:solidFill>
                <a:latin typeface="+mj-lt"/>
              </a:rPr>
              <a:t>&gt;</a:t>
            </a:r>
          </a:p>
          <a:p>
            <a:pPr algn="l"/>
            <a:r>
              <a:rPr lang="en-US" sz="1200" b="0" i="0" u="none" strike="noStrike" baseline="0" dirty="0">
                <a:solidFill>
                  <a:srgbClr val="000000"/>
                </a:solidFill>
                <a:latin typeface="+mj-lt"/>
              </a:rPr>
              <a:t>    &lt;</a:t>
            </a:r>
            <a:r>
              <a:rPr lang="en-US" sz="1200" b="0" i="0" u="none" strike="noStrike" baseline="0" dirty="0" err="1">
                <a:solidFill>
                  <a:srgbClr val="000000"/>
                </a:solidFill>
                <a:latin typeface="+mj-lt"/>
              </a:rPr>
              <a:t>th</a:t>
            </a:r>
            <a:r>
              <a:rPr lang="en-US" sz="1200" b="0" i="0" u="none" strike="noStrike" baseline="0" dirty="0">
                <a:solidFill>
                  <a:srgbClr val="000000"/>
                </a:solidFill>
                <a:latin typeface="+mj-lt"/>
              </a:rPr>
              <a:t> </a:t>
            </a:r>
            <a:r>
              <a:rPr lang="en-US" sz="1200" b="0" i="0" u="none" strike="noStrike" baseline="0" dirty="0">
                <a:solidFill>
                  <a:srgbClr val="9A0000"/>
                </a:solidFill>
                <a:latin typeface="+mj-lt"/>
              </a:rPr>
              <a:t>scope="col"</a:t>
            </a:r>
            <a:r>
              <a:rPr lang="en-US" sz="1200" b="0" i="0" u="none" strike="noStrike" baseline="0" dirty="0">
                <a:solidFill>
                  <a:srgbClr val="000000"/>
                </a:solidFill>
                <a:latin typeface="+mj-lt"/>
              </a:rPr>
              <a:t>&gt;Width&lt;/</a:t>
            </a:r>
            <a:r>
              <a:rPr lang="en-US" sz="1200" b="0" i="0" u="none" strike="noStrike" baseline="0" dirty="0" err="1">
                <a:solidFill>
                  <a:srgbClr val="000000"/>
                </a:solidFill>
                <a:latin typeface="+mj-lt"/>
              </a:rPr>
              <a:t>th</a:t>
            </a:r>
            <a:r>
              <a:rPr lang="en-US" sz="1200" b="0" i="0" u="none" strike="noStrike" baseline="0" dirty="0">
                <a:solidFill>
                  <a:srgbClr val="000000"/>
                </a:solidFill>
                <a:latin typeface="+mj-lt"/>
              </a:rPr>
              <a:t>&gt;</a:t>
            </a:r>
          </a:p>
          <a:p>
            <a:pPr algn="l"/>
            <a:r>
              <a:rPr lang="en-US" sz="1200" b="0" i="0" u="none" strike="noStrike" baseline="0" dirty="0">
                <a:solidFill>
                  <a:srgbClr val="000000"/>
                </a:solidFill>
                <a:latin typeface="+mj-lt"/>
              </a:rPr>
              <a:t>    &lt;</a:t>
            </a:r>
            <a:r>
              <a:rPr lang="en-US" sz="1200" b="0" i="0" u="none" strike="noStrike" baseline="0" dirty="0" err="1">
                <a:solidFill>
                  <a:srgbClr val="000000"/>
                </a:solidFill>
                <a:latin typeface="+mj-lt"/>
              </a:rPr>
              <a:t>th</a:t>
            </a:r>
            <a:r>
              <a:rPr lang="en-US" sz="1200" b="0" i="0" u="none" strike="noStrike" baseline="0" dirty="0">
                <a:solidFill>
                  <a:srgbClr val="000000"/>
                </a:solidFill>
                <a:latin typeface="+mj-lt"/>
              </a:rPr>
              <a:t> </a:t>
            </a:r>
            <a:r>
              <a:rPr lang="en-US" sz="1200" b="0" i="0" u="none" strike="noStrike" baseline="0" dirty="0">
                <a:solidFill>
                  <a:srgbClr val="9A0000"/>
                </a:solidFill>
                <a:latin typeface="+mj-lt"/>
              </a:rPr>
              <a:t>scope="col"</a:t>
            </a:r>
            <a:r>
              <a:rPr lang="en-US" sz="1200" b="0" i="0" u="none" strike="noStrike" baseline="0" dirty="0">
                <a:solidFill>
                  <a:srgbClr val="000000"/>
                </a:solidFill>
                <a:latin typeface="+mj-lt"/>
              </a:rPr>
              <a:t>&gt;Height&lt;/</a:t>
            </a:r>
            <a:r>
              <a:rPr lang="en-US" sz="1200" b="0" i="0" u="none" strike="noStrike" baseline="0" dirty="0" err="1">
                <a:solidFill>
                  <a:srgbClr val="000000"/>
                </a:solidFill>
                <a:latin typeface="+mj-lt"/>
              </a:rPr>
              <a:t>th</a:t>
            </a:r>
            <a:r>
              <a:rPr lang="en-US" sz="1200" b="0" i="0" u="none" strike="noStrike" baseline="0" dirty="0">
                <a:solidFill>
                  <a:srgbClr val="000000"/>
                </a:solidFill>
                <a:latin typeface="+mj-lt"/>
              </a:rPr>
              <a:t>&gt;</a:t>
            </a:r>
          </a:p>
          <a:p>
            <a:pPr algn="l"/>
            <a:r>
              <a:rPr lang="en-CA" sz="1200" b="0" i="0" u="none" strike="noStrike" baseline="0" dirty="0">
                <a:solidFill>
                  <a:srgbClr val="000000"/>
                </a:solidFill>
                <a:latin typeface="+mj-lt"/>
              </a:rPr>
              <a:t>  &lt;/tr&gt;</a:t>
            </a:r>
          </a:p>
          <a:p>
            <a:pPr algn="l"/>
            <a:r>
              <a:rPr lang="en-CA" sz="1200" b="0" i="0" u="none" strike="noStrike" baseline="0" dirty="0">
                <a:solidFill>
                  <a:srgbClr val="000000"/>
                </a:solidFill>
                <a:latin typeface="+mj-lt"/>
              </a:rPr>
              <a:t>  &lt;tr&gt;</a:t>
            </a:r>
          </a:p>
          <a:p>
            <a:pPr algn="l"/>
            <a:r>
              <a:rPr lang="en-US" sz="1200" b="0" i="0" u="none" strike="noStrike" baseline="0" dirty="0">
                <a:solidFill>
                  <a:srgbClr val="000000"/>
                </a:solidFill>
                <a:latin typeface="+mj-lt"/>
              </a:rPr>
              <a:t>    &lt;td&gt;The Death of Marat&lt;/td&gt;</a:t>
            </a:r>
          </a:p>
          <a:p>
            <a:pPr algn="l"/>
            <a:r>
              <a:rPr lang="en-CA" sz="1200" b="0" i="0" u="none" strike="noStrike" baseline="0" dirty="0">
                <a:solidFill>
                  <a:srgbClr val="000000"/>
                </a:solidFill>
                <a:latin typeface="+mj-lt"/>
              </a:rPr>
              <a:t>    &lt;td&gt;Jacques-Louis David&lt;/td&gt;</a:t>
            </a:r>
          </a:p>
          <a:p>
            <a:pPr algn="l"/>
            <a:r>
              <a:rPr lang="en-CA" sz="1200" b="0" i="0" u="none" strike="noStrike" baseline="0" dirty="0">
                <a:solidFill>
                  <a:srgbClr val="000000"/>
                </a:solidFill>
                <a:latin typeface="+mj-lt"/>
              </a:rPr>
              <a:t>    &lt;td&gt;1793&lt;/td&gt;</a:t>
            </a:r>
          </a:p>
          <a:p>
            <a:pPr algn="l"/>
            <a:r>
              <a:rPr lang="en-CA" sz="1200" b="0" i="0" u="none" strike="noStrike" baseline="0" dirty="0">
                <a:solidFill>
                  <a:srgbClr val="000000"/>
                </a:solidFill>
                <a:latin typeface="+mj-lt"/>
              </a:rPr>
              <a:t>    &lt;td&gt;162cm&lt;/td&gt;</a:t>
            </a:r>
          </a:p>
          <a:p>
            <a:pPr algn="l"/>
            <a:r>
              <a:rPr lang="en-CA" sz="1200" b="0" i="0" u="none" strike="noStrike" baseline="0" dirty="0">
                <a:solidFill>
                  <a:srgbClr val="000000"/>
                </a:solidFill>
                <a:latin typeface="+mj-lt"/>
              </a:rPr>
              <a:t>    &lt;td&gt;128cm&lt;/td&gt;</a:t>
            </a:r>
          </a:p>
          <a:p>
            <a:pPr algn="l"/>
            <a:r>
              <a:rPr lang="en-CA" sz="1200" b="0" i="0" u="none" strike="noStrike" baseline="0" dirty="0">
                <a:solidFill>
                  <a:srgbClr val="000000"/>
                </a:solidFill>
                <a:latin typeface="+mj-lt"/>
              </a:rPr>
              <a:t>  &lt;/tr&gt;</a:t>
            </a:r>
            <a:br>
              <a:rPr lang="en-CA" sz="1200" b="0" i="0" u="none" strike="noStrike" baseline="0" dirty="0">
                <a:solidFill>
                  <a:srgbClr val="000000"/>
                </a:solidFill>
                <a:latin typeface="+mj-lt"/>
              </a:rPr>
            </a:br>
            <a:r>
              <a:rPr lang="en-CA" sz="1200" b="0" i="0" u="none" strike="noStrike" baseline="0" dirty="0">
                <a:solidFill>
                  <a:srgbClr val="000000"/>
                </a:solidFill>
                <a:latin typeface="+mj-lt"/>
              </a:rPr>
              <a:t>…</a:t>
            </a:r>
            <a:endParaRPr lang="en-CA" sz="1000" dirty="0">
              <a:latin typeface="+mj-lt"/>
              <a:ea typeface="Verdana" panose="020B060403050404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7437AB25-BDD9-468F-B08F-B6EEE001EF5A}"/>
              </a:ext>
            </a:extLst>
          </p:cNvPr>
          <p:cNvSpPr txBox="1"/>
          <p:nvPr/>
        </p:nvSpPr>
        <p:spPr>
          <a:xfrm>
            <a:off x="3902149" y="4285561"/>
            <a:ext cx="4114800" cy="276999"/>
          </a:xfrm>
          <a:prstGeom prst="rect">
            <a:avLst/>
          </a:prstGeom>
          <a:noFill/>
        </p:spPr>
        <p:txBody>
          <a:bodyPr wrap="square" numCol="1" rtlCol="0">
            <a:spAutoFit/>
          </a:bodyPr>
          <a:lstStyle/>
          <a:p>
            <a:r>
              <a:rPr lang="en-US" sz="1200" b="1" i="0" u="none" strike="noStrike" baseline="0" dirty="0">
                <a:solidFill>
                  <a:srgbClr val="009A9A"/>
                </a:solidFill>
                <a:latin typeface="+mj-lt"/>
              </a:rPr>
              <a:t>LISTING 5.1 (edited) </a:t>
            </a:r>
            <a:r>
              <a:rPr lang="en-CA" sz="1200" b="0" i="0" u="none" strike="noStrike" baseline="0" dirty="0">
                <a:latin typeface="+mj-lt"/>
              </a:rPr>
              <a:t>Connecting cells with headers</a:t>
            </a:r>
            <a:endParaRPr lang="en-CA" sz="1200" dirty="0">
              <a:latin typeface="+mj-lt"/>
            </a:endParaRPr>
          </a:p>
        </p:txBody>
      </p:sp>
    </p:spTree>
    <p:extLst>
      <p:ext uri="{BB962C8B-B14F-4D97-AF65-F5344CB8AC3E}">
        <p14:creationId xmlns:p14="http://schemas.microsoft.com/office/powerpoint/2010/main" val="28851075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A2580-7DD3-4EF9-A133-528C0A2CDA57}"/>
              </a:ext>
            </a:extLst>
          </p:cNvPr>
          <p:cNvSpPr>
            <a:spLocks noGrp="1"/>
          </p:cNvSpPr>
          <p:nvPr>
            <p:ph type="title"/>
          </p:nvPr>
        </p:nvSpPr>
        <p:spPr/>
        <p:txBody>
          <a:bodyPr/>
          <a:lstStyle/>
          <a:p>
            <a:r>
              <a:rPr lang="en-CA" dirty="0"/>
              <a:t>Accessible Forms</a:t>
            </a:r>
          </a:p>
        </p:txBody>
      </p:sp>
      <p:sp>
        <p:nvSpPr>
          <p:cNvPr id="3" name="Text Placeholder 2">
            <a:extLst>
              <a:ext uri="{FF2B5EF4-FFF2-40B4-BE49-F238E27FC236}">
                <a16:creationId xmlns:a16="http://schemas.microsoft.com/office/drawing/2014/main" id="{9018329E-B105-4213-9439-1EEEB80C7C1C}"/>
              </a:ext>
            </a:extLst>
          </p:cNvPr>
          <p:cNvSpPr>
            <a:spLocks noGrp="1"/>
          </p:cNvSpPr>
          <p:nvPr>
            <p:ph type="body" idx="1"/>
          </p:nvPr>
        </p:nvSpPr>
        <p:spPr/>
        <p:txBody>
          <a:bodyPr/>
          <a:lstStyle/>
          <a:p>
            <a:pPr marL="114300" indent="0" algn="l">
              <a:buNone/>
            </a:pPr>
            <a:r>
              <a:rPr lang="en-US" sz="1800" b="0" i="0" u="none" strike="noStrike" baseline="0" dirty="0">
                <a:latin typeface="+mj-lt"/>
              </a:rPr>
              <a:t>We already made use of the &lt;</a:t>
            </a:r>
            <a:r>
              <a:rPr lang="en-US" sz="1800" b="0" i="0" u="none" strike="noStrike" baseline="0" dirty="0" err="1">
                <a:latin typeface="+mj-lt"/>
              </a:rPr>
              <a:t>fieldset</a:t>
            </a:r>
            <a:r>
              <a:rPr lang="en-US" sz="1800" b="0" i="0" u="none" strike="noStrike" baseline="0" dirty="0">
                <a:latin typeface="+mj-lt"/>
              </a:rPr>
              <a:t>&gt;, &lt;legend&gt;, and &lt;label&gt; elements.</a:t>
            </a:r>
          </a:p>
          <a:p>
            <a:pPr marL="114300" indent="0" algn="l">
              <a:buNone/>
            </a:pPr>
            <a:r>
              <a:rPr lang="en-US" sz="1800" b="0" i="0" u="none" strike="noStrike" baseline="0" dirty="0">
                <a:latin typeface="+mj-lt"/>
              </a:rPr>
              <a:t>Their main purpose is to logically group related form input elements together with the &lt;legend&gt; providing a type of caption for those elements.</a:t>
            </a:r>
          </a:p>
          <a:p>
            <a:pPr marL="114300" indent="0">
              <a:buNone/>
            </a:pPr>
            <a:r>
              <a:rPr lang="en-US" sz="1800" b="0" i="0" u="none" strike="noStrike" baseline="0" dirty="0">
                <a:latin typeface="+mj-lt"/>
              </a:rPr>
              <a:t>Each &lt;label&gt; element should be associated with a single input element.</a:t>
            </a:r>
          </a:p>
          <a:p>
            <a:pPr marL="114300" indent="0">
              <a:buNone/>
            </a:pPr>
            <a:r>
              <a:rPr lang="en-CA" sz="1800" b="0" i="0" u="none" strike="noStrike" baseline="0" dirty="0">
                <a:latin typeface="+mj-lt"/>
              </a:rPr>
              <a:t>You </a:t>
            </a:r>
            <a:r>
              <a:rPr lang="en-US" sz="1800" b="0" i="0" u="none" strike="noStrike" baseline="0" dirty="0">
                <a:latin typeface="+mj-lt"/>
              </a:rPr>
              <a:t>can make this association explicit by using the for attribute so means that if the user clicks on or taps the &lt;label&gt; text the control will receive the focus</a:t>
            </a:r>
            <a:endParaRPr lang="en-CA" dirty="0">
              <a:latin typeface="+mj-lt"/>
            </a:endParaRPr>
          </a:p>
        </p:txBody>
      </p:sp>
    </p:spTree>
    <p:extLst>
      <p:ext uri="{BB962C8B-B14F-4D97-AF65-F5344CB8AC3E}">
        <p14:creationId xmlns:p14="http://schemas.microsoft.com/office/powerpoint/2010/main" val="8970966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A2580-7DD3-4EF9-A133-528C0A2CDA57}"/>
              </a:ext>
            </a:extLst>
          </p:cNvPr>
          <p:cNvSpPr>
            <a:spLocks noGrp="1"/>
          </p:cNvSpPr>
          <p:nvPr>
            <p:ph type="title"/>
          </p:nvPr>
        </p:nvSpPr>
        <p:spPr/>
        <p:txBody>
          <a:bodyPr/>
          <a:lstStyle/>
          <a:p>
            <a:r>
              <a:rPr lang="en-US" sz="3200" dirty="0"/>
              <a:t>Associating labels and input elements</a:t>
            </a:r>
            <a:endParaRPr lang="en-CA" sz="3200" dirty="0"/>
          </a:p>
        </p:txBody>
      </p:sp>
      <p:pic>
        <p:nvPicPr>
          <p:cNvPr id="7" name="Picture 6" descr="FIGURE 5.30 Associating labels and input elements">
            <a:extLst>
              <a:ext uri="{FF2B5EF4-FFF2-40B4-BE49-F238E27FC236}">
                <a16:creationId xmlns:a16="http://schemas.microsoft.com/office/drawing/2014/main" id="{4E014F58-3EB9-4784-979B-CFBF9C95B10F}"/>
              </a:ext>
            </a:extLst>
          </p:cNvPr>
          <p:cNvPicPr>
            <a:picLocks noChangeAspect="1"/>
          </p:cNvPicPr>
          <p:nvPr/>
        </p:nvPicPr>
        <p:blipFill>
          <a:blip r:embed="rId2"/>
          <a:stretch>
            <a:fillRect/>
          </a:stretch>
        </p:blipFill>
        <p:spPr>
          <a:xfrm>
            <a:off x="1504425" y="1169581"/>
            <a:ext cx="6135150" cy="3416753"/>
          </a:xfrm>
          <a:prstGeom prst="rect">
            <a:avLst/>
          </a:prstGeom>
        </p:spPr>
      </p:pic>
    </p:spTree>
    <p:extLst>
      <p:ext uri="{BB962C8B-B14F-4D97-AF65-F5344CB8AC3E}">
        <p14:creationId xmlns:p14="http://schemas.microsoft.com/office/powerpoint/2010/main" val="898619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5CDC6-F03E-4ABF-88E3-E8F6A284D797}"/>
              </a:ext>
            </a:extLst>
          </p:cNvPr>
          <p:cNvSpPr>
            <a:spLocks noGrp="1"/>
          </p:cNvSpPr>
          <p:nvPr>
            <p:ph type="title"/>
          </p:nvPr>
        </p:nvSpPr>
        <p:spPr/>
        <p:txBody>
          <a:bodyPr/>
          <a:lstStyle/>
          <a:p>
            <a:r>
              <a:rPr lang="en-CA" dirty="0"/>
              <a:t>Basic table structure</a:t>
            </a:r>
          </a:p>
        </p:txBody>
      </p:sp>
      <p:pic>
        <p:nvPicPr>
          <p:cNvPr id="5" name="Picture 4" descr="FIGURE 5.2 Basic table structure">
            <a:extLst>
              <a:ext uri="{FF2B5EF4-FFF2-40B4-BE49-F238E27FC236}">
                <a16:creationId xmlns:a16="http://schemas.microsoft.com/office/drawing/2014/main" id="{B3BF844B-696A-4F06-B89B-A13B8A545025}"/>
              </a:ext>
            </a:extLst>
          </p:cNvPr>
          <p:cNvPicPr>
            <a:picLocks noChangeAspect="1"/>
          </p:cNvPicPr>
          <p:nvPr/>
        </p:nvPicPr>
        <p:blipFill>
          <a:blip r:embed="rId2"/>
          <a:stretch>
            <a:fillRect/>
          </a:stretch>
        </p:blipFill>
        <p:spPr>
          <a:xfrm>
            <a:off x="1055956" y="1092727"/>
            <a:ext cx="7032087" cy="3564334"/>
          </a:xfrm>
          <a:prstGeom prst="rect">
            <a:avLst/>
          </a:prstGeom>
        </p:spPr>
      </p:pic>
    </p:spTree>
    <p:extLst>
      <p:ext uri="{BB962C8B-B14F-4D97-AF65-F5344CB8AC3E}">
        <p14:creationId xmlns:p14="http://schemas.microsoft.com/office/powerpoint/2010/main" val="12612173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548AA-8DA1-4076-A2AE-017288213CB5}"/>
              </a:ext>
            </a:extLst>
          </p:cNvPr>
          <p:cNvSpPr>
            <a:spLocks noGrp="1"/>
          </p:cNvSpPr>
          <p:nvPr>
            <p:ph type="title"/>
          </p:nvPr>
        </p:nvSpPr>
        <p:spPr/>
        <p:txBody>
          <a:bodyPr/>
          <a:lstStyle/>
          <a:p>
            <a:r>
              <a:rPr lang="en-CA" dirty="0"/>
              <a:t>Styling Form Elements</a:t>
            </a:r>
          </a:p>
        </p:txBody>
      </p:sp>
      <p:sp>
        <p:nvSpPr>
          <p:cNvPr id="3" name="Text Placeholder 2">
            <a:extLst>
              <a:ext uri="{FF2B5EF4-FFF2-40B4-BE49-F238E27FC236}">
                <a16:creationId xmlns:a16="http://schemas.microsoft.com/office/drawing/2014/main" id="{184A5BC8-F0AB-461F-BAB4-97E40F3BBBC5}"/>
              </a:ext>
            </a:extLst>
          </p:cNvPr>
          <p:cNvSpPr>
            <a:spLocks noGrp="1"/>
          </p:cNvSpPr>
          <p:nvPr>
            <p:ph type="body" idx="1"/>
          </p:nvPr>
        </p:nvSpPr>
        <p:spPr/>
        <p:txBody>
          <a:bodyPr/>
          <a:lstStyle/>
          <a:p>
            <a:pPr marL="114300" indent="0" algn="l">
              <a:buNone/>
            </a:pPr>
            <a:r>
              <a:rPr lang="en-US" sz="1800" b="0" i="0" u="none" strike="noStrike" baseline="0" dirty="0">
                <a:latin typeface="SabonLTPro-Roman"/>
              </a:rPr>
              <a:t>Let’s begin with the common text and button controls. A common styling change is to eliminate the borders and add in rounded corners and padding.</a:t>
            </a:r>
            <a:endParaRPr lang="en-CA" dirty="0"/>
          </a:p>
        </p:txBody>
      </p:sp>
      <p:pic>
        <p:nvPicPr>
          <p:cNvPr id="5" name="Picture 4" descr="FIGURE 5.31 Styling text and buttons controls">
            <a:extLst>
              <a:ext uri="{FF2B5EF4-FFF2-40B4-BE49-F238E27FC236}">
                <a16:creationId xmlns:a16="http://schemas.microsoft.com/office/drawing/2014/main" id="{63191E2F-9D6E-414A-99B9-AE9E7F93646F}"/>
              </a:ext>
            </a:extLst>
          </p:cNvPr>
          <p:cNvPicPr>
            <a:picLocks noChangeAspect="1"/>
          </p:cNvPicPr>
          <p:nvPr/>
        </p:nvPicPr>
        <p:blipFill>
          <a:blip r:embed="rId2"/>
          <a:stretch>
            <a:fillRect/>
          </a:stretch>
        </p:blipFill>
        <p:spPr>
          <a:xfrm>
            <a:off x="2407891" y="2064985"/>
            <a:ext cx="4328217" cy="2427889"/>
          </a:xfrm>
          <a:prstGeom prst="rect">
            <a:avLst/>
          </a:prstGeom>
        </p:spPr>
      </p:pic>
    </p:spTree>
    <p:extLst>
      <p:ext uri="{BB962C8B-B14F-4D97-AF65-F5344CB8AC3E}">
        <p14:creationId xmlns:p14="http://schemas.microsoft.com/office/powerpoint/2010/main" val="40968517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FF503-97EA-497E-A526-7605A855CEE7}"/>
              </a:ext>
            </a:extLst>
          </p:cNvPr>
          <p:cNvSpPr>
            <a:spLocks noGrp="1"/>
          </p:cNvSpPr>
          <p:nvPr>
            <p:ph type="title"/>
          </p:nvPr>
        </p:nvSpPr>
        <p:spPr/>
        <p:txBody>
          <a:bodyPr/>
          <a:lstStyle/>
          <a:p>
            <a:r>
              <a:rPr lang="en-CA" dirty="0"/>
              <a:t>Working with labels</a:t>
            </a:r>
          </a:p>
        </p:txBody>
      </p:sp>
      <p:pic>
        <p:nvPicPr>
          <p:cNvPr id="5" name="Picture 4" descr="FIGURE 5.32 Working with labels">
            <a:extLst>
              <a:ext uri="{FF2B5EF4-FFF2-40B4-BE49-F238E27FC236}">
                <a16:creationId xmlns:a16="http://schemas.microsoft.com/office/drawing/2014/main" id="{16A29A55-0464-4E07-8C96-E0AE3C339E70}"/>
              </a:ext>
            </a:extLst>
          </p:cNvPr>
          <p:cNvPicPr>
            <a:picLocks noChangeAspect="1"/>
          </p:cNvPicPr>
          <p:nvPr/>
        </p:nvPicPr>
        <p:blipFill>
          <a:blip r:embed="rId2"/>
          <a:stretch>
            <a:fillRect/>
          </a:stretch>
        </p:blipFill>
        <p:spPr>
          <a:xfrm>
            <a:off x="1885336" y="984487"/>
            <a:ext cx="5373327" cy="3439354"/>
          </a:xfrm>
          <a:prstGeom prst="rect">
            <a:avLst/>
          </a:prstGeom>
        </p:spPr>
      </p:pic>
    </p:spTree>
    <p:extLst>
      <p:ext uri="{BB962C8B-B14F-4D97-AF65-F5344CB8AC3E}">
        <p14:creationId xmlns:p14="http://schemas.microsoft.com/office/powerpoint/2010/main" val="29055802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45B67-6270-49AF-8723-E3A1494E055D}"/>
              </a:ext>
            </a:extLst>
          </p:cNvPr>
          <p:cNvSpPr>
            <a:spLocks noGrp="1"/>
          </p:cNvSpPr>
          <p:nvPr>
            <p:ph type="title"/>
          </p:nvPr>
        </p:nvSpPr>
        <p:spPr/>
        <p:txBody>
          <a:bodyPr/>
          <a:lstStyle/>
          <a:p>
            <a:r>
              <a:rPr lang="en-CA" dirty="0"/>
              <a:t>Form Design</a:t>
            </a:r>
          </a:p>
        </p:txBody>
      </p:sp>
      <p:sp>
        <p:nvSpPr>
          <p:cNvPr id="3" name="Text Placeholder 2">
            <a:extLst>
              <a:ext uri="{FF2B5EF4-FFF2-40B4-BE49-F238E27FC236}">
                <a16:creationId xmlns:a16="http://schemas.microsoft.com/office/drawing/2014/main" id="{36261ACD-471A-4C4D-AB24-A514254BB1A5}"/>
              </a:ext>
            </a:extLst>
          </p:cNvPr>
          <p:cNvSpPr>
            <a:spLocks noGrp="1"/>
          </p:cNvSpPr>
          <p:nvPr>
            <p:ph type="body" idx="1"/>
          </p:nvPr>
        </p:nvSpPr>
        <p:spPr>
          <a:xfrm>
            <a:off x="457200" y="1081088"/>
            <a:ext cx="3945815" cy="3532476"/>
          </a:xfrm>
        </p:spPr>
        <p:txBody>
          <a:bodyPr/>
          <a:lstStyle/>
          <a:p>
            <a:pPr marL="114300" indent="0" algn="l">
              <a:buNone/>
            </a:pPr>
            <a:r>
              <a:rPr lang="en-US" sz="1800" b="0" i="0" u="none" strike="noStrike" baseline="0" dirty="0">
                <a:latin typeface="+mj-lt"/>
              </a:rPr>
              <a:t>A well-designed form communicates to a user that the site values their </a:t>
            </a:r>
            <a:r>
              <a:rPr lang="en-CA" sz="1800" b="0" i="0" u="none" strike="noStrike" baseline="0" dirty="0">
                <a:latin typeface="+mj-lt"/>
              </a:rPr>
              <a:t>time and data.</a:t>
            </a:r>
          </a:p>
          <a:p>
            <a:pPr marL="114300" indent="0" algn="l">
              <a:buNone/>
            </a:pPr>
            <a:r>
              <a:rPr lang="en-US" sz="1800" b="0" i="0" u="none" strike="noStrike" baseline="0" dirty="0">
                <a:latin typeface="+mj-lt"/>
              </a:rPr>
              <a:t>Perhaps the first and most important rule is to style your form elements so they look different from the default settings.</a:t>
            </a:r>
          </a:p>
          <a:p>
            <a:pPr marL="114300" indent="0" algn="l">
              <a:buNone/>
            </a:pPr>
            <a:r>
              <a:rPr lang="en-US" sz="1800" b="0" i="0" u="none" strike="noStrike" baseline="0" dirty="0">
                <a:latin typeface="SabonLTPro-Roman"/>
              </a:rPr>
              <a:t>Figure 5.33 describes and illustrates a small set of </a:t>
            </a:r>
            <a:r>
              <a:rPr lang="en-CA" sz="1800" b="0" i="0" u="none" strike="noStrike" baseline="0" dirty="0">
                <a:latin typeface="SabonLTPro-Roman"/>
              </a:rPr>
              <a:t>straightforward additional precepts</a:t>
            </a:r>
            <a:endParaRPr lang="en-CA" dirty="0">
              <a:latin typeface="+mj-lt"/>
            </a:endParaRPr>
          </a:p>
        </p:txBody>
      </p:sp>
      <p:pic>
        <p:nvPicPr>
          <p:cNvPr id="5" name="Picture 4" descr="FIGURE 5.33 Form design guidelines">
            <a:extLst>
              <a:ext uri="{FF2B5EF4-FFF2-40B4-BE49-F238E27FC236}">
                <a16:creationId xmlns:a16="http://schemas.microsoft.com/office/drawing/2014/main" id="{813BE475-B7EA-47A0-8D7A-1CBC9758A684}"/>
              </a:ext>
            </a:extLst>
          </p:cNvPr>
          <p:cNvPicPr>
            <a:picLocks noChangeAspect="1"/>
          </p:cNvPicPr>
          <p:nvPr/>
        </p:nvPicPr>
        <p:blipFill>
          <a:blip r:embed="rId2"/>
          <a:stretch>
            <a:fillRect/>
          </a:stretch>
        </p:blipFill>
        <p:spPr>
          <a:xfrm>
            <a:off x="4740986" y="529936"/>
            <a:ext cx="3790461" cy="4062412"/>
          </a:xfrm>
          <a:prstGeom prst="rect">
            <a:avLst/>
          </a:prstGeom>
        </p:spPr>
      </p:pic>
    </p:spTree>
    <p:extLst>
      <p:ext uri="{BB962C8B-B14F-4D97-AF65-F5344CB8AC3E}">
        <p14:creationId xmlns:p14="http://schemas.microsoft.com/office/powerpoint/2010/main" val="8488887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B53D8-A700-4CD6-B48E-B159AD19F06C}"/>
              </a:ext>
            </a:extLst>
          </p:cNvPr>
          <p:cNvSpPr>
            <a:spLocks noGrp="1"/>
          </p:cNvSpPr>
          <p:nvPr>
            <p:ph type="title"/>
          </p:nvPr>
        </p:nvSpPr>
        <p:spPr/>
        <p:txBody>
          <a:bodyPr/>
          <a:lstStyle/>
          <a:p>
            <a:r>
              <a:rPr lang="en-CA" dirty="0"/>
              <a:t>Validating User Input</a:t>
            </a:r>
          </a:p>
        </p:txBody>
      </p:sp>
      <p:sp>
        <p:nvSpPr>
          <p:cNvPr id="3" name="Text Placeholder 2">
            <a:extLst>
              <a:ext uri="{FF2B5EF4-FFF2-40B4-BE49-F238E27FC236}">
                <a16:creationId xmlns:a16="http://schemas.microsoft.com/office/drawing/2014/main" id="{ADAA52EF-613B-41D8-BE87-5C6093B075F2}"/>
              </a:ext>
            </a:extLst>
          </p:cNvPr>
          <p:cNvSpPr>
            <a:spLocks noGrp="1"/>
          </p:cNvSpPr>
          <p:nvPr>
            <p:ph type="body" idx="1"/>
          </p:nvPr>
        </p:nvSpPr>
        <p:spPr/>
        <p:txBody>
          <a:bodyPr/>
          <a:lstStyle/>
          <a:p>
            <a:pPr algn="l"/>
            <a:r>
              <a:rPr lang="en-US" sz="1800" b="0" i="0" u="none" strike="noStrike" baseline="0" dirty="0">
                <a:latin typeface="+mj-lt"/>
              </a:rPr>
              <a:t>User input must never be trusted. </a:t>
            </a:r>
          </a:p>
          <a:p>
            <a:pPr algn="l"/>
            <a:r>
              <a:rPr lang="en-US" sz="1800" b="0" i="0" u="none" strike="noStrike" baseline="0" dirty="0">
                <a:latin typeface="+mj-lt"/>
              </a:rPr>
              <a:t>It could be missing. </a:t>
            </a:r>
          </a:p>
          <a:p>
            <a:pPr algn="l"/>
            <a:r>
              <a:rPr lang="en-US" sz="1800" b="0" i="0" u="none" strike="noStrike" baseline="0" dirty="0">
                <a:latin typeface="+mj-lt"/>
              </a:rPr>
              <a:t>It might be in the wrong format.</a:t>
            </a:r>
          </a:p>
          <a:p>
            <a:pPr algn="l"/>
            <a:r>
              <a:rPr lang="en-US" sz="1800" b="0" i="0" u="none" strike="noStrike" baseline="0" dirty="0">
                <a:latin typeface="+mj-lt"/>
              </a:rPr>
              <a:t>It might even contain JavaScript or SQL as a means to causing some type of havoc. </a:t>
            </a:r>
          </a:p>
          <a:p>
            <a:pPr algn="l"/>
            <a:r>
              <a:rPr lang="en-US" sz="1800" b="0" i="0" u="none" strike="noStrike" baseline="0" dirty="0">
                <a:latin typeface="+mj-lt"/>
              </a:rPr>
              <a:t>Thus, almost always user input must be tested for validity.</a:t>
            </a:r>
            <a:endParaRPr lang="en-CA" dirty="0">
              <a:latin typeface="+mj-lt"/>
            </a:endParaRPr>
          </a:p>
        </p:txBody>
      </p:sp>
    </p:spTree>
    <p:extLst>
      <p:ext uri="{BB962C8B-B14F-4D97-AF65-F5344CB8AC3E}">
        <p14:creationId xmlns:p14="http://schemas.microsoft.com/office/powerpoint/2010/main" val="16367170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F4ED8-5B5A-4E06-83F4-D41748EEE65D}"/>
              </a:ext>
            </a:extLst>
          </p:cNvPr>
          <p:cNvSpPr>
            <a:spLocks noGrp="1"/>
          </p:cNvSpPr>
          <p:nvPr>
            <p:ph type="title"/>
          </p:nvPr>
        </p:nvSpPr>
        <p:spPr/>
        <p:txBody>
          <a:bodyPr/>
          <a:lstStyle/>
          <a:p>
            <a:r>
              <a:rPr lang="en-CA" dirty="0"/>
              <a:t>Types of Input Validation</a:t>
            </a:r>
          </a:p>
        </p:txBody>
      </p:sp>
      <p:sp>
        <p:nvSpPr>
          <p:cNvPr id="3" name="Text Placeholder 2">
            <a:extLst>
              <a:ext uri="{FF2B5EF4-FFF2-40B4-BE49-F238E27FC236}">
                <a16:creationId xmlns:a16="http://schemas.microsoft.com/office/drawing/2014/main" id="{BB8AD97F-49EB-450A-BE15-D3977A8A2B79}"/>
              </a:ext>
            </a:extLst>
          </p:cNvPr>
          <p:cNvSpPr>
            <a:spLocks noGrp="1"/>
          </p:cNvSpPr>
          <p:nvPr>
            <p:ph type="body" idx="1"/>
          </p:nvPr>
        </p:nvSpPr>
        <p:spPr/>
        <p:txBody>
          <a:bodyPr/>
          <a:lstStyle/>
          <a:p>
            <a:r>
              <a:rPr lang="en-US" b="1" i="0" u="none" strike="noStrike" baseline="0" dirty="0">
                <a:latin typeface="+mj-lt"/>
              </a:rPr>
              <a:t>Required information. </a:t>
            </a:r>
            <a:r>
              <a:rPr lang="en-US" b="0" i="0" u="none" strike="noStrike" baseline="0" dirty="0">
                <a:latin typeface="+mj-lt"/>
              </a:rPr>
              <a:t>Some data fields just cannot be left empty.</a:t>
            </a:r>
          </a:p>
          <a:p>
            <a:r>
              <a:rPr lang="en-US" b="1" i="0" u="none" strike="noStrike" baseline="0" dirty="0">
                <a:latin typeface="+mj-lt"/>
              </a:rPr>
              <a:t>Correct data type. </a:t>
            </a:r>
            <a:r>
              <a:rPr lang="en-US" b="0" i="0" u="none" strike="noStrike" baseline="0" dirty="0">
                <a:latin typeface="+mj-lt"/>
              </a:rPr>
              <a:t>Some fields such as numbers or dates, must follow the rules for its data type in order to be considered valid.</a:t>
            </a:r>
          </a:p>
          <a:p>
            <a:r>
              <a:rPr lang="en-US" b="1" i="0" u="none" strike="noStrike" baseline="0" dirty="0">
                <a:latin typeface="+mj-lt"/>
              </a:rPr>
              <a:t>Correct format. </a:t>
            </a:r>
            <a:r>
              <a:rPr lang="en-US" b="0" i="0" u="none" strike="noStrike" baseline="0" dirty="0">
                <a:latin typeface="+mj-lt"/>
              </a:rPr>
              <a:t>Some information, such as postal codes, credit card numbers, and social security numbers have to follow certain pattern rules.</a:t>
            </a:r>
          </a:p>
          <a:p>
            <a:r>
              <a:rPr lang="en-US" b="1" i="0" u="none" strike="noStrike" baseline="0" dirty="0">
                <a:latin typeface="+mj-lt"/>
              </a:rPr>
              <a:t>Comparison. </a:t>
            </a:r>
            <a:r>
              <a:rPr lang="en-US" b="0" i="0" u="none" strike="noStrike" baseline="0" dirty="0">
                <a:latin typeface="+mj-lt"/>
              </a:rPr>
              <a:t>Some user-entered fields are considered correct or not in relation to an already inputted value (password confirm)</a:t>
            </a:r>
          </a:p>
          <a:p>
            <a:r>
              <a:rPr lang="en-CA" b="1" i="0" u="none" strike="noStrike" baseline="0" dirty="0">
                <a:latin typeface="+mj-lt"/>
              </a:rPr>
              <a:t>Range check.</a:t>
            </a:r>
            <a:endParaRPr lang="en-US" dirty="0">
              <a:latin typeface="+mj-lt"/>
            </a:endParaRPr>
          </a:p>
          <a:p>
            <a:r>
              <a:rPr lang="en-CA" b="1" i="0" u="none" strike="noStrike" baseline="0" dirty="0">
                <a:latin typeface="+mj-lt"/>
              </a:rPr>
              <a:t>Custom.</a:t>
            </a:r>
            <a:endParaRPr lang="en-CA" sz="1400" dirty="0">
              <a:latin typeface="+mj-lt"/>
            </a:endParaRPr>
          </a:p>
        </p:txBody>
      </p:sp>
    </p:spTree>
    <p:extLst>
      <p:ext uri="{BB962C8B-B14F-4D97-AF65-F5344CB8AC3E}">
        <p14:creationId xmlns:p14="http://schemas.microsoft.com/office/powerpoint/2010/main" val="40659671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3AEA8-03D4-492D-BED2-74DAF24AC3F5}"/>
              </a:ext>
            </a:extLst>
          </p:cNvPr>
          <p:cNvSpPr>
            <a:spLocks noGrp="1"/>
          </p:cNvSpPr>
          <p:nvPr>
            <p:ph type="title"/>
          </p:nvPr>
        </p:nvSpPr>
        <p:spPr/>
        <p:txBody>
          <a:bodyPr/>
          <a:lstStyle/>
          <a:p>
            <a:r>
              <a:rPr lang="en-CA" dirty="0"/>
              <a:t>Notifying the User</a:t>
            </a:r>
          </a:p>
        </p:txBody>
      </p:sp>
      <p:sp>
        <p:nvSpPr>
          <p:cNvPr id="3" name="Text Placeholder 2">
            <a:extLst>
              <a:ext uri="{FF2B5EF4-FFF2-40B4-BE49-F238E27FC236}">
                <a16:creationId xmlns:a16="http://schemas.microsoft.com/office/drawing/2014/main" id="{DBA954E5-6772-42B5-BB17-11869386AD04}"/>
              </a:ext>
            </a:extLst>
          </p:cNvPr>
          <p:cNvSpPr>
            <a:spLocks noGrp="1"/>
          </p:cNvSpPr>
          <p:nvPr>
            <p:ph type="body" idx="1"/>
          </p:nvPr>
        </p:nvSpPr>
        <p:spPr/>
        <p:txBody>
          <a:bodyPr/>
          <a:lstStyle/>
          <a:p>
            <a:pPr algn="l"/>
            <a:r>
              <a:rPr lang="en-US" sz="1800" b="1" i="0" u="none" strike="noStrike" baseline="0" dirty="0">
                <a:latin typeface="+mj-lt"/>
              </a:rPr>
              <a:t>What is the problem? </a:t>
            </a:r>
            <a:r>
              <a:rPr lang="en-US" sz="1800" b="0" i="0" u="none" strike="noStrike" baseline="0" dirty="0">
                <a:latin typeface="+mj-lt"/>
              </a:rPr>
              <a:t>Users do not want to read lengthy messages to determine what needs to be changed.</a:t>
            </a:r>
          </a:p>
          <a:p>
            <a:pPr algn="l"/>
            <a:r>
              <a:rPr lang="en-US" sz="1800" b="1" i="0" u="none" strike="noStrike" baseline="0" dirty="0">
                <a:latin typeface="+mj-lt"/>
              </a:rPr>
              <a:t>Where is the problem? </a:t>
            </a:r>
            <a:r>
              <a:rPr lang="en-US" sz="1800" b="0" i="0" u="none" strike="noStrike" baseline="0" dirty="0">
                <a:latin typeface="+mj-lt"/>
              </a:rPr>
              <a:t>Some type of error indication should be located near the field that generated the problem.</a:t>
            </a:r>
          </a:p>
          <a:p>
            <a:pPr algn="l"/>
            <a:r>
              <a:rPr lang="en-US" sz="1800" b="1" i="0" u="none" strike="noStrike" baseline="0" dirty="0">
                <a:latin typeface="+mj-lt"/>
              </a:rPr>
              <a:t>If appropriate, how do I fix it? </a:t>
            </a:r>
            <a:r>
              <a:rPr lang="en-US" sz="1800" b="0" i="0" u="none" strike="noStrike" baseline="0" dirty="0">
                <a:latin typeface="+mj-lt"/>
              </a:rPr>
              <a:t>For instance, don’t just tell the user that a date is in the wrong format; tell him or her what format you are expecting</a:t>
            </a:r>
            <a:endParaRPr lang="en-CA" dirty="0">
              <a:latin typeface="+mj-lt"/>
            </a:endParaRPr>
          </a:p>
        </p:txBody>
      </p:sp>
    </p:spTree>
    <p:extLst>
      <p:ext uri="{BB962C8B-B14F-4D97-AF65-F5344CB8AC3E}">
        <p14:creationId xmlns:p14="http://schemas.microsoft.com/office/powerpoint/2010/main" val="1145832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D3679-6D19-4B2F-B847-45BD0CF97C60}"/>
              </a:ext>
            </a:extLst>
          </p:cNvPr>
          <p:cNvSpPr>
            <a:spLocks noGrp="1"/>
          </p:cNvSpPr>
          <p:nvPr>
            <p:ph type="title"/>
          </p:nvPr>
        </p:nvSpPr>
        <p:spPr/>
        <p:txBody>
          <a:bodyPr/>
          <a:lstStyle/>
          <a:p>
            <a:r>
              <a:rPr lang="en-CA" dirty="0"/>
              <a:t>Notifying the User (Figures)</a:t>
            </a:r>
          </a:p>
        </p:txBody>
      </p:sp>
      <p:pic>
        <p:nvPicPr>
          <p:cNvPr id="5" name="Picture 4" descr="FIGURE 5.34 Displaying error messages">
            <a:extLst>
              <a:ext uri="{FF2B5EF4-FFF2-40B4-BE49-F238E27FC236}">
                <a16:creationId xmlns:a16="http://schemas.microsoft.com/office/drawing/2014/main" id="{76343239-B85E-494F-8E03-049C5BE8CB1F}"/>
              </a:ext>
            </a:extLst>
          </p:cNvPr>
          <p:cNvPicPr>
            <a:picLocks noChangeAspect="1"/>
          </p:cNvPicPr>
          <p:nvPr/>
        </p:nvPicPr>
        <p:blipFill>
          <a:blip r:embed="rId2"/>
          <a:stretch>
            <a:fillRect/>
          </a:stretch>
        </p:blipFill>
        <p:spPr>
          <a:xfrm>
            <a:off x="1729292" y="984487"/>
            <a:ext cx="5685416" cy="3488570"/>
          </a:xfrm>
          <a:prstGeom prst="rect">
            <a:avLst/>
          </a:prstGeom>
        </p:spPr>
      </p:pic>
    </p:spTree>
    <p:extLst>
      <p:ext uri="{BB962C8B-B14F-4D97-AF65-F5344CB8AC3E}">
        <p14:creationId xmlns:p14="http://schemas.microsoft.com/office/powerpoint/2010/main" val="24088550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6EFF7-1D35-46CF-9B36-C8FE1A1246F9}"/>
              </a:ext>
            </a:extLst>
          </p:cNvPr>
          <p:cNvSpPr>
            <a:spLocks noGrp="1"/>
          </p:cNvSpPr>
          <p:nvPr>
            <p:ph type="title"/>
          </p:nvPr>
        </p:nvSpPr>
        <p:spPr/>
        <p:txBody>
          <a:bodyPr/>
          <a:lstStyle/>
          <a:p>
            <a:r>
              <a:rPr lang="en-US" dirty="0"/>
              <a:t>How to Reduce Validation Errors</a:t>
            </a:r>
            <a:endParaRPr lang="en-CA" dirty="0"/>
          </a:p>
        </p:txBody>
      </p:sp>
      <p:sp>
        <p:nvSpPr>
          <p:cNvPr id="3" name="Text Placeholder 2">
            <a:extLst>
              <a:ext uri="{FF2B5EF4-FFF2-40B4-BE49-F238E27FC236}">
                <a16:creationId xmlns:a16="http://schemas.microsoft.com/office/drawing/2014/main" id="{207348FE-E791-4B96-92F1-7548B9D9B49B}"/>
              </a:ext>
            </a:extLst>
          </p:cNvPr>
          <p:cNvSpPr>
            <a:spLocks noGrp="1"/>
          </p:cNvSpPr>
          <p:nvPr>
            <p:ph type="body" idx="1"/>
          </p:nvPr>
        </p:nvSpPr>
        <p:spPr/>
        <p:txBody>
          <a:bodyPr/>
          <a:lstStyle/>
          <a:p>
            <a:pPr marL="114300" indent="0">
              <a:buNone/>
            </a:pPr>
            <a:r>
              <a:rPr lang="en-US" b="0" i="0" u="none" strike="noStrike" baseline="0" dirty="0">
                <a:latin typeface="+mj-lt"/>
              </a:rPr>
              <a:t>Provide textual hints to the user on the form itself (last slide)</a:t>
            </a:r>
          </a:p>
          <a:p>
            <a:pPr marL="114300" indent="0" algn="l">
              <a:buNone/>
            </a:pPr>
            <a:r>
              <a:rPr lang="en-US" b="0" i="0" u="none" strike="noStrike" baseline="0" dirty="0">
                <a:latin typeface="+mj-lt"/>
              </a:rPr>
              <a:t>Using tool tips or pop-overs to display context-sensitive help about the </a:t>
            </a:r>
            <a:r>
              <a:rPr lang="en-CA" b="0" i="0" u="none" strike="noStrike" baseline="0" dirty="0">
                <a:latin typeface="+mj-lt"/>
              </a:rPr>
              <a:t>expected input</a:t>
            </a:r>
          </a:p>
          <a:p>
            <a:pPr marL="114300" indent="0" algn="l">
              <a:buNone/>
            </a:pPr>
            <a:r>
              <a:rPr lang="en-US" b="0" i="0" u="none" strike="noStrike" baseline="0" dirty="0">
                <a:latin typeface="+mj-lt"/>
              </a:rPr>
              <a:t>Another technique for helping the user understand the correct format for an input field is to provide a JavaScript-based mask</a:t>
            </a:r>
          </a:p>
          <a:p>
            <a:pPr marL="114300" indent="0" algn="l">
              <a:buNone/>
            </a:pPr>
            <a:r>
              <a:rPr lang="en-US" b="0" i="0" u="none" strike="noStrike" baseline="0" dirty="0">
                <a:latin typeface="+mj-lt"/>
              </a:rPr>
              <a:t>Providing sensible default values for text fields can reduce validation errors</a:t>
            </a:r>
            <a:endParaRPr lang="en-US" dirty="0">
              <a:latin typeface="+mj-lt"/>
            </a:endParaRPr>
          </a:p>
          <a:p>
            <a:pPr marL="114300" indent="0" algn="l">
              <a:buNone/>
            </a:pPr>
            <a:r>
              <a:rPr lang="en-US" b="0" i="0" u="none" strike="noStrike" baseline="0" dirty="0">
                <a:latin typeface="+mj-lt"/>
              </a:rPr>
              <a:t>Finally, many user input errors can be eliminated by choosing a better data entry type than the standard &lt;input type="text"&gt;.</a:t>
            </a:r>
          </a:p>
          <a:p>
            <a:pPr marL="114300" indent="0">
              <a:buNone/>
            </a:pPr>
            <a:endParaRPr lang="en-CA" sz="1400" dirty="0">
              <a:latin typeface="+mj-lt"/>
            </a:endParaRPr>
          </a:p>
        </p:txBody>
      </p:sp>
    </p:spTree>
    <p:extLst>
      <p:ext uri="{BB962C8B-B14F-4D97-AF65-F5344CB8AC3E}">
        <p14:creationId xmlns:p14="http://schemas.microsoft.com/office/powerpoint/2010/main" val="7897043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9B751-30A5-4F58-8F96-65CA4739DBA5}"/>
              </a:ext>
            </a:extLst>
          </p:cNvPr>
          <p:cNvSpPr>
            <a:spLocks noGrp="1"/>
          </p:cNvSpPr>
          <p:nvPr>
            <p:ph type="title"/>
          </p:nvPr>
        </p:nvSpPr>
        <p:spPr/>
        <p:txBody>
          <a:bodyPr/>
          <a:lstStyle/>
          <a:p>
            <a:r>
              <a:rPr lang="en-CA" dirty="0"/>
              <a:t>Where to Perform Validation</a:t>
            </a:r>
          </a:p>
        </p:txBody>
      </p:sp>
      <p:sp>
        <p:nvSpPr>
          <p:cNvPr id="3" name="Text Placeholder 2">
            <a:extLst>
              <a:ext uri="{FF2B5EF4-FFF2-40B4-BE49-F238E27FC236}">
                <a16:creationId xmlns:a16="http://schemas.microsoft.com/office/drawing/2014/main" id="{E75E128E-3165-404C-A93D-18208328CB38}"/>
              </a:ext>
            </a:extLst>
          </p:cNvPr>
          <p:cNvSpPr>
            <a:spLocks noGrp="1"/>
          </p:cNvSpPr>
          <p:nvPr>
            <p:ph type="body" idx="1"/>
          </p:nvPr>
        </p:nvSpPr>
        <p:spPr/>
        <p:txBody>
          <a:bodyPr/>
          <a:lstStyle/>
          <a:p>
            <a:pPr marL="114300" indent="0">
              <a:buNone/>
            </a:pPr>
            <a:r>
              <a:rPr lang="en-US" sz="1800" b="0" i="0" u="none" strike="noStrike" baseline="0" dirty="0">
                <a:latin typeface="SabonLTPro-Roman"/>
              </a:rPr>
              <a:t>Validation can be performed at three different levels.</a:t>
            </a:r>
          </a:p>
          <a:p>
            <a:pPr algn="l"/>
            <a:r>
              <a:rPr lang="en-CA" sz="1800" b="0" i="0" u="none" strike="noStrike" baseline="0" dirty="0">
                <a:latin typeface="SabonLTPro-Roman"/>
              </a:rPr>
              <a:t>With HTML5, the browser can perform </a:t>
            </a:r>
            <a:r>
              <a:rPr lang="en-CA" sz="1800" b="1" i="0" u="none" strike="noStrike" baseline="0" dirty="0">
                <a:latin typeface="SabonLTPro-Roman"/>
              </a:rPr>
              <a:t>basic validation</a:t>
            </a:r>
            <a:r>
              <a:rPr lang="en-CA" sz="1800" b="0" i="0" u="none" strike="noStrike" baseline="0" dirty="0">
                <a:latin typeface="SabonLTPro-Roman"/>
              </a:rPr>
              <a:t>.</a:t>
            </a:r>
          </a:p>
          <a:p>
            <a:pPr algn="l"/>
            <a:r>
              <a:rPr lang="en-CA" sz="1800" b="1" i="0" u="none" strike="noStrike" baseline="0" dirty="0">
                <a:latin typeface="SabonLTPro-Roman"/>
              </a:rPr>
              <a:t>JavaScript validation </a:t>
            </a:r>
            <a:r>
              <a:rPr lang="en-US" sz="1800" b="0" i="0" u="none" strike="noStrike" baseline="0" dirty="0">
                <a:latin typeface="SabonLTPro-Roman"/>
              </a:rPr>
              <a:t>dramatically improves the user experience of data-entry forms, and is an essential feature of any real-world web site that uses forms. Unfortunately, JavaScript validation cannot be relied on.</a:t>
            </a:r>
          </a:p>
          <a:p>
            <a:pPr algn="l"/>
            <a:r>
              <a:rPr lang="en-US" sz="1800" b="1" i="0" u="none" strike="noStrike" baseline="0" dirty="0">
                <a:latin typeface="SabonLTPro-Roman"/>
              </a:rPr>
              <a:t>server-side validation </a:t>
            </a:r>
            <a:r>
              <a:rPr lang="en-US" sz="1800" b="0" i="0" u="none" strike="noStrike" baseline="0" dirty="0">
                <a:latin typeface="SabonLTPro-Roman"/>
              </a:rPr>
              <a:t>is arguably the most important since it is the only validation that is guaranteed to run.</a:t>
            </a:r>
          </a:p>
          <a:p>
            <a:pPr marL="114300" indent="0">
              <a:buNone/>
            </a:pPr>
            <a:endParaRPr lang="en-CA" dirty="0"/>
          </a:p>
        </p:txBody>
      </p:sp>
    </p:spTree>
    <p:extLst>
      <p:ext uri="{BB962C8B-B14F-4D97-AF65-F5344CB8AC3E}">
        <p14:creationId xmlns:p14="http://schemas.microsoft.com/office/powerpoint/2010/main" val="26444559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F9C7F-7070-4A4A-BE11-1B9F64D83830}"/>
              </a:ext>
            </a:extLst>
          </p:cNvPr>
          <p:cNvSpPr>
            <a:spLocks noGrp="1"/>
          </p:cNvSpPr>
          <p:nvPr>
            <p:ph type="title"/>
          </p:nvPr>
        </p:nvSpPr>
        <p:spPr/>
        <p:txBody>
          <a:bodyPr/>
          <a:lstStyle/>
          <a:p>
            <a:r>
              <a:rPr lang="en-CA" dirty="0"/>
              <a:t>Key Terms</a:t>
            </a:r>
          </a:p>
        </p:txBody>
      </p:sp>
      <p:sp>
        <p:nvSpPr>
          <p:cNvPr id="3" name="Text Placeholder 2">
            <a:extLst>
              <a:ext uri="{FF2B5EF4-FFF2-40B4-BE49-F238E27FC236}">
                <a16:creationId xmlns:a16="http://schemas.microsoft.com/office/drawing/2014/main" id="{1BE484EB-52A3-4D7A-8F55-0498D696B8F0}"/>
              </a:ext>
            </a:extLst>
          </p:cNvPr>
          <p:cNvSpPr>
            <a:spLocks noGrp="1"/>
          </p:cNvSpPr>
          <p:nvPr>
            <p:ph type="body" idx="1"/>
          </p:nvPr>
        </p:nvSpPr>
        <p:spPr/>
        <p:txBody>
          <a:bodyPr numCol="3"/>
          <a:lstStyle/>
          <a:p>
            <a:pPr algn="l"/>
            <a:r>
              <a:rPr lang="en-CA" sz="1800" b="0" i="0" u="none" strike="noStrike" baseline="0" dirty="0">
                <a:latin typeface="SabonLTPro-Roman"/>
              </a:rPr>
              <a:t>accessibility</a:t>
            </a:r>
          </a:p>
          <a:p>
            <a:pPr algn="l"/>
            <a:r>
              <a:rPr lang="en-CA" sz="1800" b="0" i="0" u="none" strike="noStrike" baseline="0" dirty="0">
                <a:latin typeface="SabonLTPro-Roman"/>
              </a:rPr>
              <a:t>branch</a:t>
            </a:r>
          </a:p>
          <a:p>
            <a:pPr algn="l"/>
            <a:r>
              <a:rPr lang="en-CA" sz="1800" b="0" i="0" u="none" strike="noStrike" baseline="0" dirty="0">
                <a:latin typeface="SabonLTPro-Roman"/>
              </a:rPr>
              <a:t>CAPTCHA</a:t>
            </a:r>
          </a:p>
          <a:p>
            <a:pPr algn="l"/>
            <a:r>
              <a:rPr lang="en-CA" sz="1800" b="0" i="0" u="none" strike="noStrike" baseline="0" dirty="0">
                <a:latin typeface="SabonLTPro-Roman"/>
              </a:rPr>
              <a:t>checkbox</a:t>
            </a:r>
          </a:p>
          <a:p>
            <a:pPr algn="l"/>
            <a:r>
              <a:rPr lang="en-CA" sz="1800" b="0" i="0" u="none" strike="noStrike" baseline="0" dirty="0">
                <a:latin typeface="SabonLTPro-Roman"/>
              </a:rPr>
              <a:t>forking</a:t>
            </a:r>
          </a:p>
          <a:p>
            <a:pPr algn="l"/>
            <a:r>
              <a:rPr lang="en-CA" sz="1800" b="0" i="0" u="none" strike="noStrike" baseline="0" dirty="0">
                <a:latin typeface="SabonLTPro-Roman"/>
              </a:rPr>
              <a:t>form</a:t>
            </a:r>
          </a:p>
          <a:p>
            <a:pPr algn="l"/>
            <a:r>
              <a:rPr lang="en-CA" sz="1800" b="0" i="0" u="none" strike="noStrike" baseline="0" dirty="0">
                <a:latin typeface="SabonLTPro-Roman"/>
              </a:rPr>
              <a:t>GET</a:t>
            </a:r>
          </a:p>
          <a:p>
            <a:pPr algn="l"/>
            <a:r>
              <a:rPr lang="en-CA" sz="1800" b="0" i="0" u="none" strike="noStrike" baseline="0" dirty="0">
                <a:latin typeface="SabonLTPro-Roman"/>
              </a:rPr>
              <a:t>Git</a:t>
            </a:r>
          </a:p>
          <a:p>
            <a:pPr algn="l"/>
            <a:r>
              <a:rPr lang="en-CA" sz="1800" b="0" i="0" u="none" strike="noStrike" baseline="0" dirty="0">
                <a:latin typeface="SabonLTPro-Roman"/>
              </a:rPr>
              <a:t>GitHub</a:t>
            </a:r>
          </a:p>
          <a:p>
            <a:pPr algn="l"/>
            <a:r>
              <a:rPr lang="en-CA" sz="1800" b="0" i="0" u="none" strike="noStrike" baseline="0" dirty="0">
                <a:latin typeface="SabonLTPro-Roman"/>
              </a:rPr>
              <a:t>input validation</a:t>
            </a:r>
          </a:p>
          <a:p>
            <a:pPr algn="l"/>
            <a:r>
              <a:rPr lang="en-CA" sz="1800" b="0" i="0" u="none" strike="noStrike" baseline="0" dirty="0">
                <a:latin typeface="SabonLTPro-Roman"/>
              </a:rPr>
              <a:t>local repository</a:t>
            </a:r>
          </a:p>
          <a:p>
            <a:pPr algn="l"/>
            <a:r>
              <a:rPr lang="en-CA" sz="1800" b="0" i="0" u="none" strike="noStrike" baseline="0" dirty="0">
                <a:latin typeface="SabonLTPro-Roman"/>
              </a:rPr>
              <a:t>POST</a:t>
            </a:r>
          </a:p>
          <a:p>
            <a:pPr algn="l"/>
            <a:r>
              <a:rPr lang="en-CA" sz="1800" b="0" i="0" u="none" strike="noStrike" baseline="0" dirty="0">
                <a:latin typeface="SabonLTPro-Roman"/>
              </a:rPr>
              <a:t>query string</a:t>
            </a:r>
          </a:p>
          <a:p>
            <a:pPr algn="l"/>
            <a:r>
              <a:rPr lang="en-CA" sz="1800" b="0" i="0" u="none" strike="noStrike" baseline="0" dirty="0">
                <a:latin typeface="SabonLTPro-Roman"/>
              </a:rPr>
              <a:t>radio buttons</a:t>
            </a:r>
          </a:p>
          <a:p>
            <a:pPr algn="l"/>
            <a:r>
              <a:rPr lang="en-CA" sz="1800" b="0" i="0" u="none" strike="noStrike" baseline="0" dirty="0">
                <a:latin typeface="SabonLTPro-Roman"/>
              </a:rPr>
              <a:t>remote repository</a:t>
            </a:r>
          </a:p>
          <a:p>
            <a:pPr algn="l"/>
            <a:r>
              <a:rPr lang="en-CA" sz="1800" b="0" i="0" u="none" strike="noStrike" baseline="0" dirty="0">
                <a:latin typeface="SabonLTPro-Roman"/>
              </a:rPr>
              <a:t>spam bots</a:t>
            </a:r>
          </a:p>
          <a:p>
            <a:pPr algn="l"/>
            <a:r>
              <a:rPr lang="en-CA" sz="1800" b="0" i="0" u="none" strike="noStrike" baseline="0" dirty="0">
                <a:latin typeface="SabonLTPro-Roman"/>
              </a:rPr>
              <a:t>table</a:t>
            </a:r>
          </a:p>
          <a:p>
            <a:pPr algn="l"/>
            <a:r>
              <a:rPr lang="en-CA" sz="1800" b="0" i="0" u="none" strike="noStrike" baseline="0" dirty="0">
                <a:latin typeface="SabonLTPro-Roman"/>
              </a:rPr>
              <a:t>URL encoded</a:t>
            </a:r>
          </a:p>
          <a:p>
            <a:pPr algn="l"/>
            <a:r>
              <a:rPr lang="en-CA" sz="1800" b="0" i="0" u="none" strike="noStrike" baseline="0" dirty="0">
                <a:latin typeface="SabonLTPro-Roman"/>
              </a:rPr>
              <a:t>version control</a:t>
            </a:r>
          </a:p>
          <a:p>
            <a:pPr algn="l"/>
            <a:r>
              <a:rPr lang="en-CA" sz="1800" b="0" i="0" u="none" strike="noStrike" baseline="0" dirty="0">
                <a:latin typeface="SabonLTPro-Roman"/>
              </a:rPr>
              <a:t>Web Accessibility</a:t>
            </a:r>
          </a:p>
          <a:p>
            <a:pPr algn="l"/>
            <a:r>
              <a:rPr lang="en-CA" sz="1800" b="0" i="0" u="none" strike="noStrike" baseline="0" dirty="0">
                <a:latin typeface="SabonLTPro-Roman"/>
              </a:rPr>
              <a:t>Initiative (WAI)</a:t>
            </a:r>
            <a:endParaRPr lang="en-CA" dirty="0"/>
          </a:p>
        </p:txBody>
      </p:sp>
    </p:spTree>
    <p:extLst>
      <p:ext uri="{BB962C8B-B14F-4D97-AF65-F5344CB8AC3E}">
        <p14:creationId xmlns:p14="http://schemas.microsoft.com/office/powerpoint/2010/main" val="1333094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3A4FB-0211-4DB9-B24B-8E869646917F}"/>
              </a:ext>
            </a:extLst>
          </p:cNvPr>
          <p:cNvSpPr>
            <a:spLocks noGrp="1"/>
          </p:cNvSpPr>
          <p:nvPr>
            <p:ph type="title"/>
          </p:nvPr>
        </p:nvSpPr>
        <p:spPr/>
        <p:txBody>
          <a:bodyPr/>
          <a:lstStyle/>
          <a:p>
            <a:r>
              <a:rPr lang="en-CA" dirty="0"/>
              <a:t>Spanning Rows and Columns</a:t>
            </a:r>
          </a:p>
        </p:txBody>
      </p:sp>
      <p:sp>
        <p:nvSpPr>
          <p:cNvPr id="3" name="Text Placeholder 2">
            <a:extLst>
              <a:ext uri="{FF2B5EF4-FFF2-40B4-BE49-F238E27FC236}">
                <a16:creationId xmlns:a16="http://schemas.microsoft.com/office/drawing/2014/main" id="{555D5A58-8058-42A5-93B3-819BE3DD9680}"/>
              </a:ext>
            </a:extLst>
          </p:cNvPr>
          <p:cNvSpPr>
            <a:spLocks noGrp="1"/>
          </p:cNvSpPr>
          <p:nvPr>
            <p:ph type="body" idx="1"/>
          </p:nvPr>
        </p:nvSpPr>
        <p:spPr/>
        <p:txBody>
          <a:bodyPr/>
          <a:lstStyle/>
          <a:p>
            <a:r>
              <a:rPr lang="en-US" sz="1800" dirty="0">
                <a:latin typeface="+mj-lt"/>
              </a:rPr>
              <a:t>All </a:t>
            </a:r>
            <a:r>
              <a:rPr lang="en-US" sz="1800" b="0" i="0" u="none" strike="noStrike" baseline="0" dirty="0">
                <a:latin typeface="+mj-lt"/>
              </a:rPr>
              <a:t>content</a:t>
            </a:r>
            <a:r>
              <a:rPr lang="en-US" sz="1800" dirty="0">
                <a:latin typeface="+mj-lt"/>
              </a:rPr>
              <a:t> </a:t>
            </a:r>
            <a:r>
              <a:rPr lang="en-US" sz="1800" b="0" i="0" u="none" strike="noStrike" baseline="0" dirty="0">
                <a:latin typeface="+mj-lt"/>
              </a:rPr>
              <a:t>must appear within the &lt;td&gt; or &lt;</a:t>
            </a:r>
            <a:r>
              <a:rPr lang="en-US" sz="1800" b="0" i="0" u="none" strike="noStrike" baseline="0" dirty="0" err="1">
                <a:latin typeface="+mj-lt"/>
              </a:rPr>
              <a:t>th</a:t>
            </a:r>
            <a:r>
              <a:rPr lang="en-US" sz="1800" b="0" i="0" u="none" strike="noStrike" baseline="0" dirty="0">
                <a:latin typeface="+mj-lt"/>
              </a:rPr>
              <a:t>&gt; container. </a:t>
            </a:r>
          </a:p>
          <a:p>
            <a:r>
              <a:rPr lang="en-US" sz="1800" dirty="0">
                <a:latin typeface="+mj-lt"/>
              </a:rPr>
              <a:t>E</a:t>
            </a:r>
            <a:r>
              <a:rPr lang="en-US" sz="1800" b="0" i="0" u="none" strike="noStrike" baseline="0" dirty="0">
                <a:latin typeface="+mj-lt"/>
              </a:rPr>
              <a:t>ach row must have the same number of &lt;td&gt; or &lt;</a:t>
            </a:r>
            <a:r>
              <a:rPr lang="en-US" sz="1800" b="0" i="0" u="none" strike="noStrike" baseline="0" dirty="0" err="1">
                <a:latin typeface="+mj-lt"/>
              </a:rPr>
              <a:t>th</a:t>
            </a:r>
            <a:r>
              <a:rPr lang="en-US" sz="1800" b="0" i="0" u="none" strike="noStrike" baseline="0" dirty="0">
                <a:latin typeface="+mj-lt"/>
              </a:rPr>
              <a:t>&gt; containers.</a:t>
            </a:r>
          </a:p>
          <a:p>
            <a:pPr algn="l"/>
            <a:r>
              <a:rPr lang="en-US" sz="1800" b="0" i="0" u="none" strike="noStrike" baseline="0" dirty="0">
                <a:latin typeface="+mj-lt"/>
              </a:rPr>
              <a:t>If you want a given cell to cover several columns or rows, then you can do so by using the </a:t>
            </a:r>
            <a:r>
              <a:rPr lang="en-US" sz="1800" b="1" i="0" u="none" strike="noStrike" baseline="0" dirty="0" err="1">
                <a:latin typeface="+mj-lt"/>
              </a:rPr>
              <a:t>colspan</a:t>
            </a:r>
            <a:r>
              <a:rPr lang="en-US" sz="1800" b="0" i="0" u="none" strike="noStrike" baseline="0" dirty="0">
                <a:latin typeface="+mj-lt"/>
              </a:rPr>
              <a:t> or </a:t>
            </a:r>
            <a:r>
              <a:rPr lang="en-US" sz="1800" b="1" i="0" u="none" strike="noStrike" baseline="0" dirty="0" err="1">
                <a:latin typeface="+mj-lt"/>
              </a:rPr>
              <a:t>rowspan</a:t>
            </a:r>
            <a:r>
              <a:rPr lang="en-US" sz="1800" b="0" i="0" u="none" strike="noStrike" baseline="0" dirty="0">
                <a:latin typeface="+mj-lt"/>
              </a:rPr>
              <a:t> attributes</a:t>
            </a:r>
            <a:endParaRPr lang="en-CA" dirty="0">
              <a:latin typeface="+mj-lt"/>
            </a:endParaRPr>
          </a:p>
        </p:txBody>
      </p:sp>
    </p:spTree>
    <p:extLst>
      <p:ext uri="{BB962C8B-B14F-4D97-AF65-F5344CB8AC3E}">
        <p14:creationId xmlns:p14="http://schemas.microsoft.com/office/powerpoint/2010/main" val="25597591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Copyright</a:t>
            </a:r>
            <a:endParaRPr dirty="0"/>
          </a:p>
        </p:txBody>
      </p:sp>
      <p:pic>
        <p:nvPicPr>
          <p:cNvPr id="358" name="Google Shape;358;p57" descr="Warning"/>
          <p:cNvPicPr preferRelativeResize="0"/>
          <p:nvPr/>
        </p:nvPicPr>
        <p:blipFill rotWithShape="1">
          <a:blip r:embed="rId3">
            <a:alphaModFix/>
          </a:blip>
          <a:srcRect/>
          <a:stretch/>
        </p:blipFill>
        <p:spPr>
          <a:xfrm>
            <a:off x="246184" y="1738019"/>
            <a:ext cx="1277815" cy="1075519"/>
          </a:xfrm>
          <a:prstGeom prst="rect">
            <a:avLst/>
          </a:prstGeom>
          <a:noFill/>
          <a:ln>
            <a:noFill/>
          </a:ln>
        </p:spPr>
      </p:pic>
      <p:sp>
        <p:nvSpPr>
          <p:cNvPr id="359" name="Google Shape;359;p57"/>
          <p:cNvSpPr txBox="1">
            <a:spLocks noGrp="1"/>
          </p:cNvSpPr>
          <p:nvPr>
            <p:ph type="body" idx="4294967295"/>
          </p:nvPr>
        </p:nvSpPr>
        <p:spPr>
          <a:xfrm>
            <a:off x="1606050" y="1389171"/>
            <a:ext cx="6858000" cy="3108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182875" tIns="182875" rIns="182875" bIns="182875" anchor="ctr" anchorCtr="0">
            <a:noAutofit/>
          </a:bodyPr>
          <a:lstStyle/>
          <a:p>
            <a:pPr marL="101600" lvl="0" indent="0" algn="l" rtl="0">
              <a:lnSpc>
                <a:spcPct val="100000"/>
              </a:lnSpc>
              <a:spcBef>
                <a:spcPts val="0"/>
              </a:spcBef>
              <a:spcAft>
                <a:spcPts val="0"/>
              </a:spcAft>
              <a:buSzPts val="1600"/>
              <a:buNone/>
            </a:pPr>
            <a:r>
              <a:rPr lang="en" b="1" dirty="0">
                <a:solidFill>
                  <a:schemeClr val="dk1"/>
                </a:solidFill>
                <a:latin typeface="Arial"/>
                <a:ea typeface="Arial"/>
                <a:cs typeface="Arial"/>
                <a:sym typeface="Arial"/>
              </a:rPr>
              <a:t>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FIGURE 5.4 Spanning columns">
            <a:extLst>
              <a:ext uri="{FF2B5EF4-FFF2-40B4-BE49-F238E27FC236}">
                <a16:creationId xmlns:a16="http://schemas.microsoft.com/office/drawing/2014/main" id="{C8A22348-ACF5-4144-823A-2118BB32F160}"/>
              </a:ext>
            </a:extLst>
          </p:cNvPr>
          <p:cNvSpPr>
            <a:spLocks noGrp="1"/>
          </p:cNvSpPr>
          <p:nvPr>
            <p:ph type="title"/>
          </p:nvPr>
        </p:nvSpPr>
        <p:spPr/>
        <p:txBody>
          <a:bodyPr/>
          <a:lstStyle/>
          <a:p>
            <a:r>
              <a:rPr lang="en-CA" dirty="0"/>
              <a:t>FIGURE 5.4 Spanning columns</a:t>
            </a:r>
          </a:p>
        </p:txBody>
      </p:sp>
      <p:pic>
        <p:nvPicPr>
          <p:cNvPr id="5" name="Picture 4" descr="FIGURE 5.4 Spanning columns">
            <a:extLst>
              <a:ext uri="{FF2B5EF4-FFF2-40B4-BE49-F238E27FC236}">
                <a16:creationId xmlns:a16="http://schemas.microsoft.com/office/drawing/2014/main" id="{0B74DB55-32E6-42C7-BAE8-979C6C01B56A}"/>
              </a:ext>
            </a:extLst>
          </p:cNvPr>
          <p:cNvPicPr>
            <a:picLocks noChangeAspect="1"/>
          </p:cNvPicPr>
          <p:nvPr/>
        </p:nvPicPr>
        <p:blipFill>
          <a:blip r:embed="rId2"/>
          <a:stretch>
            <a:fillRect/>
          </a:stretch>
        </p:blipFill>
        <p:spPr>
          <a:xfrm>
            <a:off x="834655" y="984487"/>
            <a:ext cx="7474689" cy="3711658"/>
          </a:xfrm>
          <a:prstGeom prst="rect">
            <a:avLst/>
          </a:prstGeom>
        </p:spPr>
      </p:pic>
    </p:spTree>
    <p:extLst>
      <p:ext uri="{BB962C8B-B14F-4D97-AF65-F5344CB8AC3E}">
        <p14:creationId xmlns:p14="http://schemas.microsoft.com/office/powerpoint/2010/main" val="2427070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C367D-D680-4C92-BA01-45F620E6A2B0}"/>
              </a:ext>
            </a:extLst>
          </p:cNvPr>
          <p:cNvSpPr>
            <a:spLocks noGrp="1"/>
          </p:cNvSpPr>
          <p:nvPr>
            <p:ph type="title"/>
          </p:nvPr>
        </p:nvSpPr>
        <p:spPr/>
        <p:txBody>
          <a:bodyPr/>
          <a:lstStyle/>
          <a:p>
            <a:r>
              <a:rPr lang="en-CA" dirty="0"/>
              <a:t>Additional table elements</a:t>
            </a:r>
          </a:p>
        </p:txBody>
      </p:sp>
      <p:pic>
        <p:nvPicPr>
          <p:cNvPr id="5" name="Picture 4" descr="FIGURE 5.6 Additional table elements">
            <a:extLst>
              <a:ext uri="{FF2B5EF4-FFF2-40B4-BE49-F238E27FC236}">
                <a16:creationId xmlns:a16="http://schemas.microsoft.com/office/drawing/2014/main" id="{91B85517-1323-4321-B3C5-12CE51D75F29}"/>
              </a:ext>
            </a:extLst>
          </p:cNvPr>
          <p:cNvPicPr>
            <a:picLocks noChangeAspect="1"/>
          </p:cNvPicPr>
          <p:nvPr/>
        </p:nvPicPr>
        <p:blipFill rotWithShape="1">
          <a:blip r:embed="rId2"/>
          <a:srcRect t="1" b="-1286"/>
          <a:stretch/>
        </p:blipFill>
        <p:spPr>
          <a:xfrm>
            <a:off x="2618557" y="984487"/>
            <a:ext cx="3906885" cy="3869894"/>
          </a:xfrm>
          <a:prstGeom prst="rect">
            <a:avLst/>
          </a:prstGeom>
        </p:spPr>
      </p:pic>
    </p:spTree>
    <p:extLst>
      <p:ext uri="{BB962C8B-B14F-4D97-AF65-F5344CB8AC3E}">
        <p14:creationId xmlns:p14="http://schemas.microsoft.com/office/powerpoint/2010/main" val="2990866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8C4EB-3FD2-4553-935B-B8F5379AB527}"/>
              </a:ext>
            </a:extLst>
          </p:cNvPr>
          <p:cNvSpPr>
            <a:spLocks noGrp="1"/>
          </p:cNvSpPr>
          <p:nvPr>
            <p:ph type="title"/>
          </p:nvPr>
        </p:nvSpPr>
        <p:spPr/>
        <p:txBody>
          <a:bodyPr/>
          <a:lstStyle/>
          <a:p>
            <a:r>
              <a:rPr lang="en-CA" dirty="0"/>
              <a:t>Using Tables for Layout</a:t>
            </a:r>
          </a:p>
        </p:txBody>
      </p:sp>
      <p:sp>
        <p:nvSpPr>
          <p:cNvPr id="3" name="Text Placeholder 2">
            <a:extLst>
              <a:ext uri="{FF2B5EF4-FFF2-40B4-BE49-F238E27FC236}">
                <a16:creationId xmlns:a16="http://schemas.microsoft.com/office/drawing/2014/main" id="{94DC5671-9D61-4C6C-82CD-07BEDDAE238D}"/>
              </a:ext>
            </a:extLst>
          </p:cNvPr>
          <p:cNvSpPr>
            <a:spLocks noGrp="1"/>
          </p:cNvSpPr>
          <p:nvPr>
            <p:ph type="body" idx="1"/>
          </p:nvPr>
        </p:nvSpPr>
        <p:spPr/>
        <p:txBody>
          <a:bodyPr/>
          <a:lstStyle/>
          <a:p>
            <a:pPr marL="114300" indent="0" algn="l">
              <a:buNone/>
            </a:pPr>
            <a:r>
              <a:rPr lang="en-US" sz="1800" b="0" i="0" u="none" strike="noStrike" baseline="0" dirty="0">
                <a:latin typeface="+mj-lt"/>
              </a:rPr>
              <a:t>Prior to the broad support for CSS in browsers, HTML tables were frequently used to </a:t>
            </a:r>
            <a:r>
              <a:rPr lang="en-CA" sz="1800" b="0" i="0" u="none" strike="noStrike" baseline="0" dirty="0">
                <a:latin typeface="+mj-lt"/>
              </a:rPr>
              <a:t>create page layouts.</a:t>
            </a:r>
            <a:r>
              <a:rPr lang="en-US" sz="1800" b="0" i="0" u="none" strike="noStrike" baseline="0" dirty="0">
                <a:latin typeface="+mj-lt"/>
              </a:rPr>
              <a:t> Unfortunately, this practice of using tables for layout had some problems:</a:t>
            </a:r>
          </a:p>
          <a:p>
            <a:pPr algn="l">
              <a:buFont typeface="+mj-lt"/>
              <a:buAutoNum type="arabicPeriod"/>
            </a:pPr>
            <a:r>
              <a:rPr lang="en-US" sz="1800" b="0" i="0" u="none" strike="noStrike" baseline="0" dirty="0">
                <a:latin typeface="+mj-lt"/>
              </a:rPr>
              <a:t>This approach tended to increase the size of the HTML </a:t>
            </a:r>
            <a:r>
              <a:rPr lang="en-CA" sz="1800" b="0" i="0" u="none" strike="noStrike" baseline="0" dirty="0">
                <a:latin typeface="+mj-lt"/>
              </a:rPr>
              <a:t>document</a:t>
            </a:r>
          </a:p>
          <a:p>
            <a:pPr algn="l">
              <a:buFont typeface="+mj-lt"/>
              <a:buAutoNum type="arabicPeriod"/>
            </a:pPr>
            <a:r>
              <a:rPr lang="en-CA" sz="1800" dirty="0">
                <a:latin typeface="+mj-lt"/>
              </a:rPr>
              <a:t>T</a:t>
            </a:r>
            <a:r>
              <a:rPr lang="en-CA" sz="1800" b="0" i="0" u="none" strike="noStrike" baseline="0" dirty="0">
                <a:latin typeface="+mj-lt"/>
              </a:rPr>
              <a:t>he resulting markup is not semantic.</a:t>
            </a:r>
            <a:r>
              <a:rPr lang="en-US" sz="1800" b="0" i="0" u="none" strike="noStrike" baseline="0" dirty="0">
                <a:latin typeface="+mj-lt"/>
              </a:rPr>
              <a:t> Using &lt;table&gt; simply to get two block elements side by side is an example of using markup simply </a:t>
            </a:r>
            <a:r>
              <a:rPr lang="en-CA" sz="1800" b="0" i="0" u="none" strike="noStrike" baseline="0" dirty="0">
                <a:latin typeface="+mj-lt"/>
              </a:rPr>
              <a:t>for presentation reasons</a:t>
            </a:r>
          </a:p>
          <a:p>
            <a:pPr algn="l">
              <a:buFont typeface="+mj-lt"/>
              <a:buAutoNum type="arabicPeriod"/>
            </a:pPr>
            <a:r>
              <a:rPr lang="en-CA" sz="1800" b="0" i="0" u="none" strike="noStrike" baseline="0" dirty="0">
                <a:latin typeface="+mj-lt"/>
              </a:rPr>
              <a:t>Using tables for layout </a:t>
            </a:r>
            <a:r>
              <a:rPr lang="en-US" sz="1800" b="0" i="0" u="none" strike="noStrike" baseline="0" dirty="0">
                <a:latin typeface="+mj-lt"/>
              </a:rPr>
              <a:t>results in a page that is not accessible</a:t>
            </a:r>
          </a:p>
          <a:p>
            <a:pPr marL="114300" indent="0" algn="l">
              <a:buNone/>
            </a:pPr>
            <a:r>
              <a:rPr lang="en-CA" sz="1800" b="0" i="0" u="none" strike="noStrike" baseline="0" dirty="0">
                <a:latin typeface="+mj-lt"/>
              </a:rPr>
              <a:t>The next chapter will </a:t>
            </a:r>
            <a:r>
              <a:rPr lang="en-US" sz="1800" b="0" i="0" u="none" strike="noStrike" baseline="0" dirty="0">
                <a:latin typeface="+mj-lt"/>
              </a:rPr>
              <a:t>examine how to use CSS for layout purposes.</a:t>
            </a:r>
            <a:endParaRPr lang="en-CA" dirty="0">
              <a:latin typeface="+mj-lt"/>
            </a:endParaRPr>
          </a:p>
        </p:txBody>
      </p:sp>
    </p:spTree>
    <p:extLst>
      <p:ext uri="{BB962C8B-B14F-4D97-AF65-F5344CB8AC3E}">
        <p14:creationId xmlns:p14="http://schemas.microsoft.com/office/powerpoint/2010/main" val="756813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BB77C-335E-4168-8A5C-864D40A31373}"/>
              </a:ext>
            </a:extLst>
          </p:cNvPr>
          <p:cNvSpPr>
            <a:spLocks noGrp="1"/>
          </p:cNvSpPr>
          <p:nvPr>
            <p:ph type="title"/>
          </p:nvPr>
        </p:nvSpPr>
        <p:spPr/>
        <p:txBody>
          <a:bodyPr/>
          <a:lstStyle/>
          <a:p>
            <a:r>
              <a:rPr lang="en-CA" dirty="0"/>
              <a:t>Styling Tables (Borders)</a:t>
            </a:r>
          </a:p>
        </p:txBody>
      </p:sp>
      <p:sp>
        <p:nvSpPr>
          <p:cNvPr id="3" name="Text Placeholder 2">
            <a:extLst>
              <a:ext uri="{FF2B5EF4-FFF2-40B4-BE49-F238E27FC236}">
                <a16:creationId xmlns:a16="http://schemas.microsoft.com/office/drawing/2014/main" id="{44A86B0E-109C-429F-84B2-F644E66EE507}"/>
              </a:ext>
            </a:extLst>
          </p:cNvPr>
          <p:cNvSpPr>
            <a:spLocks noGrp="1"/>
          </p:cNvSpPr>
          <p:nvPr>
            <p:ph type="body" idx="1"/>
          </p:nvPr>
        </p:nvSpPr>
        <p:spPr/>
        <p:txBody>
          <a:bodyPr/>
          <a:lstStyle/>
          <a:p>
            <a:pPr marL="114300" indent="0" algn="l">
              <a:buNone/>
            </a:pPr>
            <a:r>
              <a:rPr lang="en-US" sz="1800" b="0" i="0" u="none" strike="noStrike" baseline="0" dirty="0">
                <a:latin typeface="+mj-lt"/>
              </a:rPr>
              <a:t>Borders can be assigned to both the </a:t>
            </a:r>
            <a:r>
              <a:rPr lang="en-US" sz="1800" b="1" i="0" u="none" strike="noStrike" baseline="0" dirty="0">
                <a:latin typeface="+mj-lt"/>
              </a:rPr>
              <a:t>&lt;table&gt; </a:t>
            </a:r>
            <a:r>
              <a:rPr lang="en-US" sz="1800" b="0" i="0" u="none" strike="noStrike" baseline="0" dirty="0">
                <a:latin typeface="+mj-lt"/>
              </a:rPr>
              <a:t>and the </a:t>
            </a:r>
            <a:r>
              <a:rPr lang="en-US" sz="1800" b="1" i="0" u="none" strike="noStrike" baseline="0" dirty="0">
                <a:latin typeface="+mj-lt"/>
              </a:rPr>
              <a:t>&lt;td&gt; </a:t>
            </a:r>
            <a:r>
              <a:rPr lang="en-US" sz="1800" b="0" i="0" u="none" strike="noStrike" baseline="0" dirty="0">
                <a:latin typeface="+mj-lt"/>
              </a:rPr>
              <a:t>element. Interestingly, borders cannot be assigned to the &lt;tr&gt;, &lt;</a:t>
            </a:r>
            <a:r>
              <a:rPr lang="en-US" sz="1800" b="0" i="0" u="none" strike="noStrike" baseline="0" dirty="0" err="1">
                <a:latin typeface="+mj-lt"/>
              </a:rPr>
              <a:t>thead</a:t>
            </a:r>
            <a:r>
              <a:rPr lang="en-US" sz="1800" b="0" i="0" u="none" strike="noStrike" baseline="0" dirty="0">
                <a:latin typeface="+mj-lt"/>
              </a:rPr>
              <a:t>&gt;, &lt;</a:t>
            </a:r>
            <a:r>
              <a:rPr lang="en-US" sz="1800" b="0" i="0" u="none" strike="noStrike" baseline="0" dirty="0" err="1">
                <a:latin typeface="+mj-lt"/>
              </a:rPr>
              <a:t>tfoot</a:t>
            </a:r>
            <a:r>
              <a:rPr lang="en-US" sz="1800" b="0" i="0" u="none" strike="noStrike" baseline="0" dirty="0">
                <a:latin typeface="+mj-lt"/>
              </a:rPr>
              <a:t>&gt;, and &lt;</a:t>
            </a:r>
            <a:r>
              <a:rPr lang="en-US" sz="1800" b="0" i="0" u="none" strike="noStrike" baseline="0" dirty="0" err="1">
                <a:latin typeface="+mj-lt"/>
              </a:rPr>
              <a:t>tbody</a:t>
            </a:r>
            <a:r>
              <a:rPr lang="en-US" sz="1800" b="0" i="0" u="none" strike="noStrike" baseline="0" dirty="0">
                <a:latin typeface="+mj-lt"/>
              </a:rPr>
              <a:t>&gt; elements. </a:t>
            </a:r>
          </a:p>
          <a:p>
            <a:pPr marL="114300" indent="0" algn="l">
              <a:buNone/>
            </a:pPr>
            <a:r>
              <a:rPr lang="en-US" sz="1800" b="0" i="0" u="none" strike="noStrike" baseline="0" dirty="0">
                <a:latin typeface="+mj-lt"/>
              </a:rPr>
              <a:t>Notice as well the </a:t>
            </a:r>
            <a:r>
              <a:rPr lang="en-US" sz="1800" b="1" i="0" u="none" strike="noStrike" baseline="0" dirty="0">
                <a:latin typeface="+mj-lt"/>
              </a:rPr>
              <a:t>border-collapse</a:t>
            </a:r>
            <a:r>
              <a:rPr lang="en-US" sz="1800" b="0" i="0" u="none" strike="noStrike" baseline="0" dirty="0">
                <a:latin typeface="+mj-lt"/>
              </a:rPr>
              <a:t> property. This property selects the table’s </a:t>
            </a:r>
            <a:r>
              <a:rPr lang="en-CA" sz="1800" b="0" i="0" u="none" strike="noStrike" baseline="0" dirty="0">
                <a:latin typeface="+mj-lt"/>
              </a:rPr>
              <a:t>border model.</a:t>
            </a:r>
            <a:endParaRPr lang="en-US" sz="1800" b="0" i="0" u="none" strike="noStrike" baseline="0" dirty="0">
              <a:latin typeface="+mj-lt"/>
            </a:endParaRPr>
          </a:p>
          <a:p>
            <a:pPr algn="l"/>
            <a:r>
              <a:rPr lang="en-CA" sz="1800" b="0" i="0" u="none" strike="noStrike" baseline="0" dirty="0">
                <a:latin typeface="+mj-lt"/>
              </a:rPr>
              <a:t>The default is the </a:t>
            </a:r>
            <a:r>
              <a:rPr lang="en-CA" sz="1800" b="1" i="0" u="none" strike="noStrike" baseline="0" dirty="0">
                <a:latin typeface="+mj-lt"/>
              </a:rPr>
              <a:t>separated</a:t>
            </a:r>
            <a:r>
              <a:rPr lang="en-CA" sz="1800" b="0" i="0" u="none" strike="noStrike" baseline="0" dirty="0">
                <a:latin typeface="+mj-lt"/>
              </a:rPr>
              <a:t> model or value (</a:t>
            </a:r>
            <a:r>
              <a:rPr lang="en-US" sz="1800" b="0" i="0" u="none" strike="noStrike" baseline="0" dirty="0">
                <a:latin typeface="+mj-lt"/>
              </a:rPr>
              <a:t>each cell has its own unique borders)</a:t>
            </a:r>
          </a:p>
          <a:p>
            <a:pPr algn="l"/>
            <a:r>
              <a:rPr lang="en-CA" sz="1800" dirty="0">
                <a:latin typeface="+mj-lt"/>
              </a:rPr>
              <a:t>T</a:t>
            </a:r>
            <a:r>
              <a:rPr lang="en-CA" sz="1800" b="0" i="0" u="none" strike="noStrike" baseline="0" dirty="0">
                <a:latin typeface="+mj-lt"/>
              </a:rPr>
              <a:t>he </a:t>
            </a:r>
            <a:r>
              <a:rPr lang="en-CA" sz="1800" b="1" i="0" u="none" strike="noStrike" baseline="0" dirty="0">
                <a:latin typeface="+mj-lt"/>
              </a:rPr>
              <a:t>collapsed</a:t>
            </a:r>
            <a:r>
              <a:rPr lang="en-CA" sz="1800" b="0" i="0" u="none" strike="noStrike" baseline="0" dirty="0">
                <a:latin typeface="+mj-lt"/>
              </a:rPr>
              <a:t> </a:t>
            </a:r>
            <a:r>
              <a:rPr lang="en-US" sz="1800" b="0" i="0" u="none" strike="noStrike" baseline="0" dirty="0">
                <a:latin typeface="+mj-lt"/>
              </a:rPr>
              <a:t>border model makes adjacent cells share a single border.</a:t>
            </a:r>
            <a:endParaRPr lang="en-CA" dirty="0">
              <a:latin typeface="+mj-lt"/>
            </a:endParaRPr>
          </a:p>
        </p:txBody>
      </p:sp>
    </p:spTree>
    <p:extLst>
      <p:ext uri="{BB962C8B-B14F-4D97-AF65-F5344CB8AC3E}">
        <p14:creationId xmlns:p14="http://schemas.microsoft.com/office/powerpoint/2010/main" val="388572922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2353</TotalTime>
  <Words>2804</Words>
  <Application>Microsoft Office PowerPoint</Application>
  <PresentationFormat>On-screen Show (16:9)</PresentationFormat>
  <Paragraphs>232</Paragraphs>
  <Slides>50</Slides>
  <Notes>3</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50</vt:i4>
      </vt:variant>
    </vt:vector>
  </HeadingPairs>
  <TitlesOfParts>
    <vt:vector size="60" baseType="lpstr">
      <vt:lpstr>Arial</vt:lpstr>
      <vt:lpstr>FrutigerLTCom-Roman</vt:lpstr>
      <vt:lpstr>Noto Sans Symbols</vt:lpstr>
      <vt:lpstr>SabonLTPro-Bold</vt:lpstr>
      <vt:lpstr>SabonLTPro-Roman</vt:lpstr>
      <vt:lpstr>Times New Roman</vt:lpstr>
      <vt:lpstr>Verdana</vt:lpstr>
      <vt:lpstr>Simple Light</vt:lpstr>
      <vt:lpstr>USHE</vt:lpstr>
      <vt:lpstr>USHE_slide options</vt:lpstr>
      <vt:lpstr>Fundamentals of Web Development</vt:lpstr>
      <vt:lpstr>In this chapter you will learn . . .</vt:lpstr>
      <vt:lpstr>HTML Tables</vt:lpstr>
      <vt:lpstr>Basic table structure</vt:lpstr>
      <vt:lpstr>Spanning Rows and Columns</vt:lpstr>
      <vt:lpstr>FIGURE 5.4 Spanning columns</vt:lpstr>
      <vt:lpstr>Additional table elements</vt:lpstr>
      <vt:lpstr>Using Tables for Layout</vt:lpstr>
      <vt:lpstr>Styling Tables (Borders)</vt:lpstr>
      <vt:lpstr>Styling table borders</vt:lpstr>
      <vt:lpstr>Boxes and Zebras</vt:lpstr>
      <vt:lpstr>Boxes and Zebras (ii)</vt:lpstr>
      <vt:lpstr>Boxes and Zebras (iii)</vt:lpstr>
      <vt:lpstr>Introducing Forms</vt:lpstr>
      <vt:lpstr>Form Structure</vt:lpstr>
      <vt:lpstr>How Forms Work</vt:lpstr>
      <vt:lpstr>Query Strings</vt:lpstr>
      <vt:lpstr>The &lt;form&gt; Element</vt:lpstr>
      <vt:lpstr>GET</vt:lpstr>
      <vt:lpstr>POST</vt:lpstr>
      <vt:lpstr>GET vs POST (example)</vt:lpstr>
      <vt:lpstr>Form Control Elements</vt:lpstr>
      <vt:lpstr>Text Input Controls</vt:lpstr>
      <vt:lpstr>Choice Controls</vt:lpstr>
      <vt:lpstr>Select Lists</vt:lpstr>
      <vt:lpstr>Select Lists (ii)</vt:lpstr>
      <vt:lpstr>Radio Buttons</vt:lpstr>
      <vt:lpstr>Checkboxes</vt:lpstr>
      <vt:lpstr>Button Controls</vt:lpstr>
      <vt:lpstr>Example button elements</vt:lpstr>
      <vt:lpstr>Specialized Controls</vt:lpstr>
      <vt:lpstr>Number and Range</vt:lpstr>
      <vt:lpstr>Color</vt:lpstr>
      <vt:lpstr>Date and Time Controls</vt:lpstr>
      <vt:lpstr>Date and time controls Figure</vt:lpstr>
      <vt:lpstr>Table and Form Accessibility</vt:lpstr>
      <vt:lpstr>Accessible Tables</vt:lpstr>
      <vt:lpstr>Accessible Forms</vt:lpstr>
      <vt:lpstr>Associating labels and input elements</vt:lpstr>
      <vt:lpstr>Styling Form Elements</vt:lpstr>
      <vt:lpstr>Working with labels</vt:lpstr>
      <vt:lpstr>Form Design</vt:lpstr>
      <vt:lpstr>Validating User Input</vt:lpstr>
      <vt:lpstr>Types of Input Validation</vt:lpstr>
      <vt:lpstr>Notifying the User</vt:lpstr>
      <vt:lpstr>Notifying the User (Figures)</vt:lpstr>
      <vt:lpstr>How to Reduce Validation Errors</vt:lpstr>
      <vt:lpstr>Where to Perform Validation</vt:lpstr>
      <vt:lpstr>Key Terms</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Web Development</dc:title>
  <cp:lastModifiedBy>Ricardo Hoar</cp:lastModifiedBy>
  <cp:revision>563</cp:revision>
  <dcterms:modified xsi:type="dcterms:W3CDTF">2021-04-21T07:06:35Z</dcterms:modified>
</cp:coreProperties>
</file>