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55"/>
  </p:notesMasterIdLst>
  <p:handoutMasterIdLst>
    <p:handoutMasterId r:id="rId56"/>
  </p:handoutMasterIdLst>
  <p:sldIdLst>
    <p:sldId id="256" r:id="rId4"/>
    <p:sldId id="257" r:id="rId5"/>
    <p:sldId id="286" r:id="rId6"/>
    <p:sldId id="287" r:id="rId7"/>
    <p:sldId id="288" r:id="rId8"/>
    <p:sldId id="289" r:id="rId9"/>
    <p:sldId id="290" r:id="rId10"/>
    <p:sldId id="291" r:id="rId11"/>
    <p:sldId id="292" r:id="rId12"/>
    <p:sldId id="293" r:id="rId13"/>
    <p:sldId id="294" r:id="rId14"/>
    <p:sldId id="329" r:id="rId15"/>
    <p:sldId id="330" r:id="rId16"/>
    <p:sldId id="331" r:id="rId17"/>
    <p:sldId id="332" r:id="rId18"/>
    <p:sldId id="333" r:id="rId19"/>
    <p:sldId id="334" r:id="rId20"/>
    <p:sldId id="335" r:id="rId21"/>
    <p:sldId id="336" r:id="rId22"/>
    <p:sldId id="337" r:id="rId23"/>
    <p:sldId id="338" r:id="rId24"/>
    <p:sldId id="339" r:id="rId25"/>
    <p:sldId id="340" r:id="rId26"/>
    <p:sldId id="341" r:id="rId27"/>
    <p:sldId id="342" r:id="rId28"/>
    <p:sldId id="343" r:id="rId29"/>
    <p:sldId id="344" r:id="rId30"/>
    <p:sldId id="345" r:id="rId31"/>
    <p:sldId id="346" r:id="rId32"/>
    <p:sldId id="347" r:id="rId33"/>
    <p:sldId id="348" r:id="rId34"/>
    <p:sldId id="349" r:id="rId35"/>
    <p:sldId id="350" r:id="rId36"/>
    <p:sldId id="351" r:id="rId37"/>
    <p:sldId id="352" r:id="rId38"/>
    <p:sldId id="356" r:id="rId39"/>
    <p:sldId id="354" r:id="rId40"/>
    <p:sldId id="355" r:id="rId41"/>
    <p:sldId id="353" r:id="rId42"/>
    <p:sldId id="357" r:id="rId43"/>
    <p:sldId id="358" r:id="rId44"/>
    <p:sldId id="359" r:id="rId45"/>
    <p:sldId id="360" r:id="rId46"/>
    <p:sldId id="361" r:id="rId47"/>
    <p:sldId id="362" r:id="rId48"/>
    <p:sldId id="363" r:id="rId49"/>
    <p:sldId id="364" r:id="rId50"/>
    <p:sldId id="365" r:id="rId51"/>
    <p:sldId id="366" r:id="rId52"/>
    <p:sldId id="367" r:id="rId53"/>
    <p:sldId id="285" r:id="rId5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8" autoAdjust="0"/>
    <p:restoredTop sz="94249" autoAdjust="0"/>
  </p:normalViewPr>
  <p:slideViewPr>
    <p:cSldViewPr snapToGrid="0">
      <p:cViewPr varScale="1">
        <p:scale>
          <a:sx n="90" d="100"/>
          <a:sy n="90" d="100"/>
        </p:scale>
        <p:origin x="108" y="72"/>
      </p:cViewPr>
      <p:guideLst>
        <p:guide orient="horz" pos="1620"/>
        <p:guide pos="2880"/>
      </p:guideLst>
    </p:cSldViewPr>
  </p:slideViewPr>
  <p:outlineViewPr>
    <p:cViewPr>
      <p:scale>
        <a:sx n="33" d="100"/>
        <a:sy n="33" d="100"/>
      </p:scale>
      <p:origin x="0" y="-14130"/>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2021-04-30</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github.com/facebook/create-react-app" TargetMode="Externa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hyperlink" Target="https://www.gatsbyjs.org/" TargetMode="External"/><Relationship Id="rId2" Type="http://schemas.openxmlformats.org/officeDocument/2006/relationships/hyperlink" Target="https://nextjs.org/" TargetMode="Externa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11</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React</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ED619-8030-4023-A616-31AB0D6473E2}"/>
              </a:ext>
            </a:extLst>
          </p:cNvPr>
          <p:cNvSpPr>
            <a:spLocks noGrp="1"/>
          </p:cNvSpPr>
          <p:nvPr>
            <p:ph type="title"/>
          </p:nvPr>
        </p:nvSpPr>
        <p:spPr/>
        <p:txBody>
          <a:bodyPr/>
          <a:lstStyle/>
          <a:p>
            <a:r>
              <a:rPr lang="en-CA" dirty="0"/>
              <a:t>React Components (ii)</a:t>
            </a:r>
          </a:p>
        </p:txBody>
      </p:sp>
      <p:pic>
        <p:nvPicPr>
          <p:cNvPr id="5" name="Picture 4" descr="FIGURE 11.5 zoom Composing an interface with React components&#10;">
            <a:extLst>
              <a:ext uri="{FF2B5EF4-FFF2-40B4-BE49-F238E27FC236}">
                <a16:creationId xmlns:a16="http://schemas.microsoft.com/office/drawing/2014/main" id="{F207F19F-8ABC-45D9-BE19-520C794E203A}"/>
              </a:ext>
            </a:extLst>
          </p:cNvPr>
          <p:cNvPicPr>
            <a:picLocks noChangeAspect="1"/>
          </p:cNvPicPr>
          <p:nvPr/>
        </p:nvPicPr>
        <p:blipFill rotWithShape="1">
          <a:blip r:embed="rId2"/>
          <a:srcRect l="15148" t="43207" b="43216"/>
          <a:stretch/>
        </p:blipFill>
        <p:spPr>
          <a:xfrm>
            <a:off x="619552" y="3878892"/>
            <a:ext cx="3536812" cy="673679"/>
          </a:xfrm>
          <a:prstGeom prst="rect">
            <a:avLst/>
          </a:prstGeom>
        </p:spPr>
      </p:pic>
      <p:sp>
        <p:nvSpPr>
          <p:cNvPr id="6" name="Text Placeholder 2">
            <a:extLst>
              <a:ext uri="{FF2B5EF4-FFF2-40B4-BE49-F238E27FC236}">
                <a16:creationId xmlns:a16="http://schemas.microsoft.com/office/drawing/2014/main" id="{3A5D40EC-B6FB-4F87-9B22-060D6F6353C4}"/>
              </a:ext>
            </a:extLst>
          </p:cNvPr>
          <p:cNvSpPr>
            <a:spLocks noGrp="1"/>
          </p:cNvSpPr>
          <p:nvPr>
            <p:ph type="body" idx="1"/>
          </p:nvPr>
        </p:nvSpPr>
        <p:spPr>
          <a:xfrm>
            <a:off x="457200" y="1081088"/>
            <a:ext cx="8229600" cy="2701203"/>
          </a:xfrm>
        </p:spPr>
        <p:txBody>
          <a:bodyPr numCol="2"/>
          <a:lstStyle/>
          <a:p>
            <a:pPr marL="114300" indent="0" algn="l">
              <a:buNone/>
            </a:pPr>
            <a:r>
              <a:rPr lang="en-US" sz="1800" dirty="0">
                <a:latin typeface="+mj-lt"/>
              </a:rPr>
              <a:t>T</a:t>
            </a:r>
            <a:r>
              <a:rPr lang="en-US" sz="1800" b="0" i="0" u="none" strike="noStrike" baseline="0" dirty="0">
                <a:latin typeface="+mj-lt"/>
              </a:rPr>
              <a:t>he </a:t>
            </a:r>
            <a:r>
              <a:rPr lang="en-US" sz="1800" b="1" i="0" u="none" strike="noStrike" baseline="0" dirty="0">
                <a:latin typeface="+mj-lt"/>
              </a:rPr>
              <a:t>Header</a:t>
            </a:r>
            <a:r>
              <a:rPr lang="en-US" sz="1800" b="0" i="0" u="none" strike="noStrike" baseline="0" dirty="0">
                <a:latin typeface="+mj-lt"/>
              </a:rPr>
              <a:t> component might be added using the following JSX:</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&lt;Header&gt;</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	&lt;Logo /&gt;</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	&lt;Menu /&gt;</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	&lt;Search initial="Find product"/&gt;</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	&lt;Profile </a:t>
            </a:r>
            <a:r>
              <a:rPr lang="en-CA" sz="1200" b="0" i="0" u="none" strike="noStrike" baseline="0" dirty="0" err="1">
                <a:latin typeface="Calibri" panose="020F0502020204030204" pitchFamily="34" charset="0"/>
                <a:cs typeface="Calibri" panose="020F0502020204030204" pitchFamily="34" charset="0"/>
              </a:rPr>
              <a:t>userId</a:t>
            </a:r>
            <a:r>
              <a:rPr lang="en-CA" sz="1200" b="0" i="0" u="none" strike="noStrike" baseline="0" dirty="0">
                <a:latin typeface="Calibri" panose="020F0502020204030204" pitchFamily="34" charset="0"/>
                <a:cs typeface="Calibri" panose="020F0502020204030204" pitchFamily="34" charset="0"/>
              </a:rPr>
              <a:t>="34"/&gt;</a:t>
            </a:r>
          </a:p>
          <a:p>
            <a:pPr marL="571500" lvl="1" indent="0">
              <a:spcBef>
                <a:spcPts val="800"/>
              </a:spcBef>
              <a:buNone/>
            </a:pPr>
            <a:r>
              <a:rPr lang="en-CA" sz="1200" b="0" i="0" u="none" strike="noStrike" baseline="0" dirty="0">
                <a:latin typeface="Calibri" panose="020F0502020204030204" pitchFamily="34" charset="0"/>
                <a:cs typeface="Calibri" panose="020F0502020204030204" pitchFamily="34" charset="0"/>
              </a:rPr>
              <a:t>&lt;/Header&gt;</a:t>
            </a:r>
          </a:p>
          <a:p>
            <a:pPr marL="571500" lvl="1" indent="0">
              <a:spcBef>
                <a:spcPts val="800"/>
              </a:spcBef>
              <a:buNone/>
            </a:pPr>
            <a:endParaRPr lang="en-CA" sz="1200" b="0" i="0" u="none" strike="noStrike" baseline="0" dirty="0">
              <a:latin typeface="Calibri" panose="020F0502020204030204" pitchFamily="34" charset="0"/>
              <a:cs typeface="Calibri" panose="020F0502020204030204" pitchFamily="34" charset="0"/>
            </a:endParaRPr>
          </a:p>
          <a:p>
            <a:pPr marL="114300" indent="0" algn="l">
              <a:buNone/>
            </a:pPr>
            <a:r>
              <a:rPr lang="en-US" sz="1800" b="0" i="0" u="none" strike="noStrike" baseline="0" dirty="0">
                <a:latin typeface="SabonLTPro-Roman"/>
              </a:rPr>
              <a:t>If React components are </a:t>
            </a:r>
            <a:r>
              <a:rPr lang="en-US" sz="1800" b="0" i="1" u="none" strike="noStrike" baseline="0" dirty="0">
                <a:latin typeface="SabonLTPro-Italic"/>
              </a:rPr>
              <a:t>used </a:t>
            </a:r>
            <a:r>
              <a:rPr lang="en-US" sz="1800" b="0" i="0" u="none" strike="noStrike" baseline="0" dirty="0">
                <a:latin typeface="SabonLTPro-Roman"/>
              </a:rPr>
              <a:t>via markup, how are they </a:t>
            </a:r>
            <a:r>
              <a:rPr lang="en-US" sz="1800" b="0" i="1" u="none" strike="noStrike" baseline="0" dirty="0">
                <a:latin typeface="SabonLTPro-Italic"/>
              </a:rPr>
              <a:t>created</a:t>
            </a:r>
            <a:r>
              <a:rPr lang="en-US" sz="1800" b="0" i="0" u="none" strike="noStrike" baseline="0" dirty="0">
                <a:latin typeface="SabonLTPro-Roman"/>
              </a:rPr>
              <a:t>?</a:t>
            </a:r>
          </a:p>
          <a:p>
            <a:pPr marL="114300" indent="0" algn="l">
              <a:buNone/>
            </a:pPr>
            <a:r>
              <a:rPr lang="en-US" sz="1800" b="0" i="0" u="none" strike="noStrike" baseline="0" dirty="0">
                <a:latin typeface="SabonLTPro-Roman"/>
              </a:rPr>
              <a:t>Essentially, a React component is simply </a:t>
            </a:r>
            <a:r>
              <a:rPr lang="en-US" sz="1800" dirty="0">
                <a:latin typeface="SabonLTPro-Roman"/>
              </a:rPr>
              <a:t> </a:t>
            </a:r>
            <a:r>
              <a:rPr lang="en-US" sz="1800" b="0" i="0" u="none" strike="noStrike" baseline="0" dirty="0">
                <a:latin typeface="SabonLTPro-Roman"/>
              </a:rPr>
              <a:t>function that returns a single React element. </a:t>
            </a:r>
            <a:r>
              <a:rPr lang="en-US" sz="1800" b="0" i="0" u="none" strike="noStrike" baseline="0" dirty="0">
                <a:solidFill>
                  <a:srgbClr val="000000"/>
                </a:solidFill>
                <a:latin typeface="SabonLTPro-Roman"/>
              </a:rPr>
              <a:t>There are two types of components in React: </a:t>
            </a:r>
          </a:p>
          <a:p>
            <a:r>
              <a:rPr lang="en-US" sz="1800" b="1" i="0" u="none" strike="noStrike" baseline="0" dirty="0">
                <a:solidFill>
                  <a:srgbClr val="009A9A"/>
                </a:solidFill>
                <a:latin typeface="SabonLTPro-Bold"/>
              </a:rPr>
              <a:t>functional </a:t>
            </a:r>
            <a:r>
              <a:rPr lang="en-CA" sz="1800" b="1" i="0" u="none" strike="noStrike" baseline="0" dirty="0">
                <a:solidFill>
                  <a:srgbClr val="009A9A"/>
                </a:solidFill>
                <a:latin typeface="SabonLTPro-Bold"/>
              </a:rPr>
              <a:t>components </a:t>
            </a:r>
            <a:r>
              <a:rPr lang="en-CA" sz="1800" b="0" i="0" u="none" strike="noStrike" baseline="0" dirty="0">
                <a:solidFill>
                  <a:srgbClr val="000000"/>
                </a:solidFill>
                <a:latin typeface="SabonLTPro-Roman"/>
              </a:rPr>
              <a:t>and </a:t>
            </a:r>
          </a:p>
          <a:p>
            <a:r>
              <a:rPr lang="en-CA" sz="1800" b="1" i="0" u="none" strike="noStrike" baseline="0" dirty="0">
                <a:solidFill>
                  <a:srgbClr val="009A9A"/>
                </a:solidFill>
                <a:latin typeface="SabonLTPro-Bold"/>
              </a:rPr>
              <a:t>class components</a:t>
            </a:r>
            <a:r>
              <a:rPr lang="en-CA" sz="1800" b="0" i="0" u="none" strike="noStrike" baseline="0" dirty="0">
                <a:solidFill>
                  <a:srgbClr val="000000"/>
                </a:solidFill>
                <a:latin typeface="SabonLTPro-Roman"/>
              </a:rPr>
              <a: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93282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FF269-08D8-414B-87E5-9E47353C3859}"/>
              </a:ext>
            </a:extLst>
          </p:cNvPr>
          <p:cNvSpPr>
            <a:spLocks noGrp="1"/>
          </p:cNvSpPr>
          <p:nvPr>
            <p:ph type="title"/>
          </p:nvPr>
        </p:nvSpPr>
        <p:spPr/>
        <p:txBody>
          <a:bodyPr/>
          <a:lstStyle/>
          <a:p>
            <a:r>
              <a:rPr lang="en-CA" dirty="0"/>
              <a:t>Functional Components</a:t>
            </a:r>
          </a:p>
        </p:txBody>
      </p:sp>
      <p:sp>
        <p:nvSpPr>
          <p:cNvPr id="3" name="Text Placeholder 2">
            <a:extLst>
              <a:ext uri="{FF2B5EF4-FFF2-40B4-BE49-F238E27FC236}">
                <a16:creationId xmlns:a16="http://schemas.microsoft.com/office/drawing/2014/main" id="{C6736A86-9C74-4D99-8B36-9C3F7925250A}"/>
              </a:ext>
            </a:extLst>
          </p:cNvPr>
          <p:cNvSpPr>
            <a:spLocks noGrp="1"/>
          </p:cNvSpPr>
          <p:nvPr>
            <p:ph type="body" idx="1"/>
          </p:nvPr>
        </p:nvSpPr>
        <p:spPr/>
        <p:txBody>
          <a:bodyPr/>
          <a:lstStyle/>
          <a:p>
            <a:pPr marL="114300" indent="0">
              <a:buNone/>
            </a:pPr>
            <a:r>
              <a:rPr lang="en-US" sz="1800" b="0" i="0" u="none" strike="noStrike" baseline="0" dirty="0">
                <a:latin typeface="+mj-lt"/>
              </a:rPr>
              <a:t>The simplest way to create a component in React is to use functions. </a:t>
            </a:r>
            <a:r>
              <a:rPr lang="en-CA" sz="1800" b="0" i="0" u="none" strike="noStrike" baseline="0" dirty="0">
                <a:latin typeface="+mj-lt"/>
              </a:rPr>
              <a:t>const </a:t>
            </a:r>
          </a:p>
          <a:p>
            <a:pPr marL="571500" lvl="1" indent="0">
              <a:buNone/>
            </a:pPr>
            <a:r>
              <a:rPr lang="en-CA" b="0" i="0" u="none" strike="noStrike" baseline="0" dirty="0">
                <a:latin typeface="Calibri" panose="020F0502020204030204" pitchFamily="34" charset="0"/>
                <a:cs typeface="Calibri" panose="020F0502020204030204" pitchFamily="34" charset="0"/>
              </a:rPr>
              <a:t>Logo = function(props) {</a:t>
            </a:r>
          </a:p>
          <a:p>
            <a:pPr marL="571500" lvl="1" indent="0">
              <a:buNone/>
            </a:pPr>
            <a:r>
              <a:rPr lang="en-CA" b="0" i="0" u="none" strike="noStrike" baseline="0" dirty="0">
                <a:latin typeface="Calibri" panose="020F0502020204030204" pitchFamily="34" charset="0"/>
                <a:cs typeface="Calibri" panose="020F0502020204030204" pitchFamily="34" charset="0"/>
              </a:rPr>
              <a:t>	return &lt;</a:t>
            </a:r>
            <a:r>
              <a:rPr lang="en-CA" b="0" i="0" u="none" strike="noStrike" baseline="0" dirty="0" err="1">
                <a:latin typeface="Calibri" panose="020F0502020204030204" pitchFamily="34" charset="0"/>
                <a:cs typeface="Calibri" panose="020F0502020204030204" pitchFamily="34" charset="0"/>
              </a:rPr>
              <a:t>img</a:t>
            </a:r>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src</a:t>
            </a:r>
            <a:r>
              <a:rPr lang="en-CA" b="0" i="0" u="none" strike="noStrike" baseline="0" dirty="0">
                <a:latin typeface="Calibri" panose="020F0502020204030204" pitchFamily="34" charset="0"/>
                <a:cs typeface="Calibri" panose="020F0502020204030204" pitchFamily="34" charset="0"/>
              </a:rPr>
              <a:t>="logo.png" alt="logo" /&gt;;</a:t>
            </a:r>
          </a:p>
          <a:p>
            <a:pPr marL="571500" lvl="1" indent="0">
              <a:buNone/>
            </a:pPr>
            <a:r>
              <a:rPr lang="en-CA" b="0" i="0" u="none" strike="noStrike" baseline="0" dirty="0">
                <a:latin typeface="Calibri" panose="020F0502020204030204" pitchFamily="34" charset="0"/>
                <a:cs typeface="Calibri" panose="020F0502020204030204" pitchFamily="34" charset="0"/>
              </a:rPr>
              <a:t>};</a:t>
            </a:r>
          </a:p>
          <a:p>
            <a:pPr marL="114300" indent="0" algn="l">
              <a:buNone/>
            </a:pPr>
            <a:r>
              <a:rPr lang="en-US" sz="1800" b="0" i="0" u="none" strike="noStrike" baseline="0" dirty="0">
                <a:latin typeface="+mj-lt"/>
              </a:rPr>
              <a:t>Notice that the </a:t>
            </a:r>
            <a:r>
              <a:rPr lang="en-US" sz="1800" b="1" i="0" u="none" strike="noStrike" baseline="0" dirty="0">
                <a:latin typeface="+mj-lt"/>
              </a:rPr>
              <a:t>Logo</a:t>
            </a:r>
            <a:r>
              <a:rPr lang="en-US" sz="1800" b="0" i="0" u="none" strike="noStrike" baseline="0" dirty="0">
                <a:latin typeface="+mj-lt"/>
              </a:rPr>
              <a:t> function contains a single parameter named </a:t>
            </a:r>
            <a:r>
              <a:rPr lang="en-US" sz="1800" b="1" i="0" u="none" strike="noStrike" baseline="0" dirty="0">
                <a:latin typeface="+mj-lt"/>
              </a:rPr>
              <a:t>props</a:t>
            </a:r>
            <a:r>
              <a:rPr lang="en-US" sz="1800" b="0" i="0" u="none" strike="noStrike" baseline="0" dirty="0">
                <a:latin typeface="+mj-lt"/>
              </a:rPr>
              <a:t>. This parameter provides a mechanism for passing information into a component.</a:t>
            </a:r>
          </a:p>
          <a:p>
            <a:pPr marL="114300" indent="0" algn="l">
              <a:buNone/>
            </a:pPr>
            <a:r>
              <a:rPr lang="en-US" sz="1800" b="0" i="0" u="none" strike="noStrike" baseline="0" dirty="0">
                <a:solidFill>
                  <a:srgbClr val="000000"/>
                </a:solidFill>
                <a:latin typeface="+mj-lt"/>
              </a:rPr>
              <a:t>Once you have created a functional component, you can reference it via markup. </a:t>
            </a:r>
            <a:r>
              <a:rPr lang="en-US" sz="1800" b="0" i="0" u="none" strike="noStrike" baseline="0" dirty="0">
                <a:latin typeface="+mj-lt"/>
              </a:rPr>
              <a:t>For instance, to use it with </a:t>
            </a:r>
            <a:r>
              <a:rPr lang="en-US" sz="1800" b="0" i="0" u="none" strike="noStrike" baseline="0" dirty="0" err="1">
                <a:latin typeface="+mj-lt"/>
              </a:rPr>
              <a:t>ReactDOM.render</a:t>
            </a:r>
            <a:endParaRPr lang="en-US" sz="1800" b="0" i="0" u="none" strike="noStrike" baseline="0" dirty="0">
              <a:solidFill>
                <a:srgbClr val="000000"/>
              </a:solidFill>
              <a:latin typeface="+mj-lt"/>
            </a:endParaRPr>
          </a:p>
          <a:p>
            <a:pPr marL="571500" lvl="1" indent="0">
              <a:buNone/>
            </a:pPr>
            <a:r>
              <a:rPr lang="en-CA" sz="1800" b="0" i="0" u="none" strike="noStrike" baseline="0" dirty="0" err="1">
                <a:solidFill>
                  <a:srgbClr val="000000"/>
                </a:solidFill>
                <a:latin typeface="Calibri" panose="020F0502020204030204" pitchFamily="34" charset="0"/>
                <a:cs typeface="Calibri" panose="020F0502020204030204" pitchFamily="34" charset="0"/>
              </a:rPr>
              <a:t>ReactDOM.render</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a:solidFill>
                  <a:srgbClr val="9A0000"/>
                </a:solidFill>
                <a:latin typeface="Calibri" panose="020F0502020204030204" pitchFamily="34" charset="0"/>
                <a:cs typeface="Calibri" panose="020F0502020204030204" pitchFamily="34" charset="0"/>
              </a:rPr>
              <a:t>&lt;Logo /&gt;</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800" b="0" i="0" u="none" strike="noStrike" baseline="0" dirty="0">
                <a:solidFill>
                  <a:srgbClr val="000000"/>
                </a:solidFill>
                <a:latin typeface="Calibri" panose="020F0502020204030204" pitchFamily="34" charset="0"/>
                <a:cs typeface="Calibri" panose="020F0502020204030204" pitchFamily="34" charset="0"/>
              </a:rPr>
              <a:t>('#react-container'));</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2423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C51AF-C473-475F-A6D9-AED42C2E64BC}"/>
              </a:ext>
            </a:extLst>
          </p:cNvPr>
          <p:cNvSpPr>
            <a:spLocks noGrp="1"/>
          </p:cNvSpPr>
          <p:nvPr>
            <p:ph type="title"/>
          </p:nvPr>
        </p:nvSpPr>
        <p:spPr/>
        <p:txBody>
          <a:bodyPr/>
          <a:lstStyle/>
          <a:p>
            <a:r>
              <a:rPr lang="en-CA" dirty="0"/>
              <a:t>Nested functional components</a:t>
            </a:r>
          </a:p>
        </p:txBody>
      </p:sp>
      <p:sp>
        <p:nvSpPr>
          <p:cNvPr id="4" name="TextBox 3" descr="LISTING 4.2 Embedded styles example">
            <a:extLst>
              <a:ext uri="{FF2B5EF4-FFF2-40B4-BE49-F238E27FC236}">
                <a16:creationId xmlns:a16="http://schemas.microsoft.com/office/drawing/2014/main" id="{DA8390A7-4932-4204-A40E-FED68BC9EF3D}"/>
              </a:ext>
            </a:extLst>
          </p:cNvPr>
          <p:cNvSpPr txBox="1"/>
          <p:nvPr/>
        </p:nvSpPr>
        <p:spPr>
          <a:xfrm>
            <a:off x="457200" y="1081088"/>
            <a:ext cx="5418105" cy="3532476"/>
          </a:xfrm>
          <a:prstGeom prst="rect">
            <a:avLst/>
          </a:prstGeom>
          <a:solidFill>
            <a:srgbClr val="E6F0F5"/>
          </a:solidFill>
        </p:spPr>
        <p:txBody>
          <a:bodyPr wrap="square" numCol="1" rtlCol="0">
            <a:noAutofit/>
          </a:bodyPr>
          <a:lstStyle/>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const Logo = function(props)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&lt;</a:t>
            </a:r>
            <a:r>
              <a:rPr lang="en-CA" b="0" i="0" u="none" strike="noStrike" baseline="0" dirty="0" err="1">
                <a:solidFill>
                  <a:srgbClr val="000000"/>
                </a:solidFill>
                <a:latin typeface="Calibri" panose="020F0502020204030204" pitchFamily="34" charset="0"/>
                <a:cs typeface="Calibri" panose="020F0502020204030204" pitchFamily="34" charset="0"/>
              </a:rPr>
              <a:t>img</a:t>
            </a: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src</a:t>
            </a:r>
            <a:r>
              <a:rPr lang="en-CA" b="0" i="0" u="none" strike="noStrike" baseline="0" dirty="0">
                <a:solidFill>
                  <a:srgbClr val="000000"/>
                </a:solidFill>
                <a:latin typeface="Calibri" panose="020F0502020204030204" pitchFamily="34" charset="0"/>
                <a:cs typeface="Calibri" panose="020F0502020204030204" pitchFamily="34" charset="0"/>
              </a:rPr>
              <a:t>="logo.png" alt="logo" /&gt;;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const Title = function(props)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&lt;h2&gt;Site Title&lt;/h2&gt;;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const Header = function(props)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&lt;header&gt;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&lt;Logo /&gt;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&lt;Title /&gt;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&lt;/header&gt;</a:t>
            </a:r>
          </a:p>
          <a:p>
            <a:pPr algn="l" defTabSz="180000"/>
            <a:r>
              <a:rPr lang="en-CA" b="0" i="0" u="none" strike="noStrike" baseline="0" dirty="0">
                <a:solidFill>
                  <a:srgbClr val="9A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b="0" i="0" u="none" strike="noStrike" baseline="0" dirty="0" err="1">
                <a:solidFill>
                  <a:srgbClr val="000000"/>
                </a:solidFill>
                <a:latin typeface="Calibri" panose="020F0502020204030204" pitchFamily="34" charset="0"/>
                <a:cs typeface="Calibri" panose="020F0502020204030204" pitchFamily="34" charset="0"/>
              </a:rPr>
              <a:t>ReactDOM.render</a:t>
            </a:r>
            <a:r>
              <a:rPr lang="en-US" b="0" i="0" u="none" strike="noStrike" baseline="0" dirty="0">
                <a:solidFill>
                  <a:srgbClr val="000000"/>
                </a:solidFill>
                <a:latin typeface="Calibri" panose="020F0502020204030204" pitchFamily="34" charset="0"/>
                <a:cs typeface="Calibri" panose="020F0502020204030204" pitchFamily="34" charset="0"/>
              </a:rPr>
              <a:t>(&lt;Header /&gt;, </a:t>
            </a:r>
          </a:p>
          <a:p>
            <a:pPr algn="l" defTabSz="180000"/>
            <a:r>
              <a:rPr lang="en-US" dirty="0">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US" b="0" i="0" u="none" strike="noStrike" baseline="0" dirty="0">
                <a:solidFill>
                  <a:srgbClr val="000000"/>
                </a:solidFill>
                <a:latin typeface="Calibri" panose="020F0502020204030204" pitchFamily="34" charset="0"/>
                <a:cs typeface="Calibri" panose="020F0502020204030204" pitchFamily="34" charset="0"/>
              </a:rPr>
              <a:t>('#react-container'));</a:t>
            </a:r>
            <a:endParaRPr lang="en-CA" sz="105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86FC9E9-C26A-44CB-B99C-35516B99CE98}"/>
              </a:ext>
            </a:extLst>
          </p:cNvPr>
          <p:cNvSpPr txBox="1"/>
          <p:nvPr/>
        </p:nvSpPr>
        <p:spPr>
          <a:xfrm>
            <a:off x="457200" y="4571665"/>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11.1 </a:t>
            </a:r>
            <a:r>
              <a:rPr lang="en-US" sz="1200" b="0" i="0" u="none" strike="noStrike" baseline="0" dirty="0">
                <a:solidFill>
                  <a:srgbClr val="000000"/>
                </a:solidFill>
                <a:latin typeface="+mj-lt"/>
              </a:rPr>
              <a:t>Nested functional components</a:t>
            </a:r>
            <a:endParaRPr lang="en-CA" sz="1200" dirty="0">
              <a:latin typeface="+mj-lt"/>
            </a:endParaRPr>
          </a:p>
        </p:txBody>
      </p:sp>
      <p:sp>
        <p:nvSpPr>
          <p:cNvPr id="3" name="Text Placeholder 2">
            <a:extLst>
              <a:ext uri="{FF2B5EF4-FFF2-40B4-BE49-F238E27FC236}">
                <a16:creationId xmlns:a16="http://schemas.microsoft.com/office/drawing/2014/main" id="{A8111D1E-7499-4EEB-9EBD-37584DA43AE0}"/>
              </a:ext>
            </a:extLst>
          </p:cNvPr>
          <p:cNvSpPr>
            <a:spLocks noGrp="1"/>
          </p:cNvSpPr>
          <p:nvPr>
            <p:ph type="body" idx="1"/>
          </p:nvPr>
        </p:nvSpPr>
        <p:spPr>
          <a:xfrm>
            <a:off x="5875305" y="1081088"/>
            <a:ext cx="2890910" cy="3532476"/>
          </a:xfrm>
        </p:spPr>
        <p:txBody>
          <a:bodyPr/>
          <a:lstStyle/>
          <a:p>
            <a:pPr marL="114300" indent="0" algn="l">
              <a:buNone/>
            </a:pPr>
            <a:r>
              <a:rPr lang="en-US" sz="1800" b="0" i="0" u="none" strike="noStrike" baseline="0" dirty="0">
                <a:latin typeface="+mj-lt"/>
              </a:rPr>
              <a:t>This ability to reference components via markup allows you to compose your pages as a series of nested components, as shown in Listing 11.1.</a:t>
            </a:r>
            <a:endParaRPr lang="en-CA" dirty="0">
              <a:latin typeface="+mj-lt"/>
            </a:endParaRPr>
          </a:p>
        </p:txBody>
      </p:sp>
    </p:spTree>
    <p:extLst>
      <p:ext uri="{BB962C8B-B14F-4D97-AF65-F5344CB8AC3E}">
        <p14:creationId xmlns:p14="http://schemas.microsoft.com/office/powerpoint/2010/main" val="1493322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9C88D-5409-42FE-928F-D2DC34A5625F}"/>
              </a:ext>
            </a:extLst>
          </p:cNvPr>
          <p:cNvSpPr>
            <a:spLocks noGrp="1"/>
          </p:cNvSpPr>
          <p:nvPr>
            <p:ph type="title"/>
          </p:nvPr>
        </p:nvSpPr>
        <p:spPr/>
        <p:txBody>
          <a:bodyPr/>
          <a:lstStyle/>
          <a:p>
            <a:r>
              <a:rPr lang="en-CA" dirty="0"/>
              <a:t>Class Components</a:t>
            </a:r>
          </a:p>
        </p:txBody>
      </p:sp>
      <p:sp>
        <p:nvSpPr>
          <p:cNvPr id="3" name="Text Placeholder 2">
            <a:extLst>
              <a:ext uri="{FF2B5EF4-FFF2-40B4-BE49-F238E27FC236}">
                <a16:creationId xmlns:a16="http://schemas.microsoft.com/office/drawing/2014/main" id="{0EF4C424-C522-410A-8ABE-216E8B6DCFF3}"/>
              </a:ext>
            </a:extLst>
          </p:cNvPr>
          <p:cNvSpPr>
            <a:spLocks noGrp="1"/>
          </p:cNvSpPr>
          <p:nvPr>
            <p:ph type="body" idx="1"/>
          </p:nvPr>
        </p:nvSpPr>
        <p:spPr>
          <a:xfrm>
            <a:off x="457200" y="1081088"/>
            <a:ext cx="4114800" cy="3532476"/>
          </a:xfrm>
        </p:spPr>
        <p:txBody>
          <a:bodyPr numCol="1"/>
          <a:lstStyle/>
          <a:p>
            <a:pPr marL="114300" indent="0" algn="l">
              <a:buNone/>
            </a:pPr>
            <a:r>
              <a:rPr lang="en-US" sz="1800" b="0" i="0" u="none" strike="noStrike" baseline="0" dirty="0">
                <a:latin typeface="+mj-lt"/>
              </a:rPr>
              <a:t>The (slightly) more complicated way to create a React component is to use the JavaScript class keyword.</a:t>
            </a:r>
          </a:p>
          <a:p>
            <a:pPr marL="114300" indent="0" algn="l">
              <a:buNone/>
            </a:pPr>
            <a:r>
              <a:rPr lang="en-US" sz="1800" b="0" i="0" u="none" strike="noStrike" baseline="0" dirty="0">
                <a:latin typeface="+mj-lt"/>
              </a:rPr>
              <a:t>You could rewrite the Header component from Listing 11.1 as </a:t>
            </a:r>
            <a:r>
              <a:rPr lang="en-US" sz="1800" b="0" i="0" u="none" strike="noStrike" baseline="0" dirty="0">
                <a:latin typeface="+mj-lt"/>
                <a:sym typeface="Wingdings" panose="05000000000000000000" pitchFamily="2" charset="2"/>
              </a:rPr>
              <a:t></a:t>
            </a:r>
          </a:p>
          <a:p>
            <a:pPr marL="114300" indent="0" algn="l">
              <a:buNone/>
            </a:pPr>
            <a:r>
              <a:rPr lang="en-US" sz="1800" b="0" i="0" u="none" strike="noStrike" baseline="0" dirty="0">
                <a:latin typeface="+mj-lt"/>
              </a:rPr>
              <a:t>The render function is required in all class components.</a:t>
            </a:r>
            <a:endParaRPr lang="en-CA" sz="1400" dirty="0">
              <a:latin typeface="+mj-lt"/>
              <a:cs typeface="Calibri" panose="020F0502020204030204" pitchFamily="34" charset="0"/>
            </a:endParaRPr>
          </a:p>
        </p:txBody>
      </p:sp>
      <p:sp>
        <p:nvSpPr>
          <p:cNvPr id="4" name="Text Placeholder 2">
            <a:extLst>
              <a:ext uri="{FF2B5EF4-FFF2-40B4-BE49-F238E27FC236}">
                <a16:creationId xmlns:a16="http://schemas.microsoft.com/office/drawing/2014/main" id="{DCF9EB95-09B4-4EF1-BE87-B862493FE2C8}"/>
              </a:ext>
            </a:extLst>
          </p:cNvPr>
          <p:cNvSpPr txBox="1">
            <a:spLocks/>
          </p:cNvSpPr>
          <p:nvPr/>
        </p:nvSpPr>
        <p:spPr>
          <a:xfrm>
            <a:off x="4572000" y="984487"/>
            <a:ext cx="4114800" cy="3532476"/>
          </a:xfrm>
          <a:prstGeom prst="rect">
            <a:avLst/>
          </a:prstGeom>
          <a:noFill/>
          <a:ln>
            <a:noFill/>
          </a:ln>
        </p:spPr>
        <p:txBody>
          <a:bodyPr spcFirstLastPara="1" wrap="square" lIns="91425" tIns="91425" rIns="91425" bIns="91425" numCol="1"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571500" lvl="1" indent="0">
              <a:spcBef>
                <a:spcPts val="500"/>
              </a:spcBef>
              <a:buFont typeface="Arial"/>
              <a:buNone/>
            </a:pPr>
            <a:r>
              <a:rPr lang="en-US" sz="1400" dirty="0">
                <a:latin typeface="Calibri" panose="020F0502020204030204" pitchFamily="34" charset="0"/>
                <a:cs typeface="Calibri" panose="020F0502020204030204" pitchFamily="34" charset="0"/>
              </a:rPr>
              <a:t>class Header extends </a:t>
            </a:r>
            <a:r>
              <a:rPr lang="en-US" sz="1400" dirty="0" err="1">
                <a:latin typeface="Calibri" panose="020F0502020204030204" pitchFamily="34" charset="0"/>
                <a:cs typeface="Calibri" panose="020F0502020204030204" pitchFamily="34" charset="0"/>
              </a:rPr>
              <a:t>React.Component</a:t>
            </a:r>
            <a:r>
              <a:rPr lang="en-US" sz="1400" dirty="0">
                <a:latin typeface="Calibri" panose="020F0502020204030204" pitchFamily="34" charset="0"/>
                <a:cs typeface="Calibri" panose="020F0502020204030204" pitchFamily="34" charset="0"/>
              </a:rPr>
              <a:t> {</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render() {</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return (</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&lt;header&gt;</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&lt;Logo /&gt;</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&lt;Title /&gt;</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&lt;/header&gt;</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	}</a:t>
            </a:r>
          </a:p>
          <a:p>
            <a:pPr marL="571500" lvl="1" indent="0">
              <a:spcBef>
                <a:spcPts val="500"/>
              </a:spcBef>
              <a:buFont typeface="Arial"/>
              <a:buNone/>
            </a:pPr>
            <a:r>
              <a:rPr lang="en-CA" sz="1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261006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4E955-1A32-4BC6-82A3-88542774FB9A}"/>
              </a:ext>
            </a:extLst>
          </p:cNvPr>
          <p:cNvSpPr>
            <a:spLocks noGrp="1"/>
          </p:cNvSpPr>
          <p:nvPr>
            <p:ph type="title"/>
          </p:nvPr>
        </p:nvSpPr>
        <p:spPr/>
        <p:txBody>
          <a:bodyPr/>
          <a:lstStyle/>
          <a:p>
            <a:r>
              <a:rPr lang="en-US" dirty="0"/>
              <a:t>Props, State, Behavior, and Forms</a:t>
            </a:r>
            <a:endParaRPr lang="en-CA" dirty="0"/>
          </a:p>
        </p:txBody>
      </p:sp>
      <p:sp>
        <p:nvSpPr>
          <p:cNvPr id="3" name="Text Placeholder 2">
            <a:extLst>
              <a:ext uri="{FF2B5EF4-FFF2-40B4-BE49-F238E27FC236}">
                <a16:creationId xmlns:a16="http://schemas.microsoft.com/office/drawing/2014/main" id="{93E22E39-E858-431D-B462-F61CB44D21F2}"/>
              </a:ext>
            </a:extLst>
          </p:cNvPr>
          <p:cNvSpPr>
            <a:spLocks noGrp="1"/>
          </p:cNvSpPr>
          <p:nvPr>
            <p:ph type="body" idx="1"/>
          </p:nvPr>
        </p:nvSpPr>
        <p:spPr/>
        <p:txBody>
          <a:bodyPr/>
          <a:lstStyle/>
          <a:p>
            <a:pPr marL="114300" indent="0" algn="l">
              <a:buNone/>
            </a:pPr>
            <a:r>
              <a:rPr lang="en-US" sz="1800" b="0" i="0" u="none" strike="noStrike" baseline="0" dirty="0">
                <a:latin typeface="+mj-lt"/>
              </a:rPr>
              <a:t>In this section, you will learn how to make components do more via </a:t>
            </a:r>
            <a:r>
              <a:rPr lang="en-CA" sz="1800" b="0" i="0" u="none" strike="noStrike" baseline="0" dirty="0">
                <a:latin typeface="+mj-lt"/>
              </a:rPr>
              <a:t>props, state, and behavior.</a:t>
            </a:r>
            <a:endParaRPr lang="en-US" sz="1800" b="0" i="0" u="none" strike="noStrike" baseline="0" dirty="0">
              <a:latin typeface="+mj-lt"/>
            </a:endParaRPr>
          </a:p>
          <a:p>
            <a:pPr algn="l"/>
            <a:r>
              <a:rPr lang="en-US" sz="1800" b="1" i="0" u="none" strike="noStrike" baseline="0" dirty="0">
                <a:latin typeface="+mj-lt"/>
              </a:rPr>
              <a:t>Props</a:t>
            </a:r>
            <a:r>
              <a:rPr lang="en-US" sz="1800" b="0" i="0" u="none" strike="noStrike" baseline="0" dirty="0">
                <a:latin typeface="+mj-lt"/>
              </a:rPr>
              <a:t> provide a way to pass data into a component. </a:t>
            </a:r>
          </a:p>
          <a:p>
            <a:pPr algn="l"/>
            <a:r>
              <a:rPr lang="en-US" sz="1800" b="1" i="0" u="none" strike="noStrike" baseline="0" dirty="0">
                <a:latin typeface="+mj-lt"/>
              </a:rPr>
              <a:t>State</a:t>
            </a:r>
            <a:r>
              <a:rPr lang="en-US" sz="1800" dirty="0">
                <a:latin typeface="+mj-lt"/>
              </a:rPr>
              <a:t> </a:t>
            </a:r>
            <a:r>
              <a:rPr lang="en-US" sz="1800" b="0" i="0" u="none" strike="noStrike" baseline="0" dirty="0">
                <a:latin typeface="+mj-lt"/>
              </a:rPr>
              <a:t>provides a way for a component to have its own internal data, and </a:t>
            </a:r>
          </a:p>
          <a:p>
            <a:pPr algn="l"/>
            <a:r>
              <a:rPr lang="en-US" sz="1800" b="1" dirty="0">
                <a:latin typeface="+mj-lt"/>
              </a:rPr>
              <a:t>B</a:t>
            </a:r>
            <a:r>
              <a:rPr lang="en-US" sz="1800" b="1" i="0" u="none" strike="noStrike" baseline="0" dirty="0">
                <a:latin typeface="+mj-lt"/>
              </a:rPr>
              <a:t>ehavior</a:t>
            </a:r>
            <a:r>
              <a:rPr lang="en-US" sz="1800" b="0" i="0" u="none" strike="noStrike" baseline="0" dirty="0">
                <a:latin typeface="+mj-lt"/>
              </a:rPr>
              <a:t> provides a way for a component to respond to events.</a:t>
            </a:r>
            <a:endParaRPr lang="en-CA" dirty="0">
              <a:latin typeface="+mj-lt"/>
            </a:endParaRPr>
          </a:p>
        </p:txBody>
      </p:sp>
    </p:spTree>
    <p:extLst>
      <p:ext uri="{BB962C8B-B14F-4D97-AF65-F5344CB8AC3E}">
        <p14:creationId xmlns:p14="http://schemas.microsoft.com/office/powerpoint/2010/main" val="1892487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79BF2-4CC8-47A1-BBAA-F952E2E95911}"/>
              </a:ext>
            </a:extLst>
          </p:cNvPr>
          <p:cNvSpPr>
            <a:spLocks noGrp="1"/>
          </p:cNvSpPr>
          <p:nvPr>
            <p:ph type="title"/>
          </p:nvPr>
        </p:nvSpPr>
        <p:spPr/>
        <p:txBody>
          <a:bodyPr/>
          <a:lstStyle/>
          <a:p>
            <a:r>
              <a:rPr lang="en-CA" dirty="0"/>
              <a:t>Props</a:t>
            </a:r>
          </a:p>
        </p:txBody>
      </p:sp>
      <p:pic>
        <p:nvPicPr>
          <p:cNvPr id="5" name="Picture 4" descr="FIGURE 11.6 Using props">
            <a:extLst>
              <a:ext uri="{FF2B5EF4-FFF2-40B4-BE49-F238E27FC236}">
                <a16:creationId xmlns:a16="http://schemas.microsoft.com/office/drawing/2014/main" id="{24FFE4CF-6B81-4E3C-B50F-B718E69EB4EA}"/>
              </a:ext>
            </a:extLst>
          </p:cNvPr>
          <p:cNvPicPr>
            <a:picLocks noChangeAspect="1"/>
          </p:cNvPicPr>
          <p:nvPr/>
        </p:nvPicPr>
        <p:blipFill>
          <a:blip r:embed="rId2"/>
          <a:stretch>
            <a:fillRect/>
          </a:stretch>
        </p:blipFill>
        <p:spPr>
          <a:xfrm>
            <a:off x="1445811" y="984487"/>
            <a:ext cx="6252378" cy="3654149"/>
          </a:xfrm>
          <a:prstGeom prst="rect">
            <a:avLst/>
          </a:prstGeom>
        </p:spPr>
      </p:pic>
    </p:spTree>
    <p:extLst>
      <p:ext uri="{BB962C8B-B14F-4D97-AF65-F5344CB8AC3E}">
        <p14:creationId xmlns:p14="http://schemas.microsoft.com/office/powerpoint/2010/main" val="3815813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0DBC-32FF-4172-9AE2-62811B1A9F14}"/>
              </a:ext>
            </a:extLst>
          </p:cNvPr>
          <p:cNvSpPr>
            <a:spLocks noGrp="1"/>
          </p:cNvSpPr>
          <p:nvPr>
            <p:ph type="title"/>
          </p:nvPr>
        </p:nvSpPr>
        <p:spPr/>
        <p:txBody>
          <a:bodyPr/>
          <a:lstStyle/>
          <a:p>
            <a:r>
              <a:rPr lang="en-US" sz="3200" dirty="0"/>
              <a:t>Passing Complex Objects via Props</a:t>
            </a:r>
            <a:endParaRPr lang="en-CA" sz="3200" dirty="0"/>
          </a:p>
        </p:txBody>
      </p:sp>
      <p:sp>
        <p:nvSpPr>
          <p:cNvPr id="3" name="Text Placeholder 2">
            <a:extLst>
              <a:ext uri="{FF2B5EF4-FFF2-40B4-BE49-F238E27FC236}">
                <a16:creationId xmlns:a16="http://schemas.microsoft.com/office/drawing/2014/main" id="{D86DBB85-2609-4B9A-921C-7A2D305E83CA}"/>
              </a:ext>
            </a:extLst>
          </p:cNvPr>
          <p:cNvSpPr>
            <a:spLocks noGrp="1"/>
          </p:cNvSpPr>
          <p:nvPr>
            <p:ph type="body" idx="1"/>
          </p:nvPr>
        </p:nvSpPr>
        <p:spPr/>
        <p:txBody>
          <a:bodyPr/>
          <a:lstStyle/>
          <a:p>
            <a:pPr marL="114300" indent="0" algn="l">
              <a:buNone/>
            </a:pPr>
            <a:r>
              <a:rPr lang="en-US" sz="1800" dirty="0">
                <a:latin typeface="+mj-lt"/>
              </a:rPr>
              <a:t>I</a:t>
            </a:r>
            <a:r>
              <a:rPr lang="en-US" sz="1800" b="0" i="0" u="none" strike="noStrike" baseline="0" dirty="0">
                <a:latin typeface="+mj-lt"/>
              </a:rPr>
              <a:t>magine that you have the following </a:t>
            </a:r>
            <a:r>
              <a:rPr lang="en-CA" sz="1800" b="0" i="0" u="none" strike="noStrike" baseline="0" dirty="0">
                <a:latin typeface="+mj-lt"/>
              </a:rPr>
              <a:t>array of movie objects:</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a:t>
            </a:r>
            <a:r>
              <a:rPr lang="en-CA" sz="1800" b="0" i="0" u="none" strike="noStrike" baseline="0" dirty="0" err="1">
                <a:solidFill>
                  <a:srgbClr val="000000"/>
                </a:solidFill>
                <a:latin typeface="Calibri" panose="020F0502020204030204" pitchFamily="34" charset="0"/>
                <a:cs typeface="Calibri" panose="020F0502020204030204" pitchFamily="34" charset="0"/>
              </a:rPr>
              <a:t>movieData</a:t>
            </a:r>
            <a:r>
              <a:rPr lang="en-CA" sz="1800" b="0" i="0" u="none" strike="noStrike" baseline="0" dirty="0">
                <a:solidFill>
                  <a:srgbClr val="000000"/>
                </a:solidFill>
                <a:latin typeface="Calibri" panose="020F0502020204030204" pitchFamily="34" charset="0"/>
                <a:cs typeface="Calibri" panose="020F0502020204030204" pitchFamily="34" charset="0"/>
              </a:rPr>
              <a:t> = [</a:t>
            </a:r>
          </a:p>
          <a:p>
            <a:pPr marL="571500" lvl="1" indent="0">
              <a:buNone/>
            </a:pPr>
            <a:r>
              <a:rPr lang="en-US" sz="1800" b="0" i="0" u="none" strike="noStrike" baseline="0" dirty="0">
                <a:solidFill>
                  <a:srgbClr val="000000"/>
                </a:solidFill>
                <a:latin typeface="Calibri" panose="020F0502020204030204" pitchFamily="34" charset="0"/>
                <a:cs typeface="Calibri" panose="020F0502020204030204" pitchFamily="34" charset="0"/>
              </a:rPr>
              <a:t>{ id:17, </a:t>
            </a:r>
            <a:r>
              <a:rPr lang="en-US" sz="1800" b="0" i="0" u="none" strike="noStrike" baseline="0" dirty="0" err="1">
                <a:solidFill>
                  <a:srgbClr val="000000"/>
                </a:solidFill>
                <a:latin typeface="Calibri" panose="020F0502020204030204" pitchFamily="34" charset="0"/>
                <a:cs typeface="Calibri" panose="020F0502020204030204" pitchFamily="34" charset="0"/>
              </a:rPr>
              <a:t>title:"American</a:t>
            </a:r>
            <a:r>
              <a:rPr lang="en-US" sz="1800" b="0" i="0" u="none" strike="noStrike" baseline="0" dirty="0">
                <a:solidFill>
                  <a:srgbClr val="000000"/>
                </a:solidFill>
                <a:latin typeface="Calibri" panose="020F0502020204030204" pitchFamily="34" charset="0"/>
                <a:cs typeface="Calibri" panose="020F0502020204030204" pitchFamily="34" charset="0"/>
              </a:rPr>
              <a:t> Beauty", year:1999 },</a:t>
            </a:r>
          </a:p>
          <a:p>
            <a:pPr marL="571500" lvl="1" indent="0">
              <a:buNone/>
            </a:pPr>
            <a:r>
              <a:rPr lang="en-US" sz="1800" b="0" i="0" u="none" strike="noStrike" baseline="0" dirty="0">
                <a:solidFill>
                  <a:srgbClr val="000000"/>
                </a:solidFill>
                <a:latin typeface="Calibri" panose="020F0502020204030204" pitchFamily="34" charset="0"/>
                <a:cs typeface="Calibri" panose="020F0502020204030204" pitchFamily="34" charset="0"/>
              </a:rPr>
              <a:t>{ id:651, </a:t>
            </a:r>
            <a:r>
              <a:rPr lang="en-US" sz="1800" b="0" i="0" u="none" strike="noStrike" baseline="0" dirty="0" err="1">
                <a:solidFill>
                  <a:srgbClr val="000000"/>
                </a:solidFill>
                <a:latin typeface="Calibri" panose="020F0502020204030204" pitchFamily="34" charset="0"/>
                <a:cs typeface="Calibri" panose="020F0502020204030204" pitchFamily="34" charset="0"/>
              </a:rPr>
              <a:t>title:"Sense</a:t>
            </a:r>
            <a:r>
              <a:rPr lang="en-US" sz="1800" b="0" i="0" u="none" strike="noStrike" baseline="0" dirty="0">
                <a:solidFill>
                  <a:srgbClr val="000000"/>
                </a:solidFill>
                <a:latin typeface="Calibri" panose="020F0502020204030204" pitchFamily="34" charset="0"/>
                <a:cs typeface="Calibri" panose="020F0502020204030204" pitchFamily="34" charset="0"/>
              </a:rPr>
              <a:t> and Sensibility", year:1995 },</a:t>
            </a:r>
          </a:p>
          <a:p>
            <a:pPr marL="571500" lvl="1" indent="0">
              <a:buNone/>
            </a:pPr>
            <a:r>
              <a:rPr lang="en-US" sz="1800" b="0" i="0" u="none" strike="noStrike" baseline="0" dirty="0">
                <a:solidFill>
                  <a:srgbClr val="000000"/>
                </a:solidFill>
                <a:latin typeface="Calibri" panose="020F0502020204030204" pitchFamily="34" charset="0"/>
                <a:cs typeface="Calibri" panose="020F0502020204030204" pitchFamily="34" charset="0"/>
              </a:rPr>
              <a:t>{ id:1144, </a:t>
            </a:r>
            <a:r>
              <a:rPr lang="en-US" sz="1800" b="0" i="0" u="none" strike="noStrike" baseline="0" dirty="0" err="1">
                <a:solidFill>
                  <a:srgbClr val="000000"/>
                </a:solidFill>
                <a:latin typeface="Calibri" panose="020F0502020204030204" pitchFamily="34" charset="0"/>
                <a:cs typeface="Calibri" panose="020F0502020204030204" pitchFamily="34" charset="0"/>
              </a:rPr>
              <a:t>title:"Casablanca</a:t>
            </a:r>
            <a:r>
              <a:rPr lang="en-US" sz="1800" b="0" i="0" u="none" strike="noStrike" baseline="0" dirty="0">
                <a:solidFill>
                  <a:srgbClr val="000000"/>
                </a:solidFill>
                <a:latin typeface="Calibri" panose="020F0502020204030204" pitchFamily="34" charset="0"/>
                <a:cs typeface="Calibri" panose="020F0502020204030204" pitchFamily="34" charset="0"/>
              </a:rPr>
              <a:t>", year:1942 }</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114300" indent="0" algn="l">
              <a:buNone/>
            </a:pPr>
            <a:r>
              <a:rPr lang="en-US" sz="1800" dirty="0">
                <a:latin typeface="+mj-lt"/>
              </a:rPr>
              <a:t>You could pass this array into a component via props:</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&lt;</a:t>
            </a:r>
            <a:r>
              <a:rPr lang="en-CA" sz="1800" b="0" i="0" u="none" strike="noStrike" baseline="0" dirty="0" err="1">
                <a:solidFill>
                  <a:srgbClr val="000000"/>
                </a:solidFill>
                <a:latin typeface="Calibri" panose="020F0502020204030204" pitchFamily="34" charset="0"/>
                <a:cs typeface="Calibri" panose="020F0502020204030204" pitchFamily="34" charset="0"/>
              </a:rPr>
              <a:t>MovieList</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a:solidFill>
                  <a:srgbClr val="9A0000"/>
                </a:solidFill>
                <a:latin typeface="Calibri" panose="020F0502020204030204" pitchFamily="34" charset="0"/>
                <a:cs typeface="Calibri" panose="020F0502020204030204" pitchFamily="34" charset="0"/>
              </a:rPr>
              <a:t>movies={</a:t>
            </a:r>
            <a:r>
              <a:rPr lang="en-CA" sz="1800" b="0" i="0" u="none" strike="noStrike" baseline="0" dirty="0" err="1">
                <a:solidFill>
                  <a:srgbClr val="9A0000"/>
                </a:solidFill>
                <a:latin typeface="Calibri" panose="020F0502020204030204" pitchFamily="34" charset="0"/>
                <a:cs typeface="Calibri" panose="020F0502020204030204" pitchFamily="34" charset="0"/>
              </a:rPr>
              <a:t>movieData</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/&gt;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38324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DEEAA-89A6-44C7-ADF4-316D6BAD0311}"/>
              </a:ext>
            </a:extLst>
          </p:cNvPr>
          <p:cNvSpPr>
            <a:spLocks noGrp="1"/>
          </p:cNvSpPr>
          <p:nvPr>
            <p:ph type="title"/>
          </p:nvPr>
        </p:nvSpPr>
        <p:spPr/>
        <p:txBody>
          <a:bodyPr/>
          <a:lstStyle/>
          <a:p>
            <a:r>
              <a:rPr lang="en-US" sz="3200" dirty="0"/>
              <a:t>Passing Complex Objects via Props (ii)</a:t>
            </a:r>
            <a:endParaRPr lang="en-CA" sz="3200" dirty="0"/>
          </a:p>
        </p:txBody>
      </p:sp>
      <p:sp>
        <p:nvSpPr>
          <p:cNvPr id="3" name="Text Placeholder 2">
            <a:extLst>
              <a:ext uri="{FF2B5EF4-FFF2-40B4-BE49-F238E27FC236}">
                <a16:creationId xmlns:a16="http://schemas.microsoft.com/office/drawing/2014/main" id="{DBA11BD5-1913-437C-81A6-C09CD7345D67}"/>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How would </a:t>
            </a:r>
            <a:r>
              <a:rPr lang="en-US" sz="1800" b="0" i="0" u="none" strike="noStrike" baseline="0" dirty="0" err="1">
                <a:solidFill>
                  <a:srgbClr val="000000"/>
                </a:solidFill>
                <a:latin typeface="+mj-lt"/>
              </a:rPr>
              <a:t>MovieList</a:t>
            </a:r>
            <a:r>
              <a:rPr lang="en-US" sz="1800" b="0" i="0" u="none" strike="noStrike" baseline="0" dirty="0">
                <a:solidFill>
                  <a:srgbClr val="000000"/>
                </a:solidFill>
                <a:latin typeface="+mj-lt"/>
              </a:rPr>
              <a:t> then display this data? One way is to iterate through the array and create an array of &lt;li&gt; items:</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const </a:t>
            </a:r>
            <a:r>
              <a:rPr lang="en-CA" sz="1400" b="0" i="0" u="none" strike="noStrike" baseline="0" dirty="0" err="1">
                <a:solidFill>
                  <a:srgbClr val="000000"/>
                </a:solidFill>
                <a:latin typeface="Calibri" panose="020F0502020204030204" pitchFamily="34" charset="0"/>
                <a:cs typeface="Calibri" panose="020F0502020204030204" pitchFamily="34" charset="0"/>
              </a:rPr>
              <a:t>MovieList</a:t>
            </a:r>
            <a:r>
              <a:rPr lang="en-CA" sz="1400" b="0" i="0" u="none" strike="noStrike" baseline="0" dirty="0">
                <a:solidFill>
                  <a:srgbClr val="000000"/>
                </a:solidFill>
                <a:latin typeface="Calibri" panose="020F0502020204030204" pitchFamily="34" charset="0"/>
                <a:cs typeface="Calibri" panose="020F0502020204030204" pitchFamily="34" charset="0"/>
              </a:rPr>
              <a:t> = (props) =&gt; {</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	const items = [];</a:t>
            </a:r>
          </a:p>
          <a:p>
            <a:pPr marL="571500" lvl="1" indent="0" defTabSz="360000">
              <a:buNone/>
            </a:pPr>
            <a:r>
              <a:rPr lang="en-US" sz="1400" b="0" i="0" u="none" strike="noStrike" baseline="0" dirty="0">
                <a:solidFill>
                  <a:srgbClr val="000000"/>
                </a:solidFill>
                <a:latin typeface="Calibri" panose="020F0502020204030204" pitchFamily="34" charset="0"/>
                <a:cs typeface="Calibri" panose="020F0502020204030204" pitchFamily="34" charset="0"/>
              </a:rPr>
              <a:t>	for (let m of </a:t>
            </a:r>
            <a:r>
              <a:rPr lang="en-US" sz="1400" b="0" i="0" u="none" strike="noStrike" baseline="0" dirty="0" err="1">
                <a:solidFill>
                  <a:srgbClr val="000000"/>
                </a:solidFill>
                <a:latin typeface="Calibri" panose="020F0502020204030204" pitchFamily="34" charset="0"/>
                <a:cs typeface="Calibri" panose="020F0502020204030204" pitchFamily="34" charset="0"/>
              </a:rPr>
              <a:t>props.movies</a:t>
            </a:r>
            <a:r>
              <a:rPr lang="en-US" sz="1400" b="0" i="0" u="none" strike="noStrike" baseline="0" dirty="0">
                <a:solidFill>
                  <a:srgbClr val="000000"/>
                </a:solidFill>
                <a:latin typeface="Calibri" panose="020F0502020204030204" pitchFamily="34" charset="0"/>
                <a:cs typeface="Calibri" panose="020F0502020204030204" pitchFamily="34" charset="0"/>
              </a:rPr>
              <a:t>) {</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		</a:t>
            </a:r>
            <a:r>
              <a:rPr lang="en-CA" sz="1400" b="0" i="0" u="none" strike="noStrike" baseline="0" dirty="0" err="1">
                <a:solidFill>
                  <a:srgbClr val="000000"/>
                </a:solidFill>
                <a:latin typeface="Calibri" panose="020F0502020204030204" pitchFamily="34" charset="0"/>
                <a:cs typeface="Calibri" panose="020F0502020204030204" pitchFamily="34" charset="0"/>
              </a:rPr>
              <a:t>items.push</a:t>
            </a:r>
            <a:r>
              <a:rPr lang="en-CA" sz="1400" b="0" i="0" u="none" strike="noStrike" baseline="0" dirty="0">
                <a:solidFill>
                  <a:srgbClr val="000000"/>
                </a:solidFill>
                <a:latin typeface="Calibri" panose="020F0502020204030204" pitchFamily="34" charset="0"/>
                <a:cs typeface="Calibri" panose="020F0502020204030204" pitchFamily="34" charset="0"/>
              </a:rPr>
              <a:t>( &lt;li&gt;{</a:t>
            </a:r>
            <a:r>
              <a:rPr lang="en-CA" sz="1400" b="0" i="0" u="none" strike="noStrike" baseline="0" dirty="0" err="1">
                <a:solidFill>
                  <a:srgbClr val="000000"/>
                </a:solidFill>
                <a:latin typeface="Calibri" panose="020F0502020204030204" pitchFamily="34" charset="0"/>
                <a:cs typeface="Calibri" panose="020F0502020204030204" pitchFamily="34" charset="0"/>
              </a:rPr>
              <a:t>m.title</a:t>
            </a:r>
            <a:r>
              <a:rPr lang="en-CA" sz="1400" b="0" i="0" u="none" strike="noStrike" baseline="0" dirty="0">
                <a:solidFill>
                  <a:srgbClr val="000000"/>
                </a:solidFill>
                <a:latin typeface="Calibri" panose="020F0502020204030204" pitchFamily="34" charset="0"/>
                <a:cs typeface="Calibri" panose="020F0502020204030204" pitchFamily="34" charset="0"/>
              </a:rPr>
              <a:t>}&lt;/li&gt; );</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	}</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	return &lt;ul&gt;</a:t>
            </a:r>
            <a:r>
              <a:rPr lang="en-CA" sz="1400" b="0" i="0" u="none" strike="noStrike" baseline="0" dirty="0">
                <a:solidFill>
                  <a:srgbClr val="9A0000"/>
                </a:solidFill>
                <a:latin typeface="Calibri" panose="020F0502020204030204" pitchFamily="34" charset="0"/>
                <a:cs typeface="Calibri" panose="020F0502020204030204" pitchFamily="34" charset="0"/>
              </a:rPr>
              <a:t>{ items }</a:t>
            </a:r>
            <a:r>
              <a:rPr lang="en-CA" sz="1400" b="0" i="0" u="none" strike="noStrike" baseline="0" dirty="0">
                <a:solidFill>
                  <a:srgbClr val="000000"/>
                </a:solidFill>
                <a:latin typeface="Calibri" panose="020F0502020204030204" pitchFamily="34" charset="0"/>
                <a:cs typeface="Calibri" panose="020F0502020204030204" pitchFamily="34" charset="0"/>
              </a:rPr>
              <a:t>&lt;/ul&gt;;</a:t>
            </a:r>
          </a:p>
          <a:p>
            <a:pPr marL="571500" lvl="1" indent="0" defTabSz="360000">
              <a:buNone/>
            </a:pPr>
            <a:r>
              <a:rPr lang="en-CA" sz="1400" b="0" i="0" u="none" strike="noStrike" baseline="0" dirty="0">
                <a:solidFill>
                  <a:srgbClr val="000000"/>
                </a:solidFill>
                <a:latin typeface="Calibri" panose="020F0502020204030204" pitchFamily="34" charset="0"/>
                <a:cs typeface="Calibri" panose="020F0502020204030204" pitchFamily="34" charset="0"/>
              </a:rPr>
              <a:t>}</a:t>
            </a:r>
            <a:endParaRPr lang="en-CA" sz="1400" dirty="0">
              <a:latin typeface="Calibri" panose="020F0502020204030204" pitchFamily="34" charset="0"/>
              <a:cs typeface="Calibri" panose="020F0502020204030204" pitchFamily="34" charset="0"/>
            </a:endParaRPr>
          </a:p>
        </p:txBody>
      </p:sp>
      <p:sp>
        <p:nvSpPr>
          <p:cNvPr id="4" name="Text Placeholder 2">
            <a:extLst>
              <a:ext uri="{FF2B5EF4-FFF2-40B4-BE49-F238E27FC236}">
                <a16:creationId xmlns:a16="http://schemas.microsoft.com/office/drawing/2014/main" id="{60CEF9CB-44A0-46AE-89A8-B87552BEF0BE}"/>
              </a:ext>
            </a:extLst>
          </p:cNvPr>
          <p:cNvSpPr txBox="1">
            <a:spLocks/>
          </p:cNvSpPr>
          <p:nvPr/>
        </p:nvSpPr>
        <p:spPr>
          <a:xfrm>
            <a:off x="4572000" y="984487"/>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buFont typeface="Arial"/>
              <a:buNone/>
            </a:pPr>
            <a:r>
              <a:rPr lang="en-US" sz="1800" dirty="0">
                <a:solidFill>
                  <a:srgbClr val="000000"/>
                </a:solidFill>
                <a:latin typeface="+mj-lt"/>
              </a:rPr>
              <a:t>A more concise approach is to use the </a:t>
            </a:r>
            <a:r>
              <a:rPr lang="en-US" sz="1800" b="1" dirty="0">
                <a:solidFill>
                  <a:srgbClr val="000000"/>
                </a:solidFill>
                <a:latin typeface="+mj-lt"/>
              </a:rPr>
              <a:t>map()</a:t>
            </a:r>
          </a:p>
          <a:p>
            <a:pPr marL="114300" indent="0">
              <a:buFont typeface="Arial"/>
              <a:buNone/>
            </a:pPr>
            <a:endParaRPr lang="en-US" sz="1800" b="1" dirty="0">
              <a:solidFill>
                <a:srgbClr val="000000"/>
              </a:solidFill>
              <a:latin typeface="+mj-lt"/>
            </a:endParaRPr>
          </a:p>
          <a:p>
            <a:pPr marL="114300" indent="0">
              <a:buFont typeface="Arial"/>
              <a:buNone/>
            </a:pPr>
            <a:endParaRPr lang="en-US" sz="1800" b="1" dirty="0">
              <a:solidFill>
                <a:srgbClr val="000000"/>
              </a:solidFill>
              <a:latin typeface="+mj-lt"/>
            </a:endParaRPr>
          </a:p>
          <a:p>
            <a:pPr marL="114300" indent="0">
              <a:spcBef>
                <a:spcPts val="600"/>
              </a:spcBef>
              <a:buFont typeface="Arial"/>
              <a:buNone/>
            </a:pPr>
            <a:r>
              <a:rPr lang="en-CA" sz="1200" dirty="0">
                <a:solidFill>
                  <a:srgbClr val="000000"/>
                </a:solidFill>
                <a:latin typeface="Calibri" panose="020F0502020204030204" pitchFamily="34" charset="0"/>
                <a:cs typeface="Calibri" panose="020F0502020204030204" pitchFamily="34" charset="0"/>
              </a:rPr>
              <a:t>const </a:t>
            </a:r>
            <a:r>
              <a:rPr lang="en-CA" sz="1200" dirty="0" err="1">
                <a:solidFill>
                  <a:srgbClr val="000000"/>
                </a:solidFill>
                <a:latin typeface="Calibri" panose="020F0502020204030204" pitchFamily="34" charset="0"/>
                <a:cs typeface="Calibri" panose="020F0502020204030204" pitchFamily="34" charset="0"/>
              </a:rPr>
              <a:t>MovieList</a:t>
            </a:r>
            <a:r>
              <a:rPr lang="en-CA" sz="1200" dirty="0">
                <a:solidFill>
                  <a:srgbClr val="000000"/>
                </a:solidFill>
                <a:latin typeface="Calibri" panose="020F0502020204030204" pitchFamily="34" charset="0"/>
                <a:cs typeface="Calibri" panose="020F0502020204030204" pitchFamily="34" charset="0"/>
              </a:rPr>
              <a:t> = (props) =&gt; {</a:t>
            </a:r>
          </a:p>
          <a:p>
            <a:pPr marL="114300" indent="0">
              <a:spcBef>
                <a:spcPts val="600"/>
              </a:spcBef>
              <a:buFont typeface="Arial"/>
              <a:buNone/>
            </a:pPr>
            <a:r>
              <a:rPr lang="en-CA" sz="1200" dirty="0">
                <a:solidFill>
                  <a:srgbClr val="000000"/>
                </a:solidFill>
                <a:latin typeface="Calibri" panose="020F0502020204030204" pitchFamily="34" charset="0"/>
                <a:cs typeface="Calibri" panose="020F0502020204030204" pitchFamily="34" charset="0"/>
              </a:rPr>
              <a:t>  const items = </a:t>
            </a:r>
            <a:r>
              <a:rPr lang="en-CA" sz="1200" dirty="0" err="1">
                <a:solidFill>
                  <a:srgbClr val="9A0000"/>
                </a:solidFill>
                <a:latin typeface="Calibri" panose="020F0502020204030204" pitchFamily="34" charset="0"/>
                <a:cs typeface="Calibri" panose="020F0502020204030204" pitchFamily="34" charset="0"/>
              </a:rPr>
              <a:t>props.movies.map</a:t>
            </a:r>
            <a:r>
              <a:rPr lang="en-CA" sz="1200" dirty="0">
                <a:solidFill>
                  <a:srgbClr val="9A0000"/>
                </a:solidFill>
                <a:latin typeface="Calibri" panose="020F0502020204030204" pitchFamily="34" charset="0"/>
                <a:cs typeface="Calibri" panose="020F0502020204030204" pitchFamily="34" charset="0"/>
              </a:rPr>
              <a:t>( m =&gt; &lt;li&gt;{</a:t>
            </a:r>
            <a:r>
              <a:rPr lang="en-CA" sz="1200" dirty="0" err="1">
                <a:solidFill>
                  <a:srgbClr val="9A0000"/>
                </a:solidFill>
                <a:latin typeface="Calibri" panose="020F0502020204030204" pitchFamily="34" charset="0"/>
                <a:cs typeface="Calibri" panose="020F0502020204030204" pitchFamily="34" charset="0"/>
              </a:rPr>
              <a:t>m.title</a:t>
            </a:r>
            <a:r>
              <a:rPr lang="en-CA" sz="1200" dirty="0">
                <a:solidFill>
                  <a:srgbClr val="9A0000"/>
                </a:solidFill>
                <a:latin typeface="Calibri" panose="020F0502020204030204" pitchFamily="34" charset="0"/>
                <a:cs typeface="Calibri" panose="020F0502020204030204" pitchFamily="34" charset="0"/>
              </a:rPr>
              <a:t>}&lt;/li&gt; );</a:t>
            </a:r>
            <a:endParaRPr lang="en-CA" sz="1400" dirty="0">
              <a:solidFill>
                <a:srgbClr val="9A0000"/>
              </a:solidFill>
              <a:latin typeface="Calibri" panose="020F0502020204030204" pitchFamily="34" charset="0"/>
              <a:cs typeface="Calibri" panose="020F0502020204030204" pitchFamily="34" charset="0"/>
            </a:endParaRPr>
          </a:p>
          <a:p>
            <a:pPr marL="114300" indent="0">
              <a:spcBef>
                <a:spcPts val="600"/>
              </a:spcBef>
              <a:buFont typeface="Arial"/>
              <a:buNone/>
            </a:pPr>
            <a:r>
              <a:rPr lang="en-CA" sz="1200" dirty="0">
                <a:solidFill>
                  <a:srgbClr val="000000"/>
                </a:solidFill>
                <a:latin typeface="Calibri" panose="020F0502020204030204" pitchFamily="34" charset="0"/>
                <a:cs typeface="Calibri" panose="020F0502020204030204" pitchFamily="34" charset="0"/>
              </a:rPr>
              <a:t>  return &lt;ul&gt;{ </a:t>
            </a:r>
            <a:r>
              <a:rPr lang="en-CA" sz="1200" b="1" dirty="0">
                <a:solidFill>
                  <a:srgbClr val="000000"/>
                </a:solidFill>
                <a:latin typeface="Calibri" panose="020F0502020204030204" pitchFamily="34" charset="0"/>
                <a:cs typeface="Calibri" panose="020F0502020204030204" pitchFamily="34" charset="0"/>
              </a:rPr>
              <a:t>items</a:t>
            </a:r>
            <a:r>
              <a:rPr lang="en-CA" sz="1200" dirty="0">
                <a:solidFill>
                  <a:srgbClr val="000000"/>
                </a:solidFill>
                <a:latin typeface="Calibri" panose="020F0502020204030204" pitchFamily="34" charset="0"/>
                <a:cs typeface="Calibri" panose="020F0502020204030204" pitchFamily="34" charset="0"/>
              </a:rPr>
              <a:t> }&lt;/ul&gt;;</a:t>
            </a:r>
          </a:p>
          <a:p>
            <a:pPr marL="114300" indent="0">
              <a:spcBef>
                <a:spcPts val="600"/>
              </a:spcBef>
              <a:buFont typeface="Arial"/>
              <a:buNone/>
            </a:pPr>
            <a:r>
              <a:rPr lang="en-CA" sz="1200" dirty="0">
                <a:solidFill>
                  <a:srgbClr val="000000"/>
                </a:solidFill>
                <a:latin typeface="Calibri" panose="020F0502020204030204" pitchFamily="34" charset="0"/>
                <a:cs typeface="Calibri" panose="020F0502020204030204" pitchFamily="34" charset="0"/>
              </a:rPr>
              <a:t>}</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1057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0DBC-32FF-4172-9AE2-62811B1A9F14}"/>
              </a:ext>
            </a:extLst>
          </p:cNvPr>
          <p:cNvSpPr>
            <a:spLocks noGrp="1"/>
          </p:cNvSpPr>
          <p:nvPr>
            <p:ph type="title"/>
          </p:nvPr>
        </p:nvSpPr>
        <p:spPr/>
        <p:txBody>
          <a:bodyPr/>
          <a:lstStyle/>
          <a:p>
            <a:r>
              <a:rPr lang="en-US" sz="3200" dirty="0"/>
              <a:t>Passing Complex Objects via Props (iii)</a:t>
            </a:r>
            <a:endParaRPr lang="en-CA" sz="3200" dirty="0"/>
          </a:p>
        </p:txBody>
      </p:sp>
      <p:sp>
        <p:nvSpPr>
          <p:cNvPr id="3" name="Text Placeholder 2">
            <a:extLst>
              <a:ext uri="{FF2B5EF4-FFF2-40B4-BE49-F238E27FC236}">
                <a16:creationId xmlns:a16="http://schemas.microsoft.com/office/drawing/2014/main" id="{D86DBB85-2609-4B9A-921C-7A2D305E83CA}"/>
              </a:ext>
            </a:extLst>
          </p:cNvPr>
          <p:cNvSpPr>
            <a:spLocks noGrp="1"/>
          </p:cNvSpPr>
          <p:nvPr>
            <p:ph type="body" idx="1"/>
          </p:nvPr>
        </p:nvSpPr>
        <p:spPr/>
        <p:txBody>
          <a:bodyPr/>
          <a:lstStyle/>
          <a:p>
            <a:pPr marL="114300" indent="0" algn="l">
              <a:buNone/>
            </a:pPr>
            <a:r>
              <a:rPr lang="en-US" sz="1800" b="0" i="0" u="none" strike="noStrike" baseline="0" dirty="0">
                <a:latin typeface="+mj-lt"/>
              </a:rPr>
              <a:t>If you examined the result in the browser, you would see this React warning in the console: </a:t>
            </a:r>
          </a:p>
          <a:p>
            <a:pPr marL="114300" indent="0" algn="l">
              <a:buNone/>
            </a:pPr>
            <a:r>
              <a:rPr lang="en-US" sz="1800" dirty="0">
                <a:latin typeface="+mj-lt"/>
              </a:rPr>
              <a:t>	</a:t>
            </a:r>
            <a:r>
              <a:rPr lang="en-US" sz="1800" b="0" i="1" u="none" strike="noStrike" baseline="0" dirty="0">
                <a:latin typeface="+mj-lt"/>
              </a:rPr>
              <a:t>Each child in a list should have a unique "key" prop.</a:t>
            </a:r>
          </a:p>
          <a:p>
            <a:pPr marL="114300" indent="0" algn="l">
              <a:buNone/>
            </a:pPr>
            <a:r>
              <a:rPr lang="en-US" sz="1800" dirty="0">
                <a:latin typeface="+mj-lt"/>
                <a:cs typeface="Calibri" panose="020F0502020204030204" pitchFamily="34" charset="0"/>
              </a:rPr>
              <a:t>This is easily fixed </a:t>
            </a:r>
            <a:r>
              <a:rPr lang="en-US" sz="1800" b="0" i="0" u="none" strike="noStrike" baseline="0" dirty="0">
                <a:latin typeface="+mj-lt"/>
              </a:rPr>
              <a:t>using an index provided by map()</a:t>
            </a:r>
            <a:endParaRPr lang="en-US" sz="1800" dirty="0">
              <a:latin typeface="+mj-lt"/>
              <a:cs typeface="Calibri" panose="020F0502020204030204" pitchFamily="34" charset="0"/>
            </a:endParaRPr>
          </a:p>
          <a:p>
            <a:pPr marL="114300" indent="0" algn="l">
              <a:buNone/>
            </a:pPr>
            <a:r>
              <a:rPr lang="en-CA" sz="1800" b="0" i="0" u="none" strike="noStrike" baseline="0" dirty="0" err="1">
                <a:solidFill>
                  <a:srgbClr val="000000"/>
                </a:solidFill>
                <a:latin typeface="Calibri" panose="020F0502020204030204" pitchFamily="34" charset="0"/>
                <a:cs typeface="Calibri" panose="020F0502020204030204" pitchFamily="34" charset="0"/>
              </a:rPr>
              <a:t>props.movies.map</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m,indx</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=&gt; &lt;li </a:t>
            </a:r>
            <a:r>
              <a:rPr lang="en-CA" sz="1800" b="0" i="0" u="none" strike="noStrike" baseline="0" dirty="0">
                <a:solidFill>
                  <a:srgbClr val="9A0000"/>
                </a:solidFill>
                <a:latin typeface="Calibri" panose="020F0502020204030204" pitchFamily="34" charset="0"/>
                <a:cs typeface="Calibri" panose="020F0502020204030204" pitchFamily="34" charset="0"/>
              </a:rPr>
              <a:t>key={</a:t>
            </a:r>
            <a:r>
              <a:rPr lang="en-CA" sz="1800" b="0" i="0" u="none" strike="noStrike" baseline="0" dirty="0" err="1">
                <a:solidFill>
                  <a:srgbClr val="9A0000"/>
                </a:solidFill>
                <a:latin typeface="Calibri" panose="020F0502020204030204" pitchFamily="34" charset="0"/>
                <a:cs typeface="Calibri" panose="020F0502020204030204" pitchFamily="34" charset="0"/>
              </a:rPr>
              <a:t>indx</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a:solidFill>
                  <a:srgbClr val="000000"/>
                </a:solidFill>
                <a:latin typeface="Calibri" panose="020F0502020204030204" pitchFamily="34" charset="0"/>
                <a:cs typeface="Calibri" panose="020F0502020204030204" pitchFamily="34" charset="0"/>
              </a:rPr>
              <a:t>&gt;{</a:t>
            </a:r>
            <a:r>
              <a:rPr lang="en-CA" sz="1800" b="0" i="0" u="none" strike="noStrike" baseline="0" dirty="0" err="1">
                <a:solidFill>
                  <a:srgbClr val="000000"/>
                </a:solidFill>
                <a:latin typeface="Calibri" panose="020F0502020204030204" pitchFamily="34" charset="0"/>
                <a:cs typeface="Calibri" panose="020F0502020204030204" pitchFamily="34" charset="0"/>
              </a:rPr>
              <a:t>m.title</a:t>
            </a:r>
            <a:r>
              <a:rPr lang="en-CA" sz="1800" b="0" i="0" u="none" strike="noStrike" baseline="0" dirty="0">
                <a:solidFill>
                  <a:srgbClr val="000000"/>
                </a:solidFill>
                <a:latin typeface="Calibri" panose="020F0502020204030204" pitchFamily="34" charset="0"/>
                <a:cs typeface="Calibri" panose="020F0502020204030204" pitchFamily="34" charset="0"/>
              </a:rPr>
              <a:t>}&lt;/li&gt; );</a:t>
            </a:r>
          </a:p>
          <a:p>
            <a:pPr marL="114300" indent="0" algn="l">
              <a:buNone/>
            </a:pPr>
            <a:r>
              <a:rPr lang="en-CA" sz="1800" b="0" i="0" u="none" strike="noStrike" baseline="0" dirty="0">
                <a:latin typeface="+mj-lt"/>
              </a:rPr>
              <a:t>We might decide to </a:t>
            </a:r>
            <a:r>
              <a:rPr lang="en-US" sz="1800" b="0" i="0" u="none" strike="noStrike" baseline="0" dirty="0">
                <a:latin typeface="+mj-lt"/>
              </a:rPr>
              <a:t>separate out the &lt;li&gt; elements as their own component, as shown in Listing 11.2.</a:t>
            </a:r>
            <a:endParaRPr lang="en-CA" i="1" dirty="0">
              <a:latin typeface="+mj-lt"/>
              <a:cs typeface="Calibri" panose="020F0502020204030204" pitchFamily="34" charset="0"/>
            </a:endParaRPr>
          </a:p>
        </p:txBody>
      </p:sp>
    </p:spTree>
    <p:extLst>
      <p:ext uri="{BB962C8B-B14F-4D97-AF65-F5344CB8AC3E}">
        <p14:creationId xmlns:p14="http://schemas.microsoft.com/office/powerpoint/2010/main" val="230166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E9C1-12A4-4349-AEFD-A2C4E8AB5006}"/>
              </a:ext>
            </a:extLst>
          </p:cNvPr>
          <p:cNvSpPr>
            <a:spLocks noGrp="1"/>
          </p:cNvSpPr>
          <p:nvPr>
            <p:ph type="title"/>
          </p:nvPr>
        </p:nvSpPr>
        <p:spPr/>
        <p:txBody>
          <a:bodyPr/>
          <a:lstStyle/>
          <a:p>
            <a:r>
              <a:rPr lang="en-CA" dirty="0"/>
              <a:t>State</a:t>
            </a:r>
          </a:p>
        </p:txBody>
      </p:sp>
      <p:sp>
        <p:nvSpPr>
          <p:cNvPr id="3" name="Text Placeholder 2">
            <a:extLst>
              <a:ext uri="{FF2B5EF4-FFF2-40B4-BE49-F238E27FC236}">
                <a16:creationId xmlns:a16="http://schemas.microsoft.com/office/drawing/2014/main" id="{2A3C5E4A-8CC9-481D-BA75-0BF0278E3CE1}"/>
              </a:ext>
            </a:extLst>
          </p:cNvPr>
          <p:cNvSpPr>
            <a:spLocks noGrp="1"/>
          </p:cNvSpPr>
          <p:nvPr>
            <p:ph type="body" idx="1"/>
          </p:nvPr>
        </p:nvSpPr>
        <p:spPr>
          <a:xfrm>
            <a:off x="457200" y="1081088"/>
            <a:ext cx="3770555" cy="3532476"/>
          </a:xfrm>
        </p:spPr>
        <p:txBody>
          <a:bodyPr/>
          <a:lstStyle/>
          <a:p>
            <a:pPr marL="114300" indent="0" algn="l">
              <a:buNone/>
            </a:pPr>
            <a:r>
              <a:rPr lang="en-CA" b="0" u="none" strike="noStrike" baseline="0" dirty="0">
                <a:latin typeface="+mj-lt"/>
                <a:cs typeface="Sabon Next LT" panose="02000500000000000000" pitchFamily="2" charset="0"/>
              </a:rPr>
              <a:t>You </a:t>
            </a:r>
            <a:r>
              <a:rPr lang="en-US" b="0" u="none" strike="noStrike" baseline="0" dirty="0">
                <a:latin typeface="+mj-lt"/>
                <a:cs typeface="Sabon Next LT" panose="02000500000000000000" pitchFamily="2" charset="0"/>
              </a:rPr>
              <a:t>need to use </a:t>
            </a:r>
            <a:r>
              <a:rPr lang="en-US" b="1" u="none" strike="noStrike" baseline="0" dirty="0">
                <a:latin typeface="+mj-lt"/>
                <a:cs typeface="Sabon Next LT" panose="02000500000000000000" pitchFamily="2" charset="0"/>
              </a:rPr>
              <a:t>state</a:t>
            </a:r>
            <a:r>
              <a:rPr lang="en-US" b="0" u="none" strike="noStrike" baseline="0" dirty="0">
                <a:latin typeface="+mj-lt"/>
                <a:cs typeface="Sabon Next LT" panose="02000500000000000000" pitchFamily="2" charset="0"/>
              </a:rPr>
              <a:t> instead of props whenever a component’s data is going to be </a:t>
            </a:r>
            <a:r>
              <a:rPr lang="en-CA" b="0" u="none" strike="noStrike" baseline="0" dirty="0">
                <a:latin typeface="+mj-lt"/>
                <a:cs typeface="Sabon Next LT" panose="02000500000000000000" pitchFamily="2" charset="0"/>
              </a:rPr>
              <a:t>altered.</a:t>
            </a:r>
          </a:p>
          <a:p>
            <a:pPr marL="114300" indent="0" algn="l">
              <a:buNone/>
            </a:pPr>
            <a:r>
              <a:rPr lang="en-CA" b="0" i="0" u="none" strike="noStrike" baseline="0" dirty="0">
                <a:latin typeface="+mj-lt"/>
              </a:rPr>
              <a:t>React </a:t>
            </a:r>
            <a:r>
              <a:rPr lang="en-CA" b="0" i="1" u="none" strike="noStrike" baseline="0" dirty="0">
                <a:latin typeface="+mj-lt"/>
              </a:rPr>
              <a:t>reacts </a:t>
            </a:r>
            <a:r>
              <a:rPr lang="en-CA" b="0" i="0" u="none" strike="noStrike" baseline="0" dirty="0">
                <a:latin typeface="+mj-lt"/>
              </a:rPr>
              <a:t>to changes in a component’s data.</a:t>
            </a:r>
            <a:r>
              <a:rPr lang="en-US" b="0" i="0" u="none" strike="noStrike" baseline="0" dirty="0">
                <a:latin typeface="+mj-lt"/>
              </a:rPr>
              <a:t> </a:t>
            </a:r>
          </a:p>
          <a:p>
            <a:pPr marL="114300" indent="0" algn="l">
              <a:buNone/>
            </a:pPr>
            <a:r>
              <a:rPr lang="en-US" b="1" i="0" u="none" strike="noStrike" baseline="0" dirty="0">
                <a:latin typeface="+mj-lt"/>
              </a:rPr>
              <a:t>state</a:t>
            </a:r>
            <a:r>
              <a:rPr lang="en-US" b="0" i="0" u="none" strike="noStrike" baseline="0" dirty="0">
                <a:latin typeface="+mj-lt"/>
              </a:rPr>
              <a:t> can only be changed via the </a:t>
            </a:r>
            <a:r>
              <a:rPr lang="en-CA" b="0" i="0" u="none" strike="noStrike" baseline="0" dirty="0" err="1">
                <a:latin typeface="+mj-lt"/>
              </a:rPr>
              <a:t>setState</a:t>
            </a:r>
            <a:r>
              <a:rPr lang="en-CA" b="0" i="0" u="none" strike="noStrike" baseline="0" dirty="0">
                <a:latin typeface="+mj-lt"/>
              </a:rPr>
              <a:t>() function.</a:t>
            </a:r>
            <a:r>
              <a:rPr lang="en-US" b="0" i="0" u="none" strike="noStrike" baseline="0" dirty="0">
                <a:latin typeface="+mj-lt"/>
              </a:rPr>
              <a:t>The </a:t>
            </a:r>
            <a:r>
              <a:rPr lang="en-US" b="0" i="0" u="none" strike="noStrike" baseline="0" dirty="0" err="1">
                <a:latin typeface="+mj-lt"/>
              </a:rPr>
              <a:t>setState</a:t>
            </a:r>
            <a:r>
              <a:rPr lang="en-US" b="0" i="0" u="none" strike="noStrike" baseline="0" dirty="0">
                <a:latin typeface="+mj-lt"/>
              </a:rPr>
              <a:t>() function thus not only changes the data, but also communicates to React that data has been changed</a:t>
            </a:r>
            <a:endParaRPr lang="en-CA" b="0" u="none" strike="noStrike" baseline="0" dirty="0">
              <a:latin typeface="+mj-lt"/>
              <a:cs typeface="Sabon Next LT" panose="02000500000000000000" pitchFamily="2" charset="0"/>
            </a:endParaRPr>
          </a:p>
        </p:txBody>
      </p:sp>
      <p:pic>
        <p:nvPicPr>
          <p:cNvPr id="5" name="Picture 4" descr="FIGURE 11.7 React state within a class component">
            <a:extLst>
              <a:ext uri="{FF2B5EF4-FFF2-40B4-BE49-F238E27FC236}">
                <a16:creationId xmlns:a16="http://schemas.microsoft.com/office/drawing/2014/main" id="{55B176F3-4053-4E68-A927-04C1380DA519}"/>
              </a:ext>
            </a:extLst>
          </p:cNvPr>
          <p:cNvPicPr>
            <a:picLocks noChangeAspect="1"/>
          </p:cNvPicPr>
          <p:nvPr/>
        </p:nvPicPr>
        <p:blipFill>
          <a:blip r:embed="rId2"/>
          <a:stretch>
            <a:fillRect/>
          </a:stretch>
        </p:blipFill>
        <p:spPr>
          <a:xfrm>
            <a:off x="4335333" y="887505"/>
            <a:ext cx="4351468" cy="3789883"/>
          </a:xfrm>
          <a:prstGeom prst="rect">
            <a:avLst/>
          </a:prstGeom>
        </p:spPr>
      </p:pic>
    </p:spTree>
    <p:extLst>
      <p:ext uri="{BB962C8B-B14F-4D97-AF65-F5344CB8AC3E}">
        <p14:creationId xmlns:p14="http://schemas.microsoft.com/office/powerpoint/2010/main" val="182601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What are frameworks and some of the most popular JavaScript frameworks</a:t>
            </a:r>
          </a:p>
          <a:p>
            <a:pPr algn="l"/>
            <a:r>
              <a:rPr lang="en-US" sz="1800" b="0" i="0" u="none" strike="noStrike" baseline="0" dirty="0">
                <a:solidFill>
                  <a:schemeClr val="tx1"/>
                </a:solidFill>
                <a:latin typeface="+mj-lt"/>
              </a:rPr>
              <a:t>What is React and how to create and use functional and class components</a:t>
            </a:r>
          </a:p>
          <a:p>
            <a:pPr algn="l"/>
            <a:r>
              <a:rPr lang="en-US" sz="1800" b="0" i="0" u="none" strike="noStrike" baseline="0" dirty="0">
                <a:solidFill>
                  <a:schemeClr val="tx1"/>
                </a:solidFill>
                <a:latin typeface="+mj-lt"/>
              </a:rPr>
              <a:t>How to use props, state, and behaviors in React</a:t>
            </a:r>
          </a:p>
          <a:p>
            <a:pPr algn="l"/>
            <a:r>
              <a:rPr lang="en-US" sz="1800" b="0" i="0" u="none" strike="noStrike" baseline="0" dirty="0">
                <a:solidFill>
                  <a:schemeClr val="tx1"/>
                </a:solidFill>
                <a:latin typeface="+mj-lt"/>
              </a:rPr>
              <a:t>Making use of a build tool chain in React</a:t>
            </a:r>
          </a:p>
          <a:p>
            <a:pPr algn="l"/>
            <a:r>
              <a:rPr lang="en-US" sz="1800" b="0" i="0" u="none" strike="noStrike" baseline="0" dirty="0">
                <a:solidFill>
                  <a:schemeClr val="tx1"/>
                </a:solidFill>
                <a:latin typeface="+mj-lt"/>
              </a:rPr>
              <a:t>How to extend React via its lifecycle methods and via component libraries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C7CC0-0537-486C-86B1-482AF6AC2B22}"/>
              </a:ext>
            </a:extLst>
          </p:cNvPr>
          <p:cNvSpPr>
            <a:spLocks noGrp="1"/>
          </p:cNvSpPr>
          <p:nvPr>
            <p:ph type="title"/>
          </p:nvPr>
        </p:nvSpPr>
        <p:spPr/>
        <p:txBody>
          <a:bodyPr/>
          <a:lstStyle/>
          <a:p>
            <a:r>
              <a:rPr lang="en-CA" dirty="0"/>
              <a:t>Behaviors</a:t>
            </a:r>
          </a:p>
        </p:txBody>
      </p:sp>
      <p:sp>
        <p:nvSpPr>
          <p:cNvPr id="3" name="Text Placeholder 2">
            <a:extLst>
              <a:ext uri="{FF2B5EF4-FFF2-40B4-BE49-F238E27FC236}">
                <a16:creationId xmlns:a16="http://schemas.microsoft.com/office/drawing/2014/main" id="{BBAC90D6-A31F-4366-921B-895EFEE2C847}"/>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latin typeface="+mj-lt"/>
              </a:rPr>
              <a:t>Events are important in React components, but the technique for handling them is superficially similar to the old-fashioned inline handlers</a:t>
            </a:r>
          </a:p>
          <a:p>
            <a:pPr marL="114300" indent="0" algn="l">
              <a:buNone/>
            </a:pPr>
            <a:r>
              <a:rPr lang="en-CA" sz="1800" b="0" i="0" u="none" strike="noStrike" baseline="0" dirty="0">
                <a:latin typeface="+mj-lt"/>
              </a:rPr>
              <a:t>To </a:t>
            </a:r>
            <a:r>
              <a:rPr lang="en-US" sz="1800" b="0" i="0" u="none" strike="noStrike" baseline="0" dirty="0">
                <a:latin typeface="+mj-lt"/>
              </a:rPr>
              <a:t>a button allowing the user to find out more about that particular movie from last example, you can define a handler method within </a:t>
            </a:r>
            <a:r>
              <a:rPr lang="en-US" sz="1800" b="0" i="1" u="none" strike="noStrike" baseline="0" dirty="0" err="1">
                <a:latin typeface="+mj-lt"/>
              </a:rPr>
              <a:t>MovieListItem</a:t>
            </a:r>
            <a:r>
              <a:rPr lang="en-US" sz="1800" b="0" i="0" u="none" strike="noStrike" baseline="0" dirty="0">
                <a:latin typeface="+mj-lt"/>
              </a:rPr>
              <a:t> and then reference it via an </a:t>
            </a:r>
            <a:r>
              <a:rPr lang="en-CA" sz="1800" b="1" i="0" u="none" strike="noStrike" baseline="0" dirty="0" err="1">
                <a:latin typeface="+mj-lt"/>
              </a:rPr>
              <a:t>onClick</a:t>
            </a:r>
            <a:r>
              <a:rPr lang="en-CA" sz="1800" b="0" i="0" u="none" strike="noStrike" baseline="0" dirty="0">
                <a:latin typeface="+mj-lt"/>
              </a:rPr>
              <a:t> attribute</a:t>
            </a:r>
            <a:endParaRPr lang="en-US" sz="1800" b="0" i="0" u="none" strike="noStrike" baseline="0" dirty="0">
              <a:latin typeface="+mj-lt"/>
            </a:endParaRPr>
          </a:p>
          <a:p>
            <a:pPr marL="571500" lvl="1" indent="0">
              <a:buNone/>
            </a:pPr>
            <a:endParaRPr lang="en-CA" sz="1100" dirty="0">
              <a:latin typeface="+mj-lt"/>
              <a:cs typeface="Calibri" panose="020F0502020204030204" pitchFamily="34" charset="0"/>
            </a:endParaRPr>
          </a:p>
        </p:txBody>
      </p:sp>
      <p:sp>
        <p:nvSpPr>
          <p:cNvPr id="4" name="Text Placeholder 2">
            <a:extLst>
              <a:ext uri="{FF2B5EF4-FFF2-40B4-BE49-F238E27FC236}">
                <a16:creationId xmlns:a16="http://schemas.microsoft.com/office/drawing/2014/main" id="{D3DFEE81-58E5-4B34-93FB-D4D0BD0D05DE}"/>
              </a:ext>
            </a:extLst>
          </p:cNvPr>
          <p:cNvSpPr txBox="1">
            <a:spLocks/>
          </p:cNvSpPr>
          <p:nvPr/>
        </p:nvSpPr>
        <p:spPr>
          <a:xfrm>
            <a:off x="4571999" y="1081088"/>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const </a:t>
            </a:r>
            <a:r>
              <a:rPr lang="en-CA" sz="1200" dirty="0" err="1">
                <a:solidFill>
                  <a:srgbClr val="000000"/>
                </a:solidFill>
                <a:latin typeface="Calibri" panose="020F0502020204030204" pitchFamily="34" charset="0"/>
                <a:cs typeface="Calibri" panose="020F0502020204030204" pitchFamily="34" charset="0"/>
              </a:rPr>
              <a:t>MovieListItem</a:t>
            </a:r>
            <a:r>
              <a:rPr lang="en-CA" sz="1200" dirty="0">
                <a:solidFill>
                  <a:srgbClr val="000000"/>
                </a:solidFill>
                <a:latin typeface="Calibri" panose="020F0502020204030204" pitchFamily="34" charset="0"/>
                <a:cs typeface="Calibri" panose="020F0502020204030204" pitchFamily="34" charset="0"/>
              </a:rPr>
              <a:t> = (props) =&gt; {</a:t>
            </a:r>
          </a:p>
          <a:p>
            <a:pPr marL="114300" indent="0">
              <a:spcBef>
                <a:spcPts val="500"/>
              </a:spcBef>
              <a:buNone/>
            </a:pPr>
            <a:r>
              <a:rPr lang="en-CA" sz="1200" dirty="0">
                <a:solidFill>
                  <a:srgbClr val="9A0000"/>
                </a:solidFill>
                <a:latin typeface="Calibri" panose="020F0502020204030204" pitchFamily="34" charset="0"/>
                <a:cs typeface="Calibri" panose="020F0502020204030204" pitchFamily="34" charset="0"/>
              </a:rPr>
              <a:t>	const </a:t>
            </a:r>
            <a:r>
              <a:rPr lang="en-CA" sz="1200" dirty="0" err="1">
                <a:solidFill>
                  <a:srgbClr val="9A0000"/>
                </a:solidFill>
                <a:latin typeface="Calibri" panose="020F0502020204030204" pitchFamily="34" charset="0"/>
                <a:cs typeface="Calibri" panose="020F0502020204030204" pitchFamily="34" charset="0"/>
              </a:rPr>
              <a:t>handleClick</a:t>
            </a:r>
            <a:r>
              <a:rPr lang="en-CA" sz="1200" dirty="0">
                <a:solidFill>
                  <a:srgbClr val="9A0000"/>
                </a:solidFill>
                <a:latin typeface="Calibri" panose="020F0502020204030204" pitchFamily="34" charset="0"/>
                <a:cs typeface="Calibri" panose="020F0502020204030204" pitchFamily="34" charset="0"/>
              </a:rPr>
              <a:t> = () =&gt; {</a:t>
            </a:r>
          </a:p>
          <a:p>
            <a:pPr marL="114300" indent="0">
              <a:spcBef>
                <a:spcPts val="500"/>
              </a:spcBef>
              <a:buNone/>
            </a:pPr>
            <a:r>
              <a:rPr lang="en-US" sz="1200" dirty="0">
                <a:solidFill>
                  <a:srgbClr val="9A0000"/>
                </a:solidFill>
                <a:latin typeface="Calibri" panose="020F0502020204030204" pitchFamily="34" charset="0"/>
                <a:cs typeface="Calibri" panose="020F0502020204030204" pitchFamily="34" charset="0"/>
              </a:rPr>
              <a:t>	alert('handling the click id=' + props.movie.id);</a:t>
            </a:r>
          </a:p>
          <a:p>
            <a:pPr marL="114300" indent="0">
              <a:spcBef>
                <a:spcPts val="500"/>
              </a:spcBef>
              <a:buNone/>
            </a:pPr>
            <a:r>
              <a:rPr lang="en-CA" sz="1200" dirty="0">
                <a:solidFill>
                  <a:srgbClr val="9A0000"/>
                </a:solidFill>
                <a:latin typeface="Calibri" panose="020F0502020204030204" pitchFamily="34" charset="0"/>
                <a:cs typeface="Calibri" panose="020F0502020204030204" pitchFamily="34" charset="0"/>
              </a:rPr>
              <a:t>}</a:t>
            </a:r>
          </a:p>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return (</a:t>
            </a:r>
          </a:p>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	&lt;li&gt;</a:t>
            </a:r>
          </a:p>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	{</a:t>
            </a:r>
            <a:r>
              <a:rPr lang="en-CA" sz="1200" dirty="0" err="1">
                <a:solidFill>
                  <a:srgbClr val="000000"/>
                </a:solidFill>
                <a:latin typeface="Calibri" panose="020F0502020204030204" pitchFamily="34" charset="0"/>
                <a:cs typeface="Calibri" panose="020F0502020204030204" pitchFamily="34" charset="0"/>
              </a:rPr>
              <a:t>props.movie.title</a:t>
            </a:r>
            <a:r>
              <a:rPr lang="en-CA" sz="1200" dirty="0">
                <a:solidFill>
                  <a:srgbClr val="000000"/>
                </a:solidFill>
                <a:latin typeface="Calibri" panose="020F0502020204030204" pitchFamily="34" charset="0"/>
                <a:cs typeface="Calibri" panose="020F0502020204030204" pitchFamily="34" charset="0"/>
              </a:rPr>
              <a:t>}</a:t>
            </a:r>
          </a:p>
          <a:p>
            <a:pPr marL="114300" indent="0">
              <a:spcBef>
                <a:spcPts val="500"/>
              </a:spcBef>
              <a:buNone/>
            </a:pPr>
            <a:r>
              <a:rPr lang="en-US" sz="1200" dirty="0">
                <a:solidFill>
                  <a:srgbClr val="000000"/>
                </a:solidFill>
                <a:latin typeface="Calibri" panose="020F0502020204030204" pitchFamily="34" charset="0"/>
                <a:cs typeface="Calibri" panose="020F0502020204030204" pitchFamily="34" charset="0"/>
              </a:rPr>
              <a:t>	&lt;button </a:t>
            </a:r>
            <a:r>
              <a:rPr lang="en-US" sz="1200" dirty="0" err="1">
                <a:solidFill>
                  <a:srgbClr val="9A0000"/>
                </a:solidFill>
                <a:latin typeface="Calibri" panose="020F0502020204030204" pitchFamily="34" charset="0"/>
                <a:cs typeface="Calibri" panose="020F0502020204030204" pitchFamily="34" charset="0"/>
              </a:rPr>
              <a:t>onClick</a:t>
            </a:r>
            <a:r>
              <a:rPr lang="en-US" sz="1200" dirty="0">
                <a:solidFill>
                  <a:srgbClr val="9A0000"/>
                </a:solidFill>
                <a:latin typeface="Calibri" panose="020F0502020204030204" pitchFamily="34" charset="0"/>
                <a:cs typeface="Calibri" panose="020F0502020204030204" pitchFamily="34" charset="0"/>
              </a:rPr>
              <a:t>={</a:t>
            </a:r>
            <a:r>
              <a:rPr lang="en-US" sz="1200" dirty="0" err="1">
                <a:solidFill>
                  <a:srgbClr val="9A0000"/>
                </a:solidFill>
                <a:latin typeface="Calibri" panose="020F0502020204030204" pitchFamily="34" charset="0"/>
                <a:cs typeface="Calibri" panose="020F0502020204030204" pitchFamily="34" charset="0"/>
              </a:rPr>
              <a:t>handleClick</a:t>
            </a:r>
            <a:r>
              <a:rPr lang="en-US" sz="1200" dirty="0">
                <a:solidFill>
                  <a:srgbClr val="9A0000"/>
                </a:solidFill>
                <a:latin typeface="Calibri" panose="020F0502020204030204" pitchFamily="34" charset="0"/>
                <a:cs typeface="Calibri" panose="020F0502020204030204" pitchFamily="34" charset="0"/>
              </a:rPr>
              <a:t>}</a:t>
            </a:r>
            <a:r>
              <a:rPr lang="en-US" sz="1200" dirty="0">
                <a:solidFill>
                  <a:srgbClr val="000000"/>
                </a:solidFill>
                <a:latin typeface="Calibri" panose="020F0502020204030204" pitchFamily="34" charset="0"/>
                <a:cs typeface="Calibri" panose="020F0502020204030204" pitchFamily="34" charset="0"/>
              </a:rPr>
              <a:t>&gt;View&lt;/button&gt;</a:t>
            </a:r>
          </a:p>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	&lt;/li&gt;);</a:t>
            </a:r>
          </a:p>
          <a:p>
            <a:pPr marL="114300" indent="0">
              <a:spcBef>
                <a:spcPts val="500"/>
              </a:spcBef>
              <a:buNone/>
            </a:pPr>
            <a:r>
              <a:rPr lang="en-CA" sz="1200" dirty="0">
                <a:solidFill>
                  <a:srgbClr val="000000"/>
                </a:solidFill>
                <a:latin typeface="Calibri" panose="020F0502020204030204" pitchFamily="34" charset="0"/>
                <a:cs typeface="Calibri" panose="020F0502020204030204" pitchFamily="34" charset="0"/>
              </a:rPr>
              <a:t>}</a:t>
            </a:r>
            <a:endParaRPr lang="en-CA"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7743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CA" dirty="0"/>
              <a:t>Passing Data to Event Handlers</a:t>
            </a:r>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532476"/>
          </a:xfrm>
          <a:prstGeom prst="rect">
            <a:avLst/>
          </a:prstGeom>
          <a:solidFill>
            <a:srgbClr val="E6F0F5"/>
          </a:solidFill>
        </p:spPr>
        <p:txBody>
          <a:bodyPr wrap="square" numCol="1" rtlCol="0">
            <a:noAutofit/>
          </a:bodyPr>
          <a:lstStyle/>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const App = (props) =&gt; {</a:t>
            </a:r>
          </a:p>
          <a:p>
            <a:pPr algn="l" defTabSz="360000"/>
            <a:r>
              <a:rPr lang="en-US" sz="1600" b="0" i="0" u="none" strike="noStrike" baseline="0" dirty="0">
                <a:solidFill>
                  <a:srgbClr val="000000"/>
                </a:solidFill>
                <a:latin typeface="Calibri" panose="020F0502020204030204" pitchFamily="34" charset="0"/>
                <a:cs typeface="Calibri" panose="020F0502020204030204" pitchFamily="34" charset="0"/>
              </a:rPr>
              <a:t>	const </a:t>
            </a:r>
            <a:r>
              <a:rPr lang="en-US" sz="1600" b="0" i="0" u="none" strike="noStrike" baseline="0" dirty="0" err="1">
                <a:solidFill>
                  <a:srgbClr val="000000"/>
                </a:solidFill>
                <a:latin typeface="Calibri" panose="020F0502020204030204" pitchFamily="34" charset="0"/>
                <a:cs typeface="Calibri" panose="020F0502020204030204" pitchFamily="34" charset="0"/>
              </a:rPr>
              <a:t>movieData</a:t>
            </a:r>
            <a:r>
              <a:rPr lang="en-US" sz="1600" b="0" i="0" u="none" strike="noStrike" baseline="0" dirty="0">
                <a:solidFill>
                  <a:srgbClr val="000000"/>
                </a:solidFill>
                <a:latin typeface="Calibri" panose="020F0502020204030204" pitchFamily="34" charset="0"/>
                <a:cs typeface="Calibri" panose="020F0502020204030204" pitchFamily="34" charset="0"/>
              </a:rPr>
              <a:t> = [{ id: 17, title: "American Beauty", year: 	1999 }, ... ];</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	const </a:t>
            </a:r>
            <a:r>
              <a:rPr lang="en-CA" sz="1600" b="0" i="0" u="none" strike="noStrike" baseline="0" dirty="0" err="1">
                <a:solidFill>
                  <a:srgbClr val="9A0000"/>
                </a:solidFill>
                <a:latin typeface="Calibri" panose="020F0502020204030204" pitchFamily="34" charset="0"/>
                <a:cs typeface="Calibri" panose="020F0502020204030204" pitchFamily="34" charset="0"/>
              </a:rPr>
              <a:t>handleClick</a:t>
            </a:r>
            <a:r>
              <a:rPr lang="en-CA" sz="1600" b="0" i="0" u="none" strike="noStrike" baseline="0" dirty="0">
                <a:solidFill>
                  <a:srgbClr val="9A0000"/>
                </a:solidFill>
                <a:latin typeface="Calibri" panose="020F0502020204030204" pitchFamily="34" charset="0"/>
                <a:cs typeface="Calibri" panose="020F0502020204030204" pitchFamily="34" charset="0"/>
              </a:rPr>
              <a:t> = (movie) =&gt; {</a:t>
            </a:r>
          </a:p>
          <a:p>
            <a:pPr algn="l" defTabSz="360000"/>
            <a:r>
              <a:rPr lang="en-US" sz="1600" b="0" i="0" u="none" strike="noStrike" baseline="0" dirty="0">
                <a:solidFill>
                  <a:srgbClr val="9A0000"/>
                </a:solidFill>
                <a:latin typeface="Calibri" panose="020F0502020204030204" pitchFamily="34" charset="0"/>
                <a:cs typeface="Calibri" panose="020F0502020204030204" pitchFamily="34" charset="0"/>
              </a:rPr>
              <a:t>		alert('handling the click for ' + </a:t>
            </a:r>
            <a:r>
              <a:rPr lang="en-US" sz="1600" b="0" i="0" u="none" strike="noStrike" baseline="0" dirty="0" err="1">
                <a:solidFill>
                  <a:srgbClr val="9A0000"/>
                </a:solidFill>
                <a:latin typeface="Calibri" panose="020F0502020204030204" pitchFamily="34" charset="0"/>
                <a:cs typeface="Calibri" panose="020F0502020204030204" pitchFamily="34" charset="0"/>
              </a:rPr>
              <a:t>movie.title</a:t>
            </a:r>
            <a:r>
              <a:rPr lang="en-US" sz="1600"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sz="1600"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return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&lt;ul&gt;</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 </a:t>
            </a:r>
            <a:r>
              <a:rPr lang="en-CA" sz="1600" b="0" i="0" u="none" strike="noStrike" baseline="0" dirty="0" err="1">
                <a:solidFill>
                  <a:srgbClr val="000000"/>
                </a:solidFill>
                <a:latin typeface="Calibri" panose="020F0502020204030204" pitchFamily="34" charset="0"/>
                <a:cs typeface="Calibri" panose="020F0502020204030204" pitchFamily="34" charset="0"/>
              </a:rPr>
              <a:t>movieData.map</a:t>
            </a:r>
            <a:r>
              <a:rPr lang="en-CA" sz="1600" b="0" i="0" u="none" strike="noStrike" baseline="0" dirty="0">
                <a:solidFill>
                  <a:srgbClr val="000000"/>
                </a:solidFill>
                <a:latin typeface="Calibri" panose="020F0502020204030204" pitchFamily="34" charset="0"/>
                <a:cs typeface="Calibri" panose="020F0502020204030204" pitchFamily="34" charset="0"/>
              </a:rPr>
              <a:t>( m =&gt;</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&lt;li&gt;&lt;button </a:t>
            </a:r>
            <a:r>
              <a:rPr lang="en-CA" sz="1600" b="0" i="0" u="none" strike="noStrike" baseline="0" dirty="0" err="1">
                <a:solidFill>
                  <a:srgbClr val="9A0000"/>
                </a:solidFill>
                <a:latin typeface="Calibri" panose="020F0502020204030204" pitchFamily="34" charset="0"/>
                <a:cs typeface="Calibri" panose="020F0502020204030204" pitchFamily="34" charset="0"/>
              </a:rPr>
              <a:t>onClick</a:t>
            </a:r>
            <a:r>
              <a:rPr lang="en-CA" sz="1600" b="0" i="0" u="none" strike="noStrike" baseline="0" dirty="0">
                <a:solidFill>
                  <a:srgbClr val="9A0000"/>
                </a:solidFill>
                <a:latin typeface="Calibri" panose="020F0502020204030204" pitchFamily="34" charset="0"/>
                <a:cs typeface="Calibri" panose="020F0502020204030204" pitchFamily="34" charset="0"/>
              </a:rPr>
              <a:t>={ () =&gt; </a:t>
            </a:r>
            <a:r>
              <a:rPr lang="en-CA" sz="1600" b="0" i="0" u="none" strike="noStrike" baseline="0" dirty="0" err="1">
                <a:solidFill>
                  <a:srgbClr val="9A0000"/>
                </a:solidFill>
                <a:latin typeface="Calibri" panose="020F0502020204030204" pitchFamily="34" charset="0"/>
                <a:cs typeface="Calibri" panose="020F0502020204030204" pitchFamily="34" charset="0"/>
              </a:rPr>
              <a:t>handleClick</a:t>
            </a:r>
            <a:r>
              <a:rPr lang="en-CA" sz="1600" b="0" i="0" u="none" strike="noStrike" baseline="0" dirty="0">
                <a:solidFill>
                  <a:srgbClr val="9A0000"/>
                </a:solidFill>
                <a:latin typeface="Calibri" panose="020F0502020204030204" pitchFamily="34" charset="0"/>
                <a:cs typeface="Calibri" panose="020F0502020204030204" pitchFamily="34" charset="0"/>
              </a:rPr>
              <a:t>(m) }</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View {</a:t>
            </a:r>
            <a:r>
              <a:rPr lang="en-CA" sz="1600" b="0" i="0" u="none" strike="noStrike" baseline="0" dirty="0" err="1">
                <a:solidFill>
                  <a:srgbClr val="000000"/>
                </a:solidFill>
                <a:latin typeface="Calibri" panose="020F0502020204030204" pitchFamily="34" charset="0"/>
                <a:cs typeface="Calibri" panose="020F0502020204030204" pitchFamily="34" charset="0"/>
              </a:rPr>
              <a:t>m.title</a:t>
            </a:r>
            <a:r>
              <a:rPr lang="en-CA" sz="1600" b="0" i="0" u="none" strike="noStrike" baseline="0" dirty="0">
                <a:solidFill>
                  <a:srgbClr val="000000"/>
                </a:solidFill>
                <a:latin typeface="Calibri" panose="020F0502020204030204" pitchFamily="34" charset="0"/>
                <a:cs typeface="Calibri" panose="020F0502020204030204" pitchFamily="34" charset="0"/>
              </a:rPr>
              <a:t>} &lt;/button&gt;&lt;/li&gt;</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		&lt;/ul&gt; );</a:t>
            </a:r>
          </a:p>
          <a:p>
            <a:pPr algn="l" defTabSz="36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571665"/>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11.3 </a:t>
            </a:r>
            <a:r>
              <a:rPr lang="en-US" sz="1200" b="0" i="0" u="none" strike="noStrike" baseline="0" dirty="0">
                <a:solidFill>
                  <a:srgbClr val="000000"/>
                </a:solidFill>
                <a:latin typeface="+mj-lt"/>
              </a:rPr>
              <a:t>Passing other data to event handler</a:t>
            </a:r>
            <a:endParaRPr lang="en-CA" sz="1200" dirty="0">
              <a:latin typeface="+mj-lt"/>
            </a:endParaRPr>
          </a:p>
        </p:txBody>
      </p:sp>
    </p:spTree>
    <p:extLst>
      <p:ext uri="{BB962C8B-B14F-4D97-AF65-F5344CB8AC3E}">
        <p14:creationId xmlns:p14="http://schemas.microsoft.com/office/powerpoint/2010/main" val="594260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D05A9-5F4F-4D69-B5BD-59D660FF347A}"/>
              </a:ext>
            </a:extLst>
          </p:cNvPr>
          <p:cNvSpPr>
            <a:spLocks noGrp="1"/>
          </p:cNvSpPr>
          <p:nvPr>
            <p:ph type="title"/>
          </p:nvPr>
        </p:nvSpPr>
        <p:spPr/>
        <p:txBody>
          <a:bodyPr/>
          <a:lstStyle/>
          <a:p>
            <a:r>
              <a:rPr lang="en-CA" dirty="0"/>
              <a:t>Event-Driven Conditional Rendering</a:t>
            </a:r>
          </a:p>
        </p:txBody>
      </p:sp>
      <p:sp>
        <p:nvSpPr>
          <p:cNvPr id="3" name="Text Placeholder 2">
            <a:extLst>
              <a:ext uri="{FF2B5EF4-FFF2-40B4-BE49-F238E27FC236}">
                <a16:creationId xmlns:a16="http://schemas.microsoft.com/office/drawing/2014/main" id="{6CA72E47-F405-4156-AFE1-4CD205AB965A}"/>
              </a:ext>
            </a:extLst>
          </p:cNvPr>
          <p:cNvSpPr>
            <a:spLocks noGrp="1"/>
          </p:cNvSpPr>
          <p:nvPr>
            <p:ph type="body" idx="1"/>
          </p:nvPr>
        </p:nvSpPr>
        <p:spPr>
          <a:xfrm>
            <a:off x="454024" y="1065008"/>
            <a:ext cx="8399519" cy="623944"/>
          </a:xfrm>
        </p:spPr>
        <p:txBody>
          <a:bodyPr/>
          <a:lstStyle/>
          <a:p>
            <a:pPr marL="114300" indent="0" algn="l">
              <a:buNone/>
            </a:pPr>
            <a:r>
              <a:rPr lang="en-US" b="0" i="0" u="none" strike="noStrike" baseline="0" dirty="0">
                <a:solidFill>
                  <a:srgbClr val="000000"/>
                </a:solidFill>
                <a:latin typeface="+mj-lt"/>
              </a:rPr>
              <a:t>Rendering different content based on state data is known as </a:t>
            </a:r>
            <a:r>
              <a:rPr lang="en-US" b="1" i="0" u="none" strike="noStrike" baseline="0" dirty="0">
                <a:solidFill>
                  <a:srgbClr val="009A9A"/>
                </a:solidFill>
                <a:latin typeface="+mj-lt"/>
              </a:rPr>
              <a:t>conditional </a:t>
            </a:r>
            <a:r>
              <a:rPr lang="en-CA" b="1" i="0" u="none" strike="noStrike" baseline="0" dirty="0">
                <a:solidFill>
                  <a:srgbClr val="009A9A"/>
                </a:solidFill>
                <a:latin typeface="+mj-lt"/>
              </a:rPr>
              <a:t>rendering</a:t>
            </a:r>
            <a:r>
              <a:rPr lang="en-CA" b="0" i="0" u="none" strike="noStrike" baseline="0" dirty="0">
                <a:solidFill>
                  <a:srgbClr val="000000"/>
                </a:solidFill>
                <a:latin typeface="+mj-lt"/>
              </a:rPr>
              <a:t>.</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B8C862D8-4804-428F-85EF-77CEAEF91105}"/>
              </a:ext>
            </a:extLst>
          </p:cNvPr>
          <p:cNvSpPr txBox="1"/>
          <p:nvPr/>
        </p:nvSpPr>
        <p:spPr>
          <a:xfrm>
            <a:off x="658420" y="1991070"/>
            <a:ext cx="3480099" cy="2415147"/>
          </a:xfrm>
          <a:prstGeom prst="rect">
            <a:avLst/>
          </a:prstGeom>
          <a:solidFill>
            <a:srgbClr val="E6F0F5"/>
          </a:solidFill>
        </p:spPr>
        <p:txBody>
          <a:bodyPr wrap="square" numCol="1" rtlCol="0">
            <a:noAutofit/>
          </a:bodyPr>
          <a:lstStyle/>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render()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if (</a:t>
            </a:r>
            <a:r>
              <a:rPr lang="en-CA" b="0" i="0" u="none" strike="noStrike" baseline="0" dirty="0" err="1">
                <a:solidFill>
                  <a:srgbClr val="9A0000"/>
                </a:solidFill>
                <a:latin typeface="Calibri" panose="020F0502020204030204" pitchFamily="34" charset="0"/>
                <a:cs typeface="Calibri" panose="020F0502020204030204" pitchFamily="34" charset="0"/>
              </a:rPr>
              <a:t>this.state.editing</a:t>
            </a:r>
            <a:r>
              <a:rPr lang="en-CA"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return </a:t>
            </a:r>
            <a:r>
              <a:rPr lang="en-CA" b="0" i="0" u="none" strike="noStrike" baseline="0" dirty="0" err="1">
                <a:solidFill>
                  <a:srgbClr val="9A0000"/>
                </a:solidFill>
                <a:latin typeface="Calibri" panose="020F0502020204030204" pitchFamily="34" charset="0"/>
                <a:cs typeface="Calibri" panose="020F0502020204030204" pitchFamily="34" charset="0"/>
              </a:rPr>
              <a:t>this.renderEdit</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else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return </a:t>
            </a:r>
            <a:r>
              <a:rPr lang="en-CA" b="0" i="0" u="none" strike="noStrike" baseline="0" dirty="0" err="1">
                <a:solidFill>
                  <a:srgbClr val="9A0000"/>
                </a:solidFill>
                <a:latin typeface="Calibri" panose="020F0502020204030204" pitchFamily="34" charset="0"/>
                <a:cs typeface="Calibri" panose="020F0502020204030204" pitchFamily="34" charset="0"/>
              </a:rPr>
              <a:t>this.renderNormal</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endParaRPr lang="en-CA" dirty="0">
              <a:solidFill>
                <a:srgbClr val="9A0000"/>
              </a:solidFill>
              <a:latin typeface="Calibri" panose="020F0502020204030204" pitchFamily="34" charset="0"/>
              <a:cs typeface="Calibri" panose="020F0502020204030204" pitchFamily="34" charset="0"/>
            </a:endParaRPr>
          </a:p>
          <a:p>
            <a:pPr algn="l" defTabSz="360000"/>
            <a:r>
              <a:rPr lang="en-CA" dirty="0">
                <a:solidFill>
                  <a:srgbClr val="9A0000"/>
                </a:solidFill>
                <a:latin typeface="Calibri" panose="020F0502020204030204" pitchFamily="34" charset="0"/>
                <a:cs typeface="Calibri" panose="020F0502020204030204" pitchFamily="34" charset="0"/>
              </a:rPr>
              <a:t>….</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70742D9E-16F8-42FD-BAAF-6D4DF5412D7B}"/>
              </a:ext>
            </a:extLst>
          </p:cNvPr>
          <p:cNvSpPr txBox="1"/>
          <p:nvPr/>
        </p:nvSpPr>
        <p:spPr>
          <a:xfrm>
            <a:off x="658419" y="4406217"/>
            <a:ext cx="3480099" cy="276999"/>
          </a:xfrm>
          <a:prstGeom prst="rect">
            <a:avLst/>
          </a:prstGeom>
          <a:noFill/>
        </p:spPr>
        <p:txBody>
          <a:bodyPr wrap="square" rtlCol="0">
            <a:spAutoFit/>
          </a:bodyPr>
          <a:lstStyle/>
          <a:p>
            <a:r>
              <a:rPr lang="en-US" sz="1200" b="1" i="0" u="none" strike="noStrike" baseline="0" dirty="0">
                <a:solidFill>
                  <a:srgbClr val="009A9A"/>
                </a:solidFill>
                <a:latin typeface="+mj-lt"/>
              </a:rPr>
              <a:t>LISTING 11.5 </a:t>
            </a:r>
            <a:r>
              <a:rPr lang="en-US" sz="1200" b="0" i="0" u="none" strike="noStrike" baseline="0" dirty="0">
                <a:solidFill>
                  <a:srgbClr val="000000"/>
                </a:solidFill>
                <a:latin typeface="+mj-lt"/>
              </a:rPr>
              <a:t>Conditional rendering</a:t>
            </a:r>
            <a:endParaRPr lang="en-CA" sz="1200" dirty="0">
              <a:latin typeface="+mj-lt"/>
            </a:endParaRPr>
          </a:p>
        </p:txBody>
      </p:sp>
      <p:pic>
        <p:nvPicPr>
          <p:cNvPr id="9" name="Picture 8" descr="FIGURE 11.8 Conditional rendering of Listing 11.5">
            <a:extLst>
              <a:ext uri="{FF2B5EF4-FFF2-40B4-BE49-F238E27FC236}">
                <a16:creationId xmlns:a16="http://schemas.microsoft.com/office/drawing/2014/main" id="{921E90CE-B042-4354-8660-476139CF8BD5}"/>
              </a:ext>
            </a:extLst>
          </p:cNvPr>
          <p:cNvPicPr>
            <a:picLocks noChangeAspect="1"/>
          </p:cNvPicPr>
          <p:nvPr/>
        </p:nvPicPr>
        <p:blipFill>
          <a:blip r:embed="rId2"/>
          <a:stretch>
            <a:fillRect/>
          </a:stretch>
        </p:blipFill>
        <p:spPr>
          <a:xfrm>
            <a:off x="4744123" y="2001322"/>
            <a:ext cx="3845859" cy="2478442"/>
          </a:xfrm>
          <a:prstGeom prst="rect">
            <a:avLst/>
          </a:prstGeom>
        </p:spPr>
      </p:pic>
    </p:spTree>
    <p:extLst>
      <p:ext uri="{BB962C8B-B14F-4D97-AF65-F5344CB8AC3E}">
        <p14:creationId xmlns:p14="http://schemas.microsoft.com/office/powerpoint/2010/main" val="827410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20445-3780-43A1-A919-68B7939CF51A}"/>
              </a:ext>
            </a:extLst>
          </p:cNvPr>
          <p:cNvSpPr>
            <a:spLocks noGrp="1"/>
          </p:cNvSpPr>
          <p:nvPr>
            <p:ph type="title"/>
          </p:nvPr>
        </p:nvSpPr>
        <p:spPr/>
        <p:txBody>
          <a:bodyPr/>
          <a:lstStyle/>
          <a:p>
            <a:r>
              <a:rPr lang="en-CA" dirty="0"/>
              <a:t>Using Hooks for State</a:t>
            </a:r>
          </a:p>
        </p:txBody>
      </p:sp>
      <p:sp>
        <p:nvSpPr>
          <p:cNvPr id="3" name="Text Placeholder 2">
            <a:extLst>
              <a:ext uri="{FF2B5EF4-FFF2-40B4-BE49-F238E27FC236}">
                <a16:creationId xmlns:a16="http://schemas.microsoft.com/office/drawing/2014/main" id="{0DED2B84-73AF-4D84-846B-132F9FCBB4F3}"/>
              </a:ext>
            </a:extLst>
          </p:cNvPr>
          <p:cNvSpPr>
            <a:spLocks noGrp="1"/>
          </p:cNvSpPr>
          <p:nvPr>
            <p:ph type="body" idx="1"/>
          </p:nvPr>
        </p:nvSpPr>
        <p:spPr>
          <a:xfrm>
            <a:off x="457201" y="1081088"/>
            <a:ext cx="4297488" cy="3532476"/>
          </a:xfrm>
        </p:spPr>
        <p:txBody>
          <a:bodyPr/>
          <a:lstStyle/>
          <a:p>
            <a:pPr marL="114300" indent="0">
              <a:buNone/>
            </a:pPr>
            <a:r>
              <a:rPr lang="en-US" sz="1800" b="0" i="0" u="none" strike="noStrike" baseline="0" dirty="0">
                <a:latin typeface="+mj-lt"/>
              </a:rPr>
              <a:t>Figure 11.9 illustrates the use of Hooks that is equivalent to that shown in Listing 11.5.</a:t>
            </a:r>
          </a:p>
          <a:p>
            <a:pPr marL="114300" indent="0" algn="l">
              <a:buNone/>
            </a:pPr>
            <a:r>
              <a:rPr lang="en-US" sz="1800" dirty="0">
                <a:latin typeface="+mj-lt"/>
              </a:rPr>
              <a:t>I</a:t>
            </a:r>
            <a:r>
              <a:rPr lang="en-US" sz="1800" b="0" i="0" u="none" strike="noStrike" baseline="0" dirty="0">
                <a:latin typeface="+mj-lt"/>
              </a:rPr>
              <a:t>t is likely that functional components with Hooks will become the preferred approach amongst most </a:t>
            </a:r>
            <a:r>
              <a:rPr lang="en-CA" sz="1800" b="0" i="0" u="none" strike="noStrike" baseline="0" dirty="0">
                <a:latin typeface="+mj-lt"/>
              </a:rPr>
              <a:t>developers moving forward.</a:t>
            </a:r>
            <a:endParaRPr lang="en-CA" dirty="0">
              <a:latin typeface="+mj-lt"/>
            </a:endParaRPr>
          </a:p>
        </p:txBody>
      </p:sp>
      <p:pic>
        <p:nvPicPr>
          <p:cNvPr id="5" name="Picture 4" descr="FIGURE 11.9 Using hooks to provide state to functional components">
            <a:extLst>
              <a:ext uri="{FF2B5EF4-FFF2-40B4-BE49-F238E27FC236}">
                <a16:creationId xmlns:a16="http://schemas.microsoft.com/office/drawing/2014/main" id="{EBFAE5A1-8974-417B-9486-41E2CE2B0B5A}"/>
              </a:ext>
            </a:extLst>
          </p:cNvPr>
          <p:cNvPicPr>
            <a:picLocks noChangeAspect="1"/>
          </p:cNvPicPr>
          <p:nvPr/>
        </p:nvPicPr>
        <p:blipFill>
          <a:blip r:embed="rId2"/>
          <a:stretch>
            <a:fillRect/>
          </a:stretch>
        </p:blipFill>
        <p:spPr>
          <a:xfrm>
            <a:off x="4754688" y="1081088"/>
            <a:ext cx="3807337" cy="3532476"/>
          </a:xfrm>
          <a:prstGeom prst="rect">
            <a:avLst/>
          </a:prstGeom>
        </p:spPr>
      </p:pic>
    </p:spTree>
    <p:extLst>
      <p:ext uri="{BB962C8B-B14F-4D97-AF65-F5344CB8AC3E}">
        <p14:creationId xmlns:p14="http://schemas.microsoft.com/office/powerpoint/2010/main" val="4003148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63E7A-1201-475E-A273-2E361C8502EB}"/>
              </a:ext>
            </a:extLst>
          </p:cNvPr>
          <p:cNvSpPr>
            <a:spLocks noGrp="1"/>
          </p:cNvSpPr>
          <p:nvPr>
            <p:ph type="title"/>
          </p:nvPr>
        </p:nvSpPr>
        <p:spPr/>
        <p:txBody>
          <a:bodyPr/>
          <a:lstStyle/>
          <a:p>
            <a:r>
              <a:rPr lang="en-CA" dirty="0"/>
              <a:t>Forms in React</a:t>
            </a:r>
          </a:p>
        </p:txBody>
      </p:sp>
      <p:sp>
        <p:nvSpPr>
          <p:cNvPr id="3" name="Text Placeholder 2">
            <a:extLst>
              <a:ext uri="{FF2B5EF4-FFF2-40B4-BE49-F238E27FC236}">
                <a16:creationId xmlns:a16="http://schemas.microsoft.com/office/drawing/2014/main" id="{1CFE2E5E-D1D3-44AD-9E52-72C639166E7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With React, we can let the HTML form elements continue to maintain responsibility for their state (known as </a:t>
            </a:r>
            <a:r>
              <a:rPr lang="en-US" sz="1800" b="1" i="0" u="none" strike="noStrike" baseline="0" dirty="0">
                <a:solidFill>
                  <a:srgbClr val="009A9A"/>
                </a:solidFill>
                <a:latin typeface="+mj-lt"/>
              </a:rPr>
              <a:t>uncontrolled form components</a:t>
            </a:r>
            <a:r>
              <a:rPr lang="en-US" sz="1800" b="0" i="0" u="none" strike="noStrike" baseline="0" dirty="0">
                <a:solidFill>
                  <a:srgbClr val="000000"/>
                </a:solidFill>
                <a:latin typeface="+mj-lt"/>
              </a:rPr>
              <a:t>), or we can let the React components containing the form elements maintain the mutable state (these are known as </a:t>
            </a:r>
            <a:r>
              <a:rPr lang="en-US" sz="1800" b="1" i="0" u="none" strike="noStrike" baseline="0" dirty="0">
                <a:solidFill>
                  <a:srgbClr val="009A9A"/>
                </a:solidFill>
                <a:latin typeface="+mj-lt"/>
              </a:rPr>
              <a:t>controlled form components</a:t>
            </a:r>
            <a:r>
              <a:rPr lang="en-US" sz="1800" b="0" i="0" u="none" strike="noStrike" baseline="0" dirty="0">
                <a:solidFill>
                  <a:srgbClr val="000000"/>
                </a:solidFill>
                <a:latin typeface="+mj-lt"/>
              </a:rPr>
              <a:t>).</a:t>
            </a:r>
            <a:endParaRPr lang="en-CA" dirty="0">
              <a:latin typeface="+mj-lt"/>
            </a:endParaRPr>
          </a:p>
        </p:txBody>
      </p:sp>
    </p:spTree>
    <p:extLst>
      <p:ext uri="{BB962C8B-B14F-4D97-AF65-F5344CB8AC3E}">
        <p14:creationId xmlns:p14="http://schemas.microsoft.com/office/powerpoint/2010/main" val="3689379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67B5C-FE83-4EF2-B333-A1C9C52047CB}"/>
              </a:ext>
            </a:extLst>
          </p:cNvPr>
          <p:cNvSpPr>
            <a:spLocks noGrp="1"/>
          </p:cNvSpPr>
          <p:nvPr>
            <p:ph type="title"/>
          </p:nvPr>
        </p:nvSpPr>
        <p:spPr/>
        <p:txBody>
          <a:bodyPr/>
          <a:lstStyle/>
          <a:p>
            <a:r>
              <a:rPr lang="en-CA" dirty="0"/>
              <a:t>Controlled Form Components</a:t>
            </a:r>
          </a:p>
        </p:txBody>
      </p:sp>
      <p:sp>
        <p:nvSpPr>
          <p:cNvPr id="3" name="Text Placeholder 2">
            <a:extLst>
              <a:ext uri="{FF2B5EF4-FFF2-40B4-BE49-F238E27FC236}">
                <a16:creationId xmlns:a16="http://schemas.microsoft.com/office/drawing/2014/main" id="{CFDCA23D-0EAB-48BB-B45B-B57D434A05A6}"/>
              </a:ext>
            </a:extLst>
          </p:cNvPr>
          <p:cNvSpPr>
            <a:spLocks noGrp="1"/>
          </p:cNvSpPr>
          <p:nvPr>
            <p:ph type="body" idx="1"/>
          </p:nvPr>
        </p:nvSpPr>
        <p:spPr>
          <a:xfrm>
            <a:off x="457200" y="1081088"/>
            <a:ext cx="8232775" cy="3566216"/>
          </a:xfrm>
        </p:spPr>
        <p:txBody>
          <a:bodyPr numCol="2"/>
          <a:lstStyle/>
          <a:p>
            <a:pPr marL="114300" indent="0">
              <a:buNone/>
            </a:pPr>
            <a:r>
              <a:rPr lang="en-US" sz="1400" dirty="0">
                <a:latin typeface="+mj-lt"/>
              </a:rPr>
              <a:t>Y</a:t>
            </a:r>
            <a:r>
              <a:rPr lang="en-US" sz="1400" b="0" i="0" u="none" strike="noStrike" baseline="0" dirty="0">
                <a:latin typeface="+mj-lt"/>
              </a:rPr>
              <a:t>ou will set the form element’s value using the value attribute and update the underlying state when the form element's value </a:t>
            </a:r>
            <a:r>
              <a:rPr lang="en-CA" sz="1400" b="0" i="0" u="none" strike="noStrike" baseline="0" dirty="0">
                <a:latin typeface="+mj-lt"/>
              </a:rPr>
              <a:t>changes.</a:t>
            </a:r>
          </a:p>
          <a:p>
            <a:pPr marL="114300" indent="0">
              <a:buNone/>
            </a:pPr>
            <a:r>
              <a:rPr lang="en-US" sz="1400" b="0" i="0" u="none" strike="noStrike" baseline="0" dirty="0">
                <a:solidFill>
                  <a:srgbClr val="000000"/>
                </a:solidFill>
                <a:latin typeface="+mj-lt"/>
              </a:rPr>
              <a:t>For instance, if you were using a class component, your render() function might have something similar to the following for one of the form elements:</a:t>
            </a:r>
          </a:p>
          <a:p>
            <a:pPr marL="114300" indent="0" algn="l">
              <a:buNone/>
            </a:pPr>
            <a:r>
              <a:rPr lang="en-US" sz="1200" b="0" i="0" u="none" strike="noStrike" baseline="0" dirty="0">
                <a:solidFill>
                  <a:srgbClr val="000000"/>
                </a:solidFill>
                <a:latin typeface="Calibri" panose="020F0502020204030204" pitchFamily="34" charset="0"/>
                <a:cs typeface="Calibri" panose="020F0502020204030204" pitchFamily="34" charset="0"/>
              </a:rPr>
              <a:t>&lt;input type="text" name="sector" </a:t>
            </a:r>
            <a:r>
              <a:rPr lang="en-US" sz="1200" b="0" i="0" u="none" strike="noStrike" baseline="0" dirty="0">
                <a:solidFill>
                  <a:srgbClr val="9A0000"/>
                </a:solidFill>
                <a:latin typeface="Calibri" panose="020F0502020204030204" pitchFamily="34" charset="0"/>
                <a:cs typeface="Calibri" panose="020F0502020204030204" pitchFamily="34" charset="0"/>
              </a:rPr>
              <a:t>value={</a:t>
            </a:r>
            <a:r>
              <a:rPr lang="en-US" sz="1200" b="0" i="0" u="none" strike="noStrike" baseline="0" dirty="0" err="1">
                <a:solidFill>
                  <a:srgbClr val="9A0000"/>
                </a:solidFill>
                <a:latin typeface="Calibri" panose="020F0502020204030204" pitchFamily="34" charset="0"/>
                <a:cs typeface="Calibri" panose="020F0502020204030204" pitchFamily="34" charset="0"/>
              </a:rPr>
              <a:t>this.state.sector</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onChange</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this.handleSectorChange</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a:solidFill>
                  <a:srgbClr val="000000"/>
                </a:solidFill>
                <a:latin typeface="Calibri" panose="020F0502020204030204" pitchFamily="34" charset="0"/>
                <a:cs typeface="Calibri" panose="020F0502020204030204" pitchFamily="34" charset="0"/>
              </a:rPr>
              <a:t>/&gt;</a:t>
            </a:r>
          </a:p>
          <a:p>
            <a:pPr marL="114300" indent="0" algn="l">
              <a:buNone/>
            </a:pPr>
            <a:endParaRPr lang="en-US" sz="1400" b="0" i="0" u="none" strike="noStrike" baseline="0" dirty="0">
              <a:solidFill>
                <a:srgbClr val="000000"/>
              </a:solidFill>
              <a:latin typeface="+mj-lt"/>
            </a:endParaRPr>
          </a:p>
          <a:p>
            <a:pPr marL="114300" indent="0" algn="l">
              <a:buNone/>
            </a:pPr>
            <a:endParaRPr lang="en-US" sz="1400" dirty="0">
              <a:solidFill>
                <a:srgbClr val="000000"/>
              </a:solidFill>
              <a:latin typeface="+mj-lt"/>
            </a:endParaRPr>
          </a:p>
          <a:p>
            <a:pPr marL="114300" indent="0" algn="l">
              <a:buNone/>
            </a:pPr>
            <a:endParaRPr lang="en-US" sz="1400" b="0" i="0" u="none" strike="noStrike" baseline="0" dirty="0">
              <a:solidFill>
                <a:srgbClr val="000000"/>
              </a:solidFill>
              <a:latin typeface="+mj-lt"/>
            </a:endParaRPr>
          </a:p>
          <a:p>
            <a:pPr marL="114300" indent="0" algn="l">
              <a:buNone/>
            </a:pPr>
            <a:r>
              <a:rPr lang="en-US" sz="1400" b="0" i="0" u="none" strike="noStrike" baseline="0" dirty="0">
                <a:solidFill>
                  <a:srgbClr val="000000"/>
                </a:solidFill>
                <a:latin typeface="+mj-lt"/>
              </a:rPr>
              <a:t>The class component would then need to implement the handler method which would update the component state with the current value of the element:</a:t>
            </a:r>
          </a:p>
          <a:p>
            <a:pPr marL="114300" indent="0" algn="l">
              <a:buNone/>
            </a:pPr>
            <a:endParaRPr lang="en-US" sz="1200" b="0" i="0" u="none" strike="noStrike" baseline="0" dirty="0">
              <a:solidFill>
                <a:srgbClr val="000000"/>
              </a:solidFill>
              <a:latin typeface="+mj-lt"/>
            </a:endParaRPr>
          </a:p>
          <a:p>
            <a:pPr marL="114300" indent="0">
              <a:spcBef>
                <a:spcPts val="300"/>
              </a:spcBef>
              <a:buNone/>
            </a:pPr>
            <a:r>
              <a:rPr lang="en-US" sz="1200" b="0" i="0" u="none" strike="noStrike" baseline="0" dirty="0">
                <a:solidFill>
                  <a:srgbClr val="000000"/>
                </a:solidFill>
                <a:latin typeface="Calibri" panose="020F0502020204030204" pitchFamily="34" charset="0"/>
                <a:cs typeface="Calibri" panose="020F0502020204030204" pitchFamily="34" charset="0"/>
              </a:rPr>
              <a:t>class </a:t>
            </a:r>
            <a:r>
              <a:rPr lang="en-US" sz="1200" b="0" i="0" u="none" strike="noStrike" baseline="0" dirty="0" err="1">
                <a:solidFill>
                  <a:srgbClr val="000000"/>
                </a:solidFill>
                <a:latin typeface="Calibri" panose="020F0502020204030204" pitchFamily="34" charset="0"/>
                <a:cs typeface="Calibri" panose="020F0502020204030204" pitchFamily="34" charset="0"/>
              </a:rPr>
              <a:t>SampleForm</a:t>
            </a:r>
            <a:r>
              <a:rPr lang="en-US" sz="1200" b="0" i="0" u="none" strike="noStrike" baseline="0" dirty="0">
                <a:solidFill>
                  <a:srgbClr val="000000"/>
                </a:solidFill>
                <a:latin typeface="Calibri" panose="020F0502020204030204" pitchFamily="34" charset="0"/>
                <a:cs typeface="Calibri" panose="020F0502020204030204" pitchFamily="34" charset="0"/>
              </a:rPr>
              <a:t> extends </a:t>
            </a:r>
            <a:r>
              <a:rPr lang="en-US" sz="1200" b="0" i="0" u="none" strike="noStrike" baseline="0" dirty="0" err="1">
                <a:solidFill>
                  <a:srgbClr val="000000"/>
                </a:solidFill>
                <a:latin typeface="Calibri" panose="020F0502020204030204" pitchFamily="34" charset="0"/>
                <a:cs typeface="Calibri" panose="020F0502020204030204" pitchFamily="34" charset="0"/>
              </a:rPr>
              <a:t>React.Component</a:t>
            </a:r>
            <a:r>
              <a:rPr lang="en-US" sz="1200" b="0" i="0" u="none" strike="noStrike" baseline="0" dirty="0">
                <a:solidFill>
                  <a:srgbClr val="000000"/>
                </a:solidFill>
                <a:latin typeface="Calibri" panose="020F0502020204030204" pitchFamily="34" charset="0"/>
                <a:cs typeface="Calibri" panose="020F0502020204030204" pitchFamily="34" charset="0"/>
              </a:rPr>
              <a:t> {</a:t>
            </a:r>
          </a:p>
          <a:p>
            <a:pPr marL="114300" indent="0">
              <a:spcBef>
                <a:spcPts val="3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constructor(props) {</a:t>
            </a:r>
          </a:p>
          <a:p>
            <a:pPr marL="114300" indent="0">
              <a:spcBef>
                <a:spcPts val="3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super(props);</a:t>
            </a:r>
          </a:p>
          <a:p>
            <a:pPr marL="114300" indent="0">
              <a:spcBef>
                <a:spcPts val="3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this.state</a:t>
            </a:r>
            <a:r>
              <a:rPr lang="en-CA" sz="1200" b="0" i="0" u="none" strike="noStrike" baseline="0" dirty="0">
                <a:solidFill>
                  <a:srgbClr val="000000"/>
                </a:solidFill>
                <a:latin typeface="Calibri" panose="020F0502020204030204" pitchFamily="34" charset="0"/>
                <a:cs typeface="Calibri" panose="020F0502020204030204" pitchFamily="34" charset="0"/>
              </a:rPr>
              <a:t> = { sector: "", ... };</a:t>
            </a:r>
          </a:p>
          <a:p>
            <a:pPr marL="114300" indent="0">
              <a:spcBef>
                <a:spcPts val="3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300"/>
              </a:spcBef>
              <a:buNone/>
            </a:pPr>
            <a:r>
              <a:rPr lang="en-CA" sz="1200" b="0" i="0" u="none" strike="noStrike" baseline="0" dirty="0" err="1">
                <a:solidFill>
                  <a:srgbClr val="9A0000"/>
                </a:solidFill>
                <a:latin typeface="Calibri" panose="020F0502020204030204" pitchFamily="34" charset="0"/>
                <a:cs typeface="Calibri" panose="020F0502020204030204" pitchFamily="34" charset="0"/>
              </a:rPr>
              <a:t>handleSectorChange</a:t>
            </a:r>
            <a:r>
              <a:rPr lang="en-CA" sz="1200" b="0" i="0" u="none" strike="noStrike" baseline="0" dirty="0">
                <a:solidFill>
                  <a:srgbClr val="9A0000"/>
                </a:solidFill>
                <a:latin typeface="Calibri" panose="020F0502020204030204" pitchFamily="34" charset="0"/>
                <a:cs typeface="Calibri" panose="020F0502020204030204" pitchFamily="34" charset="0"/>
              </a:rPr>
              <a:t> = (e) =&gt; {</a:t>
            </a:r>
          </a:p>
          <a:p>
            <a:pPr marL="114300" indent="0">
              <a:spcBef>
                <a:spcPts val="300"/>
              </a:spcBef>
              <a:buNone/>
            </a:pP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this.setState</a:t>
            </a:r>
            <a:r>
              <a:rPr lang="en-CA" sz="1200" b="0" i="0" u="none" strike="noStrike" baseline="0" dirty="0">
                <a:solidFill>
                  <a:srgbClr val="9A0000"/>
                </a:solidFill>
                <a:latin typeface="Calibri" panose="020F0502020204030204" pitchFamily="34" charset="0"/>
                <a:cs typeface="Calibri" panose="020F0502020204030204" pitchFamily="34" charset="0"/>
              </a:rPr>
              <a:t>( {sector: </a:t>
            </a:r>
            <a:r>
              <a:rPr lang="en-CA" sz="1200" b="0" i="0" u="none" strike="noStrike" baseline="0" dirty="0" err="1">
                <a:solidFill>
                  <a:srgbClr val="9A0000"/>
                </a:solidFill>
                <a:latin typeface="Calibri" panose="020F0502020204030204" pitchFamily="34" charset="0"/>
                <a:cs typeface="Calibri" panose="020F0502020204030204" pitchFamily="34" charset="0"/>
              </a:rPr>
              <a:t>e.target.value</a:t>
            </a:r>
            <a:r>
              <a:rPr lang="en-CA" sz="1200" b="0" i="0" u="none" strike="noStrike" baseline="0" dirty="0">
                <a:solidFill>
                  <a:srgbClr val="9A0000"/>
                </a:solidFill>
                <a:latin typeface="Calibri" panose="020F0502020204030204" pitchFamily="34" charset="0"/>
                <a:cs typeface="Calibri" panose="020F0502020204030204" pitchFamily="34" charset="0"/>
              </a:rPr>
              <a:t>} );</a:t>
            </a:r>
          </a:p>
          <a:p>
            <a:pPr marL="114300" indent="0">
              <a:spcBef>
                <a:spcPts val="300"/>
              </a:spcBef>
              <a:buNone/>
            </a:pPr>
            <a:r>
              <a:rPr lang="en-CA" sz="1200" b="0" i="0" u="none" strike="noStrike" baseline="0" dirty="0">
                <a:solidFill>
                  <a:srgbClr val="9A0000"/>
                </a:solidFill>
                <a:latin typeface="Calibri" panose="020F0502020204030204" pitchFamily="34" charset="0"/>
                <a:cs typeface="Calibri" panose="020F0502020204030204" pitchFamily="34" charset="0"/>
              </a:rPr>
              <a:t>}</a:t>
            </a:r>
          </a:p>
          <a:p>
            <a:pPr marL="114300" indent="0">
              <a:spcBef>
                <a:spcPts val="3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300"/>
              </a:spcBef>
              <a:buNone/>
            </a:pPr>
            <a:r>
              <a:rPr lang="en-CA" sz="1200" b="0" i="0" u="none" strike="noStrike" baseline="0" dirty="0">
                <a:latin typeface="Calibri" panose="020F0502020204030204" pitchFamily="34" charset="0"/>
                <a:cs typeface="Calibri" panose="020F0502020204030204" pitchFamily="34" charset="0"/>
              </a:rPr>
              <a:t>}</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1289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sz="2800" dirty="0"/>
              <a:t>Controlled form components using Hooks</a:t>
            </a:r>
            <a:endParaRPr lang="en-CA" sz="2800"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532476"/>
          </a:xfrm>
          <a:prstGeom prst="rect">
            <a:avLst/>
          </a:prstGeom>
          <a:solidFill>
            <a:srgbClr val="E6F0F5"/>
          </a:solidFill>
        </p:spPr>
        <p:txBody>
          <a:bodyPr wrap="square" numCol="2" rtlCol="0">
            <a:noAutofit/>
          </a:bodyPr>
          <a:lstStyle/>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const Company = (props) =&gt; {</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	const </a:t>
            </a:r>
            <a:r>
              <a:rPr lang="en-CA" sz="1200" b="0" i="0" u="none" strike="noStrike" baseline="0" dirty="0" err="1">
                <a:solidFill>
                  <a:srgbClr val="000000"/>
                </a:solidFill>
                <a:latin typeface="Calibri" panose="020F0502020204030204" pitchFamily="34" charset="0"/>
                <a:cs typeface="Calibri" panose="020F0502020204030204" pitchFamily="34" charset="0"/>
              </a:rPr>
              <a:t>renderEdit</a:t>
            </a:r>
            <a:r>
              <a:rPr lang="en-CA" sz="1200" b="0" i="0" u="none" strike="noStrike" baseline="0" dirty="0">
                <a:solidFill>
                  <a:srgbClr val="000000"/>
                </a:solidFill>
                <a:latin typeface="Calibri" panose="020F0502020204030204" pitchFamily="34" charset="0"/>
                <a:cs typeface="Calibri" panose="020F0502020204030204" pitchFamily="34" charset="0"/>
              </a:rPr>
              <a:t> = () =&gt; {</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		return (</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	&lt;article </a:t>
            </a:r>
            <a:r>
              <a:rPr lang="en-CA" sz="1200" b="0" i="0" u="none" strike="noStrike" baseline="0" dirty="0" err="1">
                <a:solidFill>
                  <a:srgbClr val="000000"/>
                </a:solidFill>
                <a:latin typeface="Calibri" panose="020F0502020204030204" pitchFamily="34" charset="0"/>
                <a:cs typeface="Calibri" panose="020F0502020204030204" pitchFamily="34" charset="0"/>
              </a:rPr>
              <a:t>className</a:t>
            </a:r>
            <a:r>
              <a:rPr lang="en-CA" sz="1200" b="0" i="0" u="none" strike="noStrike" baseline="0" dirty="0">
                <a:solidFill>
                  <a:srgbClr val="000000"/>
                </a:solidFill>
                <a:latin typeface="Calibri" panose="020F0502020204030204" pitchFamily="34" charset="0"/>
                <a:cs typeface="Calibri" panose="020F0502020204030204" pitchFamily="34" charset="0"/>
              </a:rPr>
              <a:t>="box media "&gt;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		&lt;div </a:t>
            </a:r>
            <a:r>
              <a:rPr lang="en-CA" sz="1200" b="0" i="0" u="none" strike="noStrike" baseline="0" dirty="0" err="1">
                <a:solidFill>
                  <a:srgbClr val="000000"/>
                </a:solidFill>
                <a:latin typeface="Calibri" panose="020F0502020204030204" pitchFamily="34" charset="0"/>
                <a:cs typeface="Calibri" panose="020F0502020204030204" pitchFamily="34" charset="0"/>
              </a:rPr>
              <a:t>className</a:t>
            </a:r>
            <a:r>
              <a:rPr lang="en-CA" sz="1200" b="0" i="0" u="none" strike="noStrike" baseline="0" dirty="0">
                <a:solidFill>
                  <a:srgbClr val="000000"/>
                </a:solidFill>
                <a:latin typeface="Calibri" panose="020F0502020204030204" pitchFamily="34" charset="0"/>
                <a:cs typeface="Calibri" panose="020F0502020204030204" pitchFamily="34" charset="0"/>
              </a:rPr>
              <a:t>="media-content"&gt;</a:t>
            </a:r>
          </a:p>
          <a:p>
            <a:pPr algn="l" defTabSz="270000"/>
            <a:r>
              <a:rPr lang="en-US" sz="1200" b="0" i="0" u="none" strike="noStrike" baseline="0" dirty="0">
                <a:solidFill>
                  <a:srgbClr val="000000"/>
                </a:solidFill>
                <a:latin typeface="Calibri" panose="020F0502020204030204" pitchFamily="34" charset="0"/>
                <a:cs typeface="Calibri" panose="020F0502020204030204" pitchFamily="34" charset="0"/>
              </a:rPr>
              <a:t>		&lt;h2&gt;&lt;input type="text" </a:t>
            </a:r>
            <a:r>
              <a:rPr lang="en-US" sz="1200" b="0" i="0" u="none" strike="noStrike" baseline="0" dirty="0">
                <a:solidFill>
                  <a:srgbClr val="9A0000"/>
                </a:solidFill>
                <a:latin typeface="Calibri" panose="020F0502020204030204" pitchFamily="34" charset="0"/>
                <a:cs typeface="Calibri" panose="020F0502020204030204" pitchFamily="34" charset="0"/>
              </a:rPr>
              <a:t>value={name}</a:t>
            </a:r>
          </a:p>
          <a:p>
            <a:pPr algn="l" defTabSz="270000"/>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err="1">
                <a:solidFill>
                  <a:srgbClr val="9A0000"/>
                </a:solidFill>
                <a:latin typeface="Calibri" panose="020F0502020204030204" pitchFamily="34" charset="0"/>
                <a:cs typeface="Calibri" panose="020F0502020204030204" pitchFamily="34" charset="0"/>
              </a:rPr>
              <a:t>onChange</a:t>
            </a:r>
            <a:r>
              <a:rPr lang="en-US" sz="1200" b="0" i="0" u="none" strike="noStrike" baseline="0" dirty="0">
                <a:solidFill>
                  <a:srgbClr val="9A0000"/>
                </a:solidFill>
                <a:latin typeface="Calibri" panose="020F0502020204030204" pitchFamily="34" charset="0"/>
                <a:cs typeface="Calibri" panose="020F0502020204030204" pitchFamily="34" charset="0"/>
              </a:rPr>
              <a:t>={ (e) =&gt; </a:t>
            </a:r>
            <a:r>
              <a:rPr lang="en-US" sz="1200" b="0" i="0" u="none" strike="noStrike" baseline="0" dirty="0" err="1">
                <a:solidFill>
                  <a:srgbClr val="9A0000"/>
                </a:solidFill>
                <a:latin typeface="Calibri" panose="020F0502020204030204" pitchFamily="34" charset="0"/>
                <a:cs typeface="Calibri" panose="020F0502020204030204" pitchFamily="34" charset="0"/>
              </a:rPr>
              <a:t>setName</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err="1">
                <a:solidFill>
                  <a:srgbClr val="9A0000"/>
                </a:solidFill>
                <a:latin typeface="Calibri" panose="020F0502020204030204" pitchFamily="34" charset="0"/>
                <a:cs typeface="Calibri" panose="020F0502020204030204" pitchFamily="34" charset="0"/>
              </a:rPr>
              <a:t>e.target.value</a:t>
            </a:r>
            <a:r>
              <a:rPr lang="en-US" sz="1200" b="0" i="0" u="none" strike="noStrike" baseline="0" dirty="0">
                <a:solidFill>
                  <a:srgbClr val="9A0000"/>
                </a:solidFill>
                <a:latin typeface="Calibri" panose="020F0502020204030204" pitchFamily="34" charset="0"/>
                <a:cs typeface="Calibri" panose="020F0502020204030204" pitchFamily="34" charset="0"/>
              </a:rPr>
              <a:t> ) } </a:t>
            </a:r>
            <a:r>
              <a:rPr lang="en-US" sz="1200" b="0" i="0" u="none" strike="noStrike" baseline="0" dirty="0">
                <a:solidFill>
                  <a:srgbClr val="000000"/>
                </a:solidFill>
                <a:latin typeface="Calibri" panose="020F0502020204030204" pitchFamily="34" charset="0"/>
                <a:cs typeface="Calibri" panose="020F0502020204030204" pitchFamily="34" charset="0"/>
              </a:rPr>
              <a:t>/&gt;&lt;/h2&gt;</a:t>
            </a:r>
          </a:p>
          <a:p>
            <a:pPr algn="l" defTabSz="270000"/>
            <a:r>
              <a:rPr lang="en-US" sz="1200" b="0" i="0" u="none" strike="noStrike" baseline="0" dirty="0">
                <a:solidFill>
                  <a:srgbClr val="000000"/>
                </a:solidFill>
                <a:latin typeface="Calibri" panose="020F0502020204030204" pitchFamily="34" charset="0"/>
                <a:cs typeface="Calibri" panose="020F0502020204030204" pitchFamily="34" charset="0"/>
              </a:rPr>
              <a:t>		&lt;p&gt;Symbol: &lt;input type="text" </a:t>
            </a:r>
            <a:r>
              <a:rPr lang="en-US" sz="1200" b="0" i="0" u="none" strike="noStrike" baseline="0" dirty="0">
                <a:solidFill>
                  <a:srgbClr val="9A0000"/>
                </a:solidFill>
                <a:latin typeface="Calibri" panose="020F0502020204030204" pitchFamily="34" charset="0"/>
                <a:cs typeface="Calibri" panose="020F0502020204030204" pitchFamily="34" charset="0"/>
              </a:rPr>
              <a:t>value={symbol}</a:t>
            </a:r>
          </a:p>
          <a:p>
            <a:pPr lvl="1" defTabSz="270000"/>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onChange</a:t>
            </a:r>
            <a:r>
              <a:rPr lang="en-CA" sz="1200" b="0" i="0" u="none" strike="noStrike" baseline="0" dirty="0">
                <a:solidFill>
                  <a:srgbClr val="9A0000"/>
                </a:solidFill>
                <a:latin typeface="Calibri" panose="020F0502020204030204" pitchFamily="34" charset="0"/>
                <a:cs typeface="Calibri" panose="020F0502020204030204" pitchFamily="34" charset="0"/>
              </a:rPr>
              <a:t>={ (e) =&gt; </a:t>
            </a:r>
            <a:r>
              <a:rPr lang="en-CA" sz="1200" b="0" i="0" u="none" strike="noStrike" baseline="0" dirty="0" err="1">
                <a:solidFill>
                  <a:srgbClr val="9A0000"/>
                </a:solidFill>
                <a:latin typeface="Calibri" panose="020F0502020204030204" pitchFamily="34" charset="0"/>
                <a:cs typeface="Calibri" panose="020F0502020204030204" pitchFamily="34" charset="0"/>
              </a:rPr>
              <a:t>setSymbol</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e.target.value</a:t>
            </a:r>
            <a:r>
              <a:rPr lang="en-CA" sz="1200" b="0" i="0" u="none" strike="noStrike" baseline="0" dirty="0">
                <a:solidFill>
                  <a:srgbClr val="9A0000"/>
                </a:solidFill>
                <a:latin typeface="Calibri" panose="020F0502020204030204" pitchFamily="34" charset="0"/>
                <a:cs typeface="Calibri" panose="020F0502020204030204" pitchFamily="34" charset="0"/>
              </a:rPr>
              <a:t> ) } </a:t>
            </a:r>
            <a:r>
              <a:rPr lang="en-CA" sz="1200" b="0" i="0" u="none" strike="noStrike" baseline="0" dirty="0">
                <a:solidFill>
                  <a:srgbClr val="000000"/>
                </a:solidFill>
                <a:latin typeface="Calibri" panose="020F0502020204030204" pitchFamily="34" charset="0"/>
                <a:cs typeface="Calibri" panose="020F0502020204030204" pitchFamily="34" charset="0"/>
              </a:rPr>
              <a:t>/&gt;&lt;/p&gt;</a:t>
            </a:r>
          </a:p>
          <a:p>
            <a:pPr algn="l" defTabSz="270000"/>
            <a:r>
              <a:rPr lang="en-US" sz="1200" b="0" i="0" u="none" strike="noStrike" baseline="0" dirty="0">
                <a:solidFill>
                  <a:srgbClr val="000000"/>
                </a:solidFill>
                <a:latin typeface="Calibri" panose="020F0502020204030204" pitchFamily="34" charset="0"/>
                <a:cs typeface="Calibri" panose="020F0502020204030204" pitchFamily="34" charset="0"/>
              </a:rPr>
              <a:t>		&lt;p&gt;Sector: &lt;input type="text" </a:t>
            </a:r>
            <a:r>
              <a:rPr lang="en-US" sz="1200" b="0" i="0" u="none" strike="noStrike" baseline="0" dirty="0">
                <a:solidFill>
                  <a:srgbClr val="9A0000"/>
                </a:solidFill>
                <a:latin typeface="Calibri" panose="020F0502020204030204" pitchFamily="34" charset="0"/>
                <a:cs typeface="Calibri" panose="020F0502020204030204" pitchFamily="34" charset="0"/>
              </a:rPr>
              <a:t>value={sector}</a:t>
            </a:r>
          </a:p>
          <a:p>
            <a:pPr algn="l" defTabSz="270000"/>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onChange</a:t>
            </a:r>
            <a:r>
              <a:rPr lang="en-CA" sz="1200" b="0" i="0" u="none" strike="noStrike" baseline="0" dirty="0">
                <a:solidFill>
                  <a:srgbClr val="9A0000"/>
                </a:solidFill>
                <a:latin typeface="Calibri" panose="020F0502020204030204" pitchFamily="34" charset="0"/>
                <a:cs typeface="Calibri" panose="020F0502020204030204" pitchFamily="34" charset="0"/>
              </a:rPr>
              <a:t>={ (e) =&gt; </a:t>
            </a:r>
            <a:r>
              <a:rPr lang="en-CA" sz="1200" b="0" i="0" u="none" strike="noStrike" baseline="0" dirty="0" err="1">
                <a:solidFill>
                  <a:srgbClr val="9A0000"/>
                </a:solidFill>
                <a:latin typeface="Calibri" panose="020F0502020204030204" pitchFamily="34" charset="0"/>
                <a:cs typeface="Calibri" panose="020F0502020204030204" pitchFamily="34" charset="0"/>
              </a:rPr>
              <a:t>setSector</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e.target.value</a:t>
            </a:r>
            <a:r>
              <a:rPr lang="en-CA" sz="1200" b="0" i="0" u="none" strike="noStrike" baseline="0" dirty="0">
                <a:solidFill>
                  <a:srgbClr val="9A0000"/>
                </a:solidFill>
                <a:latin typeface="Calibri" panose="020F0502020204030204" pitchFamily="34" charset="0"/>
                <a:cs typeface="Calibri" panose="020F0502020204030204" pitchFamily="34" charset="0"/>
              </a:rPr>
              <a:t> ) } </a:t>
            </a:r>
            <a:r>
              <a:rPr lang="en-CA" sz="1200" b="0" i="0" u="none" strike="noStrike" baseline="0" dirty="0">
                <a:solidFill>
                  <a:srgbClr val="000000"/>
                </a:solidFill>
                <a:latin typeface="Calibri" panose="020F0502020204030204" pitchFamily="34" charset="0"/>
                <a:cs typeface="Calibri" panose="020F0502020204030204" pitchFamily="34" charset="0"/>
              </a:rPr>
              <a:t>/&gt;&lt;/p&gt;</a:t>
            </a:r>
          </a:p>
          <a:p>
            <a:pPr algn="l" defTabSz="270000"/>
            <a:r>
              <a:rPr lang="en-US" sz="1200" b="0" i="0" u="none" strike="noStrike" baseline="0" dirty="0">
                <a:solidFill>
                  <a:srgbClr val="000000"/>
                </a:solidFill>
                <a:latin typeface="Calibri" panose="020F0502020204030204" pitchFamily="34" charset="0"/>
                <a:cs typeface="Calibri" panose="020F0502020204030204" pitchFamily="34" charset="0"/>
              </a:rPr>
              <a:t>		&lt;p&gt;HQ: &lt;input type="text" </a:t>
            </a:r>
            <a:r>
              <a:rPr lang="en-US" sz="1200" b="0" i="0" u="none" strike="noStrike" baseline="0" dirty="0">
                <a:solidFill>
                  <a:srgbClr val="9A0000"/>
                </a:solidFill>
                <a:latin typeface="Calibri" panose="020F0502020204030204" pitchFamily="34" charset="0"/>
                <a:cs typeface="Calibri" panose="020F0502020204030204" pitchFamily="34" charset="0"/>
              </a:rPr>
              <a:t>value={</a:t>
            </a:r>
            <a:r>
              <a:rPr lang="en-US" sz="1200" b="0" i="0" u="none" strike="noStrike" baseline="0" dirty="0" err="1">
                <a:solidFill>
                  <a:srgbClr val="9A0000"/>
                </a:solidFill>
                <a:latin typeface="Calibri" panose="020F0502020204030204" pitchFamily="34" charset="0"/>
                <a:cs typeface="Calibri" panose="020F0502020204030204" pitchFamily="34" charset="0"/>
              </a:rPr>
              <a:t>hq</a:t>
            </a:r>
            <a:r>
              <a:rPr lang="en-US" sz="1200" b="0" i="0" u="none" strike="noStrike" baseline="0" dirty="0">
                <a:solidFill>
                  <a:srgbClr val="9A0000"/>
                </a:solidFill>
                <a:latin typeface="Calibri" panose="020F0502020204030204" pitchFamily="34" charset="0"/>
                <a:cs typeface="Calibri" panose="020F0502020204030204" pitchFamily="34" charset="0"/>
              </a:rPr>
              <a:t>}</a:t>
            </a:r>
          </a:p>
          <a:p>
            <a:pPr algn="l" defTabSz="270000"/>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onChange</a:t>
            </a:r>
            <a:r>
              <a:rPr lang="en-CA" sz="1200" b="0" i="0" u="none" strike="noStrike" baseline="0" dirty="0">
                <a:solidFill>
                  <a:srgbClr val="9A0000"/>
                </a:solidFill>
                <a:latin typeface="Calibri" panose="020F0502020204030204" pitchFamily="34" charset="0"/>
                <a:cs typeface="Calibri" panose="020F0502020204030204" pitchFamily="34" charset="0"/>
              </a:rPr>
              <a:t>={ (e) =&gt; </a:t>
            </a:r>
            <a:r>
              <a:rPr lang="en-CA" sz="1200" b="0" i="0" u="none" strike="noStrike" baseline="0" dirty="0" err="1">
                <a:solidFill>
                  <a:srgbClr val="9A0000"/>
                </a:solidFill>
                <a:latin typeface="Calibri" panose="020F0502020204030204" pitchFamily="34" charset="0"/>
                <a:cs typeface="Calibri" panose="020F0502020204030204" pitchFamily="34" charset="0"/>
              </a:rPr>
              <a:t>setHq</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e.target.value</a:t>
            </a:r>
            <a:r>
              <a:rPr lang="en-CA" sz="1200" b="0" i="0" u="none" strike="noStrike" baseline="0" dirty="0">
                <a:solidFill>
                  <a:srgbClr val="9A0000"/>
                </a:solidFill>
                <a:latin typeface="Calibri" panose="020F0502020204030204" pitchFamily="34" charset="0"/>
                <a:cs typeface="Calibri" panose="020F0502020204030204" pitchFamily="34" charset="0"/>
              </a:rPr>
              <a:t> ) } </a:t>
            </a:r>
            <a:r>
              <a:rPr lang="en-CA" sz="1200" b="0" i="0" u="none" strike="noStrike" baseline="0" dirty="0">
                <a:solidFill>
                  <a:srgbClr val="000000"/>
                </a:solidFill>
                <a:latin typeface="Calibri" panose="020F0502020204030204" pitchFamily="34" charset="0"/>
                <a:cs typeface="Calibri" panose="020F0502020204030204" pitchFamily="34" charset="0"/>
              </a:rPr>
              <a:t>/&gt;&lt;/p&gt;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&lt;/div&gt;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&lt;/article&gt;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70000"/>
            <a:r>
              <a:rPr lang="en-US" sz="1200" b="0" i="0" u="none" strike="noStrike" baseline="0" dirty="0">
                <a:solidFill>
                  <a:srgbClr val="000000"/>
                </a:solidFill>
                <a:latin typeface="Calibri" panose="020F0502020204030204" pitchFamily="34" charset="0"/>
                <a:cs typeface="Calibri" panose="020F0502020204030204" pitchFamily="34" charset="0"/>
              </a:rPr>
              <a:t>const [editing, </a:t>
            </a:r>
            <a:r>
              <a:rPr lang="en-US" sz="1200" b="0" i="0" u="none" strike="noStrike" baseline="0" dirty="0" err="1">
                <a:solidFill>
                  <a:srgbClr val="000000"/>
                </a:solidFill>
                <a:latin typeface="Calibri" panose="020F0502020204030204" pitchFamily="34" charset="0"/>
                <a:cs typeface="Calibri" panose="020F0502020204030204" pitchFamily="34" charset="0"/>
              </a:rPr>
              <a:t>setEditing</a:t>
            </a:r>
            <a:r>
              <a:rPr lang="en-US" sz="1200" b="0" i="0" u="none" strike="noStrike" baseline="0" dirty="0">
                <a:solidFill>
                  <a:srgbClr val="000000"/>
                </a:solidFill>
                <a:latin typeface="Calibri" panose="020F0502020204030204" pitchFamily="34" charset="0"/>
                <a:cs typeface="Calibri" panose="020F0502020204030204" pitchFamily="34" charset="0"/>
              </a:rPr>
              <a:t>] = </a:t>
            </a:r>
            <a:r>
              <a:rPr lang="en-US" sz="1200" b="0" i="0" u="none" strike="noStrike" baseline="0" dirty="0" err="1">
                <a:solidFill>
                  <a:srgbClr val="000000"/>
                </a:solidFill>
                <a:latin typeface="Calibri" panose="020F0502020204030204" pitchFamily="34" charset="0"/>
                <a:cs typeface="Calibri" panose="020F0502020204030204" pitchFamily="34" charset="0"/>
              </a:rPr>
              <a:t>React.useState</a:t>
            </a:r>
            <a:r>
              <a:rPr lang="en-US" sz="1200" b="0" i="0" u="none" strike="noStrike" baseline="0" dirty="0">
                <a:solidFill>
                  <a:srgbClr val="000000"/>
                </a:solidFill>
                <a:latin typeface="Calibri" panose="020F0502020204030204" pitchFamily="34" charset="0"/>
                <a:cs typeface="Calibri" panose="020F0502020204030204" pitchFamily="34" charset="0"/>
              </a:rPr>
              <a:t>(false);</a:t>
            </a:r>
          </a:p>
          <a:p>
            <a:pPr algn="l" defTabSz="270000"/>
            <a:endParaRPr lang="en-US" sz="1200" b="0" i="1" u="none" strike="noStrike" baseline="0" dirty="0">
              <a:solidFill>
                <a:schemeClr val="tx1"/>
              </a:solidFill>
              <a:latin typeface="Calibri" panose="020F0502020204030204" pitchFamily="34" charset="0"/>
              <a:cs typeface="Calibri" panose="020F0502020204030204" pitchFamily="34" charset="0"/>
            </a:endParaRPr>
          </a:p>
          <a:p>
            <a:pPr algn="l" defTabSz="270000"/>
            <a:endParaRPr lang="en-US" sz="1200" i="1" dirty="0">
              <a:solidFill>
                <a:schemeClr val="tx1"/>
              </a:solidFill>
              <a:latin typeface="Calibri" panose="020F0502020204030204" pitchFamily="34" charset="0"/>
              <a:cs typeface="Calibri" panose="020F0502020204030204" pitchFamily="34" charset="0"/>
            </a:endParaRPr>
          </a:p>
          <a:p>
            <a:pPr algn="l" defTabSz="270000"/>
            <a:r>
              <a:rPr lang="en-US" sz="1200" b="0" i="1" u="none" strike="noStrike" baseline="0" dirty="0">
                <a:solidFill>
                  <a:schemeClr val="tx1"/>
                </a:solidFill>
                <a:latin typeface="Calibri" panose="020F0502020204030204" pitchFamily="34" charset="0"/>
                <a:cs typeface="Calibri" panose="020F0502020204030204" pitchFamily="34" charset="0"/>
              </a:rPr>
              <a:t>// initialize the state variables to the data passed into the component</a:t>
            </a:r>
          </a:p>
          <a:p>
            <a:pPr algn="l" defTabSz="270000"/>
            <a:r>
              <a:rPr lang="en-US" sz="1200" b="0" i="0" u="none" strike="noStrike" baseline="0" dirty="0">
                <a:solidFill>
                  <a:srgbClr val="9A0000"/>
                </a:solidFill>
                <a:latin typeface="Calibri" panose="020F0502020204030204" pitchFamily="34" charset="0"/>
                <a:cs typeface="Calibri" panose="020F0502020204030204" pitchFamily="34" charset="0"/>
              </a:rPr>
              <a:t>const [ name, </a:t>
            </a:r>
            <a:r>
              <a:rPr lang="en-US" sz="1200" b="0" i="0" u="none" strike="noStrike" baseline="0" dirty="0" err="1">
                <a:solidFill>
                  <a:srgbClr val="9A0000"/>
                </a:solidFill>
                <a:latin typeface="Calibri" panose="020F0502020204030204" pitchFamily="34" charset="0"/>
                <a:cs typeface="Calibri" panose="020F0502020204030204" pitchFamily="34" charset="0"/>
              </a:rPr>
              <a:t>setName</a:t>
            </a:r>
            <a:r>
              <a:rPr lang="en-US" sz="1200" b="0" i="0" u="none" strike="noStrike" baseline="0" dirty="0">
                <a:solidFill>
                  <a:srgbClr val="9A0000"/>
                </a:solidFill>
                <a:latin typeface="Calibri" panose="020F0502020204030204" pitchFamily="34" charset="0"/>
                <a:cs typeface="Calibri" panose="020F0502020204030204" pitchFamily="34" charset="0"/>
              </a:rPr>
              <a:t>] = </a:t>
            </a:r>
            <a:r>
              <a:rPr lang="en-US" sz="1200" b="0" i="0" u="none" strike="noStrike" baseline="0" dirty="0" err="1">
                <a:solidFill>
                  <a:srgbClr val="9A0000"/>
                </a:solidFill>
                <a:latin typeface="Calibri" panose="020F0502020204030204" pitchFamily="34" charset="0"/>
                <a:cs typeface="Calibri" panose="020F0502020204030204" pitchFamily="34" charset="0"/>
              </a:rPr>
              <a:t>React.useState</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err="1">
                <a:solidFill>
                  <a:srgbClr val="9A0000"/>
                </a:solidFill>
                <a:latin typeface="Calibri" panose="020F0502020204030204" pitchFamily="34" charset="0"/>
                <a:cs typeface="Calibri" panose="020F0502020204030204" pitchFamily="34" charset="0"/>
              </a:rPr>
              <a:t>props.children</a:t>
            </a:r>
            <a:r>
              <a:rPr lang="en-US" sz="1200" b="0" i="0" u="none" strike="noStrike" baseline="0" dirty="0">
                <a:solidFill>
                  <a:srgbClr val="9A0000"/>
                </a:solidFill>
                <a:latin typeface="Calibri" panose="020F0502020204030204" pitchFamily="34" charset="0"/>
                <a:cs typeface="Calibri" panose="020F0502020204030204" pitchFamily="34" charset="0"/>
              </a:rPr>
              <a:t> );</a:t>
            </a:r>
          </a:p>
          <a:p>
            <a:pPr algn="l" defTabSz="270000"/>
            <a:r>
              <a:rPr lang="en-US" sz="1200" b="0" i="0" u="none" strike="noStrike" baseline="0" dirty="0">
                <a:solidFill>
                  <a:srgbClr val="9A0000"/>
                </a:solidFill>
                <a:latin typeface="Calibri" panose="020F0502020204030204" pitchFamily="34" charset="0"/>
                <a:cs typeface="Calibri" panose="020F0502020204030204" pitchFamily="34" charset="0"/>
              </a:rPr>
              <a:t>const [ symbol, </a:t>
            </a:r>
            <a:r>
              <a:rPr lang="en-US" sz="1200" b="0" i="0" u="none" strike="noStrike" baseline="0" dirty="0" err="1">
                <a:solidFill>
                  <a:srgbClr val="9A0000"/>
                </a:solidFill>
                <a:latin typeface="Calibri" panose="020F0502020204030204" pitchFamily="34" charset="0"/>
                <a:cs typeface="Calibri" panose="020F0502020204030204" pitchFamily="34" charset="0"/>
              </a:rPr>
              <a:t>setSymbol</a:t>
            </a:r>
            <a:r>
              <a:rPr lang="en-US" sz="1200" b="0" i="0" u="none" strike="noStrike" baseline="0" dirty="0">
                <a:solidFill>
                  <a:srgbClr val="9A0000"/>
                </a:solidFill>
                <a:latin typeface="Calibri" panose="020F0502020204030204" pitchFamily="34" charset="0"/>
                <a:cs typeface="Calibri" panose="020F0502020204030204" pitchFamily="34" charset="0"/>
              </a:rPr>
              <a:t>] = </a:t>
            </a:r>
            <a:r>
              <a:rPr lang="en-US" sz="1200" b="0" i="0" u="none" strike="noStrike" baseline="0" dirty="0" err="1">
                <a:solidFill>
                  <a:srgbClr val="9A0000"/>
                </a:solidFill>
                <a:latin typeface="Calibri" panose="020F0502020204030204" pitchFamily="34" charset="0"/>
                <a:cs typeface="Calibri" panose="020F0502020204030204" pitchFamily="34" charset="0"/>
              </a:rPr>
              <a:t>React.useState</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err="1">
                <a:solidFill>
                  <a:srgbClr val="9A0000"/>
                </a:solidFill>
                <a:latin typeface="Calibri" panose="020F0502020204030204" pitchFamily="34" charset="0"/>
                <a:cs typeface="Calibri" panose="020F0502020204030204" pitchFamily="34" charset="0"/>
              </a:rPr>
              <a:t>props.symbol</a:t>
            </a:r>
            <a:r>
              <a:rPr lang="en-US" sz="1200" b="0" i="0" u="none" strike="noStrike" baseline="0" dirty="0">
                <a:solidFill>
                  <a:srgbClr val="9A0000"/>
                </a:solidFill>
                <a:latin typeface="Calibri" panose="020F0502020204030204" pitchFamily="34" charset="0"/>
                <a:cs typeface="Calibri" panose="020F0502020204030204" pitchFamily="34" charset="0"/>
              </a:rPr>
              <a:t> );</a:t>
            </a:r>
          </a:p>
          <a:p>
            <a:pPr algn="l" defTabSz="270000"/>
            <a:r>
              <a:rPr lang="en-US" sz="1200" b="0" i="0" u="none" strike="noStrike" baseline="0" dirty="0">
                <a:solidFill>
                  <a:srgbClr val="9A0000"/>
                </a:solidFill>
                <a:latin typeface="Calibri" panose="020F0502020204030204" pitchFamily="34" charset="0"/>
                <a:cs typeface="Calibri" panose="020F0502020204030204" pitchFamily="34" charset="0"/>
              </a:rPr>
              <a:t>const [ sector, </a:t>
            </a:r>
            <a:r>
              <a:rPr lang="en-US" sz="1200" b="0" i="0" u="none" strike="noStrike" baseline="0" dirty="0" err="1">
                <a:solidFill>
                  <a:srgbClr val="9A0000"/>
                </a:solidFill>
                <a:latin typeface="Calibri" panose="020F0502020204030204" pitchFamily="34" charset="0"/>
                <a:cs typeface="Calibri" panose="020F0502020204030204" pitchFamily="34" charset="0"/>
              </a:rPr>
              <a:t>setSector</a:t>
            </a:r>
            <a:r>
              <a:rPr lang="en-US" sz="1200" b="0" i="0" u="none" strike="noStrike" baseline="0" dirty="0">
                <a:solidFill>
                  <a:srgbClr val="9A0000"/>
                </a:solidFill>
                <a:latin typeface="Calibri" panose="020F0502020204030204" pitchFamily="34" charset="0"/>
                <a:cs typeface="Calibri" panose="020F0502020204030204" pitchFamily="34" charset="0"/>
              </a:rPr>
              <a:t>] = </a:t>
            </a:r>
            <a:r>
              <a:rPr lang="en-US" sz="1200" b="0" i="0" u="none" strike="noStrike" baseline="0" dirty="0" err="1">
                <a:solidFill>
                  <a:srgbClr val="9A0000"/>
                </a:solidFill>
                <a:latin typeface="Calibri" panose="020F0502020204030204" pitchFamily="34" charset="0"/>
                <a:cs typeface="Calibri" panose="020F0502020204030204" pitchFamily="34" charset="0"/>
              </a:rPr>
              <a:t>React.useState</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err="1">
                <a:solidFill>
                  <a:srgbClr val="9A0000"/>
                </a:solidFill>
                <a:latin typeface="Calibri" panose="020F0502020204030204" pitchFamily="34" charset="0"/>
                <a:cs typeface="Calibri" panose="020F0502020204030204" pitchFamily="34" charset="0"/>
              </a:rPr>
              <a:t>props.sector</a:t>
            </a:r>
            <a:r>
              <a:rPr lang="en-US" sz="1200" b="0" i="0" u="none" strike="noStrike" baseline="0" dirty="0">
                <a:solidFill>
                  <a:srgbClr val="9A0000"/>
                </a:solidFill>
                <a:latin typeface="Calibri" panose="020F0502020204030204" pitchFamily="34" charset="0"/>
                <a:cs typeface="Calibri" panose="020F0502020204030204" pitchFamily="34" charset="0"/>
              </a:rPr>
              <a:t> );</a:t>
            </a:r>
          </a:p>
          <a:p>
            <a:pPr algn="l" defTabSz="270000"/>
            <a:r>
              <a:rPr lang="en-CA" sz="1200" b="0" i="0" u="none" strike="noStrike" baseline="0" dirty="0">
                <a:solidFill>
                  <a:srgbClr val="9A0000"/>
                </a:solidFill>
                <a:latin typeface="Calibri" panose="020F0502020204030204" pitchFamily="34" charset="0"/>
                <a:cs typeface="Calibri" panose="020F0502020204030204" pitchFamily="34" charset="0"/>
              </a:rPr>
              <a:t>const [ </a:t>
            </a:r>
            <a:r>
              <a:rPr lang="en-CA" sz="1200" b="0" i="0" u="none" strike="noStrike" baseline="0" dirty="0" err="1">
                <a:solidFill>
                  <a:srgbClr val="9A0000"/>
                </a:solidFill>
                <a:latin typeface="Calibri" panose="020F0502020204030204" pitchFamily="34" charset="0"/>
                <a:cs typeface="Calibri" panose="020F0502020204030204" pitchFamily="34" charset="0"/>
              </a:rPr>
              <a:t>hq</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setHq</a:t>
            </a:r>
            <a:r>
              <a:rPr lang="en-CA" sz="1200" b="0" i="0" u="none" strike="noStrike" baseline="0" dirty="0">
                <a:solidFill>
                  <a:srgbClr val="9A0000"/>
                </a:solidFill>
                <a:latin typeface="Calibri" panose="020F0502020204030204" pitchFamily="34" charset="0"/>
                <a:cs typeface="Calibri" panose="020F0502020204030204" pitchFamily="34" charset="0"/>
              </a:rPr>
              <a:t>] = </a:t>
            </a:r>
            <a:r>
              <a:rPr lang="en-CA" sz="1200" b="0" i="0" u="none" strike="noStrike" baseline="0" dirty="0" err="1">
                <a:solidFill>
                  <a:srgbClr val="9A0000"/>
                </a:solidFill>
                <a:latin typeface="Calibri" panose="020F0502020204030204" pitchFamily="34" charset="0"/>
                <a:cs typeface="Calibri" panose="020F0502020204030204" pitchFamily="34" charset="0"/>
              </a:rPr>
              <a:t>React.useState</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props.hq</a:t>
            </a:r>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70000"/>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7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571665"/>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11.6 </a:t>
            </a:r>
            <a:r>
              <a:rPr lang="en-US" sz="1200" b="0" i="0" u="none" strike="noStrike" baseline="0" dirty="0">
                <a:solidFill>
                  <a:srgbClr val="000000"/>
                </a:solidFill>
                <a:latin typeface="+mj-lt"/>
              </a:rPr>
              <a:t>Controlled form components using Hooks</a:t>
            </a:r>
            <a:endParaRPr lang="en-CA" sz="1200" dirty="0">
              <a:latin typeface="+mj-lt"/>
            </a:endParaRPr>
          </a:p>
        </p:txBody>
      </p:sp>
    </p:spTree>
    <p:extLst>
      <p:ext uri="{BB962C8B-B14F-4D97-AF65-F5344CB8AC3E}">
        <p14:creationId xmlns:p14="http://schemas.microsoft.com/office/powerpoint/2010/main" val="3286418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57C29-EA46-40A1-AB3F-DA4C6B703184}"/>
              </a:ext>
            </a:extLst>
          </p:cNvPr>
          <p:cNvSpPr>
            <a:spLocks noGrp="1"/>
          </p:cNvSpPr>
          <p:nvPr>
            <p:ph type="title"/>
          </p:nvPr>
        </p:nvSpPr>
        <p:spPr/>
        <p:txBody>
          <a:bodyPr/>
          <a:lstStyle/>
          <a:p>
            <a:r>
              <a:rPr lang="en-CA" dirty="0"/>
              <a:t>Uncontrolled Form Components</a:t>
            </a:r>
          </a:p>
        </p:txBody>
      </p:sp>
      <p:sp>
        <p:nvSpPr>
          <p:cNvPr id="3" name="Text Placeholder 2">
            <a:extLst>
              <a:ext uri="{FF2B5EF4-FFF2-40B4-BE49-F238E27FC236}">
                <a16:creationId xmlns:a16="http://schemas.microsoft.com/office/drawing/2014/main" id="{31DDB9A2-7927-4368-B667-82AC3DCD2C78}"/>
              </a:ext>
            </a:extLst>
          </p:cNvPr>
          <p:cNvSpPr>
            <a:spLocks noGrp="1"/>
          </p:cNvSpPr>
          <p:nvPr>
            <p:ph type="body" idx="1"/>
          </p:nvPr>
        </p:nvSpPr>
        <p:spPr/>
        <p:txBody>
          <a:bodyPr/>
          <a:lstStyle/>
          <a:p>
            <a:pPr marL="114300" indent="0" algn="l">
              <a:buNone/>
            </a:pPr>
            <a:r>
              <a:rPr lang="en-US" sz="1800" b="0" i="0" u="none" strike="noStrike" baseline="0" dirty="0">
                <a:latin typeface="+mj-lt"/>
              </a:rPr>
              <a:t>With uncontrolled form components, the form’s state is managed by the DOM: you no longer need to create handler methods for form state updates</a:t>
            </a:r>
          </a:p>
          <a:p>
            <a:pPr marL="114300" indent="0" algn="l">
              <a:buNone/>
            </a:pPr>
            <a:r>
              <a:rPr lang="en-CA" sz="1800" b="0" i="0" u="none" strike="noStrike" baseline="0" dirty="0">
                <a:latin typeface="+mj-lt"/>
              </a:rPr>
              <a:t>Instead, you retrieve the </a:t>
            </a:r>
            <a:r>
              <a:rPr lang="en-US" sz="1800" b="0" i="0" u="none" strike="noStrike" baseline="0" dirty="0">
                <a:latin typeface="+mj-lt"/>
              </a:rPr>
              <a:t>values from the form using a special ref object in React that allows you to access DOM nodes.</a:t>
            </a:r>
          </a:p>
          <a:p>
            <a:pPr marL="114300" indent="0" algn="l">
              <a:buNone/>
            </a:pPr>
            <a:r>
              <a:rPr lang="en-US" sz="1800" b="0" i="0" u="none" strike="noStrike" baseline="0" dirty="0">
                <a:latin typeface="+mj-lt"/>
              </a:rPr>
              <a:t>With the uncontrolled approach, you will generally create instance variables which will contain the references to the different DOM elements:</a:t>
            </a:r>
          </a:p>
          <a:p>
            <a:pPr marL="114300" indent="0" algn="l">
              <a:buNone/>
            </a:pPr>
            <a:r>
              <a:rPr lang="en-CA" sz="1800" b="0" i="0" u="none" strike="noStrike" baseline="0" dirty="0" err="1">
                <a:solidFill>
                  <a:srgbClr val="9A0000"/>
                </a:solidFill>
                <a:latin typeface="Calibri" panose="020F0502020204030204" pitchFamily="34" charset="0"/>
                <a:cs typeface="Calibri" panose="020F0502020204030204" pitchFamily="34" charset="0"/>
              </a:rPr>
              <a:t>this.symbol</a:t>
            </a:r>
            <a:r>
              <a:rPr lang="en-CA" sz="1800" b="0" i="0" u="none" strike="noStrike" baseline="0" dirty="0">
                <a:solidFill>
                  <a:srgbClr val="9A0000"/>
                </a:solidFill>
                <a:latin typeface="Calibri" panose="020F0502020204030204" pitchFamily="34" charset="0"/>
                <a:cs typeface="Calibri" panose="020F0502020204030204" pitchFamily="34" charset="0"/>
              </a:rPr>
              <a:t> = </a:t>
            </a:r>
            <a:r>
              <a:rPr lang="en-CA" sz="1800" b="0" i="0" u="none" strike="noStrike" baseline="0" dirty="0" err="1">
                <a:solidFill>
                  <a:srgbClr val="9A0000"/>
                </a:solidFill>
                <a:latin typeface="Calibri" panose="020F0502020204030204" pitchFamily="34" charset="0"/>
                <a:cs typeface="Calibri" panose="020F0502020204030204" pitchFamily="34" charset="0"/>
              </a:rPr>
              <a:t>React.createRef</a:t>
            </a:r>
            <a:r>
              <a:rPr lang="en-CA" sz="1800" b="0" i="0" u="none" strike="noStrike" baseline="0" dirty="0">
                <a:solidFill>
                  <a:srgbClr val="9A0000"/>
                </a:solidFill>
                <a:latin typeface="Calibri" panose="020F0502020204030204" pitchFamily="34" charset="0"/>
                <a:cs typeface="Calibri" panose="020F0502020204030204" pitchFamily="34" charset="0"/>
              </a:rPr>
              <a:t>();</a:t>
            </a:r>
          </a:p>
          <a:p>
            <a:pPr marL="114300" indent="0" algn="l">
              <a:buNone/>
            </a:pPr>
            <a:r>
              <a:rPr lang="en-US" sz="1800" b="0" i="0" u="none" strike="noStrike" baseline="0" dirty="0">
                <a:latin typeface="+mj-lt"/>
              </a:rPr>
              <a:t>The current property of each ref object is used to reference the underlying </a:t>
            </a:r>
            <a:r>
              <a:rPr lang="en-CA" sz="1800" b="0" i="0" u="none" strike="noStrike" baseline="0" dirty="0">
                <a:latin typeface="+mj-lt"/>
              </a:rPr>
              <a:t>DOM property or method.</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15885498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BAC6F-69AB-4266-82A8-736062202C76}"/>
              </a:ext>
            </a:extLst>
          </p:cNvPr>
          <p:cNvSpPr>
            <a:spLocks noGrp="1"/>
          </p:cNvSpPr>
          <p:nvPr>
            <p:ph type="title"/>
          </p:nvPr>
        </p:nvSpPr>
        <p:spPr/>
        <p:txBody>
          <a:bodyPr/>
          <a:lstStyle/>
          <a:p>
            <a:r>
              <a:rPr lang="en-CA" dirty="0"/>
              <a:t>Component Data Flow</a:t>
            </a:r>
          </a:p>
        </p:txBody>
      </p:sp>
      <p:sp>
        <p:nvSpPr>
          <p:cNvPr id="3" name="Text Placeholder 2">
            <a:extLst>
              <a:ext uri="{FF2B5EF4-FFF2-40B4-BE49-F238E27FC236}">
                <a16:creationId xmlns:a16="http://schemas.microsoft.com/office/drawing/2014/main" id="{6127D004-FFE5-440F-B595-810BF31D083A}"/>
              </a:ext>
            </a:extLst>
          </p:cNvPr>
          <p:cNvSpPr>
            <a:spLocks noGrp="1"/>
          </p:cNvSpPr>
          <p:nvPr>
            <p:ph type="body" idx="1"/>
          </p:nvPr>
        </p:nvSpPr>
        <p:spPr>
          <a:xfrm>
            <a:off x="457201" y="1081088"/>
            <a:ext cx="3837327" cy="3532476"/>
          </a:xfrm>
        </p:spPr>
        <p:txBody>
          <a:bodyPr/>
          <a:lstStyle/>
          <a:p>
            <a:pPr marL="114300" indent="0" algn="l">
              <a:buNone/>
            </a:pPr>
            <a:r>
              <a:rPr lang="en-US" b="0" i="0" u="none" strike="noStrike" baseline="0" dirty="0">
                <a:latin typeface="+mj-lt"/>
              </a:rPr>
              <a:t>In the page shown there are five components: App, Header, </a:t>
            </a:r>
            <a:r>
              <a:rPr lang="en-US" b="0" i="0" u="none" strike="noStrike" baseline="0" dirty="0" err="1">
                <a:latin typeface="+mj-lt"/>
              </a:rPr>
              <a:t>PaintingList</a:t>
            </a:r>
            <a:r>
              <a:rPr lang="en-US" b="0" i="0" u="none" strike="noStrike" baseline="0" dirty="0">
                <a:latin typeface="+mj-lt"/>
              </a:rPr>
              <a:t>, </a:t>
            </a:r>
            <a:r>
              <a:rPr lang="en-US" b="0" i="0" u="none" strike="noStrike" baseline="0" dirty="0" err="1">
                <a:latin typeface="+mj-lt"/>
              </a:rPr>
              <a:t>PaintingListItem</a:t>
            </a:r>
            <a:r>
              <a:rPr lang="en-US" b="0" i="0" u="none" strike="noStrike" baseline="0" dirty="0">
                <a:latin typeface="+mj-lt"/>
              </a:rPr>
              <a:t>, and </a:t>
            </a:r>
            <a:r>
              <a:rPr lang="en-US" b="0" i="0" u="none" strike="noStrike" baseline="0" dirty="0" err="1">
                <a:latin typeface="+mj-lt"/>
              </a:rPr>
              <a:t>EditPaintingForm</a:t>
            </a:r>
            <a:r>
              <a:rPr lang="en-US" b="0" i="0" u="none" strike="noStrike" baseline="0" dirty="0">
                <a:latin typeface="+mj-lt"/>
              </a:rPr>
              <a:t>. Which of these components appear to have data? Clearly, </a:t>
            </a:r>
            <a:r>
              <a:rPr lang="en-US" b="0" i="0" u="none" strike="noStrike" baseline="0" dirty="0" err="1">
                <a:latin typeface="+mj-lt"/>
              </a:rPr>
              <a:t>PaintingList</a:t>
            </a:r>
            <a:r>
              <a:rPr lang="en-US" b="0" i="0" u="none" strike="noStrike" baseline="0" dirty="0">
                <a:latin typeface="+mj-lt"/>
              </a:rPr>
              <a:t>, </a:t>
            </a:r>
            <a:r>
              <a:rPr lang="en-US" b="0" i="0" u="none" strike="noStrike" baseline="0" dirty="0" err="1">
                <a:latin typeface="+mj-lt"/>
              </a:rPr>
              <a:t>PaintingListItem</a:t>
            </a:r>
            <a:r>
              <a:rPr lang="en-US" b="0" i="0" u="none" strike="noStrike" baseline="0" dirty="0">
                <a:latin typeface="+mj-lt"/>
              </a:rPr>
              <a:t>, and </a:t>
            </a:r>
            <a:r>
              <a:rPr lang="en-US" b="0" i="0" u="none" strike="noStrike" baseline="0" dirty="0" err="1">
                <a:latin typeface="+mj-lt"/>
              </a:rPr>
              <a:t>EditPaintingForm</a:t>
            </a:r>
            <a:r>
              <a:rPr lang="en-US" b="0" i="0" u="none" strike="noStrike" baseline="0" dirty="0">
                <a:latin typeface="+mj-lt"/>
              </a:rPr>
              <a:t>. </a:t>
            </a:r>
          </a:p>
          <a:p>
            <a:pPr marL="114300" indent="0" algn="l">
              <a:buNone/>
            </a:pPr>
            <a:r>
              <a:rPr lang="en-US" b="0" i="0" u="none" strike="noStrike" baseline="0" dirty="0">
                <a:latin typeface="+mj-lt"/>
              </a:rPr>
              <a:t>Is the data they are displaying props data or state data?</a:t>
            </a:r>
          </a:p>
          <a:p>
            <a:pPr marL="114300" indent="0" algn="l">
              <a:buNone/>
            </a:pPr>
            <a:r>
              <a:rPr lang="en-US" b="0" i="0" u="none" strike="noStrike" baseline="0" dirty="0">
                <a:latin typeface="+mj-lt"/>
              </a:rPr>
              <a:t>Recall that props data is read-only</a:t>
            </a:r>
            <a:endParaRPr lang="en-CA" dirty="0">
              <a:latin typeface="+mj-lt"/>
            </a:endParaRPr>
          </a:p>
        </p:txBody>
      </p:sp>
      <p:pic>
        <p:nvPicPr>
          <p:cNvPr id="5" name="Picture 4" descr="FIGURE 11.10 Sharing data between components">
            <a:extLst>
              <a:ext uri="{FF2B5EF4-FFF2-40B4-BE49-F238E27FC236}">
                <a16:creationId xmlns:a16="http://schemas.microsoft.com/office/drawing/2014/main" id="{CEA436C0-B613-42AA-9632-4651B714F19F}"/>
              </a:ext>
            </a:extLst>
          </p:cNvPr>
          <p:cNvPicPr>
            <a:picLocks noChangeAspect="1"/>
          </p:cNvPicPr>
          <p:nvPr/>
        </p:nvPicPr>
        <p:blipFill>
          <a:blip r:embed="rId2"/>
          <a:stretch>
            <a:fillRect/>
          </a:stretch>
        </p:blipFill>
        <p:spPr>
          <a:xfrm>
            <a:off x="4294528" y="1081087"/>
            <a:ext cx="4500813" cy="3532475"/>
          </a:xfrm>
          <a:prstGeom prst="rect">
            <a:avLst/>
          </a:prstGeom>
        </p:spPr>
      </p:pic>
    </p:spTree>
    <p:extLst>
      <p:ext uri="{BB962C8B-B14F-4D97-AF65-F5344CB8AC3E}">
        <p14:creationId xmlns:p14="http://schemas.microsoft.com/office/powerpoint/2010/main" val="485742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BAC6F-69AB-4266-82A8-736062202C76}"/>
              </a:ext>
            </a:extLst>
          </p:cNvPr>
          <p:cNvSpPr>
            <a:spLocks noGrp="1"/>
          </p:cNvSpPr>
          <p:nvPr>
            <p:ph type="title"/>
          </p:nvPr>
        </p:nvSpPr>
        <p:spPr/>
        <p:txBody>
          <a:bodyPr/>
          <a:lstStyle/>
          <a:p>
            <a:r>
              <a:rPr lang="en-CA" sz="2800" dirty="0"/>
              <a:t>Data communication between components</a:t>
            </a:r>
          </a:p>
        </p:txBody>
      </p:sp>
      <p:sp>
        <p:nvSpPr>
          <p:cNvPr id="3" name="Text Placeholder 2">
            <a:extLst>
              <a:ext uri="{FF2B5EF4-FFF2-40B4-BE49-F238E27FC236}">
                <a16:creationId xmlns:a16="http://schemas.microsoft.com/office/drawing/2014/main" id="{6127D004-FFE5-440F-B595-810BF31D083A}"/>
              </a:ext>
            </a:extLst>
          </p:cNvPr>
          <p:cNvSpPr>
            <a:spLocks noGrp="1"/>
          </p:cNvSpPr>
          <p:nvPr>
            <p:ph type="body" idx="1"/>
          </p:nvPr>
        </p:nvSpPr>
        <p:spPr>
          <a:xfrm>
            <a:off x="457201" y="984487"/>
            <a:ext cx="4008054" cy="3629077"/>
          </a:xfrm>
        </p:spPr>
        <p:txBody>
          <a:bodyPr/>
          <a:lstStyle/>
          <a:p>
            <a:pPr marL="114300" indent="0" algn="l">
              <a:buNone/>
            </a:pPr>
            <a:r>
              <a:rPr lang="en-US" dirty="0">
                <a:latin typeface="+mj-lt"/>
              </a:rPr>
              <a:t>D</a:t>
            </a:r>
            <a:r>
              <a:rPr lang="en-US" b="0" i="0" u="none" strike="noStrike" baseline="0" dirty="0">
                <a:latin typeface="+mj-lt"/>
              </a:rPr>
              <a:t>ifferent components need to communicate changes with </a:t>
            </a:r>
            <a:r>
              <a:rPr lang="en-CA" b="0" i="0" u="none" strike="noStrike" baseline="0" dirty="0">
                <a:latin typeface="+mj-lt"/>
              </a:rPr>
              <a:t>each other, </a:t>
            </a:r>
            <a:r>
              <a:rPr lang="en-US" b="0" i="0" u="none" strike="noStrike" baseline="0" dirty="0">
                <a:latin typeface="+mj-lt"/>
              </a:rPr>
              <a:t>However, components can’t access the state of their parents, siblings, or children.</a:t>
            </a:r>
          </a:p>
          <a:p>
            <a:pPr marL="114300" indent="0" algn="l">
              <a:buNone/>
            </a:pPr>
            <a:r>
              <a:rPr lang="en-US" b="0" i="0" u="none" strike="noStrike" baseline="0" dirty="0">
                <a:latin typeface="+mj-lt"/>
              </a:rPr>
              <a:t>The general solution in React is that changeable data will “belong” to the parent whose children will be using it.</a:t>
            </a:r>
          </a:p>
          <a:p>
            <a:pPr marL="114300" indent="0" algn="l">
              <a:buNone/>
            </a:pPr>
            <a:r>
              <a:rPr lang="en-US" b="0" i="0" u="none" strike="noStrike" baseline="0" dirty="0">
                <a:latin typeface="+mj-lt"/>
              </a:rPr>
              <a:t>Thus, for the page shown, the data will belong to the </a:t>
            </a:r>
            <a:r>
              <a:rPr lang="en-US" b="1" i="0" u="none" strike="noStrike" baseline="0" dirty="0">
                <a:latin typeface="+mj-lt"/>
              </a:rPr>
              <a:t>App</a:t>
            </a:r>
            <a:r>
              <a:rPr lang="en-US" b="0" i="0" u="none" strike="noStrike" baseline="0" dirty="0">
                <a:latin typeface="+mj-lt"/>
              </a:rPr>
              <a:t> component.</a:t>
            </a:r>
            <a:endParaRPr lang="en-CA" sz="1400" dirty="0">
              <a:latin typeface="+mj-lt"/>
            </a:endParaRPr>
          </a:p>
        </p:txBody>
      </p:sp>
      <p:pic>
        <p:nvPicPr>
          <p:cNvPr id="6" name="Picture 5" descr="FIGURE 11.11 Data communication between components">
            <a:extLst>
              <a:ext uri="{FF2B5EF4-FFF2-40B4-BE49-F238E27FC236}">
                <a16:creationId xmlns:a16="http://schemas.microsoft.com/office/drawing/2014/main" id="{2ACF0174-1995-4DB6-B09C-4C95E0090223}"/>
              </a:ext>
            </a:extLst>
          </p:cNvPr>
          <p:cNvPicPr>
            <a:picLocks noChangeAspect="1"/>
          </p:cNvPicPr>
          <p:nvPr/>
        </p:nvPicPr>
        <p:blipFill>
          <a:blip r:embed="rId2"/>
          <a:stretch>
            <a:fillRect/>
          </a:stretch>
        </p:blipFill>
        <p:spPr>
          <a:xfrm>
            <a:off x="4465255" y="1495313"/>
            <a:ext cx="4257609" cy="2740530"/>
          </a:xfrm>
          <a:prstGeom prst="rect">
            <a:avLst/>
          </a:prstGeom>
        </p:spPr>
      </p:pic>
    </p:spTree>
    <p:extLst>
      <p:ext uri="{BB962C8B-B14F-4D97-AF65-F5344CB8AC3E}">
        <p14:creationId xmlns:p14="http://schemas.microsoft.com/office/powerpoint/2010/main" val="635345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B708A-CC75-4C14-9CA7-12F47FF986BD}"/>
              </a:ext>
            </a:extLst>
          </p:cNvPr>
          <p:cNvSpPr>
            <a:spLocks noGrp="1"/>
          </p:cNvSpPr>
          <p:nvPr>
            <p:ph type="title"/>
          </p:nvPr>
        </p:nvSpPr>
        <p:spPr/>
        <p:txBody>
          <a:bodyPr/>
          <a:lstStyle/>
          <a:p>
            <a:r>
              <a:rPr lang="en-CA" dirty="0"/>
              <a:t>JavaScript Front-End Frameworks</a:t>
            </a:r>
          </a:p>
        </p:txBody>
      </p:sp>
      <p:sp>
        <p:nvSpPr>
          <p:cNvPr id="3" name="Text Placeholder 2">
            <a:extLst>
              <a:ext uri="{FF2B5EF4-FFF2-40B4-BE49-F238E27FC236}">
                <a16:creationId xmlns:a16="http://schemas.microsoft.com/office/drawing/2014/main" id="{F2F6521B-E24D-441E-AF92-34D4E638A2BA}"/>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software framework </a:t>
            </a:r>
            <a:r>
              <a:rPr lang="en-US" sz="1800" b="0" i="0" u="none" strike="noStrike" baseline="0" dirty="0">
                <a:solidFill>
                  <a:srgbClr val="000000"/>
                </a:solidFill>
                <a:latin typeface="+mj-lt"/>
              </a:rPr>
              <a:t>is a reusable library of code that you can utilize to simplify, improve, and facilitate the process of developing an application.</a:t>
            </a:r>
          </a:p>
          <a:p>
            <a:pPr marL="114300" indent="0" algn="l">
              <a:buNone/>
            </a:pPr>
            <a:r>
              <a:rPr lang="en-US" sz="1800" b="0" i="0" u="none" strike="noStrike" baseline="0" dirty="0">
                <a:latin typeface="+mj-lt"/>
              </a:rPr>
              <a:t>The ability to use a front-end framework has become an essential expected skill for most web developers. As such, this book could no longer simply provide just an overview of these frameworks and a simple Hello World style example. Instead, we have decided to provide an entire chapter on using a single framework;</a:t>
            </a:r>
            <a:endParaRPr lang="en-CA" dirty="0">
              <a:latin typeface="+mj-lt"/>
            </a:endParaRPr>
          </a:p>
        </p:txBody>
      </p:sp>
    </p:spTree>
    <p:extLst>
      <p:ext uri="{BB962C8B-B14F-4D97-AF65-F5344CB8AC3E}">
        <p14:creationId xmlns:p14="http://schemas.microsoft.com/office/powerpoint/2010/main" val="2812409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CD809-F2C0-4F2F-964E-A3A1969ABD62}"/>
              </a:ext>
            </a:extLst>
          </p:cNvPr>
          <p:cNvSpPr>
            <a:spLocks noGrp="1"/>
          </p:cNvSpPr>
          <p:nvPr>
            <p:ph type="title"/>
          </p:nvPr>
        </p:nvSpPr>
        <p:spPr/>
        <p:txBody>
          <a:bodyPr/>
          <a:lstStyle/>
          <a:p>
            <a:r>
              <a:rPr lang="en-US" sz="2800" dirty="0"/>
              <a:t>Implementing data flow between components</a:t>
            </a:r>
            <a:endParaRPr lang="en-CA" sz="2800" dirty="0"/>
          </a:p>
        </p:txBody>
      </p:sp>
      <p:pic>
        <p:nvPicPr>
          <p:cNvPr id="5" name="Picture 4" descr="FIGURE 11.12 Implementing data flow between components">
            <a:extLst>
              <a:ext uri="{FF2B5EF4-FFF2-40B4-BE49-F238E27FC236}">
                <a16:creationId xmlns:a16="http://schemas.microsoft.com/office/drawing/2014/main" id="{833A7A9B-8888-4DF3-A1DB-9332EAD0A503}"/>
              </a:ext>
            </a:extLst>
          </p:cNvPr>
          <p:cNvPicPr>
            <a:picLocks noChangeAspect="1"/>
          </p:cNvPicPr>
          <p:nvPr/>
        </p:nvPicPr>
        <p:blipFill>
          <a:blip r:embed="rId2"/>
          <a:stretch>
            <a:fillRect/>
          </a:stretch>
        </p:blipFill>
        <p:spPr>
          <a:xfrm>
            <a:off x="1535897" y="984487"/>
            <a:ext cx="6072205" cy="3652331"/>
          </a:xfrm>
          <a:prstGeom prst="rect">
            <a:avLst/>
          </a:prstGeom>
        </p:spPr>
      </p:pic>
    </p:spTree>
    <p:extLst>
      <p:ext uri="{BB962C8B-B14F-4D97-AF65-F5344CB8AC3E}">
        <p14:creationId xmlns:p14="http://schemas.microsoft.com/office/powerpoint/2010/main" val="2342576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52DB0-8A8B-4449-ADF8-928D16E94940}"/>
              </a:ext>
            </a:extLst>
          </p:cNvPr>
          <p:cNvSpPr>
            <a:spLocks noGrp="1"/>
          </p:cNvSpPr>
          <p:nvPr>
            <p:ph type="title"/>
          </p:nvPr>
        </p:nvSpPr>
        <p:spPr/>
        <p:txBody>
          <a:bodyPr/>
          <a:lstStyle/>
          <a:p>
            <a:r>
              <a:rPr lang="en-CA" dirty="0"/>
              <a:t>React Build Approach</a:t>
            </a:r>
          </a:p>
        </p:txBody>
      </p:sp>
      <p:sp>
        <p:nvSpPr>
          <p:cNvPr id="3" name="Text Placeholder 2">
            <a:extLst>
              <a:ext uri="{FF2B5EF4-FFF2-40B4-BE49-F238E27FC236}">
                <a16:creationId xmlns:a16="http://schemas.microsoft.com/office/drawing/2014/main" id="{1B07F656-242F-4275-B672-2283D1810D82}"/>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build tool </a:t>
            </a:r>
            <a:r>
              <a:rPr lang="en-US" sz="1800" b="0" i="0" u="none" strike="noStrike" baseline="0" dirty="0">
                <a:solidFill>
                  <a:srgbClr val="000000"/>
                </a:solidFill>
                <a:latin typeface="+mj-lt"/>
              </a:rPr>
              <a:t>is used to build and manage your code base. It handles dependencies, but also handle a variety of other repetitive, complex, and tedious tasks including:</a:t>
            </a:r>
          </a:p>
          <a:p>
            <a:pPr lvl="1"/>
            <a:r>
              <a:rPr lang="en-CA" sz="1400" b="0" i="0" u="none" strike="noStrike" baseline="0" dirty="0">
                <a:solidFill>
                  <a:srgbClr val="000000"/>
                </a:solidFill>
                <a:latin typeface="+mj-lt"/>
              </a:rPr>
              <a:t>Run </a:t>
            </a:r>
            <a:r>
              <a:rPr lang="en-CA" sz="1400" b="0" i="0" u="none" strike="noStrike" baseline="0" dirty="0" err="1">
                <a:solidFill>
                  <a:srgbClr val="000000"/>
                </a:solidFill>
                <a:latin typeface="+mj-lt"/>
              </a:rPr>
              <a:t>transcompilers</a:t>
            </a:r>
            <a:r>
              <a:rPr lang="en-CA" sz="1400" b="0" i="0" u="none" strike="noStrike" baseline="0" dirty="0">
                <a:solidFill>
                  <a:srgbClr val="000000"/>
                </a:solidFill>
                <a:latin typeface="+mj-lt"/>
              </a:rPr>
              <a:t> (e.g., JSX to JavaScript, TypeScript to JavaScript, SASS to CSS).</a:t>
            </a:r>
          </a:p>
          <a:p>
            <a:pPr lvl="1"/>
            <a:r>
              <a:rPr lang="en-US" sz="1400" b="0" i="0" u="none" strike="noStrike" baseline="0" dirty="0">
                <a:solidFill>
                  <a:srgbClr val="000000"/>
                </a:solidFill>
                <a:latin typeface="+mj-lt"/>
              </a:rPr>
              <a:t>Bundle files together into a single file or split a single large file into smaller files.</a:t>
            </a:r>
            <a:r>
              <a:rPr lang="en-CA" sz="1400" b="0" i="0" u="none" strike="noStrike" baseline="0" dirty="0">
                <a:solidFill>
                  <a:srgbClr val="FFFFFF"/>
                </a:solidFill>
                <a:latin typeface="+mj-lt"/>
              </a:rPr>
              <a:t>D</a:t>
            </a:r>
          </a:p>
          <a:p>
            <a:pPr lvl="1"/>
            <a:r>
              <a:rPr lang="en-CA" sz="1400" b="0" i="0" u="none" strike="noStrike" baseline="0" dirty="0">
                <a:solidFill>
                  <a:srgbClr val="000000"/>
                </a:solidFill>
                <a:latin typeface="+mj-lt"/>
              </a:rPr>
              <a:t>Minify CSS and JavaScript.</a:t>
            </a:r>
          </a:p>
          <a:p>
            <a:pPr lvl="1"/>
            <a:r>
              <a:rPr lang="en-US" sz="1400" b="0" i="0" u="none" strike="noStrike" baseline="0" dirty="0">
                <a:solidFill>
                  <a:srgbClr val="000000"/>
                </a:solidFill>
                <a:latin typeface="+mj-lt"/>
              </a:rPr>
              <a:t>Create either development or production builds of projects.</a:t>
            </a:r>
          </a:p>
          <a:p>
            <a:pPr lvl="1"/>
            <a:r>
              <a:rPr lang="en-CA" sz="1400" b="0" i="0" u="none" strike="noStrike" baseline="0" dirty="0">
                <a:solidFill>
                  <a:srgbClr val="000000"/>
                </a:solidFill>
                <a:latin typeface="+mj-lt"/>
              </a:rPr>
              <a:t>Run testing tools.</a:t>
            </a:r>
          </a:p>
          <a:p>
            <a:pPr lvl="1"/>
            <a:r>
              <a:rPr lang="en-CA" sz="1400" b="0" i="0" u="none" strike="noStrike" baseline="0" dirty="0">
                <a:solidFill>
                  <a:srgbClr val="000000"/>
                </a:solidFill>
                <a:latin typeface="+mj-lt"/>
              </a:rPr>
              <a:t>Listen to folders for changes.</a:t>
            </a:r>
          </a:p>
          <a:p>
            <a:pPr lvl="1"/>
            <a:r>
              <a:rPr lang="en-US" sz="1400" b="0" i="0" u="none" strike="noStrike" baseline="0" dirty="0">
                <a:solidFill>
                  <a:srgbClr val="000000"/>
                </a:solidFill>
                <a:latin typeface="+mj-lt"/>
              </a:rPr>
              <a:t>Listen to folders for changes, and when one occurs, automatically run build tools and may even load file in browser. </a:t>
            </a:r>
            <a:r>
              <a:rPr lang="en-CA" sz="1400" b="0" i="0" u="none" strike="noStrike" baseline="0" dirty="0">
                <a:solidFill>
                  <a:srgbClr val="FFFFFF"/>
                </a:solidFill>
                <a:latin typeface="+mj-lt"/>
              </a:rPr>
              <a:t>S-ON</a:t>
            </a:r>
            <a:endParaRPr lang="en-CA" sz="1200" dirty="0">
              <a:latin typeface="+mj-lt"/>
            </a:endParaRPr>
          </a:p>
        </p:txBody>
      </p:sp>
    </p:spTree>
    <p:extLst>
      <p:ext uri="{BB962C8B-B14F-4D97-AF65-F5344CB8AC3E}">
        <p14:creationId xmlns:p14="http://schemas.microsoft.com/office/powerpoint/2010/main" val="2990617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850B4-BD9B-4225-8C17-4C26AEB2A65F}"/>
              </a:ext>
            </a:extLst>
          </p:cNvPr>
          <p:cNvSpPr>
            <a:spLocks noGrp="1"/>
          </p:cNvSpPr>
          <p:nvPr>
            <p:ph type="title"/>
          </p:nvPr>
        </p:nvSpPr>
        <p:spPr/>
        <p:txBody>
          <a:bodyPr/>
          <a:lstStyle/>
          <a:p>
            <a:r>
              <a:rPr lang="en-CA" dirty="0"/>
              <a:t>Create React App</a:t>
            </a:r>
          </a:p>
        </p:txBody>
      </p:sp>
      <p:sp>
        <p:nvSpPr>
          <p:cNvPr id="3" name="Text Placeholder 2">
            <a:extLst>
              <a:ext uri="{FF2B5EF4-FFF2-40B4-BE49-F238E27FC236}">
                <a16:creationId xmlns:a16="http://schemas.microsoft.com/office/drawing/2014/main" id="{EFAB95FD-FD2E-4337-8A70-CBA720DB70FC}"/>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To make the process of creating React applications easier, a variety of pre-created starting solutions are available. </a:t>
            </a:r>
            <a:r>
              <a:rPr lang="en-US" sz="1800" b="1" i="0" u="none" strike="noStrike" baseline="0" dirty="0">
                <a:solidFill>
                  <a:srgbClr val="009A9A"/>
                </a:solidFill>
                <a:latin typeface="+mj-lt"/>
              </a:rPr>
              <a:t>create-react-app is </a:t>
            </a:r>
            <a:r>
              <a:rPr lang="en-US" sz="1800" b="0" i="0" u="none" strike="noStrike" baseline="0" dirty="0">
                <a:solidFill>
                  <a:srgbClr val="000000"/>
                </a:solidFill>
                <a:latin typeface="+mj-lt"/>
              </a:rPr>
              <a:t>from the React team </a:t>
            </a:r>
            <a:r>
              <a:rPr lang="en-CA" sz="1800" b="0" i="0" u="none" strike="noStrike" baseline="0" dirty="0">
                <a:solidFill>
                  <a:srgbClr val="000000"/>
                </a:solidFill>
                <a:latin typeface="+mj-lt"/>
              </a:rPr>
              <a:t>(</a:t>
            </a:r>
            <a:r>
              <a:rPr lang="en-CA" sz="1800" b="1" i="0" u="none" strike="noStrike" baseline="0" dirty="0">
                <a:solidFill>
                  <a:srgbClr val="003333"/>
                </a:solidFill>
                <a:latin typeface="+mj-lt"/>
                <a:hlinkClick r:id="rId2"/>
              </a:rPr>
              <a:t>https://github.com/facebook/create-react-app</a:t>
            </a:r>
            <a:r>
              <a:rPr lang="en-CA" sz="1800" b="0" i="0" u="none" strike="noStrike" baseline="0" dirty="0">
                <a:solidFill>
                  <a:srgbClr val="000000"/>
                </a:solidFill>
                <a:latin typeface="+mj-lt"/>
              </a:rPr>
              <a:t>).</a:t>
            </a:r>
          </a:p>
          <a:p>
            <a:pPr marL="114300" indent="0" algn="l">
              <a:buNone/>
            </a:pPr>
            <a:r>
              <a:rPr lang="en-US" sz="1800" b="0" i="0" u="none" strike="noStrike" baseline="0" dirty="0">
                <a:latin typeface="+mj-lt"/>
              </a:rPr>
              <a:t>Create React App (CRA) installs a CLI tool that installs boiler-plate starting files for </a:t>
            </a:r>
            <a:r>
              <a:rPr lang="en-CA" sz="1800" b="0" i="0" u="none" strike="noStrike" baseline="0" dirty="0">
                <a:latin typeface="+mj-lt"/>
              </a:rPr>
              <a:t>a React project.</a:t>
            </a:r>
            <a:endParaRPr lang="en-CA" dirty="0">
              <a:latin typeface="+mj-lt"/>
            </a:endParaRPr>
          </a:p>
        </p:txBody>
      </p:sp>
      <p:pic>
        <p:nvPicPr>
          <p:cNvPr id="5" name="Picture 4" descr="FIGURE 11.15 Create React App">
            <a:extLst>
              <a:ext uri="{FF2B5EF4-FFF2-40B4-BE49-F238E27FC236}">
                <a16:creationId xmlns:a16="http://schemas.microsoft.com/office/drawing/2014/main" id="{7739261D-1B96-452A-897A-8E92E8E4A46C}"/>
              </a:ext>
            </a:extLst>
          </p:cNvPr>
          <p:cNvPicPr>
            <a:picLocks noChangeAspect="1"/>
          </p:cNvPicPr>
          <p:nvPr/>
        </p:nvPicPr>
        <p:blipFill>
          <a:blip r:embed="rId3"/>
          <a:stretch>
            <a:fillRect/>
          </a:stretch>
        </p:blipFill>
        <p:spPr>
          <a:xfrm>
            <a:off x="5185186" y="362870"/>
            <a:ext cx="3362893" cy="4240086"/>
          </a:xfrm>
          <a:prstGeom prst="rect">
            <a:avLst/>
          </a:prstGeom>
        </p:spPr>
      </p:pic>
    </p:spTree>
    <p:extLst>
      <p:ext uri="{BB962C8B-B14F-4D97-AF65-F5344CB8AC3E}">
        <p14:creationId xmlns:p14="http://schemas.microsoft.com/office/powerpoint/2010/main" val="15433323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0B177-0F6F-459C-AE40-0885ABBB33D8}"/>
              </a:ext>
            </a:extLst>
          </p:cNvPr>
          <p:cNvSpPr>
            <a:spLocks noGrp="1"/>
          </p:cNvSpPr>
          <p:nvPr>
            <p:ph type="title"/>
          </p:nvPr>
        </p:nvSpPr>
        <p:spPr/>
        <p:txBody>
          <a:bodyPr/>
          <a:lstStyle/>
          <a:p>
            <a:r>
              <a:rPr lang="en-CA" dirty="0"/>
              <a:t>Other React Build Approaches</a:t>
            </a:r>
          </a:p>
        </p:txBody>
      </p:sp>
      <p:sp>
        <p:nvSpPr>
          <p:cNvPr id="3" name="Text Placeholder 2">
            <a:extLst>
              <a:ext uri="{FF2B5EF4-FFF2-40B4-BE49-F238E27FC236}">
                <a16:creationId xmlns:a16="http://schemas.microsoft.com/office/drawing/2014/main" id="{974ECC15-DD61-471A-86F1-1633F9886722}"/>
              </a:ext>
            </a:extLst>
          </p:cNvPr>
          <p:cNvSpPr>
            <a:spLocks noGrp="1"/>
          </p:cNvSpPr>
          <p:nvPr>
            <p:ph type="body" idx="1"/>
          </p:nvPr>
        </p:nvSpPr>
        <p:spPr/>
        <p:txBody>
          <a:bodyPr/>
          <a:lstStyle/>
          <a:p>
            <a:pPr marL="114300" indent="0" algn="l">
              <a:buNone/>
            </a:pPr>
            <a:r>
              <a:rPr lang="en-CA" sz="1800" b="0" i="0" u="none" strike="noStrike" baseline="0" dirty="0">
                <a:solidFill>
                  <a:srgbClr val="000000"/>
                </a:solidFill>
                <a:latin typeface="+mj-lt"/>
              </a:rPr>
              <a:t>For </a:t>
            </a:r>
            <a:r>
              <a:rPr lang="en-US" sz="1800" b="0" i="0" u="none" strike="noStrike" baseline="0" dirty="0">
                <a:solidFill>
                  <a:srgbClr val="000000"/>
                </a:solidFill>
                <a:latin typeface="+mj-lt"/>
              </a:rPr>
              <a:t>creating a component library to be used by other developers a simpler tool chain such as Neutrino (</a:t>
            </a:r>
            <a:r>
              <a:rPr lang="en-US" sz="1800" b="1" i="0" u="none" strike="noStrike" baseline="0" dirty="0">
                <a:solidFill>
                  <a:srgbClr val="003333"/>
                </a:solidFill>
                <a:latin typeface="+mj-lt"/>
              </a:rPr>
              <a:t>https://neutrinojs.org/</a:t>
            </a:r>
            <a:r>
              <a:rPr lang="en-US" sz="1800" b="0" i="0" u="none" strike="noStrike" baseline="0" dirty="0">
                <a:solidFill>
                  <a:srgbClr val="000000"/>
                </a:solidFill>
                <a:latin typeface="+mj-lt"/>
              </a:rPr>
              <a:t>) or Parcel (</a:t>
            </a:r>
            <a:r>
              <a:rPr lang="en-US" sz="1800" b="1" i="0" u="none" strike="noStrike" baseline="0" dirty="0">
                <a:solidFill>
                  <a:srgbClr val="003333"/>
                </a:solidFill>
                <a:latin typeface="+mj-lt"/>
              </a:rPr>
              <a:t>https://parceljs.org/</a:t>
            </a:r>
            <a:r>
              <a:rPr lang="en-US" sz="1800" b="0" i="0" u="none" strike="noStrike" baseline="0" dirty="0">
                <a:solidFill>
                  <a:srgbClr val="000000"/>
                </a:solidFill>
                <a:latin typeface="+mj-lt"/>
              </a:rPr>
              <a:t>) might be a better choice.</a:t>
            </a:r>
          </a:p>
          <a:p>
            <a:pPr marL="114300" indent="0" algn="l">
              <a:buNone/>
            </a:pPr>
            <a:r>
              <a:rPr lang="en-CA" sz="1800" dirty="0">
                <a:solidFill>
                  <a:srgbClr val="000000"/>
                </a:solidFill>
                <a:latin typeface="+mj-lt"/>
              </a:rPr>
              <a:t>T</a:t>
            </a:r>
            <a:r>
              <a:rPr lang="en-CA" sz="1800" b="0" i="0" u="none" strike="noStrike" baseline="0" dirty="0">
                <a:solidFill>
                  <a:srgbClr val="000000"/>
                </a:solidFill>
                <a:latin typeface="+mj-lt"/>
              </a:rPr>
              <a:t>o do </a:t>
            </a:r>
            <a:r>
              <a:rPr lang="en-US" sz="1800" b="0" i="0" u="none" strike="noStrike" baseline="0" dirty="0">
                <a:solidFill>
                  <a:srgbClr val="000000"/>
                </a:solidFill>
                <a:latin typeface="+mj-lt"/>
              </a:rPr>
              <a:t>JavaScript-to-HTML rendering on the server at design time you might use Next.js (</a:t>
            </a:r>
            <a:r>
              <a:rPr lang="en-US" sz="1800" b="1" i="0" u="none" strike="noStrike" baseline="0" dirty="0">
                <a:solidFill>
                  <a:srgbClr val="003333"/>
                </a:solidFill>
                <a:latin typeface="+mj-lt"/>
                <a:hlinkClick r:id="rId2"/>
              </a:rPr>
              <a:t>https://nextjs.org/</a:t>
            </a:r>
            <a:r>
              <a:rPr lang="en-US" sz="1800" b="0" i="0" u="none" strike="noStrike" baseline="0" dirty="0">
                <a:solidFill>
                  <a:srgbClr val="000000"/>
                </a:solidFill>
                <a:latin typeface="+mj-lt"/>
              </a:rPr>
              <a:t>).</a:t>
            </a:r>
          </a:p>
          <a:p>
            <a:pPr marL="114300" indent="0" algn="l">
              <a:buNone/>
            </a:pPr>
            <a:r>
              <a:rPr lang="en-CA" sz="1800" b="0" i="0" u="none" strike="noStrike" baseline="0" dirty="0">
                <a:solidFill>
                  <a:srgbClr val="000000"/>
                </a:solidFill>
                <a:latin typeface="+mj-lt"/>
              </a:rPr>
              <a:t>Gatsby (</a:t>
            </a:r>
            <a:r>
              <a:rPr lang="en-CA" sz="1800" b="1" i="0" u="none" strike="noStrike" baseline="0" dirty="0">
                <a:solidFill>
                  <a:srgbClr val="003333"/>
                </a:solidFill>
                <a:latin typeface="+mj-lt"/>
                <a:hlinkClick r:id="rId3"/>
              </a:rPr>
              <a:t>https://www.</a:t>
            </a:r>
            <a:r>
              <a:rPr lang="en-US" sz="1800" b="1" i="0" u="none" strike="noStrike" baseline="0" dirty="0">
                <a:solidFill>
                  <a:srgbClr val="003333"/>
                </a:solidFill>
                <a:latin typeface="+mj-lt"/>
                <a:hlinkClick r:id="rId3"/>
              </a:rPr>
              <a:t>gatsbyjs.org/</a:t>
            </a:r>
            <a:r>
              <a:rPr lang="en-US" sz="1800" b="0" i="0" u="none" strike="noStrike" baseline="0" dirty="0">
                <a:solidFill>
                  <a:srgbClr val="000000"/>
                </a:solidFill>
                <a:latin typeface="+mj-lt"/>
              </a:rPr>
              <a:t>) is a framework for creating static websites using React. Behind the scenes, it uses </a:t>
            </a:r>
            <a:r>
              <a:rPr lang="en-US" sz="1800" b="0" i="0" u="none" strike="noStrike" baseline="0" dirty="0" err="1">
                <a:solidFill>
                  <a:srgbClr val="000000"/>
                </a:solidFill>
                <a:latin typeface="+mj-lt"/>
              </a:rPr>
              <a:t>GraphQL</a:t>
            </a:r>
            <a:r>
              <a:rPr lang="en-US" sz="1800" b="0" i="0" u="none" strike="noStrike" baseline="0" dirty="0">
                <a:solidFill>
                  <a:srgbClr val="000000"/>
                </a:solidFill>
                <a:latin typeface="+mj-lt"/>
              </a:rPr>
              <a:t> to access markdown files and external APIs for its data </a:t>
            </a:r>
            <a:r>
              <a:rPr lang="en-CA" sz="1800" b="0" i="0" u="none" strike="noStrike" baseline="0" dirty="0">
                <a:solidFill>
                  <a:srgbClr val="000000"/>
                </a:solidFill>
                <a:latin typeface="+mj-lt"/>
              </a:rPr>
              <a:t>needs.</a:t>
            </a:r>
            <a:endParaRPr lang="en-CA" dirty="0">
              <a:latin typeface="+mj-lt"/>
            </a:endParaRPr>
          </a:p>
        </p:txBody>
      </p:sp>
    </p:spTree>
    <p:extLst>
      <p:ext uri="{BB962C8B-B14F-4D97-AF65-F5344CB8AC3E}">
        <p14:creationId xmlns:p14="http://schemas.microsoft.com/office/powerpoint/2010/main" val="26211122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31029-DEE1-4EAF-BDC2-237001A9B173}"/>
              </a:ext>
            </a:extLst>
          </p:cNvPr>
          <p:cNvSpPr>
            <a:spLocks noGrp="1"/>
          </p:cNvSpPr>
          <p:nvPr>
            <p:ph type="title"/>
          </p:nvPr>
        </p:nvSpPr>
        <p:spPr/>
        <p:txBody>
          <a:bodyPr/>
          <a:lstStyle/>
          <a:p>
            <a:r>
              <a:rPr lang="en-CA" dirty="0"/>
              <a:t>React Lifecycle</a:t>
            </a:r>
          </a:p>
        </p:txBody>
      </p:sp>
      <p:sp>
        <p:nvSpPr>
          <p:cNvPr id="3" name="Text Placeholder 2">
            <a:extLst>
              <a:ext uri="{FF2B5EF4-FFF2-40B4-BE49-F238E27FC236}">
                <a16:creationId xmlns:a16="http://schemas.microsoft.com/office/drawing/2014/main" id="{B2B4D158-5ACF-43DE-8810-325F5A6DBFDD}"/>
              </a:ext>
            </a:extLst>
          </p:cNvPr>
          <p:cNvSpPr>
            <a:spLocks noGrp="1"/>
          </p:cNvSpPr>
          <p:nvPr>
            <p:ph type="body" idx="1"/>
          </p:nvPr>
        </p:nvSpPr>
        <p:spPr/>
        <p:txBody>
          <a:bodyPr/>
          <a:lstStyle/>
          <a:p>
            <a:pPr marL="114300" indent="0" algn="l">
              <a:buNone/>
            </a:pPr>
            <a:r>
              <a:rPr lang="en-CA" sz="1800" b="0" i="0" u="none" strike="noStrike" baseline="0" dirty="0">
                <a:latin typeface="+mj-lt"/>
              </a:rPr>
              <a:t>It is important to </a:t>
            </a:r>
            <a:r>
              <a:rPr lang="en-US" sz="1800" b="0" i="0" u="none" strike="noStrike" baseline="0" dirty="0">
                <a:latin typeface="+mj-lt"/>
              </a:rPr>
              <a:t>recognize that things happen in React in a certain order. You can programmatically interact with this order by working with the React lifecycle methods. Every component travels through a lifecycle of events.</a:t>
            </a:r>
          </a:p>
          <a:p>
            <a:pPr algn="l"/>
            <a:r>
              <a:rPr lang="en-US" sz="1800" b="0" i="0" u="none" strike="noStrike" baseline="0" dirty="0">
                <a:latin typeface="+mj-lt"/>
              </a:rPr>
              <a:t>The </a:t>
            </a:r>
            <a:r>
              <a:rPr lang="en-US" sz="1800" b="1" i="0" u="none" strike="noStrike" baseline="0" dirty="0">
                <a:latin typeface="+mj-lt"/>
              </a:rPr>
              <a:t>render</a:t>
            </a:r>
            <a:r>
              <a:rPr lang="en-US" sz="1800" b="0" i="0" u="none" strike="noStrike" baseline="0" dirty="0">
                <a:latin typeface="+mj-lt"/>
              </a:rPr>
              <a:t>() event is triggered when the component is </a:t>
            </a:r>
            <a:r>
              <a:rPr lang="en-US" sz="1800" b="0" i="1" u="none" strike="noStrike" baseline="0" dirty="0">
                <a:latin typeface="+mj-lt"/>
              </a:rPr>
              <a:t>mounted </a:t>
            </a:r>
            <a:r>
              <a:rPr lang="en-US" sz="1800" b="0" i="0" u="none" strike="noStrike" baseline="0" dirty="0">
                <a:latin typeface="+mj-lt"/>
              </a:rPr>
              <a:t>(i.e., when it is created and inserted into the DOM) and when it is </a:t>
            </a:r>
            <a:r>
              <a:rPr lang="en-US" sz="1800" b="0" i="1" u="none" strike="noStrike" baseline="0" dirty="0">
                <a:latin typeface="+mj-lt"/>
              </a:rPr>
              <a:t>updated</a:t>
            </a:r>
          </a:p>
          <a:p>
            <a:pPr algn="l"/>
            <a:r>
              <a:rPr lang="en-US" sz="1800" b="1" i="0" u="none" strike="noStrike" baseline="0" dirty="0" err="1">
                <a:latin typeface="+mj-lt"/>
              </a:rPr>
              <a:t>componentDidMount</a:t>
            </a:r>
            <a:r>
              <a:rPr lang="en-US" sz="1800" b="0" i="0" u="none" strike="noStrike" baseline="0" dirty="0">
                <a:latin typeface="+mj-lt"/>
              </a:rPr>
              <a:t>()</a:t>
            </a:r>
            <a:r>
              <a:rPr lang="en-US" sz="1800" dirty="0">
                <a:latin typeface="+mj-lt"/>
              </a:rPr>
              <a:t> </a:t>
            </a:r>
            <a:r>
              <a:rPr lang="en-US" sz="1800" b="0" i="0" u="none" strike="noStrike" baseline="0" dirty="0">
                <a:latin typeface="+mj-lt"/>
              </a:rPr>
              <a:t>is called after the first call to render(). This is typically where data would be fetched from an API.</a:t>
            </a:r>
          </a:p>
          <a:p>
            <a:pPr marL="114300" indent="0" algn="l">
              <a:buNone/>
            </a:pPr>
            <a:r>
              <a:rPr lang="en-US" sz="1800" b="0" i="0" u="none" strike="noStrike" baseline="0" dirty="0">
                <a:latin typeface="+mj-lt"/>
              </a:rPr>
              <a:t>React will call several events in a specific order; the most commonly used are </a:t>
            </a:r>
            <a:r>
              <a:rPr lang="en-US" sz="1800" b="1" i="0" u="none" strike="noStrike" baseline="0" dirty="0" err="1">
                <a:latin typeface="+mj-lt"/>
              </a:rPr>
              <a:t>shouldComponentUpdate</a:t>
            </a:r>
            <a:r>
              <a:rPr lang="en-US" sz="1800" b="0" i="0" u="none" strike="noStrike" baseline="0" dirty="0">
                <a:latin typeface="+mj-lt"/>
              </a:rPr>
              <a:t>(), </a:t>
            </a:r>
            <a:r>
              <a:rPr lang="en-US" sz="1800" b="1" i="0" u="none" strike="noStrike" baseline="0" dirty="0">
                <a:latin typeface="+mj-lt"/>
              </a:rPr>
              <a:t>render</a:t>
            </a:r>
            <a:r>
              <a:rPr lang="en-US" sz="1800" b="0" i="0" u="none" strike="noStrike" baseline="0" dirty="0">
                <a:latin typeface="+mj-lt"/>
              </a:rPr>
              <a:t>(), and then </a:t>
            </a:r>
            <a:r>
              <a:rPr lang="en-US" sz="1800" b="1" i="0" u="none" strike="noStrike" baseline="0" dirty="0" err="1">
                <a:latin typeface="+mj-lt"/>
              </a:rPr>
              <a:t>componentDidUpdate</a:t>
            </a:r>
            <a:r>
              <a:rPr lang="en-US"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4225264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50796-81CD-4104-8202-3D2BD9277170}"/>
              </a:ext>
            </a:extLst>
          </p:cNvPr>
          <p:cNvSpPr>
            <a:spLocks noGrp="1"/>
          </p:cNvSpPr>
          <p:nvPr>
            <p:ph type="title"/>
          </p:nvPr>
        </p:nvSpPr>
        <p:spPr/>
        <p:txBody>
          <a:bodyPr/>
          <a:lstStyle/>
          <a:p>
            <a:r>
              <a:rPr lang="en-CA" dirty="0"/>
              <a:t>Fetching Data</a:t>
            </a:r>
          </a:p>
        </p:txBody>
      </p:sp>
      <p:sp>
        <p:nvSpPr>
          <p:cNvPr id="3" name="Text Placeholder 2">
            <a:extLst>
              <a:ext uri="{FF2B5EF4-FFF2-40B4-BE49-F238E27FC236}">
                <a16:creationId xmlns:a16="http://schemas.microsoft.com/office/drawing/2014/main" id="{F411C3F8-2D0C-473D-A7AB-BCE38C7E93A8}"/>
              </a:ext>
            </a:extLst>
          </p:cNvPr>
          <p:cNvSpPr>
            <a:spLocks noGrp="1"/>
          </p:cNvSpPr>
          <p:nvPr>
            <p:ph type="body" idx="1"/>
          </p:nvPr>
        </p:nvSpPr>
        <p:spPr>
          <a:xfrm>
            <a:off x="457200" y="1081088"/>
            <a:ext cx="8232775" cy="822959"/>
          </a:xfrm>
        </p:spPr>
        <p:txBody>
          <a:bodyPr/>
          <a:lstStyle/>
          <a:p>
            <a:pPr marL="114300" indent="0" algn="l">
              <a:buNone/>
            </a:pPr>
            <a:r>
              <a:rPr lang="en-US" sz="1800" b="0" i="0" u="none" strike="noStrike" baseline="0" dirty="0">
                <a:latin typeface="+mj-lt"/>
              </a:rPr>
              <a:t>In React, we have to retrieve data at a specific point in the component’s </a:t>
            </a:r>
            <a:r>
              <a:rPr lang="en-CA" sz="1800" b="0" i="0" u="none" strike="noStrike" baseline="0" dirty="0">
                <a:latin typeface="+mj-lt"/>
              </a:rPr>
              <a:t>life cycle. </a:t>
            </a:r>
            <a:r>
              <a:rPr lang="en-US" sz="1800" b="0" i="0" u="none" strike="noStrike" baseline="0" dirty="0">
                <a:latin typeface="+mj-lt"/>
              </a:rPr>
              <a:t>For instance, to fetch a list of paintings from an API, you would write</a:t>
            </a:r>
          </a:p>
          <a:p>
            <a:pPr marL="571500" lvl="1" indent="0">
              <a:buNone/>
            </a:pPr>
            <a:endParaRPr lang="en-CA" sz="1200" dirty="0">
              <a:latin typeface="Calibri" panose="020F0502020204030204" pitchFamily="34" charset="0"/>
              <a:cs typeface="Calibri" panose="020F0502020204030204" pitchFamily="34" charset="0"/>
            </a:endParaRPr>
          </a:p>
        </p:txBody>
      </p:sp>
      <p:sp>
        <p:nvSpPr>
          <p:cNvPr id="4" name="Text Placeholder 2">
            <a:extLst>
              <a:ext uri="{FF2B5EF4-FFF2-40B4-BE49-F238E27FC236}">
                <a16:creationId xmlns:a16="http://schemas.microsoft.com/office/drawing/2014/main" id="{0CAD3CDB-861A-4F78-B341-0267CB0D7A86}"/>
              </a:ext>
            </a:extLst>
          </p:cNvPr>
          <p:cNvSpPr txBox="1">
            <a:spLocks/>
          </p:cNvSpPr>
          <p:nvPr/>
        </p:nvSpPr>
        <p:spPr>
          <a:xfrm>
            <a:off x="663389" y="1904047"/>
            <a:ext cx="8232775" cy="2807802"/>
          </a:xfrm>
          <a:prstGeom prst="rect">
            <a:avLst/>
          </a:prstGeom>
          <a:noFill/>
          <a:ln>
            <a:noFill/>
          </a:ln>
        </p:spPr>
        <p:txBody>
          <a:bodyPr spcFirstLastPara="1" wrap="square" lIns="91425" tIns="91425" rIns="91425" bIns="91425" numCol="2"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defTabSz="180000">
              <a:spcBef>
                <a:spcPts val="500"/>
              </a:spcBef>
              <a:buNone/>
            </a:pPr>
            <a:r>
              <a:rPr lang="en-US" sz="1200" dirty="0">
                <a:latin typeface="Calibri" panose="020F0502020204030204" pitchFamily="34" charset="0"/>
                <a:cs typeface="Calibri" panose="020F0502020204030204" pitchFamily="34" charset="0"/>
              </a:rPr>
              <a:t>class App extends </a:t>
            </a:r>
            <a:r>
              <a:rPr lang="en-US" sz="1200" dirty="0" err="1">
                <a:latin typeface="Calibri" panose="020F0502020204030204" pitchFamily="34" charset="0"/>
                <a:cs typeface="Calibri" panose="020F0502020204030204" pitchFamily="34" charset="0"/>
              </a:rPr>
              <a:t>React.Component</a:t>
            </a:r>
            <a:r>
              <a:rPr lang="en-US" sz="1200" dirty="0">
                <a:latin typeface="Calibri" panose="020F0502020204030204" pitchFamily="34" charset="0"/>
                <a:cs typeface="Calibri" panose="020F0502020204030204" pitchFamily="34" charset="0"/>
              </a:rPr>
              <a:t> {</a:t>
            </a:r>
          </a:p>
          <a:p>
            <a:pPr marL="114300" indent="0" defTabSz="180000">
              <a:spcBef>
                <a:spcPts val="500"/>
              </a:spcBef>
              <a:buNone/>
            </a:pPr>
            <a:r>
              <a:rPr lang="en-CA" sz="1200" dirty="0">
                <a:latin typeface="Calibri" panose="020F0502020204030204" pitchFamily="34" charset="0"/>
                <a:cs typeface="Calibri" panose="020F0502020204030204" pitchFamily="34" charset="0"/>
              </a:rPr>
              <a:t>	constructor(props) {</a:t>
            </a:r>
          </a:p>
          <a:p>
            <a:pPr marL="114300" indent="0" defTabSz="180000">
              <a:spcBef>
                <a:spcPts val="500"/>
              </a:spcBef>
              <a:buNone/>
            </a:pPr>
            <a:r>
              <a:rPr lang="en-CA" sz="1200" dirty="0">
                <a:latin typeface="Calibri" panose="020F0502020204030204" pitchFamily="34" charset="0"/>
                <a:cs typeface="Calibri" panose="020F0502020204030204" pitchFamily="34" charset="0"/>
              </a:rPr>
              <a:t>		super(props);</a:t>
            </a:r>
          </a:p>
          <a:p>
            <a:pPr marL="114300" indent="0" defTabSz="180000">
              <a:spcBef>
                <a:spcPts val="500"/>
              </a:spcBef>
              <a:buNone/>
            </a:pPr>
            <a:r>
              <a:rPr lang="en-CA" sz="1200" dirty="0">
                <a:latin typeface="Calibri" panose="020F0502020204030204" pitchFamily="34" charset="0"/>
                <a:cs typeface="Calibri" panose="020F0502020204030204" pitchFamily="34" charset="0"/>
              </a:rPr>
              <a:t>		</a:t>
            </a:r>
            <a:r>
              <a:rPr lang="en-CA" sz="1200" dirty="0" err="1">
                <a:latin typeface="Calibri" panose="020F0502020204030204" pitchFamily="34" charset="0"/>
                <a:cs typeface="Calibri" panose="020F0502020204030204" pitchFamily="34" charset="0"/>
              </a:rPr>
              <a:t>this.state</a:t>
            </a:r>
            <a:r>
              <a:rPr lang="en-CA" sz="1200" dirty="0">
                <a:latin typeface="Calibri" panose="020F0502020204030204" pitchFamily="34" charset="0"/>
                <a:cs typeface="Calibri" panose="020F0502020204030204" pitchFamily="34" charset="0"/>
              </a:rPr>
              <a:t> = { paintings: [] };</a:t>
            </a:r>
          </a:p>
          <a:p>
            <a:pPr marL="114300" indent="0" defTabSz="180000">
              <a:spcBef>
                <a:spcPts val="500"/>
              </a:spcBef>
              <a:buNone/>
            </a:pPr>
            <a:r>
              <a:rPr lang="en-CA" sz="1200" dirty="0">
                <a:latin typeface="Calibri" panose="020F0502020204030204" pitchFamily="34" charset="0"/>
                <a:cs typeface="Calibri" panose="020F0502020204030204" pitchFamily="34" charset="0"/>
              </a:rPr>
              <a:t>}</a:t>
            </a:r>
          </a:p>
          <a:p>
            <a:pPr marL="114300" indent="0" defTabSz="180000">
              <a:spcBef>
                <a:spcPts val="500"/>
              </a:spcBef>
              <a:buNone/>
            </a:pPr>
            <a:r>
              <a:rPr lang="en-CA" sz="1200" dirty="0">
                <a:latin typeface="Calibri" panose="020F0502020204030204" pitchFamily="34" charset="0"/>
                <a:cs typeface="Calibri" panose="020F0502020204030204" pitchFamily="34" charset="0"/>
              </a:rPr>
              <a:t>async </a:t>
            </a:r>
            <a:r>
              <a:rPr lang="en-CA" sz="1200" dirty="0" err="1">
                <a:latin typeface="Calibri" panose="020F0502020204030204" pitchFamily="34" charset="0"/>
                <a:cs typeface="Calibri" panose="020F0502020204030204" pitchFamily="34" charset="0"/>
              </a:rPr>
              <a:t>componentDidMount</a:t>
            </a:r>
            <a:r>
              <a:rPr lang="en-CA" sz="1200" dirty="0">
                <a:latin typeface="Calibri" panose="020F0502020204030204" pitchFamily="34" charset="0"/>
                <a:cs typeface="Calibri" panose="020F0502020204030204" pitchFamily="34" charset="0"/>
              </a:rPr>
              <a:t>() {</a:t>
            </a:r>
          </a:p>
          <a:p>
            <a:pPr marL="114300" indent="0" defTabSz="180000">
              <a:spcBef>
                <a:spcPts val="500"/>
              </a:spcBef>
              <a:buNone/>
            </a:pPr>
            <a:r>
              <a:rPr lang="en-CA" sz="1200" dirty="0">
                <a:latin typeface="Calibri" panose="020F0502020204030204" pitchFamily="34" charset="0"/>
                <a:cs typeface="Calibri" panose="020F0502020204030204" pitchFamily="34" charset="0"/>
              </a:rPr>
              <a:t>	try {</a:t>
            </a:r>
          </a:p>
          <a:p>
            <a:pPr marL="114300" indent="0" defTabSz="180000">
              <a:spcBef>
                <a:spcPts val="500"/>
              </a:spcBef>
              <a:buNone/>
            </a:pPr>
            <a:r>
              <a:rPr lang="en-CA" sz="1200" dirty="0">
                <a:latin typeface="Calibri" panose="020F0502020204030204" pitchFamily="34" charset="0"/>
                <a:cs typeface="Calibri" panose="020F0502020204030204" pitchFamily="34" charset="0"/>
              </a:rPr>
              <a:t>		const </a:t>
            </a:r>
            <a:r>
              <a:rPr lang="en-CA" sz="1200" dirty="0" err="1">
                <a:latin typeface="Calibri" panose="020F0502020204030204" pitchFamily="34" charset="0"/>
                <a:cs typeface="Calibri" panose="020F0502020204030204" pitchFamily="34" charset="0"/>
              </a:rPr>
              <a:t>url</a:t>
            </a:r>
            <a:r>
              <a:rPr lang="en-CA" sz="1200" dirty="0">
                <a:latin typeface="Calibri" panose="020F0502020204030204" pitchFamily="34" charset="0"/>
                <a:cs typeface="Calibri" panose="020F0502020204030204" pitchFamily="34" charset="0"/>
              </a:rPr>
              <a:t> ="http://randyconnolly.com/</a:t>
            </a:r>
            <a:r>
              <a:rPr lang="en-CA" sz="1200" dirty="0" err="1">
                <a:latin typeface="Calibri" panose="020F0502020204030204" pitchFamily="34" charset="0"/>
                <a:cs typeface="Calibri" panose="020F0502020204030204" pitchFamily="34" charset="0"/>
              </a:rPr>
              <a:t>funwebdev</a:t>
            </a:r>
            <a:r>
              <a:rPr lang="en-CA" sz="1200" dirty="0">
                <a:latin typeface="Calibri" panose="020F0502020204030204" pitchFamily="34" charset="0"/>
                <a:cs typeface="Calibri" panose="020F0502020204030204" pitchFamily="34" charset="0"/>
              </a:rPr>
              <a:t>/3rd/</a:t>
            </a:r>
            <a:r>
              <a:rPr lang="en-CA" sz="1200" dirty="0" err="1">
                <a:latin typeface="Calibri" panose="020F0502020204030204" pitchFamily="34" charset="0"/>
                <a:cs typeface="Calibri" panose="020F0502020204030204" pitchFamily="34" charset="0"/>
              </a:rPr>
              <a:t>api</a:t>
            </a:r>
            <a:r>
              <a:rPr lang="en-CA" sz="1200" dirty="0">
                <a:latin typeface="Calibri" panose="020F0502020204030204" pitchFamily="34" charset="0"/>
                <a:cs typeface="Calibri" panose="020F0502020204030204" pitchFamily="34" charset="0"/>
              </a:rPr>
              <a:t>/art/</a:t>
            </a:r>
            <a:r>
              <a:rPr lang="en-CA" sz="1200" dirty="0" err="1">
                <a:latin typeface="Calibri" panose="020F0502020204030204" pitchFamily="34" charset="0"/>
                <a:cs typeface="Calibri" panose="020F0502020204030204" pitchFamily="34" charset="0"/>
              </a:rPr>
              <a:t>paintings.php</a:t>
            </a:r>
            <a:r>
              <a:rPr lang="en-CA" sz="1200" dirty="0">
                <a:latin typeface="Calibri" panose="020F0502020204030204" pitchFamily="34" charset="0"/>
                <a:cs typeface="Calibri" panose="020F0502020204030204" pitchFamily="34" charset="0"/>
              </a:rPr>
              <a:t>";</a:t>
            </a:r>
          </a:p>
          <a:p>
            <a:pPr marL="114300" indent="0" defTabSz="180000">
              <a:spcBef>
                <a:spcPts val="500"/>
              </a:spcBef>
              <a:buNone/>
            </a:pPr>
            <a:r>
              <a:rPr lang="en-US" sz="1200" dirty="0">
                <a:latin typeface="Calibri" panose="020F0502020204030204" pitchFamily="34" charset="0"/>
                <a:cs typeface="Calibri" panose="020F0502020204030204" pitchFamily="34" charset="0"/>
              </a:rPr>
              <a:t>		const response = await fetch(</a:t>
            </a:r>
            <a:r>
              <a:rPr lang="en-US" sz="1200" dirty="0" err="1">
                <a:latin typeface="Calibri" panose="020F0502020204030204" pitchFamily="34" charset="0"/>
                <a:cs typeface="Calibri" panose="020F0502020204030204" pitchFamily="34" charset="0"/>
              </a:rPr>
              <a:t>url</a:t>
            </a:r>
            <a:r>
              <a:rPr lang="en-US" sz="1200" dirty="0">
                <a:latin typeface="Calibri" panose="020F0502020204030204" pitchFamily="34" charset="0"/>
                <a:cs typeface="Calibri" panose="020F0502020204030204" pitchFamily="34" charset="0"/>
              </a:rPr>
              <a:t>);</a:t>
            </a:r>
          </a:p>
          <a:p>
            <a:pPr marL="114300" indent="0" defTabSz="180000">
              <a:spcBef>
                <a:spcPts val="500"/>
              </a:spcBef>
              <a:buNone/>
            </a:pPr>
            <a:r>
              <a:rPr lang="fr-FR" sz="1200" dirty="0">
                <a:latin typeface="Calibri" panose="020F0502020204030204" pitchFamily="34" charset="0"/>
                <a:cs typeface="Calibri" panose="020F0502020204030204" pitchFamily="34" charset="0"/>
              </a:rPr>
              <a:t>		const jsonData = await response.json();</a:t>
            </a:r>
          </a:p>
          <a:p>
            <a:pPr marL="114300" indent="0" defTabSz="180000">
              <a:spcBef>
                <a:spcPts val="500"/>
              </a:spcBef>
              <a:buNone/>
            </a:pPr>
            <a:r>
              <a:rPr lang="en-CA" sz="1200" dirty="0">
                <a:latin typeface="Calibri" panose="020F0502020204030204" pitchFamily="34" charset="0"/>
                <a:cs typeface="Calibri" panose="020F0502020204030204" pitchFamily="34" charset="0"/>
              </a:rPr>
              <a:t>		</a:t>
            </a:r>
            <a:r>
              <a:rPr lang="en-CA" sz="1200" dirty="0" err="1">
                <a:latin typeface="Calibri" panose="020F0502020204030204" pitchFamily="34" charset="0"/>
                <a:cs typeface="Calibri" panose="020F0502020204030204" pitchFamily="34" charset="0"/>
              </a:rPr>
              <a:t>this.setState</a:t>
            </a:r>
            <a:r>
              <a:rPr lang="en-CA" sz="1200" dirty="0">
                <a:latin typeface="Calibri" panose="020F0502020204030204" pitchFamily="34" charset="0"/>
                <a:cs typeface="Calibri" panose="020F0502020204030204" pitchFamily="34" charset="0"/>
              </a:rPr>
              <a:t>( {photos: </a:t>
            </a:r>
            <a:r>
              <a:rPr lang="en-CA" sz="1200" dirty="0" err="1">
                <a:latin typeface="Calibri" panose="020F0502020204030204" pitchFamily="34" charset="0"/>
                <a:cs typeface="Calibri" panose="020F0502020204030204" pitchFamily="34" charset="0"/>
              </a:rPr>
              <a:t>jsonData</a:t>
            </a:r>
            <a:r>
              <a:rPr lang="en-CA" sz="1200" dirty="0">
                <a:latin typeface="Calibri" panose="020F0502020204030204" pitchFamily="34" charset="0"/>
                <a:cs typeface="Calibri" panose="020F0502020204030204" pitchFamily="34" charset="0"/>
              </a:rPr>
              <a:t>} );</a:t>
            </a:r>
          </a:p>
          <a:p>
            <a:pPr marL="114300" indent="0" defTabSz="180000">
              <a:spcBef>
                <a:spcPts val="500"/>
              </a:spcBef>
              <a:buNone/>
            </a:pPr>
            <a:r>
              <a:rPr lang="en-CA" sz="1200" dirty="0">
                <a:latin typeface="Calibri" panose="020F0502020204030204" pitchFamily="34" charset="0"/>
                <a:cs typeface="Calibri" panose="020F0502020204030204" pitchFamily="34" charset="0"/>
              </a:rPr>
              <a:t>	}</a:t>
            </a:r>
          </a:p>
          <a:p>
            <a:pPr marL="114300" indent="0" defTabSz="180000">
              <a:spcBef>
                <a:spcPts val="500"/>
              </a:spcBef>
              <a:buNone/>
            </a:pPr>
            <a:r>
              <a:rPr lang="en-CA" sz="1200" dirty="0">
                <a:latin typeface="Calibri" panose="020F0502020204030204" pitchFamily="34" charset="0"/>
                <a:cs typeface="Calibri" panose="020F0502020204030204" pitchFamily="34" charset="0"/>
              </a:rPr>
              <a:t>	catch (error) {</a:t>
            </a:r>
            <a:r>
              <a:rPr lang="en-CA" sz="1200" dirty="0" err="1">
                <a:latin typeface="Calibri" panose="020F0502020204030204" pitchFamily="34" charset="0"/>
                <a:cs typeface="Calibri" panose="020F0502020204030204" pitchFamily="34" charset="0"/>
              </a:rPr>
              <a:t>console.error</a:t>
            </a:r>
            <a:r>
              <a:rPr lang="en-CA" sz="1200" dirty="0">
                <a:latin typeface="Calibri" panose="020F0502020204030204" pitchFamily="34" charset="0"/>
                <a:cs typeface="Calibri" panose="020F0502020204030204" pitchFamily="34" charset="0"/>
              </a:rPr>
              <a:t>(error);}</a:t>
            </a:r>
          </a:p>
          <a:p>
            <a:pPr marL="114300" indent="0" defTabSz="180000">
              <a:spcBef>
                <a:spcPts val="500"/>
              </a:spcBef>
              <a:buNone/>
            </a:pPr>
            <a:r>
              <a:rPr lang="en-CA" sz="1200" dirty="0">
                <a:latin typeface="Calibri" panose="020F0502020204030204" pitchFamily="34" charset="0"/>
                <a:cs typeface="Calibri" panose="020F0502020204030204" pitchFamily="34" charset="0"/>
              </a:rPr>
              <a:t>}</a:t>
            </a:r>
          </a:p>
          <a:p>
            <a:pPr marL="114300" indent="0" defTabSz="180000">
              <a:spcBef>
                <a:spcPts val="500"/>
              </a:spcBef>
              <a:buNone/>
            </a:pPr>
            <a:r>
              <a:rPr lang="en-CA" sz="1200" dirty="0">
                <a:latin typeface="Calibri" panose="020F0502020204030204" pitchFamily="34" charset="0"/>
                <a:cs typeface="Calibri" panose="020F0502020204030204" pitchFamily="34" charset="0"/>
              </a:rPr>
              <a:t>…</a:t>
            </a:r>
          </a:p>
          <a:p>
            <a:pPr marL="114300" indent="0" defTabSz="180000">
              <a:spcBef>
                <a:spcPts val="500"/>
              </a:spcBef>
              <a:buNone/>
            </a:pPr>
            <a:r>
              <a:rPr lang="en-CA" sz="12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8929018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sz="2800" dirty="0"/>
              <a:t>Fetching data with </a:t>
            </a:r>
            <a:r>
              <a:rPr lang="en-US" sz="2800" dirty="0" err="1"/>
              <a:t>useEffect</a:t>
            </a:r>
            <a:r>
              <a:rPr lang="en-US" sz="2800" dirty="0"/>
              <a:t>().</a:t>
            </a:r>
            <a:endParaRPr lang="en-CA" sz="2800"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103637"/>
          </a:xfrm>
          <a:prstGeom prst="rect">
            <a:avLst/>
          </a:prstGeom>
          <a:solidFill>
            <a:srgbClr val="E6F0F5"/>
          </a:solidFill>
        </p:spPr>
        <p:txBody>
          <a:bodyPr wrap="square" numCol="2" rtlCol="0">
            <a:noAutofit/>
          </a:bodyPr>
          <a:lstStyle/>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import React, </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err="1">
                <a:solidFill>
                  <a:srgbClr val="9A0000"/>
                </a:solidFill>
                <a:latin typeface="Calibri" panose="020F0502020204030204" pitchFamily="34" charset="0"/>
                <a:cs typeface="Calibri" panose="020F0502020204030204" pitchFamily="34" charset="0"/>
              </a:rPr>
              <a:t>useEffect</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err="1">
                <a:solidFill>
                  <a:srgbClr val="9A0000"/>
                </a:solidFill>
                <a:latin typeface="Calibri" panose="020F0502020204030204" pitchFamily="34" charset="0"/>
                <a:cs typeface="Calibri" panose="020F0502020204030204" pitchFamily="34" charset="0"/>
              </a:rPr>
              <a:t>useState</a:t>
            </a:r>
            <a:r>
              <a:rPr lang="en-US" b="0" i="0" u="none" strike="noStrike" baseline="0" dirty="0">
                <a:solidFill>
                  <a:srgbClr val="9A0000"/>
                </a:solidFill>
                <a:latin typeface="Calibri" panose="020F0502020204030204" pitchFamily="34" charset="0"/>
                <a:cs typeface="Calibri" panose="020F0502020204030204" pitchFamily="34" charset="0"/>
              </a:rPr>
              <a:t> } </a:t>
            </a:r>
            <a:r>
              <a:rPr lang="en-US" b="0" i="0" u="none" strike="noStrike" baseline="0" dirty="0">
                <a:solidFill>
                  <a:srgbClr val="000000"/>
                </a:solidFill>
                <a:latin typeface="Calibri" panose="020F0502020204030204" pitchFamily="34" charset="0"/>
                <a:cs typeface="Calibri" panose="020F0502020204030204" pitchFamily="34" charset="0"/>
              </a:rPr>
              <a:t>from 'react';</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import </a:t>
            </a:r>
            <a:r>
              <a:rPr lang="en-US" b="0" i="0" u="none" strike="noStrike" baseline="0" dirty="0" err="1">
                <a:solidFill>
                  <a:srgbClr val="000000"/>
                </a:solidFill>
                <a:latin typeface="Calibri" panose="020F0502020204030204" pitchFamily="34" charset="0"/>
                <a:cs typeface="Calibri" panose="020F0502020204030204" pitchFamily="34" charset="0"/>
              </a:rPr>
              <a:t>HeaderApp</a:t>
            </a:r>
            <a:r>
              <a:rPr lang="en-US" b="0" i="0" u="none" strike="noStrike" baseline="0" dirty="0">
                <a:solidFill>
                  <a:srgbClr val="000000"/>
                </a:solidFill>
                <a:latin typeface="Calibri" panose="020F0502020204030204" pitchFamily="34" charset="0"/>
                <a:cs typeface="Calibri" panose="020F0502020204030204" pitchFamily="34" charset="0"/>
              </a:rPr>
              <a:t> from './components/HeaderApp.js';</a:t>
            </a:r>
          </a:p>
          <a:p>
            <a:pPr algn="l" defTabSz="360000"/>
            <a:r>
              <a:rPr lang="en-US" b="0" i="0" u="none" strike="noStrike" baseline="0" dirty="0">
                <a:solidFill>
                  <a:srgbClr val="000000"/>
                </a:solidFill>
                <a:latin typeface="Calibri" panose="020F0502020204030204" pitchFamily="34" charset="0"/>
                <a:cs typeface="Calibri" panose="020F0502020204030204" pitchFamily="34" charset="0"/>
              </a:rPr>
              <a:t>import </a:t>
            </a:r>
            <a:r>
              <a:rPr lang="en-US" b="0" i="0" u="none" strike="noStrike" baseline="0" dirty="0" err="1">
                <a:solidFill>
                  <a:srgbClr val="000000"/>
                </a:solidFill>
                <a:latin typeface="Calibri" panose="020F0502020204030204" pitchFamily="34" charset="0"/>
                <a:cs typeface="Calibri" panose="020F0502020204030204" pitchFamily="34" charset="0"/>
              </a:rPr>
              <a:t>PhotoBrowser</a:t>
            </a:r>
            <a:r>
              <a:rPr lang="en-US" b="0" i="0" u="none" strike="noStrike" baseline="0" dirty="0">
                <a:solidFill>
                  <a:srgbClr val="000000"/>
                </a:solidFill>
                <a:latin typeface="Calibri" panose="020F0502020204030204" pitchFamily="34" charset="0"/>
                <a:cs typeface="Calibri" panose="020F0502020204030204" pitchFamily="34" charset="0"/>
              </a:rPr>
              <a:t> from './components/PhotoBrowser.js’;</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function App()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const [photos, </a:t>
            </a:r>
            <a:r>
              <a:rPr lang="en-CA" b="0" i="0" u="none" strike="noStrike" baseline="0" dirty="0" err="1">
                <a:solidFill>
                  <a:srgbClr val="000000"/>
                </a:solidFill>
                <a:latin typeface="Calibri" panose="020F0502020204030204" pitchFamily="34" charset="0"/>
                <a:cs typeface="Calibri" panose="020F0502020204030204" pitchFamily="34" charset="0"/>
              </a:rPr>
              <a:t>setPhotos</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useState</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a:t>
            </a:r>
            <a:r>
              <a:rPr lang="en-CA" b="0" i="0" u="none" strike="noStrike" baseline="0" dirty="0" err="1">
                <a:solidFill>
                  <a:srgbClr val="9A0000"/>
                </a:solidFill>
                <a:latin typeface="Calibri" panose="020F0502020204030204" pitchFamily="34" charset="0"/>
                <a:cs typeface="Calibri" panose="020F0502020204030204" pitchFamily="34" charset="0"/>
              </a:rPr>
              <a:t>useEffect</a:t>
            </a:r>
            <a:r>
              <a:rPr lang="en-CA" b="0" i="0" u="none" strike="noStrike" baseline="0" dirty="0">
                <a:solidFill>
                  <a:srgbClr val="9A0000"/>
                </a:solidFill>
                <a:latin typeface="Calibri" panose="020F0502020204030204" pitchFamily="34" charset="0"/>
                <a:cs typeface="Calibri" panose="020F0502020204030204" pitchFamily="34" charset="0"/>
              </a:rPr>
              <a:t>( () =&gt;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const </a:t>
            </a:r>
            <a:r>
              <a:rPr lang="en-CA" b="0" i="0" u="none" strike="noStrike" baseline="0" dirty="0" err="1">
                <a:solidFill>
                  <a:srgbClr val="9A0000"/>
                </a:solidFill>
                <a:latin typeface="Calibri" panose="020F0502020204030204" pitchFamily="34" charset="0"/>
                <a:cs typeface="Calibri" panose="020F0502020204030204" pitchFamily="34" charset="0"/>
              </a:rPr>
              <a:t>url</a:t>
            </a:r>
            <a:r>
              <a:rPr lang="en-CA" b="0" i="0" u="none" strike="noStrike" baseline="0" dirty="0">
                <a:solidFill>
                  <a:srgbClr val="9A0000"/>
                </a:solidFill>
                <a:latin typeface="Calibri" panose="020F0502020204030204" pitchFamily="34" charset="0"/>
                <a:cs typeface="Calibri" panose="020F0502020204030204" pitchFamily="34" charset="0"/>
              </a:rPr>
              <a:t> =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fetch(</a:t>
            </a:r>
            <a:r>
              <a:rPr lang="en-CA" b="0" i="0" u="none" strike="noStrike" baseline="0" dirty="0" err="1">
                <a:solidFill>
                  <a:srgbClr val="9A0000"/>
                </a:solidFill>
                <a:latin typeface="Calibri" panose="020F0502020204030204" pitchFamily="34" charset="0"/>
                <a:cs typeface="Calibri" panose="020F0502020204030204" pitchFamily="34" charset="0"/>
              </a:rPr>
              <a:t>url</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.then( resp =&gt; </a:t>
            </a:r>
            <a:r>
              <a:rPr lang="en-CA" b="0" i="0" u="none" strike="noStrike" baseline="0" dirty="0" err="1">
                <a:solidFill>
                  <a:srgbClr val="9A0000"/>
                </a:solidFill>
                <a:latin typeface="Calibri" panose="020F0502020204030204" pitchFamily="34" charset="0"/>
                <a:cs typeface="Calibri" panose="020F0502020204030204" pitchFamily="34" charset="0"/>
              </a:rPr>
              <a:t>resp.json</a:t>
            </a:r>
            <a:r>
              <a:rPr lang="en-CA"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.then( data =&gt; </a:t>
            </a:r>
            <a:r>
              <a:rPr lang="en-CA" b="0" i="0" u="none" strike="noStrike" baseline="0" dirty="0" err="1">
                <a:solidFill>
                  <a:srgbClr val="9A0000"/>
                </a:solidFill>
                <a:latin typeface="Calibri" panose="020F0502020204030204" pitchFamily="34" charset="0"/>
                <a:cs typeface="Calibri" panose="020F0502020204030204" pitchFamily="34" charset="0"/>
              </a:rPr>
              <a:t>setPhotos</a:t>
            </a:r>
            <a:r>
              <a:rPr lang="en-CA" b="0" i="0" u="none" strike="noStrike" baseline="0" dirty="0">
                <a:solidFill>
                  <a:srgbClr val="9A0000"/>
                </a:solidFill>
                <a:latin typeface="Calibri" panose="020F0502020204030204" pitchFamily="34" charset="0"/>
                <a:cs typeface="Calibri" panose="020F0502020204030204" pitchFamily="34" charset="0"/>
              </a:rPr>
              <a:t>(data))</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.catch( err =&gt; </a:t>
            </a:r>
            <a:r>
              <a:rPr lang="en-CA" b="0" i="0" u="none" strike="noStrike" baseline="0" dirty="0" err="1">
                <a:solidFill>
                  <a:srgbClr val="9A0000"/>
                </a:solidFill>
                <a:latin typeface="Calibri" panose="020F0502020204030204" pitchFamily="34" charset="0"/>
                <a:cs typeface="Calibri" panose="020F0502020204030204" pitchFamily="34" charset="0"/>
              </a:rPr>
              <a:t>console.error</a:t>
            </a:r>
            <a:r>
              <a:rPr lang="en-CA" b="0" i="0" u="none" strike="noStrike" baseline="0" dirty="0">
                <a:solidFill>
                  <a:srgbClr val="9A0000"/>
                </a:solidFill>
                <a:latin typeface="Calibri" panose="020F0502020204030204" pitchFamily="34" charset="0"/>
                <a:cs typeface="Calibri" panose="020F0502020204030204" pitchFamily="34" charset="0"/>
              </a:rPr>
              <a:t>(err));</a:t>
            </a:r>
          </a:p>
          <a:p>
            <a:pPr algn="l" defTabSz="360000"/>
            <a:r>
              <a:rPr lang="en-CA" b="0" i="0" u="none" strike="noStrike" baseline="0" dirty="0">
                <a:solidFill>
                  <a:srgbClr val="9A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return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&lt;main&gt;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a:t>
            </a:r>
            <a:r>
              <a:rPr lang="en-CA" b="0" i="0" u="none" strike="noStrike" baseline="0" dirty="0" err="1">
                <a:solidFill>
                  <a:srgbClr val="000000"/>
                </a:solidFill>
                <a:latin typeface="Calibri" panose="020F0502020204030204" pitchFamily="34" charset="0"/>
                <a:cs typeface="Calibri" panose="020F0502020204030204" pitchFamily="34" charset="0"/>
              </a:rPr>
              <a:t>HeaderApp</a:t>
            </a:r>
            <a:r>
              <a:rPr lang="en-CA" b="0" i="0" u="none" strike="noStrike" baseline="0" dirty="0">
                <a:solidFill>
                  <a:srgbClr val="000000"/>
                </a:solidFill>
                <a:latin typeface="Calibri" panose="020F0502020204030204" pitchFamily="34" charset="0"/>
                <a:cs typeface="Calibri" panose="020F0502020204030204" pitchFamily="34" charset="0"/>
              </a:rPr>
              <a:t> /&gt;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a:t>
            </a:r>
            <a:r>
              <a:rPr lang="en-CA" b="0" i="0" u="none" strike="noStrike" baseline="0" dirty="0" err="1">
                <a:solidFill>
                  <a:srgbClr val="000000"/>
                </a:solidFill>
                <a:latin typeface="Calibri" panose="020F0502020204030204" pitchFamily="34" charset="0"/>
                <a:cs typeface="Calibri" panose="020F0502020204030204" pitchFamily="34" charset="0"/>
              </a:rPr>
              <a:t>PhotoBrowser</a:t>
            </a:r>
            <a:r>
              <a:rPr lang="en-CA" b="0" i="0" u="none" strike="noStrike" baseline="0" dirty="0">
                <a:solidFill>
                  <a:srgbClr val="000000"/>
                </a:solidFill>
                <a:latin typeface="Calibri" panose="020F0502020204030204" pitchFamily="34" charset="0"/>
                <a:cs typeface="Calibri" panose="020F0502020204030204" pitchFamily="34" charset="0"/>
              </a:rPr>
              <a:t> photos={photos} /&gt;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&lt;/main&gt;</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36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5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281326"/>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11.9 </a:t>
            </a:r>
            <a:r>
              <a:rPr lang="en-US" sz="1200" b="0" i="0" u="none" strike="noStrike" baseline="0" dirty="0">
                <a:solidFill>
                  <a:srgbClr val="000000"/>
                </a:solidFill>
                <a:latin typeface="+mj-lt"/>
              </a:rPr>
              <a:t>Fetching data with </a:t>
            </a:r>
            <a:r>
              <a:rPr lang="en-US" sz="1200" b="0" i="0" u="none" strike="noStrike" baseline="0" dirty="0" err="1">
                <a:solidFill>
                  <a:srgbClr val="000000"/>
                </a:solidFill>
                <a:latin typeface="+mj-lt"/>
              </a:rPr>
              <a:t>useEffect</a:t>
            </a:r>
            <a:r>
              <a:rPr lang="en-US" sz="1200" b="0" i="0" u="none" strike="noStrike" baseline="0" dirty="0">
                <a:solidFill>
                  <a:srgbClr val="000000"/>
                </a:solidFill>
                <a:latin typeface="+mj-lt"/>
              </a:rPr>
              <a:t>().</a:t>
            </a:r>
            <a:endParaRPr lang="en-CA" sz="1200" dirty="0">
              <a:latin typeface="+mj-lt"/>
            </a:endParaRPr>
          </a:p>
        </p:txBody>
      </p:sp>
    </p:spTree>
    <p:extLst>
      <p:ext uri="{BB962C8B-B14F-4D97-AF65-F5344CB8AC3E}">
        <p14:creationId xmlns:p14="http://schemas.microsoft.com/office/powerpoint/2010/main" val="21691702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BFD6D-C3FB-452D-936B-7F3AB1A71025}"/>
              </a:ext>
            </a:extLst>
          </p:cNvPr>
          <p:cNvSpPr>
            <a:spLocks noGrp="1"/>
          </p:cNvSpPr>
          <p:nvPr>
            <p:ph type="title"/>
          </p:nvPr>
        </p:nvSpPr>
        <p:spPr/>
        <p:txBody>
          <a:bodyPr/>
          <a:lstStyle/>
          <a:p>
            <a:r>
              <a:rPr lang="en-CA" dirty="0"/>
              <a:t>Extending React</a:t>
            </a:r>
          </a:p>
        </p:txBody>
      </p:sp>
      <p:sp>
        <p:nvSpPr>
          <p:cNvPr id="3" name="Text Placeholder 2">
            <a:extLst>
              <a:ext uri="{FF2B5EF4-FFF2-40B4-BE49-F238E27FC236}">
                <a16:creationId xmlns:a16="http://schemas.microsoft.com/office/drawing/2014/main" id="{8886D637-B0EF-40C2-8055-C48A0B75E88B}"/>
              </a:ext>
            </a:extLst>
          </p:cNvPr>
          <p:cNvSpPr>
            <a:spLocks noGrp="1"/>
          </p:cNvSpPr>
          <p:nvPr>
            <p:ph type="body" idx="1"/>
          </p:nvPr>
        </p:nvSpPr>
        <p:spPr/>
        <p:txBody>
          <a:bodyPr/>
          <a:lstStyle/>
          <a:p>
            <a:pPr marL="114300" indent="0" algn="l">
              <a:buNone/>
            </a:pPr>
            <a:r>
              <a:rPr lang="en-US" sz="1800" b="0" i="0" u="none" strike="noStrike" baseline="0" dirty="0">
                <a:latin typeface="+mj-lt"/>
              </a:rPr>
              <a:t>Even if you limit yourself to just the basic features of React covered in this chapter so far, you can create reasonably complex single-page applications. </a:t>
            </a:r>
          </a:p>
          <a:p>
            <a:pPr marL="114300" indent="0" algn="l">
              <a:buNone/>
            </a:pPr>
            <a:r>
              <a:rPr lang="en-US" sz="1800" b="0" i="0" u="none" strike="noStrike" baseline="0" dirty="0">
                <a:latin typeface="+mj-lt"/>
              </a:rPr>
              <a:t>But what makes React such a popular development technology is the breadth and diversity of available component libraries. </a:t>
            </a:r>
          </a:p>
          <a:p>
            <a:pPr marL="114300" indent="0" algn="l">
              <a:buNone/>
            </a:pPr>
            <a:r>
              <a:rPr lang="en-US" sz="1800" b="0" i="0" u="none" strike="noStrike" baseline="0" dirty="0">
                <a:latin typeface="+mj-lt"/>
              </a:rPr>
              <a:t>To make use of a library, the developer simply needs to install the package using </a:t>
            </a:r>
            <a:r>
              <a:rPr lang="en-US" sz="1800" b="0" i="0" u="none" strike="noStrike" baseline="0" dirty="0" err="1">
                <a:latin typeface="+mj-lt"/>
              </a:rPr>
              <a:t>npm</a:t>
            </a:r>
            <a:r>
              <a:rPr lang="en-US" sz="1800" b="0" i="0" u="none" strike="noStrike" baseline="0" dirty="0">
                <a:latin typeface="+mj-lt"/>
              </a:rPr>
              <a:t>. </a:t>
            </a:r>
          </a:p>
        </p:txBody>
      </p:sp>
    </p:spTree>
    <p:extLst>
      <p:ext uri="{BB962C8B-B14F-4D97-AF65-F5344CB8AC3E}">
        <p14:creationId xmlns:p14="http://schemas.microsoft.com/office/powerpoint/2010/main" val="28724624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C17F3-A27A-48C8-8E85-FC38861667F1}"/>
              </a:ext>
            </a:extLst>
          </p:cNvPr>
          <p:cNvSpPr>
            <a:spLocks noGrp="1"/>
          </p:cNvSpPr>
          <p:nvPr>
            <p:ph type="title"/>
          </p:nvPr>
        </p:nvSpPr>
        <p:spPr/>
        <p:txBody>
          <a:bodyPr/>
          <a:lstStyle/>
          <a:p>
            <a:r>
              <a:rPr lang="en-CA" dirty="0"/>
              <a:t>React Routing</a:t>
            </a:r>
          </a:p>
        </p:txBody>
      </p:sp>
      <p:sp>
        <p:nvSpPr>
          <p:cNvPr id="3" name="Text Placeholder 2">
            <a:extLst>
              <a:ext uri="{FF2B5EF4-FFF2-40B4-BE49-F238E27FC236}">
                <a16:creationId xmlns:a16="http://schemas.microsoft.com/office/drawing/2014/main" id="{8169FE0F-C6E6-4FDE-B48E-5AA75E9CDCA6}"/>
              </a:ext>
            </a:extLst>
          </p:cNvPr>
          <p:cNvSpPr>
            <a:spLocks noGrp="1"/>
          </p:cNvSpPr>
          <p:nvPr>
            <p:ph type="body" idx="1"/>
          </p:nvPr>
        </p:nvSpPr>
        <p:spPr>
          <a:xfrm>
            <a:off x="457201" y="1081088"/>
            <a:ext cx="4114800" cy="3532476"/>
          </a:xfrm>
        </p:spPr>
        <p:txBody>
          <a:bodyPr/>
          <a:lstStyle/>
          <a:p>
            <a:pPr marL="114300" indent="0" algn="l">
              <a:buNone/>
            </a:pPr>
            <a:r>
              <a:rPr lang="en-US" b="1" i="0" u="none" strike="noStrike" baseline="0" dirty="0">
                <a:solidFill>
                  <a:srgbClr val="009A9A"/>
                </a:solidFill>
                <a:latin typeface="+mj-lt"/>
              </a:rPr>
              <a:t>React Router </a:t>
            </a:r>
            <a:r>
              <a:rPr lang="en-US" b="0" i="0" u="none" strike="noStrike" baseline="0" dirty="0">
                <a:solidFill>
                  <a:srgbClr val="000000"/>
                </a:solidFill>
                <a:latin typeface="+mj-lt"/>
              </a:rPr>
              <a:t>is a package that allows a developer to configure routes. </a:t>
            </a:r>
          </a:p>
          <a:p>
            <a:pPr marL="114300" indent="0" algn="l">
              <a:buNone/>
            </a:pPr>
            <a:r>
              <a:rPr lang="en-US" b="0" i="0" u="none" strike="noStrike" baseline="0" dirty="0">
                <a:solidFill>
                  <a:srgbClr val="000000"/>
                </a:solidFill>
                <a:latin typeface="+mj-lt"/>
              </a:rPr>
              <a:t>What is a route? In normal HTML, you use hyperlinks (anchor tags) to jump from page to page in your application. But in a single-page application, there is only one page. Using React Router, you can turn links to different pages into links to display different React components. </a:t>
            </a:r>
          </a:p>
          <a:p>
            <a:pPr marL="114300" indent="0" algn="l">
              <a:buNone/>
            </a:pPr>
            <a:r>
              <a:rPr lang="en-US" b="0" i="0" u="none" strike="noStrike" baseline="0" dirty="0">
                <a:solidFill>
                  <a:srgbClr val="000000"/>
                </a:solidFill>
                <a:latin typeface="+mj-lt"/>
              </a:rPr>
              <a:t>Because users may still wish to make use of bookmarks, React Router will update the path in the browser address bar</a:t>
            </a:r>
            <a:endParaRPr lang="en-CA" sz="1400" dirty="0">
              <a:latin typeface="+mj-lt"/>
            </a:endParaRPr>
          </a:p>
        </p:txBody>
      </p:sp>
      <p:pic>
        <p:nvPicPr>
          <p:cNvPr id="5" name="Picture 4" descr="FIGURE 11.16 React routing in action">
            <a:extLst>
              <a:ext uri="{FF2B5EF4-FFF2-40B4-BE49-F238E27FC236}">
                <a16:creationId xmlns:a16="http://schemas.microsoft.com/office/drawing/2014/main" id="{B5BB74A1-1616-4B37-BF0B-8BC8F43039EC}"/>
              </a:ext>
            </a:extLst>
          </p:cNvPr>
          <p:cNvPicPr>
            <a:picLocks noChangeAspect="1"/>
          </p:cNvPicPr>
          <p:nvPr/>
        </p:nvPicPr>
        <p:blipFill>
          <a:blip r:embed="rId2"/>
          <a:stretch>
            <a:fillRect/>
          </a:stretch>
        </p:blipFill>
        <p:spPr>
          <a:xfrm>
            <a:off x="5017553" y="1643203"/>
            <a:ext cx="3534775" cy="2088852"/>
          </a:xfrm>
          <a:prstGeom prst="rect">
            <a:avLst/>
          </a:prstGeom>
        </p:spPr>
      </p:pic>
    </p:spTree>
    <p:extLst>
      <p:ext uri="{BB962C8B-B14F-4D97-AF65-F5344CB8AC3E}">
        <p14:creationId xmlns:p14="http://schemas.microsoft.com/office/powerpoint/2010/main" val="15859004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sz="2800" dirty="0"/>
              <a:t>Replacing hyperlinks with &lt;Link&gt; elements</a:t>
            </a:r>
            <a:endParaRPr lang="en-CA" sz="2800"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103637"/>
          </a:xfrm>
          <a:prstGeom prst="rect">
            <a:avLst/>
          </a:prstGeom>
          <a:solidFill>
            <a:srgbClr val="E6F0F5"/>
          </a:solidFill>
        </p:spPr>
        <p:txBody>
          <a:bodyPr wrap="square" numCol="1" rtlCol="0">
            <a:noAutofit/>
          </a:bodyPr>
          <a:lstStyle/>
          <a:p>
            <a:pPr algn="l" defTabSz="360000"/>
            <a:r>
              <a:rPr lang="en-CA" sz="1800" b="0" i="0" u="none" strike="noStrike" baseline="0" dirty="0">
                <a:solidFill>
                  <a:srgbClr val="9A0000"/>
                </a:solidFill>
                <a:latin typeface="Calibri" panose="020F0502020204030204" pitchFamily="34" charset="0"/>
                <a:cs typeface="Calibri" panose="020F0502020204030204" pitchFamily="34" charset="0"/>
              </a:rPr>
              <a:t>import { Link } from 'react-router-</a:t>
            </a:r>
            <a:r>
              <a:rPr lang="en-CA" sz="1800" b="0" i="0" u="none" strike="noStrike" baseline="0" dirty="0" err="1">
                <a:solidFill>
                  <a:srgbClr val="9A0000"/>
                </a:solidFill>
                <a:latin typeface="Calibri" panose="020F0502020204030204" pitchFamily="34" charset="0"/>
                <a:cs typeface="Calibri" panose="020F0502020204030204" pitchFamily="34" charset="0"/>
              </a:rPr>
              <a:t>dom</a:t>
            </a:r>
            <a:r>
              <a:rPr lang="en-CA" sz="1800"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const Menu = () =&gt;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return (</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&lt;ul </a:t>
            </a:r>
            <a:r>
              <a:rPr lang="en-CA" sz="1800" b="0" i="0" u="none" strike="noStrike" baseline="0" dirty="0" err="1">
                <a:solidFill>
                  <a:srgbClr val="000000"/>
                </a:solidFill>
                <a:latin typeface="Calibri" panose="020F0502020204030204" pitchFamily="34" charset="0"/>
                <a:cs typeface="Calibri" panose="020F0502020204030204" pitchFamily="34" charset="0"/>
              </a:rPr>
              <a:t>className</a:t>
            </a:r>
            <a:r>
              <a:rPr lang="en-CA" sz="1800" b="0" i="0" u="none" strike="noStrike" baseline="0" dirty="0">
                <a:solidFill>
                  <a:srgbClr val="000000"/>
                </a:solidFill>
                <a:latin typeface="Calibri" panose="020F0502020204030204" pitchFamily="34" charset="0"/>
                <a:cs typeface="Calibri" panose="020F0502020204030204" pitchFamily="34" charset="0"/>
              </a:rPr>
              <a:t>="menu"&gt;</a:t>
            </a:r>
          </a:p>
          <a:p>
            <a:pPr algn="l" defTabSz="360000"/>
            <a:r>
              <a:rPr lang="en-US" sz="1800" b="0" i="0" u="none" strike="noStrike" baseline="0" dirty="0">
                <a:solidFill>
                  <a:srgbClr val="000000"/>
                </a:solidFill>
                <a:latin typeface="Calibri" panose="020F0502020204030204" pitchFamily="34" charset="0"/>
                <a:cs typeface="Calibri" panose="020F0502020204030204" pitchFamily="34" charset="0"/>
              </a:rPr>
              <a:t>			&lt;li&gt;</a:t>
            </a:r>
            <a:r>
              <a:rPr lang="en-US" sz="1800" b="0" i="0" u="none" strike="noStrike" baseline="0" dirty="0">
                <a:solidFill>
                  <a:srgbClr val="9A0000"/>
                </a:solidFill>
                <a:latin typeface="Calibri" panose="020F0502020204030204" pitchFamily="34" charset="0"/>
                <a:cs typeface="Calibri" panose="020F0502020204030204" pitchFamily="34" charset="0"/>
              </a:rPr>
              <a:t>&lt;Link to="/"&gt;</a:t>
            </a:r>
            <a:r>
              <a:rPr lang="en-US" sz="1800" b="0" i="0" u="none" strike="noStrike" baseline="0" dirty="0">
                <a:solidFill>
                  <a:srgbClr val="000000"/>
                </a:solidFill>
                <a:latin typeface="Calibri" panose="020F0502020204030204" pitchFamily="34" charset="0"/>
                <a:cs typeface="Calibri" panose="020F0502020204030204" pitchFamily="34" charset="0"/>
              </a:rPr>
              <a:t>Home</a:t>
            </a:r>
            <a:r>
              <a:rPr lang="en-US" sz="1800" b="0" i="0" u="none" strike="noStrike" baseline="0" dirty="0">
                <a:solidFill>
                  <a:srgbClr val="9A0000"/>
                </a:solidFill>
                <a:latin typeface="Calibri" panose="020F0502020204030204" pitchFamily="34" charset="0"/>
                <a:cs typeface="Calibri" panose="020F0502020204030204" pitchFamily="34" charset="0"/>
              </a:rPr>
              <a:t>&lt;/Link&gt;</a:t>
            </a:r>
            <a:r>
              <a:rPr lang="en-US" sz="1800" b="0" i="0" u="none" strike="noStrike" baseline="0" dirty="0">
                <a:solidFill>
                  <a:srgbClr val="000000"/>
                </a:solidFill>
                <a:latin typeface="Calibri" panose="020F0502020204030204" pitchFamily="34" charset="0"/>
                <a:cs typeface="Calibri" panose="020F0502020204030204" pitchFamily="34" charset="0"/>
              </a:rPr>
              <a:t>&lt;/li&gt;</a:t>
            </a:r>
          </a:p>
          <a:p>
            <a:pPr algn="l" defTabSz="360000"/>
            <a:r>
              <a:rPr lang="en-US" sz="1800" b="0" i="0" u="none" strike="noStrike" baseline="0" dirty="0">
                <a:solidFill>
                  <a:srgbClr val="000000"/>
                </a:solidFill>
                <a:latin typeface="Calibri" panose="020F0502020204030204" pitchFamily="34" charset="0"/>
                <a:cs typeface="Calibri" panose="020F0502020204030204" pitchFamily="34" charset="0"/>
              </a:rPr>
              <a:t>			&lt;li&gt;</a:t>
            </a:r>
            <a:r>
              <a:rPr lang="en-US" sz="1800" b="0" i="0" u="none" strike="noStrike" baseline="0" dirty="0">
                <a:solidFill>
                  <a:srgbClr val="9A0000"/>
                </a:solidFill>
                <a:latin typeface="Calibri" panose="020F0502020204030204" pitchFamily="34" charset="0"/>
                <a:cs typeface="Calibri" panose="020F0502020204030204" pitchFamily="34" charset="0"/>
              </a:rPr>
              <a:t>&lt;Link to="/products"&gt;</a:t>
            </a:r>
            <a:r>
              <a:rPr lang="en-US" sz="1800" b="0" i="0" u="none" strike="noStrike" baseline="0" dirty="0">
                <a:solidFill>
                  <a:srgbClr val="000000"/>
                </a:solidFill>
                <a:latin typeface="Calibri" panose="020F0502020204030204" pitchFamily="34" charset="0"/>
                <a:cs typeface="Calibri" panose="020F0502020204030204" pitchFamily="34" charset="0"/>
              </a:rPr>
              <a:t>Products</a:t>
            </a:r>
            <a:r>
              <a:rPr lang="en-US" sz="1800" b="0" i="0" u="none" strike="noStrike" baseline="0" dirty="0">
                <a:solidFill>
                  <a:srgbClr val="9A0000"/>
                </a:solidFill>
                <a:latin typeface="Calibri" panose="020F0502020204030204" pitchFamily="34" charset="0"/>
                <a:cs typeface="Calibri" panose="020F0502020204030204" pitchFamily="34" charset="0"/>
              </a:rPr>
              <a:t>&lt;/Link&gt;</a:t>
            </a:r>
            <a:r>
              <a:rPr lang="en-US" sz="1800" b="0" i="0" u="none" strike="noStrike" baseline="0" dirty="0">
                <a:solidFill>
                  <a:srgbClr val="000000"/>
                </a:solidFill>
                <a:latin typeface="Calibri" panose="020F0502020204030204" pitchFamily="34" charset="0"/>
                <a:cs typeface="Calibri" panose="020F0502020204030204" pitchFamily="34" charset="0"/>
              </a:rPr>
              <a:t>&lt;/li&gt;</a:t>
            </a:r>
          </a:p>
          <a:p>
            <a:pPr algn="l" defTabSz="360000"/>
            <a:r>
              <a:rPr lang="it-IT" sz="1800" b="0" i="0" u="none" strike="noStrike" baseline="0" dirty="0">
                <a:solidFill>
                  <a:srgbClr val="000000"/>
                </a:solidFill>
                <a:latin typeface="Calibri" panose="020F0502020204030204" pitchFamily="34" charset="0"/>
                <a:cs typeface="Calibri" panose="020F0502020204030204" pitchFamily="34" charset="0"/>
              </a:rPr>
              <a:t>			&lt;li&gt;</a:t>
            </a:r>
            <a:r>
              <a:rPr lang="it-IT" sz="1800" b="0" i="0" u="none" strike="noStrike" baseline="0" dirty="0">
                <a:solidFill>
                  <a:srgbClr val="9A0000"/>
                </a:solidFill>
                <a:latin typeface="Calibri" panose="020F0502020204030204" pitchFamily="34" charset="0"/>
                <a:cs typeface="Calibri" panose="020F0502020204030204" pitchFamily="34" charset="0"/>
              </a:rPr>
              <a:t>&lt;Link to="/login"&gt;</a:t>
            </a:r>
            <a:r>
              <a:rPr lang="it-IT" sz="1800" b="0" i="0" u="none" strike="noStrike" baseline="0" dirty="0">
                <a:solidFill>
                  <a:srgbClr val="000000"/>
                </a:solidFill>
                <a:latin typeface="Calibri" panose="020F0502020204030204" pitchFamily="34" charset="0"/>
                <a:cs typeface="Calibri" panose="020F0502020204030204" pitchFamily="34" charset="0"/>
              </a:rPr>
              <a:t>Login</a:t>
            </a:r>
            <a:r>
              <a:rPr lang="it-IT" sz="1800" b="0" i="0" u="none" strike="noStrike" baseline="0" dirty="0">
                <a:solidFill>
                  <a:srgbClr val="9A0000"/>
                </a:solidFill>
                <a:latin typeface="Calibri" panose="020F0502020204030204" pitchFamily="34" charset="0"/>
                <a:cs typeface="Calibri" panose="020F0502020204030204" pitchFamily="34" charset="0"/>
              </a:rPr>
              <a:t>&lt;/Link&gt;</a:t>
            </a:r>
            <a:r>
              <a:rPr lang="it-IT" sz="1800" b="0" i="0" u="none" strike="noStrike" baseline="0" dirty="0">
                <a:solidFill>
                  <a:srgbClr val="000000"/>
                </a:solidFill>
                <a:latin typeface="Calibri" panose="020F0502020204030204" pitchFamily="34" charset="0"/>
                <a:cs typeface="Calibri" panose="020F0502020204030204" pitchFamily="34" charset="0"/>
              </a:rPr>
              <a:t>&lt;/li&gt;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		&lt;/ul&gt;</a:t>
            </a:r>
          </a:p>
          <a:p>
            <a:pPr algn="l" defTabSz="360000"/>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5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281326"/>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11.10 </a:t>
            </a:r>
            <a:r>
              <a:rPr lang="en-US" sz="1200" b="0" i="0" u="none" strike="noStrike" baseline="0" dirty="0">
                <a:solidFill>
                  <a:srgbClr val="000000"/>
                </a:solidFill>
                <a:latin typeface="+mj-lt"/>
              </a:rPr>
              <a:t>Replacing hyperlinks with &lt;Link&gt; elements</a:t>
            </a:r>
            <a:endParaRPr lang="en-CA" sz="1200" dirty="0">
              <a:latin typeface="+mj-lt"/>
            </a:endParaRPr>
          </a:p>
        </p:txBody>
      </p:sp>
    </p:spTree>
    <p:extLst>
      <p:ext uri="{BB962C8B-B14F-4D97-AF65-F5344CB8AC3E}">
        <p14:creationId xmlns:p14="http://schemas.microsoft.com/office/powerpoint/2010/main" val="24694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063B1-E6E2-4F44-AAAE-168BBDC4F79B}"/>
              </a:ext>
            </a:extLst>
          </p:cNvPr>
          <p:cNvSpPr>
            <a:spLocks noGrp="1"/>
          </p:cNvSpPr>
          <p:nvPr>
            <p:ph type="title"/>
          </p:nvPr>
        </p:nvSpPr>
        <p:spPr/>
        <p:txBody>
          <a:bodyPr/>
          <a:lstStyle/>
          <a:p>
            <a:r>
              <a:rPr lang="en-US" dirty="0"/>
              <a:t>Why Do We Need Frameworks?</a:t>
            </a:r>
            <a:endParaRPr lang="en-CA" dirty="0"/>
          </a:p>
        </p:txBody>
      </p:sp>
      <p:sp>
        <p:nvSpPr>
          <p:cNvPr id="3" name="Text Placeholder 2">
            <a:extLst>
              <a:ext uri="{FF2B5EF4-FFF2-40B4-BE49-F238E27FC236}">
                <a16:creationId xmlns:a16="http://schemas.microsoft.com/office/drawing/2014/main" id="{96CF7C74-8573-47FB-80F8-AFAE38659CBD}"/>
              </a:ext>
            </a:extLst>
          </p:cNvPr>
          <p:cNvSpPr>
            <a:spLocks noGrp="1"/>
          </p:cNvSpPr>
          <p:nvPr>
            <p:ph type="body" idx="1"/>
          </p:nvPr>
        </p:nvSpPr>
        <p:spPr>
          <a:xfrm>
            <a:off x="457201" y="1081088"/>
            <a:ext cx="3934046" cy="3532476"/>
          </a:xfrm>
        </p:spPr>
        <p:txBody>
          <a:bodyPr/>
          <a:lstStyle/>
          <a:p>
            <a:pPr marL="114300" indent="0" algn="l">
              <a:buNone/>
            </a:pPr>
            <a:r>
              <a:rPr lang="en-US" sz="1800" b="0" i="0" u="none" strike="noStrike" baseline="0" dirty="0">
                <a:latin typeface="+mj-lt"/>
              </a:rPr>
              <a:t>Ideally a framework, simplifies the process of creating user interfaces.</a:t>
            </a:r>
          </a:p>
          <a:p>
            <a:pPr marL="114300" indent="0" algn="l">
              <a:buNone/>
            </a:pPr>
            <a:r>
              <a:rPr lang="en-US" sz="1800" b="0" i="0" u="none" strike="noStrike" baseline="0" dirty="0">
                <a:latin typeface="+mj-lt"/>
              </a:rPr>
              <a:t>React has a virtual DOM that your code </a:t>
            </a:r>
            <a:r>
              <a:rPr lang="en-CA" sz="1800" b="0" i="0" u="none" strike="noStrike" baseline="0" dirty="0">
                <a:latin typeface="+mj-lt"/>
              </a:rPr>
              <a:t>manipulates, </a:t>
            </a:r>
            <a:r>
              <a:rPr lang="en-US" sz="1800" b="0" i="0" u="none" strike="noStrike" baseline="0" dirty="0">
                <a:latin typeface="+mj-lt"/>
              </a:rPr>
              <a:t>improving the execution speed of DOM manipulation and traversal.</a:t>
            </a:r>
          </a:p>
          <a:p>
            <a:pPr marL="114300" indent="0" algn="l">
              <a:buNone/>
            </a:pPr>
            <a:r>
              <a:rPr lang="en-US" sz="1800" dirty="0">
                <a:latin typeface="+mj-lt"/>
              </a:rPr>
              <a:t>T</a:t>
            </a:r>
            <a:r>
              <a:rPr lang="en-US" sz="1800" b="0" i="0" u="none" strike="noStrike" baseline="0" dirty="0">
                <a:latin typeface="+mj-lt"/>
              </a:rPr>
              <a:t>hey allow the developer to construct the user interface as a series of </a:t>
            </a:r>
            <a:r>
              <a:rPr lang="en-CA" sz="1800" b="0" i="0" u="none" strike="noStrike" baseline="0" dirty="0">
                <a:latin typeface="+mj-lt"/>
              </a:rPr>
              <a:t>components.</a:t>
            </a:r>
            <a:endParaRPr lang="en-CA" dirty="0">
              <a:latin typeface="+mj-lt"/>
            </a:endParaRPr>
          </a:p>
        </p:txBody>
      </p:sp>
      <p:pic>
        <p:nvPicPr>
          <p:cNvPr id="6" name="Picture 5" descr="FIGURE 11.1 Virtual versus real DOM manipulations">
            <a:extLst>
              <a:ext uri="{FF2B5EF4-FFF2-40B4-BE49-F238E27FC236}">
                <a16:creationId xmlns:a16="http://schemas.microsoft.com/office/drawing/2014/main" id="{AAB43BA1-1456-4BE9-9DF4-4AD77E7F8A2F}"/>
              </a:ext>
            </a:extLst>
          </p:cNvPr>
          <p:cNvPicPr>
            <a:picLocks noChangeAspect="1"/>
          </p:cNvPicPr>
          <p:nvPr/>
        </p:nvPicPr>
        <p:blipFill>
          <a:blip r:embed="rId2"/>
          <a:stretch>
            <a:fillRect/>
          </a:stretch>
        </p:blipFill>
        <p:spPr>
          <a:xfrm>
            <a:off x="4646428" y="1056533"/>
            <a:ext cx="4040371" cy="3557031"/>
          </a:xfrm>
          <a:prstGeom prst="rect">
            <a:avLst/>
          </a:prstGeom>
        </p:spPr>
      </p:pic>
    </p:spTree>
    <p:extLst>
      <p:ext uri="{BB962C8B-B14F-4D97-AF65-F5344CB8AC3E}">
        <p14:creationId xmlns:p14="http://schemas.microsoft.com/office/powerpoint/2010/main" val="38386067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sz="2400" dirty="0"/>
              <a:t>Specifying components to render for different routes</a:t>
            </a:r>
            <a:endParaRPr lang="en-CA" sz="2400"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103637"/>
          </a:xfrm>
          <a:prstGeom prst="rect">
            <a:avLst/>
          </a:prstGeom>
          <a:solidFill>
            <a:srgbClr val="E6F0F5"/>
          </a:solidFill>
        </p:spPr>
        <p:txBody>
          <a:bodyPr wrap="square" numCol="2" rtlCol="0">
            <a:noAutofit/>
          </a:bodyPr>
          <a:lstStyle/>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import { Route } from 'react-router-</a:t>
            </a:r>
            <a:r>
              <a:rPr lang="en-CA" sz="1200" b="0" i="0" u="none" strike="noStrike" baseline="0" dirty="0" err="1">
                <a:solidFill>
                  <a:srgbClr val="9A0000"/>
                </a:solidFill>
                <a:latin typeface="Calibri" panose="020F0502020204030204" pitchFamily="34" charset="0"/>
                <a:cs typeface="Calibri" panose="020F0502020204030204" pitchFamily="34" charset="0"/>
              </a:rPr>
              <a:t>dom</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import Home from './components/Home';</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import Dialog from './components/Dialog';</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import </a:t>
            </a:r>
            <a:r>
              <a:rPr lang="en-US" sz="1200" b="0" i="0" u="none" strike="noStrike" baseline="0" dirty="0" err="1">
                <a:solidFill>
                  <a:srgbClr val="000000"/>
                </a:solidFill>
                <a:latin typeface="Calibri" panose="020F0502020204030204" pitchFamily="34" charset="0"/>
                <a:cs typeface="Calibri" panose="020F0502020204030204" pitchFamily="34" charset="0"/>
              </a:rPr>
              <a:t>LoginForm</a:t>
            </a:r>
            <a:r>
              <a:rPr lang="en-US" sz="1200" b="0" i="0" u="none" strike="noStrike" baseline="0" dirty="0">
                <a:solidFill>
                  <a:srgbClr val="000000"/>
                </a:solidFill>
                <a:latin typeface="Calibri" panose="020F0502020204030204" pitchFamily="34" charset="0"/>
                <a:cs typeface="Calibri" panose="020F0502020204030204" pitchFamily="34" charset="0"/>
              </a:rPr>
              <a:t> from './components/</a:t>
            </a:r>
            <a:r>
              <a:rPr lang="en-US" sz="1200" b="0" i="0" u="none" strike="noStrike" baseline="0" dirty="0" err="1">
                <a:solidFill>
                  <a:srgbClr val="000000"/>
                </a:solidFill>
                <a:latin typeface="Calibri" panose="020F0502020204030204" pitchFamily="34" charset="0"/>
                <a:cs typeface="Calibri" panose="020F0502020204030204" pitchFamily="34" charset="0"/>
              </a:rPr>
              <a:t>LoginForm</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US" sz="1200" b="0" i="0" u="none" strike="noStrike" baseline="0" dirty="0">
                <a:solidFill>
                  <a:srgbClr val="000000"/>
                </a:solidFill>
                <a:latin typeface="Calibri" panose="020F0502020204030204" pitchFamily="34" charset="0"/>
                <a:cs typeface="Calibri" panose="020F0502020204030204" pitchFamily="34" charset="0"/>
              </a:rPr>
              <a:t>import </a:t>
            </a:r>
            <a:r>
              <a:rPr lang="en-US" sz="1200" b="0" i="0" u="none" strike="noStrike" baseline="0" dirty="0" err="1">
                <a:solidFill>
                  <a:srgbClr val="000000"/>
                </a:solidFill>
                <a:latin typeface="Calibri" panose="020F0502020204030204" pitchFamily="34" charset="0"/>
                <a:cs typeface="Calibri" panose="020F0502020204030204" pitchFamily="34" charset="0"/>
              </a:rPr>
              <a:t>ProductList</a:t>
            </a:r>
            <a:r>
              <a:rPr lang="en-US" sz="1200" b="0" i="0" u="none" strike="noStrike" baseline="0" dirty="0">
                <a:solidFill>
                  <a:srgbClr val="000000"/>
                </a:solidFill>
                <a:latin typeface="Calibri" panose="020F0502020204030204" pitchFamily="34" charset="0"/>
                <a:cs typeface="Calibri" panose="020F0502020204030204" pitchFamily="34" charset="0"/>
              </a:rPr>
              <a:t> from './components/</a:t>
            </a:r>
            <a:r>
              <a:rPr lang="en-US" sz="1200" b="0" i="0" u="none" strike="noStrike" baseline="0" dirty="0" err="1">
                <a:solidFill>
                  <a:srgbClr val="000000"/>
                </a:solidFill>
                <a:latin typeface="Calibri" panose="020F0502020204030204" pitchFamily="34" charset="0"/>
                <a:cs typeface="Calibri" panose="020F0502020204030204" pitchFamily="34" charset="0"/>
              </a:rPr>
              <a:t>ProductList</a:t>
            </a:r>
            <a:r>
              <a:rPr lang="en-US"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const App = () =&gt; {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dirty="0">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return (</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&lt;main&gt;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		&lt;Menu /&gt;</a:t>
            </a:r>
          </a:p>
          <a:p>
            <a:pPr algn="l" defTabSz="360000"/>
            <a:r>
              <a:rPr lang="en-US" sz="1200" b="0" i="0" u="none" strike="noStrike" baseline="0" dirty="0">
                <a:solidFill>
                  <a:srgbClr val="9A0000"/>
                </a:solidFill>
                <a:latin typeface="Calibri" panose="020F0502020204030204" pitchFamily="34" charset="0"/>
                <a:cs typeface="Calibri" panose="020F0502020204030204" pitchFamily="34" charset="0"/>
              </a:rPr>
              <a:t>			&lt;Route path="/" exact component={Home} /&gt;</a:t>
            </a:r>
          </a:p>
          <a:p>
            <a:pPr algn="l" defTabSz="360000"/>
            <a:r>
              <a:rPr lang="en-US" sz="1200" b="0" i="0" u="none" strike="noStrike" baseline="0" dirty="0">
                <a:solidFill>
                  <a:srgbClr val="9A0000"/>
                </a:solidFill>
                <a:latin typeface="Calibri" panose="020F0502020204030204" pitchFamily="34" charset="0"/>
                <a:cs typeface="Calibri" panose="020F0502020204030204" pitchFamily="34" charset="0"/>
              </a:rPr>
              <a:t>			&lt;Route path="/home" exact 										component={Home} /&gt;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&lt;Route path="/login" exact </a:t>
            </a:r>
          </a:p>
          <a:p>
            <a:pPr algn="l" defTabSz="360000"/>
            <a:r>
              <a:rPr lang="en-CA" sz="1200" dirty="0">
                <a:solidFill>
                  <a:srgbClr val="9A0000"/>
                </a:solidFill>
                <a:latin typeface="Calibri" panose="020F0502020204030204" pitchFamily="34" charset="0"/>
                <a:cs typeface="Calibri" panose="020F0502020204030204" pitchFamily="34" charset="0"/>
              </a:rPr>
              <a:t>			</a:t>
            </a:r>
            <a:r>
              <a:rPr lang="en-CA" sz="1200" b="0" i="0" u="none" strike="noStrike" baseline="0" dirty="0">
                <a:solidFill>
                  <a:srgbClr val="9A0000"/>
                </a:solidFill>
                <a:latin typeface="Calibri" panose="020F0502020204030204" pitchFamily="34" charset="0"/>
                <a:cs typeface="Calibri" panose="020F0502020204030204" pitchFamily="34" charset="0"/>
              </a:rPr>
              <a:t>render= { () =&gt; &lt;Dialog&gt;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LoginForm</a:t>
            </a:r>
            <a:r>
              <a:rPr lang="en-CA" sz="1200" b="0" i="0" u="none" strike="noStrike" baseline="0" dirty="0">
                <a:solidFill>
                  <a:srgbClr val="9A0000"/>
                </a:solidFill>
                <a:latin typeface="Calibri" panose="020F0502020204030204" pitchFamily="34" charset="0"/>
                <a:cs typeface="Calibri" panose="020F0502020204030204" pitchFamily="34" charset="0"/>
              </a:rPr>
              <a:t> /&gt;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&lt;/Dialog&gt; } /&gt;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&lt;Route path="/products" exact &gt;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ProductList</a:t>
            </a:r>
            <a:r>
              <a:rPr lang="en-CA" sz="1200" b="0" i="0" u="none" strike="noStrike" baseline="0" dirty="0">
                <a:solidFill>
                  <a:srgbClr val="9A0000"/>
                </a:solidFill>
                <a:latin typeface="Calibri" panose="020F0502020204030204" pitchFamily="34" charset="0"/>
                <a:cs typeface="Calibri" panose="020F0502020204030204" pitchFamily="34" charset="0"/>
              </a:rPr>
              <a:t> list={products} /&gt;</a:t>
            </a:r>
          </a:p>
          <a:p>
            <a:pPr algn="l" defTabSz="360000"/>
            <a:r>
              <a:rPr lang="en-CA" sz="1200" b="0" i="0" u="none" strike="noStrike" baseline="0" dirty="0">
                <a:solidFill>
                  <a:srgbClr val="9A0000"/>
                </a:solidFill>
                <a:latin typeface="Calibri" panose="020F0502020204030204" pitchFamily="34" charset="0"/>
                <a:cs typeface="Calibri" panose="020F0502020204030204" pitchFamily="34" charset="0"/>
              </a:rPr>
              <a:t>	&lt;/Route&gt;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&lt;/main&gt;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360000"/>
            <a:r>
              <a:rPr lang="en-CA" sz="1200" b="0" i="0" u="none" strike="noStrike" baseline="0" dirty="0">
                <a:solidFill>
                  <a:srgbClr val="000000"/>
                </a:solidFill>
                <a:latin typeface="Calibri" panose="020F0502020204030204" pitchFamily="34" charset="0"/>
                <a:cs typeface="Calibri" panose="020F0502020204030204" pitchFamily="34" charset="0"/>
              </a:rPr>
              <a:t>}</a:t>
            </a: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281326"/>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11.11 </a:t>
            </a:r>
            <a:r>
              <a:rPr lang="en-US" sz="1200" b="0" i="0" u="none" strike="noStrike" baseline="0" dirty="0">
                <a:solidFill>
                  <a:srgbClr val="000000"/>
                </a:solidFill>
                <a:latin typeface="+mj-lt"/>
              </a:rPr>
              <a:t>Specifying components to render for different routes</a:t>
            </a:r>
            <a:endParaRPr lang="en-CA" sz="1200" dirty="0">
              <a:latin typeface="+mj-lt"/>
            </a:endParaRPr>
          </a:p>
        </p:txBody>
      </p:sp>
    </p:spTree>
    <p:extLst>
      <p:ext uri="{BB962C8B-B14F-4D97-AF65-F5344CB8AC3E}">
        <p14:creationId xmlns:p14="http://schemas.microsoft.com/office/powerpoint/2010/main" val="41217938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15925-AAE8-4319-B2A1-4D853EDAFCE3}"/>
              </a:ext>
            </a:extLst>
          </p:cNvPr>
          <p:cNvSpPr>
            <a:spLocks noGrp="1"/>
          </p:cNvSpPr>
          <p:nvPr>
            <p:ph type="title"/>
          </p:nvPr>
        </p:nvSpPr>
        <p:spPr/>
        <p:txBody>
          <a:bodyPr/>
          <a:lstStyle/>
          <a:p>
            <a:r>
              <a:rPr lang="en-CA" dirty="0"/>
              <a:t>CSS in React</a:t>
            </a:r>
          </a:p>
        </p:txBody>
      </p:sp>
      <p:sp>
        <p:nvSpPr>
          <p:cNvPr id="3" name="Text Placeholder 2">
            <a:extLst>
              <a:ext uri="{FF2B5EF4-FFF2-40B4-BE49-F238E27FC236}">
                <a16:creationId xmlns:a16="http://schemas.microsoft.com/office/drawing/2014/main" id="{74382B85-3B7A-4292-A2A8-F3C34DEA1472}"/>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You can continue working with CSS in the familiar manner of using an external CSS file brought in via a &lt;link&gt; element in the &lt;head&gt;. </a:t>
            </a:r>
          </a:p>
          <a:p>
            <a:pPr marL="114300" indent="0" algn="l">
              <a:buNone/>
            </a:pPr>
            <a:r>
              <a:rPr lang="en-US" sz="1800" b="0" i="0" u="none" strike="noStrike" baseline="0" dirty="0">
                <a:solidFill>
                  <a:srgbClr val="000000"/>
                </a:solidFill>
                <a:latin typeface="+mj-lt"/>
              </a:rPr>
              <a:t>It is also possible to define separate CSS files at the component level (e.g., Header.css used by Header.js) which are then imported, as shown in the following example:</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import React from 'react';</a:t>
            </a:r>
          </a:p>
          <a:p>
            <a:pPr marL="571500" lvl="1" indent="0">
              <a:buNone/>
            </a:pPr>
            <a:r>
              <a:rPr lang="en-CA" sz="1800" b="0" i="0" u="none" strike="noStrike" baseline="0" dirty="0">
                <a:solidFill>
                  <a:srgbClr val="9A0000"/>
                </a:solidFill>
                <a:latin typeface="Calibri" panose="020F0502020204030204" pitchFamily="34" charset="0"/>
                <a:cs typeface="Calibri" panose="020F0502020204030204" pitchFamily="34" charset="0"/>
              </a:rPr>
              <a:t>import './Header.css';</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function Header = props =&gt; { ... }</a:t>
            </a:r>
          </a:p>
          <a:p>
            <a:pPr marL="114300" indent="0" algn="l">
              <a:buNone/>
            </a:pPr>
            <a:r>
              <a:rPr lang="en-US" sz="1800" b="0" i="0" u="none" strike="noStrike" baseline="0" dirty="0">
                <a:latin typeface="+mj-lt"/>
              </a:rPr>
              <a:t>All the styles defined within Header.css will be merged by the build tool into a single global CSS file.</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15195493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dirty="0"/>
              <a:t>Using styled components</a:t>
            </a:r>
            <a:endParaRPr lang="en-CA"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469397"/>
          </a:xfrm>
          <a:prstGeom prst="rect">
            <a:avLst/>
          </a:prstGeom>
          <a:solidFill>
            <a:srgbClr val="E6F0F5"/>
          </a:solidFill>
        </p:spPr>
        <p:txBody>
          <a:bodyPr wrap="square" numCol="2" rtlCol="0">
            <a:noAutofit/>
          </a:bodyPr>
          <a:lstStyle/>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import React from 'react';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import styled from 'styled-components';</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const </a:t>
            </a:r>
            <a:r>
              <a:rPr lang="en-CA" sz="1200" b="0" i="0" u="none" strike="noStrike" baseline="0" dirty="0" err="1">
                <a:solidFill>
                  <a:srgbClr val="9A0000"/>
                </a:solidFill>
                <a:latin typeface="Calibri" panose="020F0502020204030204" pitchFamily="34" charset="0"/>
                <a:cs typeface="Calibri" panose="020F0502020204030204" pitchFamily="34" charset="0"/>
              </a:rPr>
              <a:t>ThumbImage</a:t>
            </a:r>
            <a:r>
              <a:rPr lang="en-CA" sz="1200" b="0" i="0" u="none" strike="noStrike" baseline="0" dirty="0">
                <a:solidFill>
                  <a:srgbClr val="9A0000"/>
                </a:solidFill>
                <a:latin typeface="Calibri" panose="020F0502020204030204" pitchFamily="34" charset="0"/>
                <a:cs typeface="Calibri" panose="020F0502020204030204" pitchFamily="34" charset="0"/>
              </a:rPr>
              <a:t> = </a:t>
            </a:r>
            <a:r>
              <a:rPr lang="en-CA" sz="1200" b="0" i="0" u="none" strike="noStrike" baseline="0" dirty="0" err="1">
                <a:solidFill>
                  <a:srgbClr val="9A0000"/>
                </a:solidFill>
                <a:latin typeface="Calibri" panose="020F0502020204030204" pitchFamily="34" charset="0"/>
                <a:cs typeface="Calibri" panose="020F0502020204030204" pitchFamily="34" charset="0"/>
              </a:rPr>
              <a:t>styled.img</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width: 100px;</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height: 100px;</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const </a:t>
            </a:r>
            <a:r>
              <a:rPr lang="en-CA" sz="1200" b="0" i="0" u="none" strike="noStrike" baseline="0" dirty="0" err="1">
                <a:solidFill>
                  <a:srgbClr val="9A0000"/>
                </a:solidFill>
                <a:latin typeface="Calibri" panose="020F0502020204030204" pitchFamily="34" charset="0"/>
                <a:cs typeface="Calibri" panose="020F0502020204030204" pitchFamily="34" charset="0"/>
              </a:rPr>
              <a:t>PhotoButton</a:t>
            </a:r>
            <a:r>
              <a:rPr lang="en-CA" sz="1200" b="0" i="0" u="none" strike="noStrike" baseline="0" dirty="0">
                <a:solidFill>
                  <a:srgbClr val="9A0000"/>
                </a:solidFill>
                <a:latin typeface="Calibri" panose="020F0502020204030204" pitchFamily="34" charset="0"/>
                <a:cs typeface="Calibri" panose="020F0502020204030204" pitchFamily="34" charset="0"/>
              </a:rPr>
              <a:t> = </a:t>
            </a:r>
            <a:r>
              <a:rPr lang="en-CA" sz="1200" b="0" i="0" u="none" strike="noStrike" baseline="0" dirty="0" err="1">
                <a:solidFill>
                  <a:srgbClr val="9A0000"/>
                </a:solidFill>
                <a:latin typeface="Calibri" panose="020F0502020204030204" pitchFamily="34" charset="0"/>
                <a:cs typeface="Calibri" panose="020F0502020204030204" pitchFamily="34" charset="0"/>
              </a:rPr>
              <a:t>styled.button</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padding: 5px;</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font-size: 0.75em;</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border-radius: 3px;</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margin: 0 0.5em;</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min-width: 2.5em;</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288000"/>
            <a:endParaRPr lang="en-CA" sz="1200" dirty="0">
              <a:latin typeface="Calibri" panose="020F0502020204030204" pitchFamily="34" charset="0"/>
              <a:cs typeface="Calibri" panose="020F0502020204030204" pitchFamily="34" charset="0"/>
            </a:endParaRPr>
          </a:p>
          <a:p>
            <a:pPr algn="l" defTabSz="288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288000"/>
            <a:endParaRPr lang="en-CA" sz="1200" dirty="0">
              <a:latin typeface="Calibri" panose="020F0502020204030204" pitchFamily="34" charset="0"/>
              <a:cs typeface="Calibri" panose="020F0502020204030204" pitchFamily="34" charset="0"/>
            </a:endParaRPr>
          </a:p>
          <a:p>
            <a:pPr algn="l" defTabSz="288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const </a:t>
            </a:r>
            <a:r>
              <a:rPr lang="en-CA" sz="1200" b="0" i="0" u="none" strike="noStrike" baseline="0" dirty="0" err="1">
                <a:solidFill>
                  <a:srgbClr val="000000"/>
                </a:solidFill>
                <a:latin typeface="Calibri" panose="020F0502020204030204" pitchFamily="34" charset="0"/>
                <a:cs typeface="Calibri" panose="020F0502020204030204" pitchFamily="34" charset="0"/>
              </a:rPr>
              <a:t>PhotoThumb</a:t>
            </a:r>
            <a:r>
              <a:rPr lang="en-CA" sz="1200" b="0" i="0" u="none" strike="noStrike" baseline="0" dirty="0">
                <a:solidFill>
                  <a:srgbClr val="000000"/>
                </a:solidFill>
                <a:latin typeface="Calibri" panose="020F0502020204030204" pitchFamily="34" charset="0"/>
                <a:cs typeface="Calibri" panose="020F0502020204030204" pitchFamily="34" charset="0"/>
              </a:rPr>
              <a:t> = props =&gt; {</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const </a:t>
            </a:r>
            <a:r>
              <a:rPr lang="en-CA" sz="1200" b="0" i="0" u="none" strike="noStrike" baseline="0" dirty="0" err="1">
                <a:solidFill>
                  <a:srgbClr val="000000"/>
                </a:solidFill>
                <a:latin typeface="Calibri" panose="020F0502020204030204" pitchFamily="34" charset="0"/>
                <a:cs typeface="Calibri" panose="020F0502020204030204" pitchFamily="34" charset="0"/>
              </a:rPr>
              <a:t>imgURL</a:t>
            </a:r>
            <a:r>
              <a:rPr lang="en-CA" sz="1200" b="0" i="0" u="none" strike="noStrike" baseline="0" dirty="0">
                <a:solidFill>
                  <a:srgbClr val="000000"/>
                </a:solidFill>
                <a:latin typeface="Calibri" panose="020F0502020204030204" pitchFamily="34" charset="0"/>
                <a:cs typeface="Calibri" panose="020F0502020204030204" pitchFamily="34" charset="0"/>
              </a:rPr>
              <a:t> = '...’;</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return (</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&lt;div&gt;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&lt;figure&gt;</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ThumbImage</a:t>
            </a:r>
            <a:r>
              <a:rPr lang="en-CA" sz="1200" b="0" i="0" u="none" strike="noStrike" baseline="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src</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imgURL</a:t>
            </a:r>
            <a:r>
              <a:rPr lang="en-CA" sz="1200" b="0" i="0" u="none" strike="noStrike" baseline="0" dirty="0">
                <a:solidFill>
                  <a:srgbClr val="9A0000"/>
                </a:solidFill>
                <a:latin typeface="Calibri" panose="020F0502020204030204" pitchFamily="34" charset="0"/>
                <a:cs typeface="Calibri" panose="020F0502020204030204" pitchFamily="34" charset="0"/>
              </a:rPr>
              <a:t>} alt={</a:t>
            </a:r>
            <a:r>
              <a:rPr lang="en-CA" sz="1200" b="0" i="0" u="none" strike="noStrike" baseline="0" dirty="0" err="1">
                <a:solidFill>
                  <a:srgbClr val="9A0000"/>
                </a:solidFill>
                <a:latin typeface="Calibri" panose="020F0502020204030204" pitchFamily="34" charset="0"/>
                <a:cs typeface="Calibri" panose="020F0502020204030204" pitchFamily="34" charset="0"/>
              </a:rPr>
              <a:t>props.photo.title</a:t>
            </a:r>
            <a:r>
              <a:rPr lang="en-CA" sz="1200" b="0" i="0" u="none" strike="noStrike" baseline="0" dirty="0">
                <a:solidFill>
                  <a:srgbClr val="9A0000"/>
                </a:solidFill>
                <a:latin typeface="Calibri" panose="020F0502020204030204" pitchFamily="34" charset="0"/>
                <a:cs typeface="Calibri" panose="020F0502020204030204" pitchFamily="34" charset="0"/>
              </a:rPr>
              <a:t>} /&gt;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&lt;/figure&gt;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&lt;div&gt;</a:t>
            </a:r>
          </a:p>
          <a:p>
            <a:pPr algn="l" defTabSz="288000"/>
            <a:r>
              <a:rPr lang="pt-BR" sz="1200" b="0" i="0" u="none" strike="noStrike" baseline="0" dirty="0">
                <a:solidFill>
                  <a:srgbClr val="000000"/>
                </a:solidFill>
                <a:latin typeface="Calibri" panose="020F0502020204030204" pitchFamily="34" charset="0"/>
                <a:cs typeface="Calibri" panose="020F0502020204030204" pitchFamily="34" charset="0"/>
              </a:rPr>
              <a:t>		&lt;h3&gt;{props.photo.title}&lt;/h3&gt;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&lt;P&gt;{</a:t>
            </a:r>
            <a:r>
              <a:rPr lang="en-CA" sz="1200" b="0" i="0" u="none" strike="noStrike" baseline="0" dirty="0" err="1">
                <a:solidFill>
                  <a:srgbClr val="000000"/>
                </a:solidFill>
                <a:latin typeface="Calibri" panose="020F0502020204030204" pitchFamily="34" charset="0"/>
                <a:cs typeface="Calibri" panose="020F0502020204030204" pitchFamily="34" charset="0"/>
              </a:rPr>
              <a:t>props.photo.location.city</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props.photo.location.country</a:t>
            </a:r>
            <a:r>
              <a:rPr lang="en-CA" sz="1200" b="0" i="0" u="none" strike="noStrike" baseline="0" dirty="0">
                <a:solidFill>
                  <a:srgbClr val="000000"/>
                </a:solidFill>
                <a:latin typeface="Calibri" panose="020F0502020204030204" pitchFamily="34" charset="0"/>
                <a:cs typeface="Calibri" panose="020F0502020204030204" pitchFamily="34" charset="0"/>
              </a:rPr>
              <a:t>}&lt;/P&gt;</a:t>
            </a:r>
          </a:p>
          <a:p>
            <a:pPr algn="l" defTabSz="288000"/>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PhotoButton</a:t>
            </a:r>
            <a:r>
              <a:rPr lang="en-CA" sz="1200" b="0" i="0" u="none" strike="noStrike" baseline="0" dirty="0">
                <a:solidFill>
                  <a:srgbClr val="9A0000"/>
                </a:solidFill>
                <a:latin typeface="Calibri" panose="020F0502020204030204" pitchFamily="34" charset="0"/>
                <a:cs typeface="Calibri" panose="020F0502020204030204" pitchFamily="34" charset="0"/>
              </a:rPr>
              <a:t>&gt;View&lt;/ </a:t>
            </a:r>
            <a:r>
              <a:rPr lang="en-CA" sz="1200" b="0" i="0" u="none" strike="noStrike" baseline="0" dirty="0" err="1">
                <a:solidFill>
                  <a:srgbClr val="9A0000"/>
                </a:solidFill>
                <a:latin typeface="Calibri" panose="020F0502020204030204" pitchFamily="34" charset="0"/>
                <a:cs typeface="Calibri" panose="020F0502020204030204" pitchFamily="34" charset="0"/>
              </a:rPr>
              <a:t>PhotoButton</a:t>
            </a:r>
            <a:r>
              <a:rPr lang="en-CA" sz="1200" b="0" i="0" u="none" strike="noStrike" baseline="0" dirty="0">
                <a:solidFill>
                  <a:srgbClr val="9A0000"/>
                </a:solidFill>
                <a:latin typeface="Calibri" panose="020F0502020204030204" pitchFamily="34" charset="0"/>
                <a:cs typeface="Calibri" panose="020F0502020204030204" pitchFamily="34" charset="0"/>
              </a:rPr>
              <a:t>&gt; 					&lt;</a:t>
            </a:r>
            <a:r>
              <a:rPr lang="en-CA" sz="1200" b="0" i="0" u="none" strike="noStrike" baseline="0" dirty="0" err="1">
                <a:solidFill>
                  <a:srgbClr val="9A0000"/>
                </a:solidFill>
                <a:latin typeface="Calibri" panose="020F0502020204030204" pitchFamily="34" charset="0"/>
                <a:cs typeface="Calibri" panose="020F0502020204030204" pitchFamily="34" charset="0"/>
              </a:rPr>
              <a:t>PhotoButton</a:t>
            </a:r>
            <a:r>
              <a:rPr lang="en-CA" sz="1200" b="0" i="0" u="none" strike="noStrike" baseline="0" dirty="0">
                <a:solidFill>
                  <a:srgbClr val="9A0000"/>
                </a:solidFill>
                <a:latin typeface="Calibri" panose="020F0502020204030204" pitchFamily="34" charset="0"/>
                <a:cs typeface="Calibri" panose="020F0502020204030204" pitchFamily="34" charset="0"/>
              </a:rPr>
              <a:t>&gt;❤&lt;/</a:t>
            </a:r>
            <a:r>
              <a:rPr lang="en-CA" sz="1200" b="0" i="0" u="none" strike="noStrike" baseline="0" dirty="0" err="1">
                <a:solidFill>
                  <a:srgbClr val="9A0000"/>
                </a:solidFill>
                <a:latin typeface="Calibri" panose="020F0502020204030204" pitchFamily="34" charset="0"/>
                <a:cs typeface="Calibri" panose="020F0502020204030204" pitchFamily="34" charset="0"/>
              </a:rPr>
              <a:t>PhotoButton</a:t>
            </a:r>
            <a:r>
              <a:rPr lang="en-CA" sz="1200" b="0" i="0" u="none" strike="noStrike" baseline="0" dirty="0">
                <a:solidFill>
                  <a:srgbClr val="9A0000"/>
                </a:solidFill>
                <a:latin typeface="Calibri" panose="020F0502020204030204" pitchFamily="34" charset="0"/>
                <a:cs typeface="Calibri" panose="020F0502020204030204" pitchFamily="34" charset="0"/>
              </a:rPr>
              <a:t>&gt;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	&lt;/div&gt;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&lt;/div&gt;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288000"/>
            <a:r>
              <a:rPr lang="en-CA" sz="1200" b="0" i="0" u="none" strike="noStrike" baseline="0" dirty="0">
                <a:solidFill>
                  <a:srgbClr val="000000"/>
                </a:solidFill>
                <a:latin typeface="Calibri" panose="020F0502020204030204" pitchFamily="34" charset="0"/>
                <a:cs typeface="Calibri" panose="020F0502020204030204" pitchFamily="34" charset="0"/>
              </a:rPr>
              <a:t>export default </a:t>
            </a:r>
            <a:r>
              <a:rPr lang="en-CA" sz="1200" b="0" i="0" u="none" strike="noStrike" baseline="0" dirty="0" err="1">
                <a:solidFill>
                  <a:srgbClr val="000000"/>
                </a:solidFill>
                <a:latin typeface="Calibri" panose="020F0502020204030204" pitchFamily="34" charset="0"/>
                <a:cs typeface="Calibri" panose="020F0502020204030204" pitchFamily="34" charset="0"/>
              </a:rPr>
              <a:t>PhotoThumb</a:t>
            </a:r>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508586"/>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11.12 </a:t>
            </a:r>
            <a:r>
              <a:rPr lang="en-US" sz="1200" b="0" i="0" u="none" strike="noStrike" baseline="0" dirty="0">
                <a:solidFill>
                  <a:srgbClr val="000000"/>
                </a:solidFill>
                <a:latin typeface="+mj-lt"/>
              </a:rPr>
              <a:t>Using styled components</a:t>
            </a:r>
            <a:endParaRPr lang="en-CA" sz="1200" dirty="0">
              <a:latin typeface="+mj-lt"/>
            </a:endParaRPr>
          </a:p>
        </p:txBody>
      </p:sp>
    </p:spTree>
    <p:extLst>
      <p:ext uri="{BB962C8B-B14F-4D97-AF65-F5344CB8AC3E}">
        <p14:creationId xmlns:p14="http://schemas.microsoft.com/office/powerpoint/2010/main" val="3771136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F8BDF-38D0-4C6E-A96D-D13571720567}"/>
              </a:ext>
            </a:extLst>
          </p:cNvPr>
          <p:cNvSpPr>
            <a:spLocks noGrp="1"/>
          </p:cNvSpPr>
          <p:nvPr>
            <p:ph type="title"/>
          </p:nvPr>
        </p:nvSpPr>
        <p:spPr/>
        <p:txBody>
          <a:bodyPr/>
          <a:lstStyle/>
          <a:p>
            <a:r>
              <a:rPr lang="en-CA" dirty="0"/>
              <a:t>Other Approaches to State</a:t>
            </a:r>
          </a:p>
        </p:txBody>
      </p:sp>
      <p:sp>
        <p:nvSpPr>
          <p:cNvPr id="3" name="Text Placeholder 2">
            <a:extLst>
              <a:ext uri="{FF2B5EF4-FFF2-40B4-BE49-F238E27FC236}">
                <a16:creationId xmlns:a16="http://schemas.microsoft.com/office/drawing/2014/main" id="{46E169CA-C5DC-4DA6-98CD-369159C4D95A}"/>
              </a:ext>
            </a:extLst>
          </p:cNvPr>
          <p:cNvSpPr>
            <a:spLocks noGrp="1"/>
          </p:cNvSpPr>
          <p:nvPr>
            <p:ph type="body" idx="1"/>
          </p:nvPr>
        </p:nvSpPr>
        <p:spPr/>
        <p:txBody>
          <a:bodyPr/>
          <a:lstStyle/>
          <a:p>
            <a:pPr marL="114300" indent="0" algn="l">
              <a:buNone/>
            </a:pPr>
            <a:r>
              <a:rPr lang="en-CA" b="0" i="0" u="none" strike="noStrike" baseline="0" dirty="0">
                <a:latin typeface="+mj-lt"/>
              </a:rPr>
              <a:t>Using state in </a:t>
            </a:r>
            <a:r>
              <a:rPr lang="en-US" b="0" i="0" u="none" strike="noStrike" baseline="0" dirty="0">
                <a:latin typeface="+mj-lt"/>
              </a:rPr>
              <a:t>React typically requires the upper-most parent component to house the state </a:t>
            </a:r>
            <a:r>
              <a:rPr lang="en-CA" b="0" i="0" u="none" strike="noStrike" baseline="0" dirty="0">
                <a:latin typeface="+mj-lt"/>
              </a:rPr>
              <a:t>variables </a:t>
            </a:r>
            <a:r>
              <a:rPr lang="en-US" b="0" i="0" u="none" strike="noStrike" baseline="0" dirty="0">
                <a:latin typeface="+mj-lt"/>
              </a:rPr>
              <a:t>and all behaviors that can modify this state. This prop-drilling tends to dramatically reduce the encapsulation of React child components, since they become dependent on their ancestors to pass in the data and behaviors they need as props.</a:t>
            </a:r>
          </a:p>
          <a:p>
            <a:pPr marL="114300" indent="0" algn="l">
              <a:buNone/>
            </a:pPr>
            <a:r>
              <a:rPr lang="en-US" b="0" i="0" u="none" strike="noStrike" baseline="0" dirty="0">
                <a:latin typeface="+mj-lt"/>
              </a:rPr>
              <a:t>The props-drilling approach can also be awkward when they are many components in an application that needs access to the same data.</a:t>
            </a:r>
          </a:p>
          <a:p>
            <a:pPr marL="114300" indent="0" algn="l">
              <a:buNone/>
            </a:pPr>
            <a:r>
              <a:rPr lang="en-US" b="0" i="0" u="none" strike="noStrike" baseline="0" dirty="0">
                <a:latin typeface="+mj-lt"/>
              </a:rPr>
              <a:t>As a consequence, many React developers decide to make use of some other React library for their application’s state. This section will take a brief look at two approaches: the built-in </a:t>
            </a:r>
            <a:r>
              <a:rPr lang="en-US" b="1" i="0" u="none" strike="noStrike" baseline="0" dirty="0">
                <a:latin typeface="+mj-lt"/>
              </a:rPr>
              <a:t>Context Provider </a:t>
            </a:r>
            <a:r>
              <a:rPr lang="en-US" b="0" i="0" u="none" strike="noStrike" baseline="0" dirty="0">
                <a:latin typeface="+mj-lt"/>
              </a:rPr>
              <a:t>in React and the popular third-party </a:t>
            </a:r>
            <a:r>
              <a:rPr lang="en-US" b="1" i="0" u="none" strike="noStrike" baseline="0" dirty="0">
                <a:latin typeface="+mj-lt"/>
              </a:rPr>
              <a:t>React </a:t>
            </a:r>
            <a:r>
              <a:rPr lang="en-CA" b="1" i="0" u="none" strike="noStrike" baseline="0" dirty="0">
                <a:latin typeface="+mj-lt"/>
              </a:rPr>
              <a:t>Redux </a:t>
            </a:r>
            <a:r>
              <a:rPr lang="en-CA" b="0" i="0" u="none" strike="noStrike" baseline="0" dirty="0">
                <a:latin typeface="+mj-lt"/>
              </a:rPr>
              <a:t>library.</a:t>
            </a:r>
            <a:endParaRPr lang="en-CA" sz="1400" dirty="0">
              <a:latin typeface="+mj-lt"/>
            </a:endParaRPr>
          </a:p>
        </p:txBody>
      </p:sp>
    </p:spTree>
    <p:extLst>
      <p:ext uri="{BB962C8B-B14F-4D97-AF65-F5344CB8AC3E}">
        <p14:creationId xmlns:p14="http://schemas.microsoft.com/office/powerpoint/2010/main" val="30094239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3FEA1-3D1E-4EDC-B867-87E6DDF60414}"/>
              </a:ext>
            </a:extLst>
          </p:cNvPr>
          <p:cNvSpPr>
            <a:spLocks noGrp="1"/>
          </p:cNvSpPr>
          <p:nvPr>
            <p:ph type="title"/>
          </p:nvPr>
        </p:nvSpPr>
        <p:spPr/>
        <p:txBody>
          <a:bodyPr/>
          <a:lstStyle/>
          <a:p>
            <a:r>
              <a:rPr lang="en-CA" dirty="0"/>
              <a:t>Context Provider</a:t>
            </a:r>
          </a:p>
        </p:txBody>
      </p:sp>
      <p:sp>
        <p:nvSpPr>
          <p:cNvPr id="3" name="Text Placeholder 2">
            <a:extLst>
              <a:ext uri="{FF2B5EF4-FFF2-40B4-BE49-F238E27FC236}">
                <a16:creationId xmlns:a16="http://schemas.microsoft.com/office/drawing/2014/main" id="{64C61988-FE51-4104-ADEE-C0BF8D042CC7}"/>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With the release of React Hooks in 2019, the </a:t>
            </a:r>
            <a:r>
              <a:rPr lang="en-US" sz="1800" b="1" i="0" u="none" strike="noStrike" baseline="0" dirty="0" err="1">
                <a:solidFill>
                  <a:srgbClr val="000000"/>
                </a:solidFill>
                <a:latin typeface="+mj-lt"/>
              </a:rPr>
              <a:t>useContext</a:t>
            </a:r>
            <a:r>
              <a:rPr lang="en-US" sz="1800" b="0" i="0" u="none" strike="noStrike" baseline="0" dirty="0">
                <a:solidFill>
                  <a:srgbClr val="000000"/>
                </a:solidFill>
                <a:latin typeface="+mj-lt"/>
              </a:rPr>
              <a:t>() hook provides a way to centralize data state into a single location known as a </a:t>
            </a:r>
            <a:r>
              <a:rPr lang="en-US" sz="1800" b="1" i="0" u="none" strike="noStrike" baseline="0" dirty="0">
                <a:solidFill>
                  <a:srgbClr val="009A9A"/>
                </a:solidFill>
                <a:latin typeface="+mj-lt"/>
              </a:rPr>
              <a:t>context </a:t>
            </a:r>
            <a:r>
              <a:rPr lang="en-US" sz="1800" b="0" i="0" u="none" strike="noStrike" baseline="0" dirty="0">
                <a:solidFill>
                  <a:srgbClr val="000000"/>
                </a:solidFill>
                <a:latin typeface="+mj-lt"/>
              </a:rPr>
              <a:t>which is available to both functional and class components.</a:t>
            </a:r>
          </a:p>
          <a:p>
            <a:pPr marL="114300" indent="0" algn="l">
              <a:buNone/>
            </a:pPr>
            <a:r>
              <a:rPr lang="en-US" sz="1800" b="0" i="0" u="none" strike="noStrike" baseline="0" dirty="0">
                <a:latin typeface="+mj-lt"/>
              </a:rPr>
              <a:t>The first step is to create a context provider: each bit of centralized state will </a:t>
            </a:r>
            <a:r>
              <a:rPr lang="en-CA" sz="1800" b="0" i="0" u="none" strike="noStrike" baseline="0" dirty="0">
                <a:latin typeface="+mj-lt"/>
              </a:rPr>
              <a:t>have its own provider.</a:t>
            </a:r>
          </a:p>
          <a:p>
            <a:pPr marL="114300" indent="0" algn="l">
              <a:buNone/>
            </a:pPr>
            <a:r>
              <a:rPr lang="en-US" sz="1800" b="0" i="0" u="none" strike="noStrike" baseline="0" dirty="0">
                <a:latin typeface="+mj-lt"/>
              </a:rPr>
              <a:t>The context provider wraps any number of children components</a:t>
            </a:r>
            <a:endParaRPr lang="en-CA" dirty="0">
              <a:latin typeface="+mj-lt"/>
            </a:endParaRPr>
          </a:p>
        </p:txBody>
      </p:sp>
    </p:spTree>
    <p:extLst>
      <p:ext uri="{BB962C8B-B14F-4D97-AF65-F5344CB8AC3E}">
        <p14:creationId xmlns:p14="http://schemas.microsoft.com/office/powerpoint/2010/main" val="27745031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dirty="0"/>
              <a:t>Defining a context provider</a:t>
            </a:r>
            <a:endParaRPr lang="en-CA" dirty="0"/>
          </a:p>
        </p:txBody>
      </p:sp>
      <p:sp>
        <p:nvSpPr>
          <p:cNvPr id="4" name="TextBox 3" descr="LISTING 4.2 Embedded styles example">
            <a:extLst>
              <a:ext uri="{FF2B5EF4-FFF2-40B4-BE49-F238E27FC236}">
                <a16:creationId xmlns:a16="http://schemas.microsoft.com/office/drawing/2014/main" id="{DF60A8D6-B04E-4638-AD29-3922B968E069}"/>
              </a:ext>
            </a:extLst>
          </p:cNvPr>
          <p:cNvSpPr txBox="1"/>
          <p:nvPr/>
        </p:nvSpPr>
        <p:spPr>
          <a:xfrm>
            <a:off x="457200" y="1081088"/>
            <a:ext cx="8229600" cy="3469397"/>
          </a:xfrm>
          <a:prstGeom prst="rect">
            <a:avLst/>
          </a:prstGeom>
          <a:solidFill>
            <a:srgbClr val="E6F0F5"/>
          </a:solidFill>
        </p:spPr>
        <p:txBody>
          <a:bodyPr wrap="square" numCol="1" rtlCol="0">
            <a:noAutofit/>
          </a:bodyPr>
          <a:lstStyle/>
          <a:p>
            <a:pPr algn="l"/>
            <a:r>
              <a:rPr lang="en-US" sz="1600" b="0" i="0" u="none" strike="noStrike" baseline="0" dirty="0">
                <a:solidFill>
                  <a:schemeClr val="tx1"/>
                </a:solidFill>
                <a:latin typeface="Calibri" panose="020F0502020204030204" pitchFamily="34" charset="0"/>
                <a:cs typeface="Calibri" panose="020F0502020204030204" pitchFamily="34" charset="0"/>
              </a:rPr>
              <a:t>import React, {</a:t>
            </a:r>
            <a:r>
              <a:rPr lang="en-US" sz="1600" b="0" i="0" u="none" strike="noStrike" baseline="0" dirty="0" err="1">
                <a:solidFill>
                  <a:schemeClr val="tx1"/>
                </a:solidFill>
                <a:latin typeface="Calibri" panose="020F0502020204030204" pitchFamily="34" charset="0"/>
                <a:cs typeface="Calibri" panose="020F0502020204030204" pitchFamily="34" charset="0"/>
              </a:rPr>
              <a:t>useState</a:t>
            </a:r>
            <a:r>
              <a:rPr lang="en-US" sz="1600" b="0" i="0" u="none" strike="noStrike" baseline="0" dirty="0">
                <a:solidFill>
                  <a:schemeClr val="tx1"/>
                </a:solidFill>
                <a:latin typeface="Calibri" panose="020F0502020204030204" pitchFamily="34" charset="0"/>
                <a:cs typeface="Calibri" panose="020F0502020204030204" pitchFamily="34" charset="0"/>
              </a:rPr>
              <a:t>, </a:t>
            </a:r>
            <a:r>
              <a:rPr lang="en-US" sz="1600" b="0" i="0" u="none" strike="noStrike" baseline="0" dirty="0" err="1">
                <a:solidFill>
                  <a:schemeClr val="tx1"/>
                </a:solidFill>
                <a:latin typeface="Calibri" panose="020F0502020204030204" pitchFamily="34" charset="0"/>
                <a:cs typeface="Calibri" panose="020F0502020204030204" pitchFamily="34" charset="0"/>
              </a:rPr>
              <a:t>createContext</a:t>
            </a:r>
            <a:r>
              <a:rPr lang="en-US" sz="1600" b="0" i="0" u="none" strike="noStrike" baseline="0" dirty="0">
                <a:solidFill>
                  <a:schemeClr val="tx1"/>
                </a:solidFill>
                <a:latin typeface="Calibri" panose="020F0502020204030204" pitchFamily="34" charset="0"/>
                <a:cs typeface="Calibri" panose="020F0502020204030204" pitchFamily="34" charset="0"/>
              </a:rPr>
              <a:t> } from 'react'</a:t>
            </a:r>
          </a:p>
          <a:p>
            <a:pPr algn="l"/>
            <a:r>
              <a:rPr lang="en-US" sz="1600" b="0" i="1" u="none" strike="noStrike" baseline="0" dirty="0">
                <a:solidFill>
                  <a:schemeClr val="tx1"/>
                </a:solidFill>
                <a:latin typeface="Calibri" panose="020F0502020204030204" pitchFamily="34" charset="0"/>
                <a:cs typeface="Calibri" panose="020F0502020204030204" pitchFamily="34" charset="0"/>
              </a:rPr>
              <a:t>// create the context object which will hold the state</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export const </a:t>
            </a:r>
            <a:r>
              <a:rPr lang="en-CA" sz="1600" b="0" i="0" u="none" strike="noStrike" baseline="0" dirty="0" err="1">
                <a:solidFill>
                  <a:srgbClr val="9A0000"/>
                </a:solidFill>
                <a:latin typeface="Calibri" panose="020F0502020204030204" pitchFamily="34" charset="0"/>
                <a:cs typeface="Calibri" panose="020F0502020204030204" pitchFamily="34" charset="0"/>
              </a:rPr>
              <a:t>FavoriteContext</a:t>
            </a:r>
            <a:r>
              <a:rPr lang="en-CA" sz="1600" b="0" i="0" u="none" strike="noStrike" baseline="0" dirty="0">
                <a:solidFill>
                  <a:srgbClr val="9A0000"/>
                </a:solidFill>
                <a:latin typeface="Calibri" panose="020F0502020204030204" pitchFamily="34" charset="0"/>
                <a:cs typeface="Calibri" panose="020F0502020204030204" pitchFamily="34" charset="0"/>
              </a:rPr>
              <a:t> = </a:t>
            </a:r>
            <a:r>
              <a:rPr lang="en-CA" sz="1600" b="0" i="0" u="none" strike="noStrike" baseline="0" dirty="0" err="1">
                <a:solidFill>
                  <a:srgbClr val="9A0000"/>
                </a:solidFill>
                <a:latin typeface="Calibri" panose="020F0502020204030204" pitchFamily="34" charset="0"/>
                <a:cs typeface="Calibri" panose="020F0502020204030204" pitchFamily="34" charset="0"/>
              </a:rPr>
              <a:t>createContext</a:t>
            </a:r>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a:endParaRPr lang="en-US" sz="1600" b="0" i="1" u="none" strike="noStrike" baseline="0" dirty="0">
              <a:solidFill>
                <a:schemeClr val="tx1"/>
              </a:solidFill>
              <a:latin typeface="Calibri" panose="020F0502020204030204" pitchFamily="34" charset="0"/>
              <a:cs typeface="Calibri" panose="020F0502020204030204" pitchFamily="34" charset="0"/>
            </a:endParaRPr>
          </a:p>
          <a:p>
            <a:pPr algn="l"/>
            <a:r>
              <a:rPr lang="en-US" sz="1600" b="0" i="1" u="none" strike="noStrike" baseline="0" dirty="0">
                <a:solidFill>
                  <a:schemeClr val="tx1"/>
                </a:solidFill>
                <a:latin typeface="Calibri" panose="020F0502020204030204" pitchFamily="34" charset="0"/>
                <a:cs typeface="Calibri" panose="020F0502020204030204" pitchFamily="34" charset="0"/>
              </a:rPr>
              <a:t>// create the object which will provide access to this context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const </a:t>
            </a:r>
            <a:r>
              <a:rPr lang="en-CA" sz="1600" b="0" i="0" u="none" strike="noStrike" baseline="0" dirty="0" err="1">
                <a:solidFill>
                  <a:srgbClr val="000000"/>
                </a:solidFill>
                <a:latin typeface="Calibri" panose="020F0502020204030204" pitchFamily="34" charset="0"/>
                <a:cs typeface="Calibri" panose="020F0502020204030204" pitchFamily="34" charset="0"/>
              </a:rPr>
              <a:t>FavoriteContextProvider</a:t>
            </a:r>
            <a:r>
              <a:rPr lang="en-CA" sz="1600" b="0" i="0" u="none" strike="noStrike" baseline="0" dirty="0">
                <a:solidFill>
                  <a:srgbClr val="000000"/>
                </a:solidFill>
                <a:latin typeface="Calibri" panose="020F0502020204030204" pitchFamily="34" charset="0"/>
                <a:cs typeface="Calibri" panose="020F0502020204030204" pitchFamily="34" charset="0"/>
              </a:rPr>
              <a:t> = (props) =&gt; {</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const [favorites, </a:t>
            </a:r>
            <a:r>
              <a:rPr lang="en-CA" sz="1600" b="0" i="0" u="none" strike="noStrike" baseline="0" dirty="0" err="1">
                <a:solidFill>
                  <a:srgbClr val="000000"/>
                </a:solidFill>
                <a:latin typeface="Calibri" panose="020F0502020204030204" pitchFamily="34" charset="0"/>
                <a:cs typeface="Calibri" panose="020F0502020204030204" pitchFamily="34" charset="0"/>
              </a:rPr>
              <a:t>setFavorites</a:t>
            </a:r>
            <a:r>
              <a:rPr lang="en-CA" sz="1600" b="0" i="0" u="none" strike="noStrike" baseline="0" dirty="0">
                <a:solidFill>
                  <a:srgbClr val="000000"/>
                </a:solidFill>
                <a:latin typeface="Calibri" panose="020F0502020204030204" pitchFamily="34" charset="0"/>
                <a:cs typeface="Calibri" panose="020F0502020204030204" pitchFamily="34" charset="0"/>
              </a:rPr>
              <a:t>] = </a:t>
            </a:r>
            <a:r>
              <a:rPr lang="en-CA" sz="1600" b="0" i="0" u="none" strike="noStrike" baseline="0" dirty="0" err="1">
                <a:solidFill>
                  <a:srgbClr val="000000"/>
                </a:solidFill>
                <a:latin typeface="Calibri" panose="020F0502020204030204" pitchFamily="34" charset="0"/>
                <a:cs typeface="Calibri" panose="020F0502020204030204" pitchFamily="34" charset="0"/>
              </a:rPr>
              <a:t>useState</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return (</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&lt;</a:t>
            </a:r>
            <a:r>
              <a:rPr lang="en-CA" sz="1600" b="0" i="0" u="none" strike="noStrike" baseline="0" dirty="0" err="1">
                <a:solidFill>
                  <a:srgbClr val="000000"/>
                </a:solidFill>
                <a:latin typeface="Calibri" panose="020F0502020204030204" pitchFamily="34" charset="0"/>
                <a:cs typeface="Calibri" panose="020F0502020204030204" pitchFamily="34" charset="0"/>
              </a:rPr>
              <a:t>FavoriteContext.Provider</a:t>
            </a:r>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a:solidFill>
                  <a:srgbClr val="9A0000"/>
                </a:solidFill>
                <a:latin typeface="Calibri" panose="020F0502020204030204" pitchFamily="34" charset="0"/>
                <a:cs typeface="Calibri" panose="020F0502020204030204" pitchFamily="34" charset="0"/>
              </a:rPr>
              <a:t>value={{favorites, </a:t>
            </a:r>
            <a:r>
              <a:rPr lang="en-CA" sz="1600" b="0" i="0" u="none" strike="noStrike" baseline="0" dirty="0" err="1">
                <a:solidFill>
                  <a:srgbClr val="9A0000"/>
                </a:solidFill>
                <a:latin typeface="Calibri" panose="020F0502020204030204" pitchFamily="34" charset="0"/>
                <a:cs typeface="Calibri" panose="020F0502020204030204" pitchFamily="34" charset="0"/>
              </a:rPr>
              <a:t>setFavorites</a:t>
            </a:r>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props.children</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&lt;/</a:t>
            </a:r>
            <a:r>
              <a:rPr lang="en-CA" sz="1600" b="0" i="0" u="none" strike="noStrike" baseline="0" dirty="0" err="1">
                <a:solidFill>
                  <a:srgbClr val="000000"/>
                </a:solidFill>
                <a:latin typeface="Calibri" panose="020F0502020204030204" pitchFamily="34" charset="0"/>
                <a:cs typeface="Calibri" panose="020F0502020204030204" pitchFamily="34" charset="0"/>
              </a:rPr>
              <a:t>FavoriteContext.Provider</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export default </a:t>
            </a:r>
            <a:r>
              <a:rPr lang="en-CA" sz="1600" b="0" i="0" u="none" strike="noStrike" baseline="0" dirty="0" err="1">
                <a:solidFill>
                  <a:srgbClr val="000000"/>
                </a:solidFill>
                <a:latin typeface="Calibri" panose="020F0502020204030204" pitchFamily="34" charset="0"/>
                <a:cs typeface="Calibri" panose="020F0502020204030204" pitchFamily="34" charset="0"/>
              </a:rPr>
              <a:t>FavoriteContextProvider</a:t>
            </a:r>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9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E8BBF77-FAC4-4B7D-9CFA-9B9D1A17AA4B}"/>
              </a:ext>
            </a:extLst>
          </p:cNvPr>
          <p:cNvSpPr txBox="1"/>
          <p:nvPr/>
        </p:nvSpPr>
        <p:spPr>
          <a:xfrm>
            <a:off x="457200" y="4508586"/>
            <a:ext cx="5219511" cy="276999"/>
          </a:xfrm>
          <a:prstGeom prst="rect">
            <a:avLst/>
          </a:prstGeom>
          <a:noFill/>
        </p:spPr>
        <p:txBody>
          <a:bodyPr wrap="square" rtlCol="0">
            <a:spAutoFit/>
          </a:bodyPr>
          <a:lstStyle/>
          <a:p>
            <a:r>
              <a:rPr lang="en-US" sz="1200" b="1" i="0" u="none" strike="noStrike" baseline="0" dirty="0">
                <a:solidFill>
                  <a:srgbClr val="009A9A"/>
                </a:solidFill>
                <a:latin typeface="+mj-lt"/>
              </a:rPr>
              <a:t>LISTING 11.13 </a:t>
            </a:r>
            <a:r>
              <a:rPr lang="en-US" sz="1200" b="0" i="0" u="none" strike="noStrike" baseline="0" dirty="0">
                <a:solidFill>
                  <a:srgbClr val="000000"/>
                </a:solidFill>
                <a:latin typeface="+mj-lt"/>
              </a:rPr>
              <a:t>Defining a context provider</a:t>
            </a:r>
            <a:endParaRPr lang="en-CA" sz="1200" dirty="0">
              <a:latin typeface="+mj-lt"/>
            </a:endParaRPr>
          </a:p>
        </p:txBody>
      </p:sp>
    </p:spTree>
    <p:extLst>
      <p:ext uri="{BB962C8B-B14F-4D97-AF65-F5344CB8AC3E}">
        <p14:creationId xmlns:p14="http://schemas.microsoft.com/office/powerpoint/2010/main" val="15021765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63FA-2ECE-493B-B6B5-DDF9EC2FFA81}"/>
              </a:ext>
            </a:extLst>
          </p:cNvPr>
          <p:cNvSpPr>
            <a:spLocks noGrp="1"/>
          </p:cNvSpPr>
          <p:nvPr>
            <p:ph type="title"/>
          </p:nvPr>
        </p:nvSpPr>
        <p:spPr/>
        <p:txBody>
          <a:bodyPr/>
          <a:lstStyle/>
          <a:p>
            <a:r>
              <a:rPr lang="en-US" dirty="0"/>
              <a:t>Use a context provider</a:t>
            </a:r>
            <a:endParaRPr lang="en-CA" dirty="0"/>
          </a:p>
        </p:txBody>
      </p:sp>
      <p:sp>
        <p:nvSpPr>
          <p:cNvPr id="7" name="Text Placeholder 2">
            <a:extLst>
              <a:ext uri="{FF2B5EF4-FFF2-40B4-BE49-F238E27FC236}">
                <a16:creationId xmlns:a16="http://schemas.microsoft.com/office/drawing/2014/main" id="{65ECCA28-1163-47A8-9439-C3C92E6D3C4F}"/>
              </a:ext>
            </a:extLst>
          </p:cNvPr>
          <p:cNvSpPr>
            <a:spLocks noGrp="1"/>
          </p:cNvSpPr>
          <p:nvPr>
            <p:ph type="body" idx="1"/>
          </p:nvPr>
        </p:nvSpPr>
        <p:spPr>
          <a:xfrm>
            <a:off x="457200" y="1081088"/>
            <a:ext cx="8232775" cy="3532476"/>
          </a:xfrm>
        </p:spPr>
        <p:txBody>
          <a:bodyPr/>
          <a:lstStyle/>
          <a:p>
            <a:pPr marL="114300" indent="0" algn="l">
              <a:spcBef>
                <a:spcPts val="500"/>
              </a:spcBef>
              <a:buNone/>
            </a:pPr>
            <a:r>
              <a:rPr lang="en-US" sz="1800" b="0" i="0" u="none" strike="noStrike" baseline="0" dirty="0">
                <a:solidFill>
                  <a:srgbClr val="000000"/>
                </a:solidFill>
                <a:latin typeface="+mj-lt"/>
                <a:cs typeface="Calibri" panose="020F0502020204030204" pitchFamily="34" charset="0"/>
              </a:rPr>
              <a:t>For instance, an App parent component would use this context as</a:t>
            </a:r>
          </a:p>
          <a:p>
            <a:pPr marL="114300" indent="0" algn="l">
              <a:spcBef>
                <a:spcPts val="500"/>
              </a:spcBef>
              <a:buNone/>
            </a:pPr>
            <a:r>
              <a:rPr lang="en-CA" sz="1800" b="0" i="0" u="none" strike="noStrike" baseline="0" dirty="0">
                <a:solidFill>
                  <a:srgbClr val="000000"/>
                </a:solidFill>
                <a:latin typeface="+mj-lt"/>
                <a:cs typeface="Calibri" panose="020F0502020204030204" pitchFamily="34" charset="0"/>
              </a:rPr>
              <a:t>follows:</a:t>
            </a:r>
          </a:p>
          <a:p>
            <a:pPr marL="114300" indent="0">
              <a:spcBef>
                <a:spcPts val="500"/>
              </a:spcBef>
              <a:buNone/>
            </a:pPr>
            <a:r>
              <a:rPr lang="en-CA" sz="1200" b="0" i="0" u="none" strike="noStrike" baseline="0" dirty="0">
                <a:solidFill>
                  <a:srgbClr val="9A0000"/>
                </a:solidFill>
                <a:latin typeface="Calibri" panose="020F0502020204030204" pitchFamily="34" charset="0"/>
                <a:cs typeface="Calibri" panose="020F0502020204030204" pitchFamily="34" charset="0"/>
              </a:rPr>
              <a:t>import </a:t>
            </a:r>
            <a:r>
              <a:rPr lang="en-CA" sz="1200" b="0" i="0" u="none" strike="noStrike" baseline="0" dirty="0" err="1">
                <a:solidFill>
                  <a:srgbClr val="9A0000"/>
                </a:solidFill>
                <a:latin typeface="Calibri" panose="020F0502020204030204" pitchFamily="34" charset="0"/>
                <a:cs typeface="Calibri" panose="020F0502020204030204" pitchFamily="34" charset="0"/>
              </a:rPr>
              <a:t>FavoriteContextProvider</a:t>
            </a:r>
            <a:r>
              <a:rPr lang="en-CA" sz="1200" b="0" i="0" u="none" strike="noStrike" baseline="0" dirty="0">
                <a:solidFill>
                  <a:srgbClr val="9A0000"/>
                </a:solidFill>
                <a:latin typeface="Calibri" panose="020F0502020204030204" pitchFamily="34" charset="0"/>
                <a:cs typeface="Calibri" panose="020F0502020204030204" pitchFamily="34" charset="0"/>
              </a:rPr>
              <a:t> from './contexts/FavoriteContext.js';</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function App() {</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return (</a:t>
            </a:r>
          </a:p>
          <a:p>
            <a:pPr marL="114300" indent="0">
              <a:spcBef>
                <a:spcPts val="500"/>
              </a:spcBef>
              <a:buNone/>
            </a:pPr>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FavoriteContextProvider</a:t>
            </a:r>
            <a:r>
              <a:rPr lang="en-CA" sz="1200" b="0" i="0" u="none" strike="noStrike" baseline="0" dirty="0">
                <a:solidFill>
                  <a:srgbClr val="9A0000"/>
                </a:solidFill>
                <a:latin typeface="Calibri" panose="020F0502020204030204" pitchFamily="34" charset="0"/>
                <a:cs typeface="Calibri" panose="020F0502020204030204" pitchFamily="34" charset="0"/>
              </a:rPr>
              <a:t>&gt;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&lt;Header /&gt;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			&lt;</a:t>
            </a:r>
            <a:r>
              <a:rPr lang="en-CA" sz="1200" b="0" i="0" u="none" strike="noStrike" baseline="0" dirty="0" err="1">
                <a:solidFill>
                  <a:srgbClr val="000000"/>
                </a:solidFill>
                <a:latin typeface="Calibri" panose="020F0502020204030204" pitchFamily="34" charset="0"/>
                <a:cs typeface="Calibri" panose="020F0502020204030204" pitchFamily="34" charset="0"/>
              </a:rPr>
              <a:t>ArtBrowser</a:t>
            </a:r>
            <a:r>
              <a:rPr lang="en-CA" sz="1200" b="0" i="0" u="none" strike="noStrike" baseline="0" dirty="0">
                <a:solidFill>
                  <a:srgbClr val="000000"/>
                </a:solidFill>
                <a:latin typeface="Calibri" panose="020F0502020204030204" pitchFamily="34" charset="0"/>
                <a:cs typeface="Calibri" panose="020F0502020204030204" pitchFamily="34" charset="0"/>
              </a:rPr>
              <a:t> paintings={paintings}/&gt;</a:t>
            </a:r>
          </a:p>
          <a:p>
            <a:pPr marL="114300" indent="0">
              <a:spcBef>
                <a:spcPts val="500"/>
              </a:spcBef>
              <a:buNone/>
            </a:pPr>
            <a:r>
              <a:rPr lang="en-CA" sz="1200" b="0" i="0" u="none" strike="noStrike" baseline="0" dirty="0">
                <a:solidFill>
                  <a:srgbClr val="9A0000"/>
                </a:solidFill>
                <a:latin typeface="Calibri" panose="020F0502020204030204" pitchFamily="34" charset="0"/>
                <a:cs typeface="Calibri" panose="020F0502020204030204" pitchFamily="34" charset="0"/>
              </a:rPr>
              <a:t>		&lt;/</a:t>
            </a:r>
            <a:r>
              <a:rPr lang="en-CA" sz="1200" b="0" i="0" u="none" strike="noStrike" baseline="0" dirty="0" err="1">
                <a:solidFill>
                  <a:srgbClr val="9A0000"/>
                </a:solidFill>
                <a:latin typeface="Calibri" panose="020F0502020204030204" pitchFamily="34" charset="0"/>
                <a:cs typeface="Calibri" panose="020F0502020204030204" pitchFamily="34" charset="0"/>
              </a:rPr>
              <a:t>FavoriteContextProvider</a:t>
            </a:r>
            <a:r>
              <a:rPr lang="en-CA" sz="1200" b="0" i="0" u="none" strike="noStrike" baseline="0" dirty="0">
                <a:solidFill>
                  <a:srgbClr val="9A0000"/>
                </a:solidFill>
                <a:latin typeface="Calibri" panose="020F0502020204030204" pitchFamily="34" charset="0"/>
                <a:cs typeface="Calibri" panose="020F0502020204030204" pitchFamily="34" charset="0"/>
              </a:rPr>
              <a:t>&gt;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p>
          <a:p>
            <a:pPr marL="114300" indent="0">
              <a:spcBef>
                <a:spcPts val="500"/>
              </a:spcBef>
              <a:buNone/>
            </a:pPr>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48079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6C09-DF5F-4520-A823-0784B65C30E7}"/>
              </a:ext>
            </a:extLst>
          </p:cNvPr>
          <p:cNvSpPr>
            <a:spLocks noGrp="1"/>
          </p:cNvSpPr>
          <p:nvPr>
            <p:ph type="title"/>
          </p:nvPr>
        </p:nvSpPr>
        <p:spPr/>
        <p:txBody>
          <a:bodyPr/>
          <a:lstStyle/>
          <a:p>
            <a:r>
              <a:rPr lang="en-CA" dirty="0"/>
              <a:t>Context provider in action</a:t>
            </a:r>
          </a:p>
        </p:txBody>
      </p:sp>
      <p:pic>
        <p:nvPicPr>
          <p:cNvPr id="5" name="Picture 4" descr="FIGURE 11.17 Context provider in action">
            <a:extLst>
              <a:ext uri="{FF2B5EF4-FFF2-40B4-BE49-F238E27FC236}">
                <a16:creationId xmlns:a16="http://schemas.microsoft.com/office/drawing/2014/main" id="{8A883FE1-DD74-4BC3-8056-C0F548C27FC8}"/>
              </a:ext>
            </a:extLst>
          </p:cNvPr>
          <p:cNvPicPr>
            <a:picLocks noChangeAspect="1"/>
          </p:cNvPicPr>
          <p:nvPr/>
        </p:nvPicPr>
        <p:blipFill>
          <a:blip r:embed="rId2"/>
          <a:stretch>
            <a:fillRect/>
          </a:stretch>
        </p:blipFill>
        <p:spPr>
          <a:xfrm>
            <a:off x="1997181" y="1012475"/>
            <a:ext cx="5149637" cy="3669702"/>
          </a:xfrm>
          <a:prstGeom prst="rect">
            <a:avLst/>
          </a:prstGeom>
        </p:spPr>
      </p:pic>
    </p:spTree>
    <p:extLst>
      <p:ext uri="{BB962C8B-B14F-4D97-AF65-F5344CB8AC3E}">
        <p14:creationId xmlns:p14="http://schemas.microsoft.com/office/powerpoint/2010/main" val="28126808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2A35F-D09A-4BE0-9AAD-D7132F338A7D}"/>
              </a:ext>
            </a:extLst>
          </p:cNvPr>
          <p:cNvSpPr>
            <a:spLocks noGrp="1"/>
          </p:cNvSpPr>
          <p:nvPr>
            <p:ph type="title"/>
          </p:nvPr>
        </p:nvSpPr>
        <p:spPr/>
        <p:txBody>
          <a:bodyPr/>
          <a:lstStyle/>
          <a:p>
            <a:r>
              <a:rPr lang="en-CA" dirty="0"/>
              <a:t>React Redux</a:t>
            </a:r>
          </a:p>
        </p:txBody>
      </p:sp>
      <p:sp>
        <p:nvSpPr>
          <p:cNvPr id="3" name="Text Placeholder 2">
            <a:extLst>
              <a:ext uri="{FF2B5EF4-FFF2-40B4-BE49-F238E27FC236}">
                <a16:creationId xmlns:a16="http://schemas.microsoft.com/office/drawing/2014/main" id="{1C981587-A1E4-45B9-9640-64119265932A}"/>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The key idea of Redux is similar to that of the just-discussed Context Providers: namely, to store application state in a single data structure which is held in a storage area known as the </a:t>
            </a:r>
            <a:r>
              <a:rPr lang="en-US" sz="1800" b="1" i="0" u="none" strike="noStrike" baseline="0" dirty="0">
                <a:solidFill>
                  <a:srgbClr val="009A9A"/>
                </a:solidFill>
                <a:latin typeface="+mj-lt"/>
              </a:rPr>
              <a:t>store</a:t>
            </a:r>
            <a:r>
              <a:rPr lang="en-US" sz="1800" b="0" i="0" u="none" strike="noStrike" baseline="0" dirty="0">
                <a:solidFill>
                  <a:srgbClr val="000000"/>
                </a:solidFill>
                <a:latin typeface="+mj-lt"/>
              </a:rPr>
              <a:t>.</a:t>
            </a:r>
          </a:p>
          <a:p>
            <a:pPr marL="114300" indent="0" algn="l">
              <a:buNone/>
            </a:pPr>
            <a:r>
              <a:rPr lang="en-US" sz="1800" b="0" i="0" u="none" strike="noStrike" baseline="0" dirty="0">
                <a:latin typeface="+mj-lt"/>
              </a:rPr>
              <a:t>Unlike the Context Providers approach, in React the state is never mutated (changed) outside of the store.</a:t>
            </a:r>
            <a:r>
              <a:rPr lang="en-CA" sz="1800" b="0" i="0" u="none" strike="noStrike" baseline="0" dirty="0">
                <a:solidFill>
                  <a:srgbClr val="000000"/>
                </a:solidFill>
                <a:latin typeface="+mj-lt"/>
              </a:rPr>
              <a:t> React follows functional </a:t>
            </a:r>
            <a:r>
              <a:rPr lang="en-US" sz="1800" b="0" i="0" u="none" strike="noStrike" baseline="0" dirty="0">
                <a:solidFill>
                  <a:srgbClr val="000000"/>
                </a:solidFill>
                <a:latin typeface="+mj-lt"/>
              </a:rPr>
              <a:t>programming principles in that functions never mutate state; instead, functions that create/return new versions of the state are used instead. </a:t>
            </a:r>
          </a:p>
          <a:p>
            <a:pPr marL="114300" indent="0" algn="l">
              <a:buNone/>
            </a:pPr>
            <a:r>
              <a:rPr lang="en-US" sz="1800" b="0" i="0" u="none" strike="noStrike" baseline="0" dirty="0">
                <a:solidFill>
                  <a:srgbClr val="000000"/>
                </a:solidFill>
                <a:latin typeface="+mj-lt"/>
              </a:rPr>
              <a:t>These functions are called </a:t>
            </a:r>
            <a:r>
              <a:rPr lang="en-US" sz="1800" b="1" i="0" u="none" strike="noStrike" baseline="0" dirty="0">
                <a:solidFill>
                  <a:srgbClr val="009A9A"/>
                </a:solidFill>
                <a:latin typeface="+mj-lt"/>
              </a:rPr>
              <a:t>reducers </a:t>
            </a:r>
            <a:r>
              <a:rPr lang="en-US" sz="1800" b="0" i="0" u="none" strike="noStrike" baseline="0" dirty="0">
                <a:solidFill>
                  <a:srgbClr val="000000"/>
                </a:solidFill>
                <a:latin typeface="+mj-lt"/>
              </a:rPr>
              <a:t>in Redux. A reducer is passed an </a:t>
            </a:r>
            <a:r>
              <a:rPr lang="en-US" sz="1800" b="1" i="0" u="none" strike="noStrike" baseline="0" dirty="0">
                <a:solidFill>
                  <a:srgbClr val="009A9A"/>
                </a:solidFill>
                <a:latin typeface="+mj-lt"/>
              </a:rPr>
              <a:t>action </a:t>
            </a:r>
            <a:r>
              <a:rPr lang="en-US" sz="1800" b="0" i="0" u="none" strike="noStrike" baseline="0" dirty="0">
                <a:solidFill>
                  <a:srgbClr val="000000"/>
                </a:solidFill>
                <a:latin typeface="+mj-lt"/>
              </a:rPr>
              <a:t>which is an object that contains a type property that indicates how the state </a:t>
            </a:r>
            <a:r>
              <a:rPr lang="en-CA" sz="1800" b="0" i="0" u="none" strike="noStrike" baseline="0" dirty="0">
                <a:solidFill>
                  <a:srgbClr val="000000"/>
                </a:solidFill>
                <a:latin typeface="+mj-lt"/>
              </a:rPr>
              <a:t>should be changed.</a:t>
            </a:r>
            <a:endParaRPr lang="en-CA" dirty="0">
              <a:latin typeface="+mj-lt"/>
            </a:endParaRPr>
          </a:p>
        </p:txBody>
      </p:sp>
    </p:spTree>
    <p:extLst>
      <p:ext uri="{BB962C8B-B14F-4D97-AF65-F5344CB8AC3E}">
        <p14:creationId xmlns:p14="http://schemas.microsoft.com/office/powerpoint/2010/main" val="19989272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48A17-DB77-449F-B257-3999B515598A}"/>
              </a:ext>
            </a:extLst>
          </p:cNvPr>
          <p:cNvSpPr>
            <a:spLocks noGrp="1"/>
          </p:cNvSpPr>
          <p:nvPr>
            <p:ph type="title"/>
          </p:nvPr>
        </p:nvSpPr>
        <p:spPr/>
        <p:txBody>
          <a:bodyPr/>
          <a:lstStyle/>
          <a:p>
            <a:r>
              <a:rPr lang="en-CA" dirty="0"/>
              <a:t>Redux architecture</a:t>
            </a:r>
          </a:p>
        </p:txBody>
      </p:sp>
      <p:pic>
        <p:nvPicPr>
          <p:cNvPr id="5" name="Picture 4" descr="FIGURE 11.18 Redux architecture">
            <a:extLst>
              <a:ext uri="{FF2B5EF4-FFF2-40B4-BE49-F238E27FC236}">
                <a16:creationId xmlns:a16="http://schemas.microsoft.com/office/drawing/2014/main" id="{10B34563-7F90-4AE3-8731-BEAF8F73F329}"/>
              </a:ext>
            </a:extLst>
          </p:cNvPr>
          <p:cNvPicPr>
            <a:picLocks noChangeAspect="1"/>
          </p:cNvPicPr>
          <p:nvPr/>
        </p:nvPicPr>
        <p:blipFill rotWithShape="1">
          <a:blip r:embed="rId2"/>
          <a:srcRect l="11973" r="12693" b="53978"/>
          <a:stretch/>
        </p:blipFill>
        <p:spPr>
          <a:xfrm>
            <a:off x="457200" y="1319944"/>
            <a:ext cx="3458584" cy="2414896"/>
          </a:xfrm>
          <a:prstGeom prst="rect">
            <a:avLst/>
          </a:prstGeom>
        </p:spPr>
      </p:pic>
      <p:pic>
        <p:nvPicPr>
          <p:cNvPr id="6" name="Picture 5" descr="FIGURE 11.18 Redux architecture">
            <a:extLst>
              <a:ext uri="{FF2B5EF4-FFF2-40B4-BE49-F238E27FC236}">
                <a16:creationId xmlns:a16="http://schemas.microsoft.com/office/drawing/2014/main" id="{EB03B45A-4F80-4C86-8614-2D4F8A30E33B}"/>
              </a:ext>
            </a:extLst>
          </p:cNvPr>
          <p:cNvPicPr>
            <a:picLocks noChangeAspect="1"/>
          </p:cNvPicPr>
          <p:nvPr/>
        </p:nvPicPr>
        <p:blipFill rotWithShape="1">
          <a:blip r:embed="rId2"/>
          <a:srcRect t="47081" b="-208"/>
          <a:stretch/>
        </p:blipFill>
        <p:spPr>
          <a:xfrm>
            <a:off x="3915784" y="1319944"/>
            <a:ext cx="4771016" cy="2897053"/>
          </a:xfrm>
          <a:prstGeom prst="rect">
            <a:avLst/>
          </a:prstGeom>
        </p:spPr>
      </p:pic>
    </p:spTree>
    <p:extLst>
      <p:ext uri="{BB962C8B-B14F-4D97-AF65-F5344CB8AC3E}">
        <p14:creationId xmlns:p14="http://schemas.microsoft.com/office/powerpoint/2010/main" val="1170771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D9AA3-5F0B-42A6-B0A2-450133062FBE}"/>
              </a:ext>
            </a:extLst>
          </p:cNvPr>
          <p:cNvSpPr>
            <a:spLocks noGrp="1"/>
          </p:cNvSpPr>
          <p:nvPr>
            <p:ph type="title"/>
          </p:nvPr>
        </p:nvSpPr>
        <p:spPr/>
        <p:txBody>
          <a:bodyPr/>
          <a:lstStyle/>
          <a:p>
            <a:r>
              <a:rPr lang="en-CA" dirty="0"/>
              <a:t>React, Angular, and Vue</a:t>
            </a:r>
          </a:p>
        </p:txBody>
      </p:sp>
      <p:sp>
        <p:nvSpPr>
          <p:cNvPr id="3" name="Text Placeholder 2">
            <a:extLst>
              <a:ext uri="{FF2B5EF4-FFF2-40B4-BE49-F238E27FC236}">
                <a16:creationId xmlns:a16="http://schemas.microsoft.com/office/drawing/2014/main" id="{7CE95AD9-3A4D-4568-88AD-50538151296A}"/>
              </a:ext>
            </a:extLst>
          </p:cNvPr>
          <p:cNvSpPr>
            <a:spLocks noGrp="1"/>
          </p:cNvSpPr>
          <p:nvPr>
            <p:ph type="body" idx="1"/>
          </p:nvPr>
        </p:nvSpPr>
        <p:spPr/>
        <p:txBody>
          <a:bodyPr/>
          <a:lstStyle/>
          <a:p>
            <a:pPr marL="114300" indent="0" algn="l">
              <a:buNone/>
            </a:pPr>
            <a:r>
              <a:rPr lang="en-US" b="1" i="0" u="none" strike="noStrike" baseline="0" dirty="0">
                <a:solidFill>
                  <a:srgbClr val="009A9A"/>
                </a:solidFill>
                <a:latin typeface="+mj-lt"/>
              </a:rPr>
              <a:t>Angular </a:t>
            </a:r>
            <a:r>
              <a:rPr lang="en-US" b="0" i="0" u="none" strike="noStrike" baseline="0" dirty="0">
                <a:solidFill>
                  <a:srgbClr val="000000"/>
                </a:solidFill>
                <a:latin typeface="+mj-lt"/>
              </a:rPr>
              <a:t>is an “opinionated” framework in that it forces developers to adopt a known and well-regarded approach to structuring and implementing a web application.</a:t>
            </a:r>
          </a:p>
          <a:p>
            <a:pPr marL="114300" indent="0" algn="l">
              <a:buNone/>
            </a:pPr>
            <a:r>
              <a:rPr lang="en-US" b="0" i="0" u="none" strike="noStrike" baseline="0" dirty="0">
                <a:solidFill>
                  <a:srgbClr val="000000"/>
                </a:solidFill>
                <a:latin typeface="+mj-lt"/>
              </a:rPr>
              <a:t>The </a:t>
            </a:r>
            <a:r>
              <a:rPr lang="en-US" b="1" i="0" u="none" strike="noStrike" baseline="0" dirty="0">
                <a:solidFill>
                  <a:srgbClr val="009A9A"/>
                </a:solidFill>
                <a:latin typeface="+mj-lt"/>
              </a:rPr>
              <a:t>React </a:t>
            </a:r>
            <a:r>
              <a:rPr lang="en-US" b="0" i="0" u="none" strike="noStrike" baseline="0" dirty="0">
                <a:solidFill>
                  <a:srgbClr val="000000"/>
                </a:solidFill>
                <a:latin typeface="+mj-lt"/>
              </a:rPr>
              <a:t>framework from Facebook</a:t>
            </a:r>
            <a:r>
              <a:rPr lang="en-US" dirty="0">
                <a:solidFill>
                  <a:srgbClr val="000000"/>
                </a:solidFill>
                <a:latin typeface="+mj-lt"/>
              </a:rPr>
              <a:t> </a:t>
            </a:r>
            <a:r>
              <a:rPr lang="en-US" b="0" i="0" u="none" strike="noStrike" baseline="0" dirty="0">
                <a:latin typeface="+mj-lt"/>
              </a:rPr>
              <a:t>is now the most popular JavaScript Framework today for constructing complex front-ends in JavaScript</a:t>
            </a:r>
          </a:p>
          <a:p>
            <a:pPr marL="114300" indent="0" algn="l">
              <a:buNone/>
            </a:pPr>
            <a:r>
              <a:rPr lang="en-US" b="1" i="0" u="none" strike="noStrike" baseline="0" dirty="0">
                <a:solidFill>
                  <a:srgbClr val="009A9A"/>
                </a:solidFill>
                <a:latin typeface="+mj-lt"/>
              </a:rPr>
              <a:t>Vue.js </a:t>
            </a:r>
            <a:r>
              <a:rPr lang="en-US" b="0" i="0" u="none" strike="noStrike" baseline="0" dirty="0">
                <a:solidFill>
                  <a:srgbClr val="000000"/>
                </a:solidFill>
                <a:latin typeface="+mj-lt"/>
              </a:rPr>
              <a:t>is similar to React in that it focuses on the view. While React uses its own JSX syntax that allows the developer to “inject” HTML into the JavaScript, Vue.js uses HTML templates with data and behavior “injected” via custom attributes and </a:t>
            </a:r>
            <a:r>
              <a:rPr lang="en-CA" b="0" i="0" u="none" strike="noStrike" baseline="0" dirty="0">
                <a:solidFill>
                  <a:srgbClr val="000000"/>
                </a:solidFill>
                <a:latin typeface="+mj-lt"/>
              </a:rPr>
              <a:t>directives. </a:t>
            </a:r>
            <a:r>
              <a:rPr lang="en-US" b="0" i="0" u="none" strike="noStrike" baseline="0" dirty="0">
                <a:latin typeface="+mj-lt"/>
              </a:rPr>
              <a:t>Vue.js is fully open-source</a:t>
            </a:r>
          </a:p>
          <a:p>
            <a:pPr marL="114300" indent="0" algn="l">
              <a:buNone/>
            </a:pPr>
            <a:r>
              <a:rPr lang="en-US" b="0" i="0" u="none" strike="noStrike" baseline="0" dirty="0">
                <a:solidFill>
                  <a:srgbClr val="000000"/>
                </a:solidFill>
                <a:latin typeface="+mj-lt"/>
              </a:rPr>
              <a:t>All three frameworks are especially well suited to constructing a </a:t>
            </a:r>
            <a:r>
              <a:rPr lang="en-US" b="1" i="0" u="none" strike="noStrike" baseline="0" dirty="0">
                <a:solidFill>
                  <a:srgbClr val="009A9A"/>
                </a:solidFill>
                <a:latin typeface="+mj-lt"/>
              </a:rPr>
              <a:t>Single-Page </a:t>
            </a:r>
            <a:r>
              <a:rPr lang="en-CA" b="1" i="0" u="none" strike="noStrike" baseline="0" dirty="0">
                <a:solidFill>
                  <a:srgbClr val="009A9A"/>
                </a:solidFill>
                <a:latin typeface="+mj-lt"/>
              </a:rPr>
              <a:t>Application (SPA)</a:t>
            </a:r>
            <a:r>
              <a:rPr lang="en-CA" b="0" i="0" u="none" strike="noStrike" baseline="0" dirty="0">
                <a:solidFill>
                  <a:srgbClr val="000000"/>
                </a:solidFill>
                <a:latin typeface="+mj-lt"/>
              </a:rPr>
              <a:t>.</a:t>
            </a:r>
            <a:endParaRPr lang="en-CA" sz="1400" dirty="0">
              <a:latin typeface="+mj-lt"/>
            </a:endParaRPr>
          </a:p>
        </p:txBody>
      </p:sp>
    </p:spTree>
    <p:extLst>
      <p:ext uri="{BB962C8B-B14F-4D97-AF65-F5344CB8AC3E}">
        <p14:creationId xmlns:p14="http://schemas.microsoft.com/office/powerpoint/2010/main" val="15705760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5FB70-F5F4-4FB9-A227-3B06BBBA9C05}"/>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7B72CAE6-5790-44B2-AE44-B54034257CFB}"/>
              </a:ext>
            </a:extLst>
          </p:cNvPr>
          <p:cNvSpPr>
            <a:spLocks noGrp="1"/>
          </p:cNvSpPr>
          <p:nvPr>
            <p:ph type="body" idx="1"/>
          </p:nvPr>
        </p:nvSpPr>
        <p:spPr/>
        <p:txBody>
          <a:bodyPr numCol="4"/>
          <a:lstStyle/>
          <a:p>
            <a:pPr marL="114300" indent="0" algn="l">
              <a:buNone/>
            </a:pPr>
            <a:r>
              <a:rPr lang="en-CA" sz="1400" b="0" i="0" u="none" strike="noStrike" baseline="0" dirty="0">
                <a:latin typeface="+mj-lt"/>
              </a:rPr>
              <a:t>action</a:t>
            </a:r>
          </a:p>
          <a:p>
            <a:pPr marL="114300" indent="0" algn="l">
              <a:buNone/>
            </a:pPr>
            <a:r>
              <a:rPr lang="en-CA" sz="1400" b="0" i="0" u="none" strike="noStrike" baseline="0" dirty="0">
                <a:latin typeface="+mj-lt"/>
              </a:rPr>
              <a:t>Angular</a:t>
            </a:r>
          </a:p>
          <a:p>
            <a:pPr marL="114300" indent="0" algn="l">
              <a:buNone/>
            </a:pPr>
            <a:r>
              <a:rPr lang="en-CA" sz="1400" b="0" i="0" u="none" strike="noStrike" baseline="0" dirty="0">
                <a:latin typeface="+mj-lt"/>
              </a:rPr>
              <a:t>build tool</a:t>
            </a:r>
          </a:p>
          <a:p>
            <a:pPr marL="114300" indent="0" algn="l">
              <a:buNone/>
            </a:pPr>
            <a:r>
              <a:rPr lang="en-CA" sz="1400" b="0" i="0" u="none" strike="noStrike" baseline="0" dirty="0">
                <a:latin typeface="+mj-lt"/>
              </a:rPr>
              <a:t>class components</a:t>
            </a:r>
          </a:p>
          <a:p>
            <a:pPr marL="114300" indent="0" algn="l">
              <a:buNone/>
            </a:pPr>
            <a:r>
              <a:rPr lang="en-CA" sz="1400" b="0" i="0" u="none" strike="noStrike" baseline="0" dirty="0">
                <a:latin typeface="+mj-lt"/>
              </a:rPr>
              <a:t>component</a:t>
            </a:r>
          </a:p>
          <a:p>
            <a:pPr marL="114300" indent="0" algn="l">
              <a:buNone/>
            </a:pPr>
            <a:r>
              <a:rPr lang="en-CA" sz="1400" b="0" i="0" u="none" strike="noStrike" baseline="0" dirty="0">
                <a:latin typeface="+mj-lt"/>
              </a:rPr>
              <a:t>conditional rendering</a:t>
            </a:r>
          </a:p>
          <a:p>
            <a:pPr marL="114300" indent="0" algn="l">
              <a:buNone/>
            </a:pPr>
            <a:r>
              <a:rPr lang="en-CA" sz="1400" b="0" i="0" u="none" strike="noStrike" baseline="0" dirty="0">
                <a:latin typeface="+mj-lt"/>
              </a:rPr>
              <a:t>context</a:t>
            </a:r>
          </a:p>
          <a:p>
            <a:pPr marL="114300" indent="0" algn="l">
              <a:buNone/>
            </a:pPr>
            <a:r>
              <a:rPr lang="en-CA" sz="1400" b="0" i="0" u="none" strike="noStrike" baseline="0" dirty="0">
                <a:latin typeface="+mj-lt"/>
              </a:rPr>
              <a:t>controlled form components</a:t>
            </a:r>
          </a:p>
          <a:p>
            <a:pPr marL="114300" indent="0" algn="l">
              <a:buNone/>
            </a:pPr>
            <a:r>
              <a:rPr lang="en-CA" sz="1400" b="0" i="0" u="none" strike="noStrike" baseline="0" dirty="0">
                <a:latin typeface="+mj-lt"/>
              </a:rPr>
              <a:t>create-react-app</a:t>
            </a:r>
          </a:p>
          <a:p>
            <a:pPr marL="114300" indent="0" algn="l">
              <a:buNone/>
            </a:pPr>
            <a:r>
              <a:rPr lang="en-CA" sz="1400" b="0" i="0" u="none" strike="noStrike" baseline="0" dirty="0">
                <a:latin typeface="+mj-lt"/>
              </a:rPr>
              <a:t>CSS-in-JS</a:t>
            </a:r>
          </a:p>
          <a:p>
            <a:pPr marL="114300" indent="0" algn="l">
              <a:buNone/>
            </a:pPr>
            <a:r>
              <a:rPr lang="en-CA" sz="1400" b="0" i="0" u="none" strike="noStrike" baseline="0" dirty="0">
                <a:latin typeface="+mj-lt"/>
              </a:rPr>
              <a:t>currying</a:t>
            </a:r>
          </a:p>
          <a:p>
            <a:pPr marL="114300" indent="0" algn="l">
              <a:buNone/>
            </a:pPr>
            <a:r>
              <a:rPr lang="en-CA" sz="1400" b="0" i="0" u="none" strike="noStrike" baseline="0" dirty="0">
                <a:latin typeface="+mj-lt"/>
              </a:rPr>
              <a:t>dependencies</a:t>
            </a:r>
          </a:p>
          <a:p>
            <a:pPr marL="114300" indent="0" algn="l">
              <a:buNone/>
            </a:pPr>
            <a:r>
              <a:rPr lang="en-CA" sz="1400" b="0" i="0" u="none" strike="noStrike" baseline="0" dirty="0">
                <a:latin typeface="+mj-lt"/>
              </a:rPr>
              <a:t>functional components</a:t>
            </a:r>
          </a:p>
          <a:p>
            <a:pPr marL="114300" indent="0" algn="l">
              <a:buNone/>
            </a:pPr>
            <a:r>
              <a:rPr lang="en-CA" sz="1400" b="0" i="0" u="none" strike="noStrike" baseline="0" dirty="0">
                <a:latin typeface="+mj-lt"/>
              </a:rPr>
              <a:t>functional composition</a:t>
            </a:r>
          </a:p>
          <a:p>
            <a:pPr marL="114300" indent="0" algn="l">
              <a:buNone/>
            </a:pPr>
            <a:r>
              <a:rPr lang="en-CA" sz="1400" b="0" i="0" u="none" strike="noStrike" baseline="0" dirty="0">
                <a:latin typeface="+mj-lt"/>
              </a:rPr>
              <a:t>higher-order functions</a:t>
            </a:r>
          </a:p>
          <a:p>
            <a:pPr marL="114300" indent="0" algn="l">
              <a:buNone/>
            </a:pPr>
            <a:r>
              <a:rPr lang="en-CA" sz="1400" b="0" i="0" u="none" strike="noStrike" baseline="0" dirty="0">
                <a:latin typeface="+mj-lt"/>
              </a:rPr>
              <a:t>jQuery</a:t>
            </a:r>
          </a:p>
          <a:p>
            <a:pPr marL="114300" indent="0" algn="l">
              <a:buNone/>
            </a:pPr>
            <a:r>
              <a:rPr lang="en-CA" sz="1400" b="0" i="0" u="none" strike="noStrike" baseline="0" dirty="0">
                <a:latin typeface="+mj-lt"/>
              </a:rPr>
              <a:t>props</a:t>
            </a:r>
          </a:p>
          <a:p>
            <a:pPr marL="114300" indent="0" algn="l">
              <a:buNone/>
            </a:pPr>
            <a:r>
              <a:rPr lang="en-CA" sz="1400" b="0" i="0" u="none" strike="noStrike" baseline="0" dirty="0">
                <a:latin typeface="+mj-lt"/>
              </a:rPr>
              <a:t>prop-drilling</a:t>
            </a:r>
          </a:p>
          <a:p>
            <a:pPr marL="114300" indent="0" algn="l">
              <a:buNone/>
            </a:pPr>
            <a:r>
              <a:rPr lang="en-CA" sz="1400" b="0" i="0" u="none" strike="noStrike" baseline="0" dirty="0">
                <a:latin typeface="+mj-lt"/>
              </a:rPr>
              <a:t>pure functions</a:t>
            </a:r>
          </a:p>
          <a:p>
            <a:pPr marL="114300" indent="0" algn="l">
              <a:buNone/>
            </a:pPr>
            <a:r>
              <a:rPr lang="en-CA" sz="1400" b="0" i="0" u="none" strike="noStrike" baseline="0" dirty="0">
                <a:latin typeface="+mj-lt"/>
              </a:rPr>
              <a:t>React</a:t>
            </a:r>
          </a:p>
          <a:p>
            <a:pPr marL="114300" indent="0" algn="l">
              <a:buNone/>
            </a:pPr>
            <a:r>
              <a:rPr lang="en-CA" sz="1400" b="0" i="0" u="none" strike="noStrike" baseline="0" dirty="0">
                <a:latin typeface="+mj-lt"/>
              </a:rPr>
              <a:t>React Router</a:t>
            </a:r>
          </a:p>
          <a:p>
            <a:pPr marL="114300" indent="0" algn="l">
              <a:buNone/>
            </a:pPr>
            <a:r>
              <a:rPr lang="en-CA" sz="1400" b="0" i="0" u="none" strike="noStrike" baseline="0" dirty="0">
                <a:latin typeface="+mj-lt"/>
              </a:rPr>
              <a:t>reducers</a:t>
            </a:r>
          </a:p>
          <a:p>
            <a:pPr marL="114300" indent="0" algn="l">
              <a:buNone/>
            </a:pPr>
            <a:r>
              <a:rPr lang="en-CA" sz="1400" b="0" i="0" u="none" strike="noStrike" baseline="0" dirty="0">
                <a:latin typeface="+mj-lt"/>
              </a:rPr>
              <a:t>Single-Page Application</a:t>
            </a:r>
          </a:p>
          <a:p>
            <a:pPr marL="114300" indent="0" algn="l">
              <a:buNone/>
            </a:pPr>
            <a:r>
              <a:rPr lang="en-CA" sz="1400" b="0" i="0" u="none" strike="noStrike" baseline="0" dirty="0">
                <a:latin typeface="+mj-lt"/>
              </a:rPr>
              <a:t>(SPA)</a:t>
            </a:r>
          </a:p>
          <a:p>
            <a:pPr marL="114300" indent="0" algn="l">
              <a:buNone/>
            </a:pPr>
            <a:r>
              <a:rPr lang="en-CA" sz="1400" b="0" i="0" u="none" strike="noStrike" baseline="0" dirty="0">
                <a:latin typeface="+mj-lt"/>
              </a:rPr>
              <a:t>software framework</a:t>
            </a:r>
          </a:p>
          <a:p>
            <a:pPr marL="114300" indent="0" algn="l">
              <a:buNone/>
            </a:pPr>
            <a:r>
              <a:rPr lang="en-CA" sz="1400" b="0" i="0" u="none" strike="noStrike" baseline="0" dirty="0">
                <a:latin typeface="+mj-lt"/>
              </a:rPr>
              <a:t>state</a:t>
            </a:r>
          </a:p>
          <a:p>
            <a:pPr marL="114300" indent="0" algn="l">
              <a:buNone/>
            </a:pPr>
            <a:r>
              <a:rPr lang="en-CA" sz="1400" b="0" i="0" u="none" strike="noStrike" baseline="0" dirty="0">
                <a:latin typeface="+mj-lt"/>
              </a:rPr>
              <a:t>store</a:t>
            </a:r>
          </a:p>
          <a:p>
            <a:pPr marL="114300" indent="0" algn="l">
              <a:buNone/>
            </a:pPr>
            <a:r>
              <a:rPr lang="en-CA" sz="1400" b="0" i="0" u="none" strike="noStrike" baseline="0" dirty="0">
                <a:latin typeface="+mj-lt"/>
              </a:rPr>
              <a:t>tagged template literal</a:t>
            </a:r>
          </a:p>
          <a:p>
            <a:pPr marL="114300" indent="0" algn="l">
              <a:buNone/>
            </a:pPr>
            <a:r>
              <a:rPr lang="en-CA" sz="1400" b="0" i="0" u="none" strike="noStrike" baseline="0" dirty="0">
                <a:latin typeface="+mj-lt"/>
              </a:rPr>
              <a:t>uncontrolled form</a:t>
            </a:r>
          </a:p>
          <a:p>
            <a:pPr marL="114300" indent="0" algn="l">
              <a:buNone/>
            </a:pPr>
            <a:r>
              <a:rPr lang="en-CA" sz="1400" b="0" i="0" u="none" strike="noStrike" baseline="0" dirty="0">
                <a:latin typeface="+mj-lt"/>
              </a:rPr>
              <a:t>components</a:t>
            </a:r>
          </a:p>
          <a:p>
            <a:pPr marL="114300" indent="0" algn="l">
              <a:buNone/>
            </a:pPr>
            <a:r>
              <a:rPr lang="en-CA" sz="1400" b="0" i="0" u="none" strike="noStrike" baseline="0" dirty="0">
                <a:latin typeface="+mj-lt"/>
              </a:rPr>
              <a:t>vanilla JavaScript</a:t>
            </a:r>
          </a:p>
          <a:p>
            <a:pPr marL="114300" indent="0" algn="l">
              <a:buNone/>
            </a:pPr>
            <a:r>
              <a:rPr lang="en-CA" sz="1400" b="0" i="0" u="none" strike="noStrike" baseline="0" dirty="0">
                <a:latin typeface="+mj-lt"/>
              </a:rPr>
              <a:t>Vue.js</a:t>
            </a:r>
          </a:p>
          <a:p>
            <a:pPr marL="114300" indent="0" algn="l">
              <a:buNone/>
            </a:pPr>
            <a:r>
              <a:rPr lang="en-CA" sz="1400" b="0" i="0" u="none" strike="noStrike" baseline="0" dirty="0">
                <a:latin typeface="+mj-lt"/>
              </a:rPr>
              <a:t>webpack</a:t>
            </a:r>
            <a:endParaRPr lang="en-CA" sz="1200" dirty="0">
              <a:latin typeface="+mj-lt"/>
            </a:endParaRPr>
          </a:p>
        </p:txBody>
      </p:sp>
    </p:spTree>
    <p:extLst>
      <p:ext uri="{BB962C8B-B14F-4D97-AF65-F5344CB8AC3E}">
        <p14:creationId xmlns:p14="http://schemas.microsoft.com/office/powerpoint/2010/main" val="1151176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B6EC5-A247-4649-9975-A2AA50A0C95B}"/>
              </a:ext>
            </a:extLst>
          </p:cNvPr>
          <p:cNvSpPr>
            <a:spLocks noGrp="1"/>
          </p:cNvSpPr>
          <p:nvPr>
            <p:ph type="title"/>
          </p:nvPr>
        </p:nvSpPr>
        <p:spPr/>
        <p:txBody>
          <a:bodyPr/>
          <a:lstStyle/>
          <a:p>
            <a:r>
              <a:rPr lang="en-CA" dirty="0"/>
              <a:t>Single Page </a:t>
            </a:r>
            <a:r>
              <a:rPr lang="en-CA" dirty="0" err="1"/>
              <a:t>Applicaiton</a:t>
            </a:r>
            <a:endParaRPr lang="en-CA" dirty="0"/>
          </a:p>
        </p:txBody>
      </p:sp>
      <p:sp>
        <p:nvSpPr>
          <p:cNvPr id="3" name="Text Placeholder 2">
            <a:extLst>
              <a:ext uri="{FF2B5EF4-FFF2-40B4-BE49-F238E27FC236}">
                <a16:creationId xmlns:a16="http://schemas.microsoft.com/office/drawing/2014/main" id="{47B0C82D-11A1-4D2B-8484-2AEAEA299E5F}"/>
              </a:ext>
            </a:extLst>
          </p:cNvPr>
          <p:cNvSpPr>
            <a:spLocks noGrp="1"/>
          </p:cNvSpPr>
          <p:nvPr>
            <p:ph type="body" idx="1"/>
          </p:nvPr>
        </p:nvSpPr>
        <p:spPr>
          <a:xfrm>
            <a:off x="457201" y="1081088"/>
            <a:ext cx="3200400" cy="3532476"/>
          </a:xfrm>
        </p:spPr>
        <p:txBody>
          <a:bodyPr/>
          <a:lstStyle/>
          <a:p>
            <a:pPr marL="114300" indent="0" algn="l">
              <a:buNone/>
            </a:pPr>
            <a:r>
              <a:rPr lang="en-US" sz="1800" dirty="0">
                <a:latin typeface="+mj-lt"/>
              </a:rPr>
              <a:t>A</a:t>
            </a:r>
            <a:r>
              <a:rPr lang="en-US" sz="1800" b="0" i="0" u="none" strike="noStrike" baseline="0" dirty="0">
                <a:latin typeface="+mj-lt"/>
              </a:rPr>
              <a:t>n SPA constructed with a framework typically contains minimal HTML. Instead, JavaScript is used to populate the DOM with HTML elements using logic contained within the framework and data pulled from </a:t>
            </a:r>
            <a:r>
              <a:rPr lang="en-CA" sz="1800" b="0" i="0" u="none" strike="noStrike" baseline="0" dirty="0">
                <a:latin typeface="+mj-lt"/>
              </a:rPr>
              <a:t>some API</a:t>
            </a:r>
            <a:endParaRPr lang="en-CA" dirty="0">
              <a:latin typeface="+mj-lt"/>
            </a:endParaRPr>
          </a:p>
        </p:txBody>
      </p:sp>
      <p:pic>
        <p:nvPicPr>
          <p:cNvPr id="5" name="Picture 4" descr="FIGURE 11.2 SPA using a framework">
            <a:extLst>
              <a:ext uri="{FF2B5EF4-FFF2-40B4-BE49-F238E27FC236}">
                <a16:creationId xmlns:a16="http://schemas.microsoft.com/office/drawing/2014/main" id="{195372A4-7051-4682-9FE3-E608E923E09A}"/>
              </a:ext>
            </a:extLst>
          </p:cNvPr>
          <p:cNvPicPr>
            <a:picLocks noChangeAspect="1"/>
          </p:cNvPicPr>
          <p:nvPr/>
        </p:nvPicPr>
        <p:blipFill>
          <a:blip r:embed="rId2"/>
          <a:stretch>
            <a:fillRect/>
          </a:stretch>
        </p:blipFill>
        <p:spPr>
          <a:xfrm>
            <a:off x="4072271" y="971918"/>
            <a:ext cx="4614530" cy="3562093"/>
          </a:xfrm>
          <a:prstGeom prst="rect">
            <a:avLst/>
          </a:prstGeom>
        </p:spPr>
      </p:pic>
    </p:spTree>
    <p:extLst>
      <p:ext uri="{BB962C8B-B14F-4D97-AF65-F5344CB8AC3E}">
        <p14:creationId xmlns:p14="http://schemas.microsoft.com/office/powerpoint/2010/main" val="296883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610D8-7EC9-4DDB-8CBA-7488BA57915A}"/>
              </a:ext>
            </a:extLst>
          </p:cNvPr>
          <p:cNvSpPr>
            <a:spLocks noGrp="1"/>
          </p:cNvSpPr>
          <p:nvPr>
            <p:ph type="title"/>
          </p:nvPr>
        </p:nvSpPr>
        <p:spPr/>
        <p:txBody>
          <a:bodyPr/>
          <a:lstStyle/>
          <a:p>
            <a:r>
              <a:rPr lang="en-CA" dirty="0"/>
              <a:t>Introducing React</a:t>
            </a:r>
          </a:p>
        </p:txBody>
      </p:sp>
      <p:pic>
        <p:nvPicPr>
          <p:cNvPr id="5" name="Picture 4" descr="FIGURE 11.3 Simple React example">
            <a:extLst>
              <a:ext uri="{FF2B5EF4-FFF2-40B4-BE49-F238E27FC236}">
                <a16:creationId xmlns:a16="http://schemas.microsoft.com/office/drawing/2014/main" id="{AB864C4B-799F-4A87-BA0D-D374F83AA89A}"/>
              </a:ext>
            </a:extLst>
          </p:cNvPr>
          <p:cNvPicPr>
            <a:picLocks noChangeAspect="1"/>
          </p:cNvPicPr>
          <p:nvPr/>
        </p:nvPicPr>
        <p:blipFill rotWithShape="1">
          <a:blip r:embed="rId2"/>
          <a:srcRect r="1895" b="12798"/>
          <a:stretch/>
        </p:blipFill>
        <p:spPr>
          <a:xfrm>
            <a:off x="457201" y="984486"/>
            <a:ext cx="4954772" cy="3725737"/>
          </a:xfrm>
          <a:prstGeom prst="rect">
            <a:avLst/>
          </a:prstGeom>
        </p:spPr>
      </p:pic>
      <p:sp>
        <p:nvSpPr>
          <p:cNvPr id="6" name="Rectangle 5">
            <a:extLst>
              <a:ext uri="{FF2B5EF4-FFF2-40B4-BE49-F238E27FC236}">
                <a16:creationId xmlns:a16="http://schemas.microsoft.com/office/drawing/2014/main" id="{A0C53F5F-0A86-4517-B5B6-C9BA7BA77F05}"/>
              </a:ext>
              <a:ext uri="{C183D7F6-B498-43B3-948B-1728B52AA6E4}">
                <adec:decorative xmlns:adec="http://schemas.microsoft.com/office/drawing/2017/decorative" val="1"/>
              </a:ext>
            </a:extLst>
          </p:cNvPr>
          <p:cNvSpPr/>
          <p:nvPr/>
        </p:nvSpPr>
        <p:spPr>
          <a:xfrm>
            <a:off x="1679944" y="4444409"/>
            <a:ext cx="2658140" cy="340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9A9FFB66-32D0-42B8-A370-73D9F2DE9382}"/>
              </a:ext>
              <a:ext uri="{C183D7F6-B498-43B3-948B-1728B52AA6E4}">
                <adec:decorative xmlns:adec="http://schemas.microsoft.com/office/drawing/2017/decorative" val="1"/>
              </a:ext>
            </a:extLst>
          </p:cNvPr>
          <p:cNvPicPr>
            <a:picLocks noChangeAspect="1"/>
          </p:cNvPicPr>
          <p:nvPr/>
        </p:nvPicPr>
        <p:blipFill rotWithShape="1">
          <a:blip r:embed="rId2"/>
          <a:srcRect l="28491" t="82348" r="-280" b="-3461"/>
          <a:stretch/>
        </p:blipFill>
        <p:spPr>
          <a:xfrm>
            <a:off x="5060266" y="3428365"/>
            <a:ext cx="4083734" cy="1016044"/>
          </a:xfrm>
          <a:prstGeom prst="rect">
            <a:avLst/>
          </a:prstGeom>
        </p:spPr>
      </p:pic>
    </p:spTree>
    <p:extLst>
      <p:ext uri="{BB962C8B-B14F-4D97-AF65-F5344CB8AC3E}">
        <p14:creationId xmlns:p14="http://schemas.microsoft.com/office/powerpoint/2010/main" val="582709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A4491-8A38-43FE-8DDD-EF4CE6288CDD}"/>
              </a:ext>
            </a:extLst>
          </p:cNvPr>
          <p:cNvSpPr>
            <a:spLocks noGrp="1"/>
          </p:cNvSpPr>
          <p:nvPr>
            <p:ph type="title"/>
          </p:nvPr>
        </p:nvSpPr>
        <p:spPr/>
        <p:txBody>
          <a:bodyPr/>
          <a:lstStyle/>
          <a:p>
            <a:r>
              <a:rPr lang="en-CA" dirty="0"/>
              <a:t>JSX Syntax</a:t>
            </a:r>
          </a:p>
        </p:txBody>
      </p:sp>
      <p:sp>
        <p:nvSpPr>
          <p:cNvPr id="3" name="Text Placeholder 2">
            <a:extLst>
              <a:ext uri="{FF2B5EF4-FFF2-40B4-BE49-F238E27FC236}">
                <a16:creationId xmlns:a16="http://schemas.microsoft.com/office/drawing/2014/main" id="{CBEE1A23-098C-4E21-A261-7343B213375E}"/>
              </a:ext>
            </a:extLst>
          </p:cNvPr>
          <p:cNvSpPr>
            <a:spLocks noGrp="1"/>
          </p:cNvSpPr>
          <p:nvPr>
            <p:ph type="body" idx="1"/>
          </p:nvPr>
        </p:nvSpPr>
        <p:spPr>
          <a:xfrm>
            <a:off x="457200" y="984487"/>
            <a:ext cx="8232775" cy="3629077"/>
          </a:xfrm>
        </p:spPr>
        <p:txBody>
          <a:bodyPr/>
          <a:lstStyle/>
          <a:p>
            <a:pPr marL="114300" indent="0" algn="l">
              <a:spcBef>
                <a:spcPts val="1000"/>
              </a:spcBef>
              <a:buNone/>
            </a:pPr>
            <a:r>
              <a:rPr lang="en-US" sz="1200" b="0" i="0" u="none" strike="noStrike" baseline="0" dirty="0">
                <a:solidFill>
                  <a:srgbClr val="000000"/>
                </a:solidFill>
                <a:latin typeface="+mj-lt"/>
              </a:rPr>
              <a:t>JSX follows the same syntactical rules as XML. These rules are quite straightforward:</a:t>
            </a:r>
          </a:p>
          <a:p>
            <a:pPr algn="l">
              <a:spcBef>
                <a:spcPts val="1000"/>
              </a:spcBef>
            </a:pPr>
            <a:r>
              <a:rPr lang="en-US" sz="1200" b="0" i="0" u="none" strike="noStrike" baseline="0" dirty="0">
                <a:solidFill>
                  <a:srgbClr val="000000"/>
                </a:solidFill>
                <a:latin typeface="+mj-lt"/>
              </a:rPr>
              <a:t>Element names are composed of any of the valid characters (most </a:t>
            </a:r>
            <a:r>
              <a:rPr lang="en-CA" sz="1200" b="0" i="0" u="none" strike="noStrike" baseline="0" dirty="0">
                <a:solidFill>
                  <a:srgbClr val="000000"/>
                </a:solidFill>
                <a:latin typeface="+mj-lt"/>
              </a:rPr>
              <a:t>punctuation </a:t>
            </a:r>
            <a:r>
              <a:rPr lang="en-US" sz="1200" b="0" i="0" u="none" strike="noStrike" baseline="0" dirty="0">
                <a:solidFill>
                  <a:srgbClr val="000000"/>
                </a:solidFill>
                <a:latin typeface="+mj-lt"/>
              </a:rPr>
              <a:t>symbols and spaces are not allowed) in XML.</a:t>
            </a:r>
          </a:p>
          <a:p>
            <a:pPr algn="l">
              <a:spcBef>
                <a:spcPts val="1000"/>
              </a:spcBef>
            </a:pPr>
            <a:r>
              <a:rPr lang="en-US" sz="1200" b="0" i="0" u="none" strike="noStrike" baseline="0" dirty="0">
                <a:solidFill>
                  <a:srgbClr val="000000"/>
                </a:solidFill>
                <a:latin typeface="+mj-lt"/>
              </a:rPr>
              <a:t>Element names can’t start with a number.</a:t>
            </a:r>
          </a:p>
          <a:p>
            <a:pPr algn="l">
              <a:spcBef>
                <a:spcPts val="1000"/>
              </a:spcBef>
            </a:pPr>
            <a:r>
              <a:rPr lang="en-US" sz="1200" b="0" i="0" u="none" strike="noStrike" baseline="0" dirty="0">
                <a:solidFill>
                  <a:srgbClr val="000000"/>
                </a:solidFill>
                <a:latin typeface="+mj-lt"/>
              </a:rPr>
              <a:t>There must be a single root element. A root element is one that contains all </a:t>
            </a:r>
            <a:r>
              <a:rPr lang="en-CA" sz="1200" b="0" i="0" u="none" strike="noStrike" baseline="0" dirty="0">
                <a:solidFill>
                  <a:srgbClr val="000000"/>
                </a:solidFill>
                <a:latin typeface="+mj-lt"/>
              </a:rPr>
              <a:t>the other elements.</a:t>
            </a:r>
          </a:p>
          <a:p>
            <a:pPr algn="l">
              <a:spcBef>
                <a:spcPts val="1000"/>
              </a:spcBef>
            </a:pPr>
            <a:r>
              <a:rPr lang="en-US" sz="1200" b="0" i="0" u="none" strike="noStrike" baseline="0" dirty="0">
                <a:solidFill>
                  <a:srgbClr val="000000"/>
                </a:solidFill>
                <a:latin typeface="+mj-lt"/>
              </a:rPr>
              <a:t>All elements must have a closing element (or be self-closing).</a:t>
            </a:r>
          </a:p>
          <a:p>
            <a:pPr algn="l">
              <a:spcBef>
                <a:spcPts val="1000"/>
              </a:spcBef>
            </a:pPr>
            <a:r>
              <a:rPr lang="en-US" sz="1200" b="0" i="0" u="none" strike="noStrike" baseline="0" dirty="0">
                <a:solidFill>
                  <a:srgbClr val="000000"/>
                </a:solidFill>
                <a:latin typeface="+mj-lt"/>
              </a:rPr>
              <a:t>Elements must be properly nested.</a:t>
            </a:r>
          </a:p>
          <a:p>
            <a:pPr algn="l">
              <a:spcBef>
                <a:spcPts val="1000"/>
              </a:spcBef>
            </a:pPr>
            <a:r>
              <a:rPr lang="en-CA" sz="1200" b="0" i="0" u="none" strike="noStrike" baseline="0" dirty="0">
                <a:solidFill>
                  <a:srgbClr val="000000"/>
                </a:solidFill>
                <a:latin typeface="+mj-lt"/>
              </a:rPr>
              <a:t>Elements can contain attributes.</a:t>
            </a:r>
          </a:p>
          <a:p>
            <a:pPr algn="l">
              <a:spcBef>
                <a:spcPts val="1000"/>
              </a:spcBef>
            </a:pPr>
            <a:r>
              <a:rPr lang="en-US" sz="1200" b="1" i="0" u="none" strike="noStrike" baseline="0" dirty="0">
                <a:solidFill>
                  <a:srgbClr val="000000"/>
                </a:solidFill>
                <a:latin typeface="+mj-lt"/>
              </a:rPr>
              <a:t>Attribute values must always be within quotes.	</a:t>
            </a:r>
          </a:p>
          <a:p>
            <a:pPr algn="l">
              <a:spcBef>
                <a:spcPts val="1000"/>
              </a:spcBef>
            </a:pPr>
            <a:r>
              <a:rPr lang="en-US" sz="1200" b="0" i="0" u="none" strike="noStrike" baseline="0" dirty="0">
                <a:solidFill>
                  <a:srgbClr val="000000"/>
                </a:solidFill>
                <a:latin typeface="+mj-lt"/>
              </a:rPr>
              <a:t>Element and attribute names are case sensitive.</a:t>
            </a:r>
          </a:p>
          <a:p>
            <a:pPr algn="l"/>
            <a:r>
              <a:rPr lang="en-US" sz="1200" dirty="0">
                <a:solidFill>
                  <a:srgbClr val="000000"/>
                </a:solidFill>
                <a:latin typeface="+mj-lt"/>
              </a:rPr>
              <a:t>since the keyword class has a different meaning in JavaScript, you cannot use it in JSX (remember that JSX eventually gets converted to JavaScript). Instead, you have to use </a:t>
            </a:r>
            <a:r>
              <a:rPr lang="en-US" sz="1200" dirty="0" err="1">
                <a:solidFill>
                  <a:srgbClr val="000000"/>
                </a:solidFill>
                <a:latin typeface="+mj-lt"/>
              </a:rPr>
              <a:t>className</a:t>
            </a:r>
            <a:endParaRPr lang="en-CA" sz="1200" dirty="0">
              <a:solidFill>
                <a:srgbClr val="000000"/>
              </a:solidFill>
              <a:latin typeface="+mj-lt"/>
            </a:endParaRPr>
          </a:p>
        </p:txBody>
      </p:sp>
    </p:spTree>
    <p:extLst>
      <p:ext uri="{BB962C8B-B14F-4D97-AF65-F5344CB8AC3E}">
        <p14:creationId xmlns:p14="http://schemas.microsoft.com/office/powerpoint/2010/main" val="245215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ED619-8030-4023-A616-31AB0D6473E2}"/>
              </a:ext>
            </a:extLst>
          </p:cNvPr>
          <p:cNvSpPr>
            <a:spLocks noGrp="1"/>
          </p:cNvSpPr>
          <p:nvPr>
            <p:ph type="title"/>
          </p:nvPr>
        </p:nvSpPr>
        <p:spPr/>
        <p:txBody>
          <a:bodyPr/>
          <a:lstStyle/>
          <a:p>
            <a:r>
              <a:rPr lang="en-CA" dirty="0"/>
              <a:t>React Components</a:t>
            </a:r>
          </a:p>
        </p:txBody>
      </p:sp>
      <p:sp>
        <p:nvSpPr>
          <p:cNvPr id="6" name="Text Placeholder 2">
            <a:extLst>
              <a:ext uri="{FF2B5EF4-FFF2-40B4-BE49-F238E27FC236}">
                <a16:creationId xmlns:a16="http://schemas.microsoft.com/office/drawing/2014/main" id="{3A5D40EC-B6FB-4F87-9B22-060D6F6353C4}"/>
              </a:ext>
            </a:extLst>
          </p:cNvPr>
          <p:cNvSpPr>
            <a:spLocks noGrp="1"/>
          </p:cNvSpPr>
          <p:nvPr>
            <p:ph type="body" idx="1"/>
          </p:nvPr>
        </p:nvSpPr>
        <p:spPr>
          <a:xfrm>
            <a:off x="457200" y="1081088"/>
            <a:ext cx="4944139" cy="3532476"/>
          </a:xfrm>
        </p:spPr>
        <p:txBody>
          <a:bodyPr/>
          <a:lstStyle/>
          <a:p>
            <a:pPr marL="114300" indent="0" algn="l">
              <a:buNone/>
            </a:pPr>
            <a:r>
              <a:rPr lang="en-US" sz="1800" b="0" i="0" u="none" strike="noStrike" baseline="0" dirty="0">
                <a:latin typeface="+mj-lt"/>
              </a:rPr>
              <a:t>A </a:t>
            </a:r>
            <a:r>
              <a:rPr lang="en-US" sz="1800" b="1" i="0" u="none" strike="noStrike" baseline="0" dirty="0">
                <a:latin typeface="+mj-lt"/>
              </a:rPr>
              <a:t>component</a:t>
            </a:r>
            <a:r>
              <a:rPr lang="en-US" sz="1800" b="0" i="0" u="none" strike="noStrike" baseline="0" dirty="0">
                <a:latin typeface="+mj-lt"/>
              </a:rPr>
              <a:t> in React is a block of user interface functionality. They allow the developer to break down the user interface into smaller pieces that can be reused, combined, and nested together.</a:t>
            </a:r>
          </a:p>
          <a:p>
            <a:pPr marL="114300" indent="0" algn="l">
              <a:buNone/>
            </a:pPr>
            <a:r>
              <a:rPr lang="en-US" sz="1800" b="0" i="0" u="none" strike="noStrike" baseline="0" dirty="0">
                <a:latin typeface="+mj-lt"/>
              </a:rPr>
              <a:t>As you work with React, you will compose your application by nesting multiple components, as shown in Figure 11.5.</a:t>
            </a:r>
            <a:endParaRPr lang="en-CA" dirty="0">
              <a:latin typeface="+mj-lt"/>
            </a:endParaRPr>
          </a:p>
        </p:txBody>
      </p:sp>
      <p:pic>
        <p:nvPicPr>
          <p:cNvPr id="5" name="Picture 4" descr="FIGURE 11.5 Composing an interface with React components&#10;">
            <a:extLst>
              <a:ext uri="{FF2B5EF4-FFF2-40B4-BE49-F238E27FC236}">
                <a16:creationId xmlns:a16="http://schemas.microsoft.com/office/drawing/2014/main" id="{F207F19F-8ABC-45D9-BE19-520C794E203A}"/>
              </a:ext>
            </a:extLst>
          </p:cNvPr>
          <p:cNvPicPr>
            <a:picLocks noChangeAspect="1"/>
          </p:cNvPicPr>
          <p:nvPr/>
        </p:nvPicPr>
        <p:blipFill>
          <a:blip r:embed="rId2"/>
          <a:stretch>
            <a:fillRect/>
          </a:stretch>
        </p:blipFill>
        <p:spPr>
          <a:xfrm>
            <a:off x="5600808" y="984487"/>
            <a:ext cx="3085992" cy="3673572"/>
          </a:xfrm>
          <a:prstGeom prst="rect">
            <a:avLst/>
          </a:prstGeom>
        </p:spPr>
      </p:pic>
    </p:spTree>
    <p:extLst>
      <p:ext uri="{BB962C8B-B14F-4D97-AF65-F5344CB8AC3E}">
        <p14:creationId xmlns:p14="http://schemas.microsoft.com/office/powerpoint/2010/main" val="91507774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13971</TotalTime>
  <Words>4633</Words>
  <Application>Microsoft Office PowerPoint</Application>
  <PresentationFormat>On-screen Show (16:9)</PresentationFormat>
  <Paragraphs>486</Paragraphs>
  <Slides>51</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51</vt:i4>
      </vt:variant>
    </vt:vector>
  </HeadingPairs>
  <TitlesOfParts>
    <vt:vector size="62" baseType="lpstr">
      <vt:lpstr>Arial</vt:lpstr>
      <vt:lpstr>Calibri</vt:lpstr>
      <vt:lpstr>Noto Sans Symbols</vt:lpstr>
      <vt:lpstr>SabonLTPro-Bold</vt:lpstr>
      <vt:lpstr>SabonLTPro-Italic</vt:lpstr>
      <vt:lpstr>SabonLTPro-Roman</vt:lpstr>
      <vt:lpstr>Times New Roman</vt:lpstr>
      <vt:lpstr>Verdana</vt:lpstr>
      <vt:lpstr>Simple Light</vt:lpstr>
      <vt:lpstr>USHE</vt:lpstr>
      <vt:lpstr>USHE_slide options</vt:lpstr>
      <vt:lpstr>Fundamentals of Web Development</vt:lpstr>
      <vt:lpstr>In this chapter you will learn . . .</vt:lpstr>
      <vt:lpstr>JavaScript Front-End Frameworks</vt:lpstr>
      <vt:lpstr>Why Do We Need Frameworks?</vt:lpstr>
      <vt:lpstr>React, Angular, and Vue</vt:lpstr>
      <vt:lpstr>Single Page Applicaiton</vt:lpstr>
      <vt:lpstr>Introducing React</vt:lpstr>
      <vt:lpstr>JSX Syntax</vt:lpstr>
      <vt:lpstr>React Components</vt:lpstr>
      <vt:lpstr>React Components (ii)</vt:lpstr>
      <vt:lpstr>Functional Components</vt:lpstr>
      <vt:lpstr>Nested functional components</vt:lpstr>
      <vt:lpstr>Class Components</vt:lpstr>
      <vt:lpstr>Props, State, Behavior, and Forms</vt:lpstr>
      <vt:lpstr>Props</vt:lpstr>
      <vt:lpstr>Passing Complex Objects via Props</vt:lpstr>
      <vt:lpstr>Passing Complex Objects via Props (ii)</vt:lpstr>
      <vt:lpstr>Passing Complex Objects via Props (iii)</vt:lpstr>
      <vt:lpstr>State</vt:lpstr>
      <vt:lpstr>Behaviors</vt:lpstr>
      <vt:lpstr>Passing Data to Event Handlers</vt:lpstr>
      <vt:lpstr>Event-Driven Conditional Rendering</vt:lpstr>
      <vt:lpstr>Using Hooks for State</vt:lpstr>
      <vt:lpstr>Forms in React</vt:lpstr>
      <vt:lpstr>Controlled Form Components</vt:lpstr>
      <vt:lpstr>Controlled form components using Hooks</vt:lpstr>
      <vt:lpstr>Uncontrolled Form Components</vt:lpstr>
      <vt:lpstr>Component Data Flow</vt:lpstr>
      <vt:lpstr>Data communication between components</vt:lpstr>
      <vt:lpstr>Implementing data flow between components</vt:lpstr>
      <vt:lpstr>React Build Approach</vt:lpstr>
      <vt:lpstr>Create React App</vt:lpstr>
      <vt:lpstr>Other React Build Approaches</vt:lpstr>
      <vt:lpstr>React Lifecycle</vt:lpstr>
      <vt:lpstr>Fetching Data</vt:lpstr>
      <vt:lpstr>Fetching data with useEffect().</vt:lpstr>
      <vt:lpstr>Extending React</vt:lpstr>
      <vt:lpstr>React Routing</vt:lpstr>
      <vt:lpstr>Replacing hyperlinks with &lt;Link&gt; elements</vt:lpstr>
      <vt:lpstr>Specifying components to render for different routes</vt:lpstr>
      <vt:lpstr>CSS in React</vt:lpstr>
      <vt:lpstr>Using styled components</vt:lpstr>
      <vt:lpstr>Other Approaches to State</vt:lpstr>
      <vt:lpstr>Context Provider</vt:lpstr>
      <vt:lpstr>Defining a context provider</vt:lpstr>
      <vt:lpstr>Use a context provider</vt:lpstr>
      <vt:lpstr>Context provider in action</vt:lpstr>
      <vt:lpstr>React Redux</vt:lpstr>
      <vt:lpstr>Redux architecture</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1410</cp:revision>
  <dcterms:modified xsi:type="dcterms:W3CDTF">2021-04-30T15:15:06Z</dcterms:modified>
</cp:coreProperties>
</file>