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 id="2147483673" r:id="rId2"/>
    <p:sldMasterId id="2147483674" r:id="rId3"/>
  </p:sldMasterIdLst>
  <p:notesMasterIdLst>
    <p:notesMasterId r:id="rId72"/>
  </p:notesMasterIdLst>
  <p:handoutMasterIdLst>
    <p:handoutMasterId r:id="rId73"/>
  </p:handoutMasterIdLst>
  <p:sldIdLst>
    <p:sldId id="256" r:id="rId4"/>
    <p:sldId id="257" r:id="rId5"/>
    <p:sldId id="310" r:id="rId6"/>
    <p:sldId id="311" r:id="rId7"/>
    <p:sldId id="312" r:id="rId8"/>
    <p:sldId id="313" r:id="rId9"/>
    <p:sldId id="314" r:id="rId10"/>
    <p:sldId id="315" r:id="rId11"/>
    <p:sldId id="316" r:id="rId12"/>
    <p:sldId id="317" r:id="rId13"/>
    <p:sldId id="318" r:id="rId14"/>
    <p:sldId id="319" r:id="rId15"/>
    <p:sldId id="320" r:id="rId16"/>
    <p:sldId id="309" r:id="rId17"/>
    <p:sldId id="323" r:id="rId18"/>
    <p:sldId id="321" r:id="rId19"/>
    <p:sldId id="322"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7" r:id="rId33"/>
    <p:sldId id="336"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3" r:id="rId49"/>
    <p:sldId id="354" r:id="rId50"/>
    <p:sldId id="355" r:id="rId51"/>
    <p:sldId id="356" r:id="rId52"/>
    <p:sldId id="357" r:id="rId53"/>
    <p:sldId id="359" r:id="rId54"/>
    <p:sldId id="358"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372" r:id="rId68"/>
    <p:sldId id="373" r:id="rId69"/>
    <p:sldId id="374" r:id="rId70"/>
    <p:sldId id="285" r:id="rId7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1D3"/>
    <a:srgbClr val="E6F0F5"/>
    <a:srgbClr val="7F6106"/>
    <a:srgbClr val="F3F2DF"/>
    <a:srgbClr val="985777"/>
    <a:srgbClr val="FEF4F8"/>
    <a:srgbClr val="E7E7FF"/>
    <a:srgbClr val="FBF0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249" autoAdjust="0"/>
  </p:normalViewPr>
  <p:slideViewPr>
    <p:cSldViewPr snapToGrid="0">
      <p:cViewPr varScale="1">
        <p:scale>
          <a:sx n="69" d="100"/>
          <a:sy n="69" d="100"/>
        </p:scale>
        <p:origin x="78" y="414"/>
      </p:cViewPr>
      <p:guideLst>
        <p:guide orient="horz" pos="1620"/>
        <p:guide pos="2880"/>
      </p:guideLst>
    </p:cSldViewPr>
  </p:slideViewPr>
  <p:outlineViewPr>
    <p:cViewPr>
      <p:scale>
        <a:sx n="33" d="100"/>
        <a:sy n="33" d="100"/>
      </p:scale>
      <p:origin x="0" y="-26028"/>
    </p:cViewPr>
  </p:outlineViewPr>
  <p:notesTextViewPr>
    <p:cViewPr>
      <p:scale>
        <a:sx n="1" d="1"/>
        <a:sy n="1" d="1"/>
      </p:scale>
      <p:origin x="0" y="0"/>
    </p:cViewPr>
  </p:notesTextViewPr>
  <p:notesViewPr>
    <p:cSldViewPr snapToGrid="0" showGuides="1">
      <p:cViewPr varScale="1">
        <p:scale>
          <a:sx n="52" d="100"/>
          <a:sy n="52" d="100"/>
        </p:scale>
        <p:origin x="239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B001AF8-C985-4905-BFCE-F937258472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090AB333-44B5-4C3C-8ACA-D628282F0B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A87A73-31F0-48EC-A8E8-5D7B334567DC}" type="datetimeFigureOut">
              <a:rPr lang="en-CA" smtClean="0"/>
              <a:t>2021-04-21</a:t>
            </a:fld>
            <a:endParaRPr lang="en-CA"/>
          </a:p>
        </p:txBody>
      </p:sp>
      <p:sp>
        <p:nvSpPr>
          <p:cNvPr id="4" name="Footer Placeholder 3">
            <a:extLst>
              <a:ext uri="{FF2B5EF4-FFF2-40B4-BE49-F238E27FC236}">
                <a16:creationId xmlns:a16="http://schemas.microsoft.com/office/drawing/2014/main" id="{0A870138-B636-4D8D-8858-FC251EAC3F7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4A33AA1B-045C-4E3E-9F61-C52FE44C25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A5B16B-00BA-4A97-B620-702CFA3172E0}" type="slidenum">
              <a:rPr lang="en-CA" smtClean="0"/>
              <a:t>‹#›</a:t>
            </a:fld>
            <a:endParaRPr lang="en-CA"/>
          </a:p>
        </p:txBody>
      </p:sp>
    </p:spTree>
    <p:extLst>
      <p:ext uri="{BB962C8B-B14F-4D97-AF65-F5344CB8AC3E}">
        <p14:creationId xmlns:p14="http://schemas.microsoft.com/office/powerpoint/2010/main" val="116431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9e4af8306_2_2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gc9e4af8306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c9e4af8306_2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c9e4af8306_2_12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Arial"/>
              <a:buNone/>
            </a:pPr>
            <a:endParaRPr sz="1200" b="0" i="0" u="none" strike="noStrike" cap="none">
              <a:solidFill>
                <a:schemeClr val="dk1"/>
              </a:solidFill>
              <a:latin typeface="Arial"/>
              <a:ea typeface="Arial"/>
              <a:cs typeface="Arial"/>
              <a:sym typeface="Arial"/>
            </a:endParaRPr>
          </a:p>
        </p:txBody>
      </p:sp>
      <p:sp>
        <p:nvSpPr>
          <p:cNvPr id="177" name="Google Shape;177;gc9e4af8306_2_1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Arial"/>
              <a:buNone/>
            </a:pPr>
            <a:fld id="{00000000-1234-1234-1234-123412341234}" type="slidenum">
              <a:rPr lang="en"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790330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21911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611699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c9e4af8306_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c9e4af8306_8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Arial"/>
              <a:buNone/>
            </a:pPr>
            <a:endParaRPr/>
          </a:p>
        </p:txBody>
      </p:sp>
      <p:sp>
        <p:nvSpPr>
          <p:cNvPr id="355" name="Google Shape;355;gc9e4af8306_8_0:notes"/>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350"/>
              <a:buFont typeface="Arial"/>
              <a:buNone/>
            </a:pPr>
            <a:fld id="{00000000-1234-1234-1234-123412341234}" type="slidenum">
              <a:rPr lang="en"/>
              <a:t>68</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sp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add copyright">
  <p:cSld name="Title Slide-add copyright">
    <p:spTree>
      <p:nvGrpSpPr>
        <p:cNvPr id="1" name="Shape 55"/>
        <p:cNvGrpSpPr/>
        <p:nvPr/>
      </p:nvGrpSpPr>
      <p:grpSpPr>
        <a:xfrm>
          <a:off x="0" y="0"/>
          <a:ext cx="0" cy="0"/>
          <a:chOff x="0" y="0"/>
          <a:chExt cx="0" cy="0"/>
        </a:xfrm>
      </p:grpSpPr>
      <p:sp>
        <p:nvSpPr>
          <p:cNvPr id="56" name="Google Shape;56;p14"/>
          <p:cNvSpPr/>
          <p:nvPr/>
        </p:nvSpPr>
        <p:spPr>
          <a:xfrm>
            <a:off x="0" y="0"/>
            <a:ext cx="9144000" cy="2914650"/>
          </a:xfrm>
          <a:prstGeom prst="rect">
            <a:avLst/>
          </a:prstGeom>
          <a:solidFill>
            <a:srgbClr val="007FA3"/>
          </a:solidFill>
          <a:ln w="25400" cap="flat" cmpd="sng">
            <a:solidFill>
              <a:srgbClr val="007F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7" name="Google Shape;57;p14"/>
          <p:cNvSpPr txBox="1">
            <a:spLocks noGrp="1"/>
          </p:cNvSpPr>
          <p:nvPr>
            <p:ph type="ctrTitle"/>
          </p:nvPr>
        </p:nvSpPr>
        <p:spPr>
          <a:xfrm>
            <a:off x="685800" y="571500"/>
            <a:ext cx="7772400" cy="212883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600"/>
              <a:buFont typeface="Times New Roman"/>
              <a:buNone/>
              <a:defRPr sz="3600" b="1" i="0" u="none" strike="noStrike" cap="none">
                <a:solidFill>
                  <a:schemeClr val="lt1"/>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58" name="Google Shape;58;p14"/>
          <p:cNvSpPr txBox="1">
            <a:spLocks noGrp="1"/>
          </p:cNvSpPr>
          <p:nvPr>
            <p:ph type="subTitle" idx="1"/>
          </p:nvPr>
        </p:nvSpPr>
        <p:spPr>
          <a:xfrm>
            <a:off x="674687" y="2971800"/>
            <a:ext cx="7794625" cy="131445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2400"/>
              <a:buFont typeface="Arial"/>
              <a:buNone/>
              <a:defRPr sz="2400" b="0" i="0" u="none" strike="noStrike" cap="none">
                <a:solidFill>
                  <a:schemeClr val="dk1"/>
                </a:solidFill>
                <a:latin typeface="Arial"/>
                <a:ea typeface="Arial"/>
                <a:cs typeface="Arial"/>
                <a:sym typeface="Arial"/>
              </a:defRPr>
            </a:lvl1pPr>
            <a:lvl2pPr marR="0" lvl="1"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2pPr>
            <a:lvl3pPr marR="0" lvl="2" algn="ctr">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R="0" lvl="3"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4pPr>
            <a:lvl5pPr marR="0" lvl="4"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5pPr>
            <a:lvl6pPr marR="0" lvl="5"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6pPr>
            <a:lvl7pPr marR="0" lvl="6"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7pPr>
            <a:lvl8pPr marR="0" lvl="7"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8pPr>
            <a:lvl9pPr marR="0" lvl="8"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59" name="Google Shape;59;p1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0" name="Google Shape;60;p1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14"/>
          <p:cNvSpPr>
            <a:spLocks noGrp="1"/>
          </p:cNvSpPr>
          <p:nvPr>
            <p:ph type="pic" idx="2"/>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2" name="Google Shape;62;p14"/>
          <p:cNvSpPr txBox="1">
            <a:spLocks noGrp="1"/>
          </p:cNvSpPr>
          <p:nvPr>
            <p:ph type="body" idx="3"/>
          </p:nvPr>
        </p:nvSpPr>
        <p:spPr>
          <a:xfrm>
            <a:off x="1836402" y="4800601"/>
            <a:ext cx="6908800"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pter Opener-add copyright">
  <p:cSld name="Chapter Opener-add copyright">
    <p:spTree>
      <p:nvGrpSpPr>
        <p:cNvPr id="1" name="Shape 63"/>
        <p:cNvGrpSpPr/>
        <p:nvPr/>
      </p:nvGrpSpPr>
      <p:grpSpPr>
        <a:xfrm>
          <a:off x="0" y="0"/>
          <a:ext cx="0" cy="0"/>
          <a:chOff x="0" y="0"/>
          <a:chExt cx="0" cy="0"/>
        </a:xfrm>
      </p:grpSpPr>
      <p:sp>
        <p:nvSpPr>
          <p:cNvPr id="64" name="Google Shape;64;p15"/>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65" name="Google Shape;65;p15"/>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2000"/>
              <a:buFont typeface="Arial"/>
              <a:buNone/>
              <a:defRPr sz="2000" b="0" i="0" u="none" strike="noStrike" cap="none">
                <a:solidFill>
                  <a:srgbClr val="007FA3"/>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2400"/>
              <a:buFont typeface="Noto Sans Symbols"/>
              <a:buNone/>
              <a:defRPr sz="2400" b="0" i="0" u="none" strike="noStrike" cap="none">
                <a:solidFill>
                  <a:schemeClr val="lt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9pPr>
          </a:lstStyle>
          <a:p>
            <a:endParaRPr/>
          </a:p>
        </p:txBody>
      </p:sp>
      <p:sp>
        <p:nvSpPr>
          <p:cNvPr id="66" name="Google Shape;66;p15"/>
          <p:cNvSpPr txBox="1">
            <a:spLocks noGrp="1"/>
          </p:cNvSpPr>
          <p:nvPr>
            <p:ph type="body" idx="2"/>
          </p:nvPr>
        </p:nvSpPr>
        <p:spPr>
          <a:xfrm>
            <a:off x="457200" y="1200150"/>
            <a:ext cx="4397375" cy="3394472"/>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7" name="Google Shape;67;p15"/>
          <p:cNvSpPr txBox="1">
            <a:spLocks noGrp="1"/>
          </p:cNvSpPr>
          <p:nvPr>
            <p:ph type="body" idx="3"/>
          </p:nvPr>
        </p:nvSpPr>
        <p:spPr>
          <a:xfrm>
            <a:off x="5029200" y="1200150"/>
            <a:ext cx="3657600" cy="1119188"/>
          </a:xfrm>
          <a:prstGeom prst="rect">
            <a:avLst/>
          </a:prstGeom>
          <a:noFill/>
          <a:ln>
            <a:noFill/>
          </a:ln>
        </p:spPr>
        <p:txBody>
          <a:bodyPr spcFirstLastPara="1" wrap="square" lIns="91425" tIns="91425" rIns="91425" bIns="91425" anchor="b" anchorCtr="0">
            <a:noAutofit/>
          </a:bodyPr>
          <a:lstStyle>
            <a:lvl1pPr marL="457200" lvl="0" indent="-228600" algn="l">
              <a:lnSpc>
                <a:spcPct val="100000"/>
              </a:lnSpc>
              <a:spcBef>
                <a:spcPts val="1500"/>
              </a:spcBef>
              <a:spcAft>
                <a:spcPts val="0"/>
              </a:spcAft>
              <a:buSzPts val="3000"/>
              <a:buNone/>
              <a:defRPr sz="3000"/>
            </a:lvl1pPr>
            <a:lvl2pPr marL="914400" lvl="1" indent="-228600" algn="l">
              <a:lnSpc>
                <a:spcPct val="100000"/>
              </a:lnSpc>
              <a:spcBef>
                <a:spcPts val="600"/>
              </a:spcBef>
              <a:spcAft>
                <a:spcPts val="0"/>
              </a:spcAft>
              <a:buSzPts val="1600"/>
              <a:buNone/>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8" name="Google Shape;68;p15"/>
          <p:cNvSpPr txBox="1">
            <a:spLocks noGrp="1"/>
          </p:cNvSpPr>
          <p:nvPr>
            <p:ph type="body" idx="4"/>
          </p:nvPr>
        </p:nvSpPr>
        <p:spPr>
          <a:xfrm>
            <a:off x="5029200" y="2439591"/>
            <a:ext cx="3657600" cy="215503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2200"/>
              <a:buNone/>
              <a:defRPr sz="2200"/>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9" name="Google Shape;69;p1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0" name="Google Shape;70;p1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5"/>
          <p:cNvSpPr>
            <a:spLocks noGrp="1"/>
          </p:cNvSpPr>
          <p:nvPr>
            <p:ph type="pic" idx="5"/>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2" name="Google Shape;72;p15"/>
          <p:cNvSpPr txBox="1">
            <a:spLocks noGrp="1"/>
          </p:cNvSpPr>
          <p:nvPr>
            <p:ph type="body" idx="6"/>
          </p:nvPr>
        </p:nvSpPr>
        <p:spPr>
          <a:xfrm>
            <a:off x="2097088" y="4800600"/>
            <a:ext cx="6589712"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132">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2" name="Google Shape;82;p17"/>
          <p:cNvSpPr txBox="1">
            <a:spLocks noGrp="1"/>
          </p:cNvSpPr>
          <p:nvPr>
            <p:ph type="body" idx="1"/>
          </p:nvPr>
        </p:nvSpPr>
        <p:spPr>
          <a:xfrm>
            <a:off x="457200" y="1081088"/>
            <a:ext cx="8232775" cy="353247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3" name="Google Shape;83;p1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4" name="Google Shape;84;p1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ntent">
  <p:cSld name="Title and Two Content">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7" name="Google Shape;87;p18"/>
          <p:cNvSpPr txBox="1">
            <a:spLocks noGrp="1"/>
          </p:cNvSpPr>
          <p:nvPr>
            <p:ph type="body" idx="1"/>
          </p:nvPr>
        </p:nvSpPr>
        <p:spPr>
          <a:xfrm>
            <a:off x="457200" y="1167245"/>
            <a:ext cx="8229600"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8" name="Google Shape;88;p18"/>
          <p:cNvSpPr txBox="1">
            <a:spLocks noGrp="1"/>
          </p:cNvSpPr>
          <p:nvPr>
            <p:ph type="body" idx="2"/>
          </p:nvPr>
        </p:nvSpPr>
        <p:spPr>
          <a:xfrm>
            <a:off x="457200" y="2978944"/>
            <a:ext cx="8229600"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9" name="Google Shape;89;p18"/>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0" name="Google Shape;90;p18"/>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93" name="Google Shape;93;p19"/>
          <p:cNvSpPr txBox="1">
            <a:spLocks noGrp="1"/>
          </p:cNvSpPr>
          <p:nvPr>
            <p:ph type="body" idx="1"/>
          </p:nvPr>
        </p:nvSpPr>
        <p:spPr>
          <a:xfrm>
            <a:off x="457201"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4" name="Google Shape;94;p19"/>
          <p:cNvSpPr txBox="1">
            <a:spLocks noGrp="1"/>
          </p:cNvSpPr>
          <p:nvPr>
            <p:ph type="body" idx="2"/>
          </p:nvPr>
        </p:nvSpPr>
        <p:spPr>
          <a:xfrm>
            <a:off x="3274199" y="1164431"/>
            <a:ext cx="2595602"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5" name="Google Shape;95;p19"/>
          <p:cNvSpPr txBox="1">
            <a:spLocks noGrp="1"/>
          </p:cNvSpPr>
          <p:nvPr>
            <p:ph type="body" idx="3"/>
          </p:nvPr>
        </p:nvSpPr>
        <p:spPr>
          <a:xfrm>
            <a:off x="6091197"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6" name="Google Shape;96;p19"/>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7" name="Google Shape;97;p19"/>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ntent">
  <p:cSld name="Title and Four Content">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0" name="Google Shape;100;p20"/>
          <p:cNvSpPr txBox="1">
            <a:spLocks noGrp="1"/>
          </p:cNvSpPr>
          <p:nvPr>
            <p:ph type="body" idx="1"/>
          </p:nvPr>
        </p:nvSpPr>
        <p:spPr>
          <a:xfrm>
            <a:off x="457200" y="1164431"/>
            <a:ext cx="1885950"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1" name="Google Shape;101;p20"/>
          <p:cNvSpPr txBox="1">
            <a:spLocks noGrp="1"/>
          </p:cNvSpPr>
          <p:nvPr>
            <p:ph type="body" idx="2"/>
          </p:nvPr>
        </p:nvSpPr>
        <p:spPr>
          <a:xfrm>
            <a:off x="2572593"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2" name="Google Shape;102;p20"/>
          <p:cNvSpPr txBox="1">
            <a:spLocks noGrp="1"/>
          </p:cNvSpPr>
          <p:nvPr>
            <p:ph type="body" idx="3"/>
          </p:nvPr>
        </p:nvSpPr>
        <p:spPr>
          <a:xfrm>
            <a:off x="4687986"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3" name="Google Shape;103;p20"/>
          <p:cNvSpPr txBox="1">
            <a:spLocks noGrp="1"/>
          </p:cNvSpPr>
          <p:nvPr>
            <p:ph type="body" idx="4"/>
          </p:nvPr>
        </p:nvSpPr>
        <p:spPr>
          <a:xfrm>
            <a:off x="6803378"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4" name="Google Shape;104;p20"/>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5" name="Google Shape;105;p20"/>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Figure + Caption">
  <p:cSld name="1_Figure + Caption">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457200" y="171450"/>
            <a:ext cx="8229600" cy="80009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8" name="Google Shape;108;p21"/>
          <p:cNvSpPr>
            <a:spLocks noGrp="1"/>
          </p:cNvSpPr>
          <p:nvPr>
            <p:ph type="pic" idx="2"/>
          </p:nvPr>
        </p:nvSpPr>
        <p:spPr>
          <a:xfrm>
            <a:off x="457200" y="1134666"/>
            <a:ext cx="8232775" cy="2563415"/>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09" name="Google Shape;109;p21"/>
          <p:cNvSpPr txBox="1">
            <a:spLocks noGrp="1"/>
          </p:cNvSpPr>
          <p:nvPr>
            <p:ph type="body" idx="1"/>
          </p:nvPr>
        </p:nvSpPr>
        <p:spPr>
          <a:xfrm>
            <a:off x="457200" y="3788228"/>
            <a:ext cx="8229600" cy="763775"/>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0"/>
              </a:spcBef>
              <a:spcAft>
                <a:spcPts val="0"/>
              </a:spcAft>
              <a:buClr>
                <a:srgbClr val="007FA3"/>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1600"/>
              <a:buFont typeface="Noto Sans Symbols"/>
              <a:buNone/>
              <a:defRPr sz="1600" b="0" i="0" u="none" strike="noStrike" cap="none">
                <a:solidFill>
                  <a:schemeClr val="dk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9pPr>
          </a:lstStyle>
          <a:p>
            <a:endParaRPr/>
          </a:p>
        </p:txBody>
      </p:sp>
      <p:sp>
        <p:nvSpPr>
          <p:cNvPr id="110" name="Google Shape;110;p21"/>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1" name="Google Shape;111;p21"/>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Figure + Caption">
  <p:cSld name="2_Figure + Caption">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14" name="Google Shape;114;p22"/>
          <p:cNvSpPr txBox="1">
            <a:spLocks noGrp="1"/>
          </p:cNvSpPr>
          <p:nvPr>
            <p:ph type="body" idx="1"/>
          </p:nvPr>
        </p:nvSpPr>
        <p:spPr>
          <a:xfrm>
            <a:off x="457200" y="1110853"/>
            <a:ext cx="4484688" cy="281582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5" name="Google Shape;115;p22"/>
          <p:cNvSpPr txBox="1">
            <a:spLocks noGrp="1"/>
          </p:cNvSpPr>
          <p:nvPr>
            <p:ph type="body" idx="2"/>
          </p:nvPr>
        </p:nvSpPr>
        <p:spPr>
          <a:xfrm>
            <a:off x="5048250" y="1110853"/>
            <a:ext cx="3638550" cy="281582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6" name="Google Shape;116;p22"/>
          <p:cNvSpPr txBox="1">
            <a:spLocks noGrp="1"/>
          </p:cNvSpPr>
          <p:nvPr>
            <p:ph type="body" idx="3"/>
          </p:nvPr>
        </p:nvSpPr>
        <p:spPr>
          <a:xfrm>
            <a:off x="457200" y="4007644"/>
            <a:ext cx="8229600" cy="40005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7" name="Google Shape;117;p22"/>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18" name="Google Shape;118;p22"/>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abel Layout 1">
  <p:cSld name="Label Layout 1">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21" name="Google Shape;121;p23"/>
          <p:cNvSpPr txBox="1">
            <a:spLocks noGrp="1"/>
          </p:cNvSpPr>
          <p:nvPr>
            <p:ph type="body" idx="1"/>
          </p:nvPr>
        </p:nvSpPr>
        <p:spPr>
          <a:xfrm>
            <a:off x="2982913" y="3269456"/>
            <a:ext cx="3482975" cy="45005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2" name="Google Shape;122;p23"/>
          <p:cNvSpPr>
            <a:spLocks noGrp="1"/>
          </p:cNvSpPr>
          <p:nvPr>
            <p:ph type="pic" idx="2"/>
          </p:nvPr>
        </p:nvSpPr>
        <p:spPr>
          <a:xfrm>
            <a:off x="2982912" y="1260872"/>
            <a:ext cx="3482975" cy="191928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3" name="Google Shape;123;p23"/>
          <p:cNvSpPr txBox="1">
            <a:spLocks noGrp="1"/>
          </p:cNvSpPr>
          <p:nvPr>
            <p:ph type="body" idx="3"/>
          </p:nvPr>
        </p:nvSpPr>
        <p:spPr>
          <a:xfrm>
            <a:off x="808109" y="1260872"/>
            <a:ext cx="1220716"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4" name="Google Shape;124;p23"/>
          <p:cNvSpPr txBox="1">
            <a:spLocks noGrp="1"/>
          </p:cNvSpPr>
          <p:nvPr>
            <p:ph type="body" idx="4"/>
          </p:nvPr>
        </p:nvSpPr>
        <p:spPr>
          <a:xfrm>
            <a:off x="808109" y="1985368"/>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5" name="Google Shape;125;p23"/>
          <p:cNvSpPr txBox="1">
            <a:spLocks noGrp="1"/>
          </p:cNvSpPr>
          <p:nvPr>
            <p:ph type="body" idx="5"/>
          </p:nvPr>
        </p:nvSpPr>
        <p:spPr>
          <a:xfrm>
            <a:off x="808109" y="2709863"/>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6" name="Google Shape;126;p23"/>
          <p:cNvSpPr txBox="1">
            <a:spLocks noGrp="1"/>
          </p:cNvSpPr>
          <p:nvPr>
            <p:ph type="body" idx="6"/>
          </p:nvPr>
        </p:nvSpPr>
        <p:spPr>
          <a:xfrm>
            <a:off x="7381874" y="1260872"/>
            <a:ext cx="1304925"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7" name="Google Shape;127;p23"/>
          <p:cNvSpPr txBox="1">
            <a:spLocks noGrp="1"/>
          </p:cNvSpPr>
          <p:nvPr>
            <p:ph type="body" idx="7"/>
          </p:nvPr>
        </p:nvSpPr>
        <p:spPr>
          <a:xfrm>
            <a:off x="7381874" y="1988693"/>
            <a:ext cx="1304925" cy="46364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8" name="Google Shape;128;p23"/>
          <p:cNvSpPr txBox="1">
            <a:spLocks noGrp="1"/>
          </p:cNvSpPr>
          <p:nvPr>
            <p:ph type="body" idx="8"/>
          </p:nvPr>
        </p:nvSpPr>
        <p:spPr>
          <a:xfrm>
            <a:off x="7381874" y="2709863"/>
            <a:ext cx="1304925" cy="47029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9" name="Google Shape;129;p2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30" name="Google Shape;130;p2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bel Layout 2">
  <p:cSld name="Label Layout 2">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33" name="Google Shape;133;p24"/>
          <p:cNvSpPr txBox="1">
            <a:spLocks noGrp="1"/>
          </p:cNvSpPr>
          <p:nvPr>
            <p:ph type="body" idx="1"/>
          </p:nvPr>
        </p:nvSpPr>
        <p:spPr>
          <a:xfrm>
            <a:off x="457201" y="3294460"/>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4" name="Google Shape;134;p24"/>
          <p:cNvSpPr>
            <a:spLocks noGrp="1"/>
          </p:cNvSpPr>
          <p:nvPr>
            <p:ph type="pic" idx="2"/>
          </p:nvPr>
        </p:nvSpPr>
        <p:spPr>
          <a:xfrm>
            <a:off x="457200" y="1363266"/>
            <a:ext cx="2107324" cy="1789509"/>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35" name="Google Shape;135;p24"/>
          <p:cNvSpPr txBox="1">
            <a:spLocks noGrp="1"/>
          </p:cNvSpPr>
          <p:nvPr>
            <p:ph type="body" idx="3"/>
          </p:nvPr>
        </p:nvSpPr>
        <p:spPr>
          <a:xfrm>
            <a:off x="2774622" y="1346210"/>
            <a:ext cx="1534619" cy="44389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6" name="Google Shape;136;p24"/>
          <p:cNvSpPr txBox="1">
            <a:spLocks noGrp="1"/>
          </p:cNvSpPr>
          <p:nvPr>
            <p:ph type="body" idx="4"/>
          </p:nvPr>
        </p:nvSpPr>
        <p:spPr>
          <a:xfrm>
            <a:off x="2774622" y="2030611"/>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7" name="Google Shape;137;p24"/>
          <p:cNvSpPr txBox="1">
            <a:spLocks noGrp="1"/>
          </p:cNvSpPr>
          <p:nvPr>
            <p:ph type="body" idx="5"/>
          </p:nvPr>
        </p:nvSpPr>
        <p:spPr>
          <a:xfrm>
            <a:off x="2774622" y="2697956"/>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8" name="Google Shape;138;p24"/>
          <p:cNvSpPr txBox="1">
            <a:spLocks noGrp="1"/>
          </p:cNvSpPr>
          <p:nvPr>
            <p:ph type="body" idx="6"/>
          </p:nvPr>
        </p:nvSpPr>
        <p:spPr>
          <a:xfrm>
            <a:off x="4931596" y="3260579"/>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9" name="Google Shape;139;p24"/>
          <p:cNvSpPr>
            <a:spLocks noGrp="1"/>
          </p:cNvSpPr>
          <p:nvPr>
            <p:ph type="pic" idx="7"/>
          </p:nvPr>
        </p:nvSpPr>
        <p:spPr>
          <a:xfrm>
            <a:off x="4931596" y="1354903"/>
            <a:ext cx="2107323" cy="1797873"/>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40" name="Google Shape;140;p24"/>
          <p:cNvSpPr txBox="1">
            <a:spLocks noGrp="1"/>
          </p:cNvSpPr>
          <p:nvPr>
            <p:ph type="body" idx="8"/>
          </p:nvPr>
        </p:nvSpPr>
        <p:spPr>
          <a:xfrm>
            <a:off x="7304580" y="1346210"/>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1" name="Google Shape;141;p24"/>
          <p:cNvSpPr txBox="1">
            <a:spLocks noGrp="1"/>
          </p:cNvSpPr>
          <p:nvPr>
            <p:ph type="body" idx="9"/>
          </p:nvPr>
        </p:nvSpPr>
        <p:spPr>
          <a:xfrm>
            <a:off x="7304579" y="2030611"/>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2" name="Google Shape;142;p24"/>
          <p:cNvSpPr txBox="1">
            <a:spLocks noGrp="1"/>
          </p:cNvSpPr>
          <p:nvPr>
            <p:ph type="body" idx="13"/>
          </p:nvPr>
        </p:nvSpPr>
        <p:spPr>
          <a:xfrm>
            <a:off x="7304579" y="2684863"/>
            <a:ext cx="1534620"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3" name="Google Shape;143;p2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44" name="Google Shape;144;p2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ntent">
  <p:cSld name="Title and Three Content">
    <p:spTree>
      <p:nvGrpSpPr>
        <p:cNvPr id="1" name="Shape 145"/>
        <p:cNvGrpSpPr/>
        <p:nvPr/>
      </p:nvGrpSpPr>
      <p:grpSpPr>
        <a:xfrm>
          <a:off x="0" y="0"/>
          <a:ext cx="0" cy="0"/>
          <a:chOff x="0" y="0"/>
          <a:chExt cx="0" cy="0"/>
        </a:xfrm>
      </p:grpSpPr>
      <p:sp>
        <p:nvSpPr>
          <p:cNvPr id="146" name="Google Shape;146;p25"/>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47" name="Google Shape;147;p25"/>
          <p:cNvSpPr txBox="1">
            <a:spLocks noGrp="1"/>
          </p:cNvSpPr>
          <p:nvPr>
            <p:ph type="body" idx="1"/>
          </p:nvPr>
        </p:nvSpPr>
        <p:spPr>
          <a:xfrm>
            <a:off x="457200" y="1167245"/>
            <a:ext cx="3635375" cy="3390467"/>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8" name="Google Shape;148;p25"/>
          <p:cNvSpPr txBox="1">
            <a:spLocks noGrp="1"/>
          </p:cNvSpPr>
          <p:nvPr>
            <p:ph type="body" idx="2"/>
          </p:nvPr>
        </p:nvSpPr>
        <p:spPr>
          <a:xfrm>
            <a:off x="4234542" y="1167245"/>
            <a:ext cx="4452257"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9" name="Google Shape;149;p25"/>
          <p:cNvSpPr txBox="1">
            <a:spLocks noGrp="1"/>
          </p:cNvSpPr>
          <p:nvPr>
            <p:ph type="body" idx="3"/>
          </p:nvPr>
        </p:nvSpPr>
        <p:spPr>
          <a:xfrm>
            <a:off x="4234542" y="2978944"/>
            <a:ext cx="4452258"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50" name="Google Shape;150;p2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51" name="Google Shape;151;p2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8"/>
        <p:cNvGrpSpPr/>
        <p:nvPr/>
      </p:nvGrpSpPr>
      <p:grpSpPr>
        <a:xfrm>
          <a:off x="0" y="0"/>
          <a:ext cx="0" cy="0"/>
          <a:chOff x="0" y="0"/>
          <a:chExt cx="0" cy="0"/>
        </a:xfrm>
      </p:grpSpPr>
      <p:sp>
        <p:nvSpPr>
          <p:cNvPr id="159" name="Google Shape;159;p27"/>
          <p:cNvSpPr txBox="1">
            <a:spLocks noGrp="1"/>
          </p:cNvSpPr>
          <p:nvPr>
            <p:ph type="title"/>
          </p:nvPr>
        </p:nvSpPr>
        <p:spPr>
          <a:xfrm>
            <a:off x="685800" y="1085850"/>
            <a:ext cx="7772400" cy="161448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60" name="Google Shape;160;p27"/>
          <p:cNvSpPr txBox="1">
            <a:spLocks noGrp="1"/>
          </p:cNvSpPr>
          <p:nvPr>
            <p:ph type="body" idx="1"/>
          </p:nvPr>
        </p:nvSpPr>
        <p:spPr>
          <a:xfrm>
            <a:off x="674687" y="2971800"/>
            <a:ext cx="7794626" cy="131445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1600"/>
              <a:buFont typeface="Arial"/>
              <a:buNone/>
              <a:defRPr sz="1600" b="0" i="0" u="none" strike="noStrike" cap="none">
                <a:solidFill>
                  <a:srgbClr val="007FA3"/>
                </a:solidFill>
                <a:latin typeface="Arial"/>
                <a:ea typeface="Arial"/>
                <a:cs typeface="Arial"/>
                <a:sym typeface="Arial"/>
              </a:defRPr>
            </a:lvl1pPr>
            <a:lvl2pPr marL="914400" marR="0" lvl="1" indent="-228600" algn="l">
              <a:lnSpc>
                <a:spcPct val="100000"/>
              </a:lnSpc>
              <a:spcBef>
                <a:spcPts val="600"/>
              </a:spcBef>
              <a:spcAft>
                <a:spcPts val="0"/>
              </a:spcAft>
              <a:buClr>
                <a:srgbClr val="007FA3"/>
              </a:buClr>
              <a:buSzPts val="1800"/>
              <a:buFont typeface="Arial"/>
              <a:buNone/>
              <a:defRPr sz="1800" b="0" i="0" u="none" strike="noStrike" cap="none">
                <a:solidFill>
                  <a:srgbClr val="888888"/>
                </a:solidFill>
                <a:latin typeface="Arial"/>
                <a:ea typeface="Arial"/>
                <a:cs typeface="Arial"/>
                <a:sym typeface="Arial"/>
              </a:defRPr>
            </a:lvl2pPr>
            <a:lvl3pPr marL="1371600" marR="0" lvl="2" indent="-228600" algn="l">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L="1828800" marR="0" lvl="3"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4pPr>
            <a:lvl5pPr marL="2286000" marR="0" lvl="4"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5pPr>
            <a:lvl6pPr marL="2743200" marR="0" lvl="5"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6pPr>
            <a:lvl7pPr marL="3200400" marR="0" lvl="6"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7pPr>
            <a:lvl8pPr marL="3657600" marR="0" lvl="7"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8pPr>
            <a:lvl9pPr marL="4114800" marR="0" lvl="8"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9pPr>
          </a:lstStyle>
          <a:p>
            <a:endParaRPr/>
          </a:p>
        </p:txBody>
      </p:sp>
      <p:sp>
        <p:nvSpPr>
          <p:cNvPr id="161" name="Google Shape;161;p2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62" name="Google Shape;162;p2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sp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sp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3.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sp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sp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sp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2" name="Google Shape;52;p13"/>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5" name="Google Shape;75;p16"/>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pic>
        <p:nvPicPr>
          <p:cNvPr id="76" name="Google Shape;76;p16" descr="Pearson Logo"/>
          <p:cNvPicPr preferRelativeResize="0"/>
          <p:nvPr/>
        </p:nvPicPr>
        <p:blipFill rotWithShape="1">
          <a:blip r:embed="rId12">
            <a:alphaModFix/>
          </a:blip>
          <a:srcRect/>
          <a:stretch/>
        </p:blipFill>
        <p:spPr>
          <a:xfrm>
            <a:off x="443972" y="4822282"/>
            <a:ext cx="688499" cy="209935"/>
          </a:xfrm>
          <a:prstGeom prst="rect">
            <a:avLst/>
          </a:prstGeom>
          <a:noFill/>
          <a:ln>
            <a:noFill/>
          </a:ln>
        </p:spPr>
      </p:pic>
      <p:sp>
        <p:nvSpPr>
          <p:cNvPr id="77" name="Google Shape;77;p16"/>
          <p:cNvSpPr txBox="1"/>
          <p:nvPr/>
        </p:nvSpPr>
        <p:spPr>
          <a:xfrm>
            <a:off x="1600200" y="4822008"/>
            <a:ext cx="7162799" cy="15004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Verdana"/>
              <a:buNone/>
            </a:pPr>
            <a:r>
              <a:rPr lang="en" sz="1200" b="0" i="0" u="none" strike="noStrike" cap="none">
                <a:solidFill>
                  <a:srgbClr val="000000"/>
                </a:solidFill>
                <a:latin typeface="Verdana"/>
                <a:ea typeface="Verdana"/>
                <a:cs typeface="Verdana"/>
                <a:sym typeface="Verdana"/>
              </a:rPr>
              <a:t>Copyright © 2021, 2018, 2015 Pearson Education, Inc. All Rights Reserved</a:t>
            </a:r>
            <a:endParaRPr/>
          </a:p>
        </p:txBody>
      </p:sp>
      <p:sp>
        <p:nvSpPr>
          <p:cNvPr id="78" name="Google Shape;78;p16"/>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9" name="Google Shape;79;p16"/>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4.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4.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hyperlink" Target="https://fonts.googleapis.com/css?family=Droid+Sans" TargetMode="External"/><Relationship Id="rId2" Type="http://schemas.openxmlformats.org/officeDocument/2006/relationships/hyperlink" Target="http://www.fontsquirrel.com/" TargetMode="Externa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58.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32.tif"/><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a:extLst>
              <a:ext uri="{C183D7F6-B498-43B3-948B-1728B52AA6E4}">
                <adec:decorative xmlns:adec="http://schemas.microsoft.com/office/drawing/2017/decorative" val="0"/>
              </a:ext>
            </a:extLst>
          </p:cNvPr>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Fundamentals of Web Development</a:t>
            </a:r>
            <a:endParaRPr dirty="0"/>
          </a:p>
        </p:txBody>
      </p:sp>
      <p:sp>
        <p:nvSpPr>
          <p:cNvPr id="168" name="Google Shape;168;p28"/>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2000"/>
              <a:buFont typeface="Arial"/>
              <a:buNone/>
            </a:pPr>
            <a:r>
              <a:rPr lang="en" dirty="0"/>
              <a:t>Third Edition</a:t>
            </a:r>
            <a:r>
              <a:rPr lang="en-US" dirty="0"/>
              <a:t> by Randy Connolly and Ricardo Hoar</a:t>
            </a:r>
            <a:endParaRPr dirty="0"/>
          </a:p>
        </p:txBody>
      </p:sp>
      <p:sp>
        <p:nvSpPr>
          <p:cNvPr id="169" name="Google Shape;169;p28"/>
          <p:cNvSpPr txBox="1">
            <a:spLocks noGrp="1"/>
          </p:cNvSpPr>
          <p:nvPr>
            <p:ph type="body" idx="3"/>
          </p:nvPr>
        </p:nvSpPr>
        <p:spPr>
          <a:xfrm>
            <a:off x="4572000" y="1200150"/>
            <a:ext cx="4114800" cy="1119188"/>
          </a:xfrm>
          <a:prstGeom prst="rect">
            <a:avLst/>
          </a:prstGeom>
          <a:noFill/>
          <a:ln>
            <a:noFill/>
          </a:ln>
        </p:spPr>
        <p:txBody>
          <a:bodyPr spcFirstLastPara="1" wrap="square" lIns="91425" tIns="91425" rIns="91425" bIns="91425" anchor="b" anchorCtr="0">
            <a:noAutofit/>
          </a:bodyPr>
          <a:lstStyle/>
          <a:p>
            <a:pPr marL="101600" lvl="0" indent="0" algn="ctr" rtl="0">
              <a:lnSpc>
                <a:spcPct val="100000"/>
              </a:lnSpc>
              <a:spcBef>
                <a:spcPts val="0"/>
              </a:spcBef>
              <a:spcAft>
                <a:spcPts val="0"/>
              </a:spcAft>
              <a:buSzPts val="3000"/>
              <a:buNone/>
            </a:pPr>
            <a:r>
              <a:rPr lang="en" dirty="0"/>
              <a:t>Chapter 4</a:t>
            </a:r>
            <a:endParaRPr dirty="0"/>
          </a:p>
        </p:txBody>
      </p:sp>
      <p:sp>
        <p:nvSpPr>
          <p:cNvPr id="170" name="Google Shape;170;p28"/>
          <p:cNvSpPr txBox="1">
            <a:spLocks noGrp="1"/>
          </p:cNvSpPr>
          <p:nvPr>
            <p:ph type="body" idx="4"/>
          </p:nvPr>
        </p:nvSpPr>
        <p:spPr>
          <a:xfrm>
            <a:off x="4572000" y="2439592"/>
            <a:ext cx="4114800" cy="824604"/>
          </a:xfrm>
          <a:prstGeom prst="rect">
            <a:avLst/>
          </a:prstGeom>
          <a:noFill/>
          <a:ln>
            <a:noFill/>
          </a:ln>
        </p:spPr>
        <p:txBody>
          <a:bodyPr spcFirstLastPara="1" wrap="square" lIns="91425" tIns="91425" rIns="91425" bIns="91425" anchor="t" anchorCtr="0">
            <a:noAutofit/>
          </a:bodyPr>
          <a:lstStyle/>
          <a:p>
            <a:pPr algn="ctr"/>
            <a:r>
              <a:rPr lang="en-CA" sz="1800" b="0" i="0" u="none" strike="noStrike" baseline="0" dirty="0">
                <a:solidFill>
                  <a:schemeClr val="tx1"/>
                </a:solidFill>
                <a:latin typeface="+mj-lt"/>
              </a:rPr>
              <a:t>CSS 1: Selectors and Basic Styling</a:t>
            </a:r>
            <a:endParaRPr dirty="0">
              <a:solidFill>
                <a:schemeClr val="tx1"/>
              </a:solidFill>
              <a:latin typeface="+mj-lt"/>
            </a:endParaRPr>
          </a:p>
        </p:txBody>
      </p:sp>
      <p:pic>
        <p:nvPicPr>
          <p:cNvPr id="172" name="Google Shape;172;p2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57204" y="1212238"/>
            <a:ext cx="2718259" cy="3363250"/>
          </a:xfrm>
          <a:prstGeom prst="rect">
            <a:avLst/>
          </a:prstGeom>
          <a:noFill/>
          <a:ln>
            <a:noFill/>
          </a:ln>
        </p:spPr>
      </p:pic>
      <p:sp>
        <p:nvSpPr>
          <p:cNvPr id="171" name="Google Shape;171;p28"/>
          <p:cNvSpPr txBox="1">
            <a:spLocks noGrp="1"/>
          </p:cNvSpPr>
          <p:nvPr>
            <p:ph type="body" idx="6"/>
          </p:nvPr>
        </p:nvSpPr>
        <p:spPr>
          <a:xfrm>
            <a:off x="2169825" y="4816187"/>
            <a:ext cx="6589712" cy="171450"/>
          </a:xfrm>
          <a:prstGeom prst="rect">
            <a:avLst/>
          </a:prstGeom>
          <a:noFill/>
          <a:ln>
            <a:noFill/>
          </a:ln>
        </p:spPr>
        <p:txBody>
          <a:bodyPr spcFirstLastPara="1" wrap="square" lIns="91425" tIns="91425" rIns="91425" bIns="91425" anchor="ctr" anchorCtr="0">
            <a:noAutofit/>
          </a:bodyPr>
          <a:lstStyle/>
          <a:p>
            <a:pPr marL="256032" lvl="0" indent="-154432" algn="r" rtl="0">
              <a:lnSpc>
                <a:spcPct val="100000"/>
              </a:lnSpc>
              <a:spcBef>
                <a:spcPts val="0"/>
              </a:spcBef>
              <a:spcAft>
                <a:spcPts val="0"/>
              </a:spcAft>
              <a:buSzPts val="1200"/>
              <a:buNone/>
            </a:pPr>
            <a:r>
              <a:rPr lang="en" sz="1200" b="0" dirty="0">
                <a:latin typeface="Verdana"/>
                <a:ea typeface="Verdana"/>
                <a:cs typeface="Verdana"/>
                <a:sym typeface="Verdana"/>
              </a:rPr>
              <a:t>Copyright © 2021, 2018, 2015 Pearson Education, Inc. All Rights Reserved</a:t>
            </a:r>
            <a:endParaRPr dirty="0"/>
          </a:p>
        </p:txBody>
      </p:sp>
      <p:pic>
        <p:nvPicPr>
          <p:cNvPr id="173" name="Google Shape;173;p28" descr="Pearson Logo"/>
          <p:cNvPicPr preferRelativeResize="0"/>
          <p:nvPr/>
        </p:nvPicPr>
        <p:blipFill rotWithShape="1">
          <a:blip r:embed="rId4">
            <a:alphaModFix/>
          </a:blip>
          <a:srcRect/>
          <a:stretch/>
        </p:blipFill>
        <p:spPr>
          <a:xfrm>
            <a:off x="443972" y="4822282"/>
            <a:ext cx="688501" cy="2099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5CEC7-97A1-4F10-913F-731366C3F03F}"/>
              </a:ext>
            </a:extLst>
          </p:cNvPr>
          <p:cNvSpPr>
            <a:spLocks noGrp="1"/>
          </p:cNvSpPr>
          <p:nvPr>
            <p:ph type="title"/>
          </p:nvPr>
        </p:nvSpPr>
        <p:spPr/>
        <p:txBody>
          <a:bodyPr/>
          <a:lstStyle/>
          <a:p>
            <a:r>
              <a:rPr lang="en-CA" dirty="0"/>
              <a:t>CSS Syntax: Properties</a:t>
            </a:r>
          </a:p>
        </p:txBody>
      </p:sp>
      <p:pic>
        <p:nvPicPr>
          <p:cNvPr id="5" name="Picture 4">
            <a:extLst>
              <a:ext uri="{FF2B5EF4-FFF2-40B4-BE49-F238E27FC236}">
                <a16:creationId xmlns:a16="http://schemas.microsoft.com/office/drawing/2014/main" id="{21D238BB-FC73-4F6E-BB1D-EE0BA4823B9B}"/>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40000"/>
                    </a14:imgEffect>
                  </a14:imgLayer>
                </a14:imgProps>
              </a:ext>
            </a:extLst>
          </a:blip>
          <a:stretch>
            <a:fillRect/>
          </a:stretch>
        </p:blipFill>
        <p:spPr>
          <a:xfrm>
            <a:off x="3910989" y="1081088"/>
            <a:ext cx="5000564" cy="3156903"/>
          </a:xfrm>
          <a:prstGeom prst="rect">
            <a:avLst/>
          </a:prstGeom>
        </p:spPr>
      </p:pic>
      <p:sp>
        <p:nvSpPr>
          <p:cNvPr id="3" name="Text Placeholder 2">
            <a:extLst>
              <a:ext uri="{FF2B5EF4-FFF2-40B4-BE49-F238E27FC236}">
                <a16:creationId xmlns:a16="http://schemas.microsoft.com/office/drawing/2014/main" id="{02066736-A558-4744-BE0B-D39FB2AE0AF4}"/>
              </a:ext>
            </a:extLst>
          </p:cNvPr>
          <p:cNvSpPr>
            <a:spLocks noGrp="1"/>
          </p:cNvSpPr>
          <p:nvPr>
            <p:ph type="body" idx="1"/>
          </p:nvPr>
        </p:nvSpPr>
        <p:spPr>
          <a:xfrm>
            <a:off x="457201" y="1081088"/>
            <a:ext cx="3453788" cy="3532476"/>
          </a:xfrm>
        </p:spPr>
        <p:txBody>
          <a:bodyPr/>
          <a:lstStyle/>
          <a:p>
            <a:pPr algn="l"/>
            <a:r>
              <a:rPr lang="en-US" sz="1800" b="0" i="0" u="none" strike="noStrike" baseline="0" dirty="0">
                <a:solidFill>
                  <a:srgbClr val="000000"/>
                </a:solidFill>
                <a:latin typeface="+mj-lt"/>
              </a:rPr>
              <a:t>Each individual CSS declaration must contain a </a:t>
            </a:r>
            <a:r>
              <a:rPr lang="en-US" sz="1800" b="1" i="0" u="none" strike="noStrike" baseline="0" dirty="0">
                <a:solidFill>
                  <a:srgbClr val="009A9A"/>
                </a:solidFill>
                <a:latin typeface="+mj-lt"/>
              </a:rPr>
              <a:t>property</a:t>
            </a:r>
            <a:endParaRPr lang="en-US" sz="1800" b="1" dirty="0">
              <a:solidFill>
                <a:srgbClr val="009A9A"/>
              </a:solidFill>
              <a:latin typeface="+mj-lt"/>
            </a:endParaRPr>
          </a:p>
          <a:p>
            <a:pPr algn="l"/>
            <a:r>
              <a:rPr lang="en-US" sz="1800" b="0" i="0" u="none" strike="noStrike" baseline="0" dirty="0">
                <a:latin typeface="+mj-lt"/>
              </a:rPr>
              <a:t>The CSS2.1 recommendation defines over a hundred </a:t>
            </a:r>
            <a:r>
              <a:rPr lang="en-CA" sz="1800" b="0" i="0" u="none" strike="noStrike" baseline="0" dirty="0">
                <a:latin typeface="+mj-lt"/>
              </a:rPr>
              <a:t>different property names!</a:t>
            </a:r>
          </a:p>
          <a:p>
            <a:pPr algn="l"/>
            <a:r>
              <a:rPr lang="en-US" sz="1800" b="0" i="0" u="none" strike="noStrike" baseline="0" dirty="0">
                <a:latin typeface="+mj-lt"/>
              </a:rPr>
              <a:t>Table 4.1 lists many of the most commonly used CSS properties.</a:t>
            </a:r>
            <a:endParaRPr lang="en-CA" sz="1400" dirty="0">
              <a:latin typeface="+mj-lt"/>
            </a:endParaRPr>
          </a:p>
        </p:txBody>
      </p:sp>
      <p:pic>
        <p:nvPicPr>
          <p:cNvPr id="6" name="Picture 5">
            <a:extLst>
              <a:ext uri="{FF2B5EF4-FFF2-40B4-BE49-F238E27FC236}">
                <a16:creationId xmlns:a16="http://schemas.microsoft.com/office/drawing/2014/main" id="{A39092DD-8792-4999-8488-9EE1AB4636E7}"/>
              </a:ext>
              <a:ext uri="{C183D7F6-B498-43B3-948B-1728B52AA6E4}">
                <adec:decorative xmlns:adec="http://schemas.microsoft.com/office/drawing/2017/decorative" val="1"/>
              </a:ext>
            </a:extLst>
          </p:cNvPr>
          <p:cNvPicPr>
            <a:picLocks noChangeAspect="1"/>
          </p:cNvPicPr>
          <p:nvPr/>
        </p:nvPicPr>
        <p:blipFill rotWithShape="1">
          <a:blip r:embed="rId5"/>
          <a:srcRect l="7479" t="53661" r="80401" b="29498"/>
          <a:stretch/>
        </p:blipFill>
        <p:spPr>
          <a:xfrm>
            <a:off x="4284922" y="2775099"/>
            <a:ext cx="606056" cy="531628"/>
          </a:xfrm>
          <a:prstGeom prst="rect">
            <a:avLst/>
          </a:prstGeom>
        </p:spPr>
      </p:pic>
      <p:pic>
        <p:nvPicPr>
          <p:cNvPr id="7" name="Picture 6">
            <a:extLst>
              <a:ext uri="{FF2B5EF4-FFF2-40B4-BE49-F238E27FC236}">
                <a16:creationId xmlns:a16="http://schemas.microsoft.com/office/drawing/2014/main" id="{A018B722-E177-444A-AF01-CDF88FF2567B}"/>
              </a:ext>
              <a:ext uri="{C183D7F6-B498-43B3-948B-1728B52AA6E4}">
                <adec:decorative xmlns:adec="http://schemas.microsoft.com/office/drawing/2017/decorative" val="1"/>
              </a:ext>
            </a:extLst>
          </p:cNvPr>
          <p:cNvPicPr>
            <a:picLocks noChangeAspect="1"/>
          </p:cNvPicPr>
          <p:nvPr/>
        </p:nvPicPr>
        <p:blipFill rotWithShape="1">
          <a:blip r:embed="rId5"/>
          <a:srcRect l="14922" t="12487" r="68493" b="79008"/>
          <a:stretch/>
        </p:blipFill>
        <p:spPr>
          <a:xfrm>
            <a:off x="4657061" y="1475267"/>
            <a:ext cx="829339" cy="268473"/>
          </a:xfrm>
          <a:prstGeom prst="rect">
            <a:avLst/>
          </a:prstGeom>
        </p:spPr>
      </p:pic>
      <p:pic>
        <p:nvPicPr>
          <p:cNvPr id="8" name="Picture 7">
            <a:extLst>
              <a:ext uri="{FF2B5EF4-FFF2-40B4-BE49-F238E27FC236}">
                <a16:creationId xmlns:a16="http://schemas.microsoft.com/office/drawing/2014/main" id="{DD380FBC-A1F3-4618-B9AC-7CAEBEA6561B}"/>
              </a:ext>
              <a:ext uri="{C183D7F6-B498-43B3-948B-1728B52AA6E4}">
                <adec:decorative xmlns:adec="http://schemas.microsoft.com/office/drawing/2017/decorative" val="1"/>
              </a:ext>
            </a:extLst>
          </p:cNvPr>
          <p:cNvPicPr>
            <a:picLocks noChangeAspect="1"/>
          </p:cNvPicPr>
          <p:nvPr/>
        </p:nvPicPr>
        <p:blipFill rotWithShape="1">
          <a:blip r:embed="rId5"/>
          <a:srcRect l="7480" t="81952" r="70406" b="5560"/>
          <a:stretch/>
        </p:blipFill>
        <p:spPr>
          <a:xfrm>
            <a:off x="4284920" y="3668233"/>
            <a:ext cx="1105787" cy="394179"/>
          </a:xfrm>
          <a:prstGeom prst="rect">
            <a:avLst/>
          </a:prstGeom>
        </p:spPr>
      </p:pic>
      <p:pic>
        <p:nvPicPr>
          <p:cNvPr id="9" name="Picture 8">
            <a:extLst>
              <a:ext uri="{FF2B5EF4-FFF2-40B4-BE49-F238E27FC236}">
                <a16:creationId xmlns:a16="http://schemas.microsoft.com/office/drawing/2014/main" id="{372E2AC6-D363-4A67-BEBD-D29722045DAE}"/>
              </a:ext>
              <a:ext uri="{C183D7F6-B498-43B3-948B-1728B52AA6E4}">
                <adec:decorative xmlns:adec="http://schemas.microsoft.com/office/drawing/2017/decorative" val="1"/>
              </a:ext>
            </a:extLst>
          </p:cNvPr>
          <p:cNvPicPr>
            <a:picLocks noChangeAspect="1"/>
          </p:cNvPicPr>
          <p:nvPr/>
        </p:nvPicPr>
        <p:blipFill rotWithShape="1">
          <a:blip r:embed="rId5"/>
          <a:srcRect l="7480" t="77597" r="78060" b="5561"/>
          <a:stretch/>
        </p:blipFill>
        <p:spPr>
          <a:xfrm>
            <a:off x="4284920" y="3530785"/>
            <a:ext cx="723016" cy="531627"/>
          </a:xfrm>
          <a:prstGeom prst="rect">
            <a:avLst/>
          </a:prstGeom>
        </p:spPr>
      </p:pic>
      <p:pic>
        <p:nvPicPr>
          <p:cNvPr id="10" name="Picture 9">
            <a:extLst>
              <a:ext uri="{FF2B5EF4-FFF2-40B4-BE49-F238E27FC236}">
                <a16:creationId xmlns:a16="http://schemas.microsoft.com/office/drawing/2014/main" id="{1D381587-9104-4381-8CAD-34330A3B296B}"/>
              </a:ext>
              <a:ext uri="{C183D7F6-B498-43B3-948B-1728B52AA6E4}">
                <adec:decorative xmlns:adec="http://schemas.microsoft.com/office/drawing/2017/decorative" val="1"/>
              </a:ext>
            </a:extLst>
          </p:cNvPr>
          <p:cNvPicPr>
            <a:picLocks noChangeAspect="1"/>
          </p:cNvPicPr>
          <p:nvPr/>
        </p:nvPicPr>
        <p:blipFill rotWithShape="1">
          <a:blip r:embed="rId5"/>
          <a:srcRect l="41498" t="12403" r="41917" b="79092"/>
          <a:stretch/>
        </p:blipFill>
        <p:spPr>
          <a:xfrm>
            <a:off x="5986131" y="1472608"/>
            <a:ext cx="829339" cy="268473"/>
          </a:xfrm>
          <a:prstGeom prst="rect">
            <a:avLst/>
          </a:prstGeom>
        </p:spPr>
      </p:pic>
    </p:spTree>
    <p:extLst>
      <p:ext uri="{BB962C8B-B14F-4D97-AF65-F5344CB8AC3E}">
        <p14:creationId xmlns:p14="http://schemas.microsoft.com/office/powerpoint/2010/main" val="2437187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5CEC7-97A1-4F10-913F-731366C3F03F}"/>
              </a:ext>
            </a:extLst>
          </p:cNvPr>
          <p:cNvSpPr>
            <a:spLocks noGrp="1"/>
          </p:cNvSpPr>
          <p:nvPr>
            <p:ph type="title"/>
          </p:nvPr>
        </p:nvSpPr>
        <p:spPr/>
        <p:txBody>
          <a:bodyPr/>
          <a:lstStyle/>
          <a:p>
            <a:r>
              <a:rPr lang="en-CA" dirty="0"/>
              <a:t>CSS Syntax: Values</a:t>
            </a:r>
          </a:p>
        </p:txBody>
      </p:sp>
      <p:pic>
        <p:nvPicPr>
          <p:cNvPr id="5" name="Picture 4">
            <a:extLst>
              <a:ext uri="{FF2B5EF4-FFF2-40B4-BE49-F238E27FC236}">
                <a16:creationId xmlns:a16="http://schemas.microsoft.com/office/drawing/2014/main" id="{21D238BB-FC73-4F6E-BB1D-EE0BA4823B9B}"/>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40000"/>
                    </a14:imgEffect>
                  </a14:imgLayer>
                </a14:imgProps>
              </a:ext>
            </a:extLst>
          </a:blip>
          <a:stretch>
            <a:fillRect/>
          </a:stretch>
        </p:blipFill>
        <p:spPr>
          <a:xfrm>
            <a:off x="3910989" y="1081088"/>
            <a:ext cx="5000564" cy="3156903"/>
          </a:xfrm>
          <a:prstGeom prst="rect">
            <a:avLst/>
          </a:prstGeom>
        </p:spPr>
      </p:pic>
      <p:sp>
        <p:nvSpPr>
          <p:cNvPr id="3" name="Text Placeholder 2">
            <a:extLst>
              <a:ext uri="{FF2B5EF4-FFF2-40B4-BE49-F238E27FC236}">
                <a16:creationId xmlns:a16="http://schemas.microsoft.com/office/drawing/2014/main" id="{02066736-A558-4744-BE0B-D39FB2AE0AF4}"/>
              </a:ext>
            </a:extLst>
          </p:cNvPr>
          <p:cNvSpPr>
            <a:spLocks noGrp="1"/>
          </p:cNvSpPr>
          <p:nvPr>
            <p:ph type="body" idx="1"/>
          </p:nvPr>
        </p:nvSpPr>
        <p:spPr>
          <a:xfrm>
            <a:off x="381303" y="1081088"/>
            <a:ext cx="3529686" cy="3532476"/>
          </a:xfrm>
        </p:spPr>
        <p:txBody>
          <a:bodyPr/>
          <a:lstStyle/>
          <a:p>
            <a:r>
              <a:rPr lang="en-US" b="0" i="0" u="none" strike="noStrike" baseline="0" dirty="0">
                <a:solidFill>
                  <a:srgbClr val="000000"/>
                </a:solidFill>
                <a:latin typeface="+mj-lt"/>
              </a:rPr>
              <a:t>Each individual CSS declaration must also contain a </a:t>
            </a:r>
            <a:r>
              <a:rPr lang="en-US" b="1" i="0" u="none" strike="noStrike" baseline="0" dirty="0">
                <a:solidFill>
                  <a:srgbClr val="009A9A"/>
                </a:solidFill>
                <a:latin typeface="+mj-lt"/>
              </a:rPr>
              <a:t>value</a:t>
            </a:r>
            <a:endParaRPr lang="en-US" b="1" dirty="0">
              <a:solidFill>
                <a:srgbClr val="009A9A"/>
              </a:solidFill>
              <a:latin typeface="+mj-lt"/>
            </a:endParaRPr>
          </a:p>
          <a:p>
            <a:pPr algn="l"/>
            <a:r>
              <a:rPr lang="en-US" b="0" i="0" u="none" strike="noStrike" baseline="0" dirty="0">
                <a:latin typeface="+mj-lt"/>
              </a:rPr>
              <a:t>The unit of any given value is dependent upon the property.</a:t>
            </a:r>
          </a:p>
          <a:p>
            <a:pPr algn="l"/>
            <a:r>
              <a:rPr lang="en-US" b="0" i="0" u="none" strike="noStrike" baseline="0" dirty="0">
                <a:latin typeface="+mj-lt"/>
              </a:rPr>
              <a:t>Some property values are from a predefined list of keywords. Others are values such as lengt</a:t>
            </a:r>
            <a:r>
              <a:rPr lang="en-US" dirty="0">
                <a:latin typeface="+mj-lt"/>
              </a:rPr>
              <a:t>h </a:t>
            </a:r>
            <a:r>
              <a:rPr lang="en-US" b="0" i="0" u="none" strike="noStrike" baseline="0" dirty="0">
                <a:latin typeface="+mj-lt"/>
              </a:rPr>
              <a:t>measurements, percentages, numbers without units, color values, and URLs.</a:t>
            </a:r>
            <a:endParaRPr lang="en-CA" sz="1200" dirty="0">
              <a:latin typeface="+mj-lt"/>
            </a:endParaRPr>
          </a:p>
        </p:txBody>
      </p:sp>
      <p:pic>
        <p:nvPicPr>
          <p:cNvPr id="6" name="Picture 5">
            <a:extLst>
              <a:ext uri="{FF2B5EF4-FFF2-40B4-BE49-F238E27FC236}">
                <a16:creationId xmlns:a16="http://schemas.microsoft.com/office/drawing/2014/main" id="{A39092DD-8792-4999-8488-9EE1AB4636E7}"/>
              </a:ext>
              <a:ext uri="{C183D7F6-B498-43B3-948B-1728B52AA6E4}">
                <adec:decorative xmlns:adec="http://schemas.microsoft.com/office/drawing/2017/decorative" val="1"/>
              </a:ext>
            </a:extLst>
          </p:cNvPr>
          <p:cNvPicPr>
            <a:picLocks noChangeAspect="1"/>
          </p:cNvPicPr>
          <p:nvPr/>
        </p:nvPicPr>
        <p:blipFill rotWithShape="1">
          <a:blip r:embed="rId5"/>
          <a:srcRect l="19174" t="53661" r="73561" b="29498"/>
          <a:stretch/>
        </p:blipFill>
        <p:spPr>
          <a:xfrm>
            <a:off x="4869712" y="2775099"/>
            <a:ext cx="363300" cy="531627"/>
          </a:xfrm>
          <a:prstGeom prst="rect">
            <a:avLst/>
          </a:prstGeom>
        </p:spPr>
      </p:pic>
      <p:pic>
        <p:nvPicPr>
          <p:cNvPr id="7" name="Picture 6">
            <a:extLst>
              <a:ext uri="{FF2B5EF4-FFF2-40B4-BE49-F238E27FC236}">
                <a16:creationId xmlns:a16="http://schemas.microsoft.com/office/drawing/2014/main" id="{A018B722-E177-444A-AF01-CDF88FF2567B}"/>
              </a:ext>
              <a:ext uri="{C183D7F6-B498-43B3-948B-1728B52AA6E4}">
                <adec:decorative xmlns:adec="http://schemas.microsoft.com/office/drawing/2017/decorative" val="1"/>
              </a:ext>
            </a:extLst>
          </p:cNvPr>
          <p:cNvPicPr>
            <a:picLocks noChangeAspect="1"/>
          </p:cNvPicPr>
          <p:nvPr/>
        </p:nvPicPr>
        <p:blipFill rotWithShape="1">
          <a:blip r:embed="rId5"/>
          <a:srcRect l="31081" t="12487" r="57862" b="79092"/>
          <a:stretch/>
        </p:blipFill>
        <p:spPr>
          <a:xfrm>
            <a:off x="5465137" y="1475267"/>
            <a:ext cx="552894" cy="265814"/>
          </a:xfrm>
          <a:prstGeom prst="rect">
            <a:avLst/>
          </a:prstGeom>
        </p:spPr>
      </p:pic>
      <p:pic>
        <p:nvPicPr>
          <p:cNvPr id="8" name="Picture 7">
            <a:extLst>
              <a:ext uri="{FF2B5EF4-FFF2-40B4-BE49-F238E27FC236}">
                <a16:creationId xmlns:a16="http://schemas.microsoft.com/office/drawing/2014/main" id="{DD380FBC-A1F3-4618-B9AC-7CAEBEA6561B}"/>
              </a:ext>
              <a:ext uri="{C183D7F6-B498-43B3-948B-1728B52AA6E4}">
                <adec:decorative xmlns:adec="http://schemas.microsoft.com/office/drawing/2017/decorative" val="1"/>
              </a:ext>
            </a:extLst>
          </p:cNvPr>
          <p:cNvPicPr>
            <a:picLocks noChangeAspect="1"/>
          </p:cNvPicPr>
          <p:nvPr/>
        </p:nvPicPr>
        <p:blipFill rotWithShape="1">
          <a:blip r:embed="rId5"/>
          <a:srcRect l="28121" t="81952" r="26391" b="5560"/>
          <a:stretch/>
        </p:blipFill>
        <p:spPr>
          <a:xfrm>
            <a:off x="5317014" y="3668233"/>
            <a:ext cx="2274633" cy="394179"/>
          </a:xfrm>
          <a:prstGeom prst="rect">
            <a:avLst/>
          </a:prstGeom>
        </p:spPr>
      </p:pic>
      <p:pic>
        <p:nvPicPr>
          <p:cNvPr id="9" name="Picture 8">
            <a:extLst>
              <a:ext uri="{FF2B5EF4-FFF2-40B4-BE49-F238E27FC236}">
                <a16:creationId xmlns:a16="http://schemas.microsoft.com/office/drawing/2014/main" id="{372E2AC6-D363-4A67-BEBD-D29722045DAE}"/>
              </a:ext>
              <a:ext uri="{C183D7F6-B498-43B3-948B-1728B52AA6E4}">
                <adec:decorative xmlns:adec="http://schemas.microsoft.com/office/drawing/2017/decorative" val="1"/>
              </a:ext>
            </a:extLst>
          </p:cNvPr>
          <p:cNvPicPr>
            <a:picLocks noChangeAspect="1"/>
          </p:cNvPicPr>
          <p:nvPr/>
        </p:nvPicPr>
        <p:blipFill rotWithShape="1">
          <a:blip r:embed="rId5"/>
          <a:srcRect l="21090" t="77235" r="57433" b="18049"/>
          <a:stretch/>
        </p:blipFill>
        <p:spPr>
          <a:xfrm>
            <a:off x="4944140" y="3519377"/>
            <a:ext cx="1073891" cy="148856"/>
          </a:xfrm>
          <a:prstGeom prst="rect">
            <a:avLst/>
          </a:prstGeom>
        </p:spPr>
      </p:pic>
      <p:pic>
        <p:nvPicPr>
          <p:cNvPr id="10" name="Picture 9">
            <a:extLst>
              <a:ext uri="{FF2B5EF4-FFF2-40B4-BE49-F238E27FC236}">
                <a16:creationId xmlns:a16="http://schemas.microsoft.com/office/drawing/2014/main" id="{1D381587-9104-4381-8CAD-34330A3B296B}"/>
              </a:ext>
              <a:ext uri="{C183D7F6-B498-43B3-948B-1728B52AA6E4}">
                <adec:decorative xmlns:adec="http://schemas.microsoft.com/office/drawing/2017/decorative" val="1"/>
              </a:ext>
            </a:extLst>
          </p:cNvPr>
          <p:cNvPicPr>
            <a:picLocks noChangeAspect="1"/>
          </p:cNvPicPr>
          <p:nvPr/>
        </p:nvPicPr>
        <p:blipFill rotWithShape="1">
          <a:blip r:embed="rId5"/>
          <a:srcRect l="57657" t="12403" r="31286" b="79092"/>
          <a:stretch/>
        </p:blipFill>
        <p:spPr>
          <a:xfrm>
            <a:off x="6794205" y="1472608"/>
            <a:ext cx="552893" cy="268473"/>
          </a:xfrm>
          <a:prstGeom prst="rect">
            <a:avLst/>
          </a:prstGeom>
        </p:spPr>
      </p:pic>
    </p:spTree>
    <p:extLst>
      <p:ext uri="{BB962C8B-B14F-4D97-AF65-F5344CB8AC3E}">
        <p14:creationId xmlns:p14="http://schemas.microsoft.com/office/powerpoint/2010/main" val="2622563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D2CA5-2F9B-4B44-8964-1FAC7543F550}"/>
              </a:ext>
            </a:extLst>
          </p:cNvPr>
          <p:cNvSpPr>
            <a:spLocks noGrp="1"/>
          </p:cNvSpPr>
          <p:nvPr>
            <p:ph type="title"/>
          </p:nvPr>
        </p:nvSpPr>
        <p:spPr/>
        <p:txBody>
          <a:bodyPr/>
          <a:lstStyle/>
          <a:p>
            <a:r>
              <a:rPr lang="en-CA" dirty="0"/>
              <a:t>TABLE 4.2 Color Values</a:t>
            </a:r>
          </a:p>
        </p:txBody>
      </p:sp>
      <p:graphicFrame>
        <p:nvGraphicFramePr>
          <p:cNvPr id="4" name="Table 4">
            <a:extLst>
              <a:ext uri="{FF2B5EF4-FFF2-40B4-BE49-F238E27FC236}">
                <a16:creationId xmlns:a16="http://schemas.microsoft.com/office/drawing/2014/main" id="{1BA8CE90-8686-4C46-AE21-2D8789DE6228}"/>
              </a:ext>
            </a:extLst>
          </p:cNvPr>
          <p:cNvGraphicFramePr>
            <a:graphicFrameLocks noGrp="1"/>
          </p:cNvGraphicFramePr>
          <p:nvPr>
            <p:extLst>
              <p:ext uri="{D42A27DB-BD31-4B8C-83A1-F6EECF244321}">
                <p14:modId xmlns:p14="http://schemas.microsoft.com/office/powerpoint/2010/main" val="3612338204"/>
              </p:ext>
            </p:extLst>
          </p:nvPr>
        </p:nvGraphicFramePr>
        <p:xfrm>
          <a:off x="457200" y="984487"/>
          <a:ext cx="8046085" cy="3449320"/>
        </p:xfrm>
        <a:graphic>
          <a:graphicData uri="http://schemas.openxmlformats.org/drawingml/2006/table">
            <a:tbl>
              <a:tblPr firstRow="1" bandRow="1">
                <a:tableStyleId>{85BE263C-DBD7-4A20-BB59-AAB30ACAA65A}</a:tableStyleId>
              </a:tblPr>
              <a:tblGrid>
                <a:gridCol w="1316355">
                  <a:extLst>
                    <a:ext uri="{9D8B030D-6E8A-4147-A177-3AD203B41FA5}">
                      <a16:colId xmlns:a16="http://schemas.microsoft.com/office/drawing/2014/main" val="1025133785"/>
                    </a:ext>
                  </a:extLst>
                </a:gridCol>
                <a:gridCol w="3986530">
                  <a:extLst>
                    <a:ext uri="{9D8B030D-6E8A-4147-A177-3AD203B41FA5}">
                      <a16:colId xmlns:a16="http://schemas.microsoft.com/office/drawing/2014/main" val="113188598"/>
                    </a:ext>
                  </a:extLst>
                </a:gridCol>
                <a:gridCol w="2743200">
                  <a:extLst>
                    <a:ext uri="{9D8B030D-6E8A-4147-A177-3AD203B41FA5}">
                      <a16:colId xmlns:a16="http://schemas.microsoft.com/office/drawing/2014/main" val="4110287382"/>
                    </a:ext>
                  </a:extLst>
                </a:gridCol>
              </a:tblGrid>
              <a:tr h="370840">
                <a:tc>
                  <a:txBody>
                    <a:bodyPr/>
                    <a:lstStyle/>
                    <a:p>
                      <a:r>
                        <a:rPr lang="en-CA" sz="1200" dirty="0"/>
                        <a:t>Method</a:t>
                      </a:r>
                    </a:p>
                  </a:txBody>
                  <a:tcPr/>
                </a:tc>
                <a:tc>
                  <a:txBody>
                    <a:bodyPr/>
                    <a:lstStyle/>
                    <a:p>
                      <a:r>
                        <a:rPr lang="en-CA" sz="1200" dirty="0"/>
                        <a:t>Description</a:t>
                      </a:r>
                    </a:p>
                  </a:txBody>
                  <a:tcPr/>
                </a:tc>
                <a:tc>
                  <a:txBody>
                    <a:bodyPr/>
                    <a:lstStyle/>
                    <a:p>
                      <a:r>
                        <a:rPr lang="en-CA" sz="1200" dirty="0"/>
                        <a:t>Example</a:t>
                      </a:r>
                    </a:p>
                  </a:txBody>
                  <a:tcPr/>
                </a:tc>
                <a:extLst>
                  <a:ext uri="{0D108BD9-81ED-4DB2-BD59-A6C34878D82A}">
                    <a16:rowId xmlns:a16="http://schemas.microsoft.com/office/drawing/2014/main" val="1156482032"/>
                  </a:ext>
                </a:extLst>
              </a:tr>
              <a:tr h="370840">
                <a:tc>
                  <a:txBody>
                    <a:bodyPr/>
                    <a:lstStyle/>
                    <a:p>
                      <a:r>
                        <a:rPr lang="en-CA" sz="1200" b="1" u="none" strike="noStrike" cap="none" baseline="0" dirty="0">
                          <a:solidFill>
                            <a:schemeClr val="dk1"/>
                          </a:solidFill>
                          <a:sym typeface="Arial"/>
                        </a:rPr>
                        <a:t>Name</a:t>
                      </a:r>
                      <a:endParaRPr lang="en-CA" sz="1200" dirty="0"/>
                    </a:p>
                  </a:txBody>
                  <a:tcPr/>
                </a:tc>
                <a:tc>
                  <a:txBody>
                    <a:bodyPr/>
                    <a:lstStyle/>
                    <a:p>
                      <a:r>
                        <a:rPr lang="en-US" sz="1200" b="0" u="none" strike="noStrike" cap="none" baseline="0" dirty="0">
                          <a:solidFill>
                            <a:schemeClr val="dk1"/>
                          </a:solidFill>
                          <a:sym typeface="Arial"/>
                        </a:rPr>
                        <a:t>Use one of 17 standard color names. CSS3 has</a:t>
                      </a:r>
                    </a:p>
                    <a:p>
                      <a:r>
                        <a:rPr lang="en-CA" sz="1200" b="0" u="none" strike="noStrike" cap="none" baseline="0" dirty="0">
                          <a:solidFill>
                            <a:schemeClr val="dk1"/>
                          </a:solidFill>
                          <a:sym typeface="Arial"/>
                        </a:rPr>
                        <a:t>140 standard names.</a:t>
                      </a:r>
                      <a:endParaRPr lang="en-CA" sz="1200" dirty="0"/>
                    </a:p>
                  </a:txBody>
                  <a:tcPr/>
                </a:tc>
                <a:tc>
                  <a:txBody>
                    <a:bodyPr/>
                    <a:lstStyle/>
                    <a:p>
                      <a:r>
                        <a:rPr lang="en-CA" sz="1400" b="0" u="none" strike="noStrike" cap="none" baseline="0" dirty="0">
                          <a:solidFill>
                            <a:schemeClr val="dk1"/>
                          </a:solidFill>
                          <a:sym typeface="Arial"/>
                        </a:rPr>
                        <a:t>color: red;</a:t>
                      </a:r>
                    </a:p>
                    <a:p>
                      <a:r>
                        <a:rPr lang="en-CA" sz="1400" b="0" u="none" strike="noStrike" cap="none" baseline="0" dirty="0">
                          <a:solidFill>
                            <a:schemeClr val="dk1"/>
                          </a:solidFill>
                          <a:sym typeface="Arial"/>
                        </a:rPr>
                        <a:t>color: </a:t>
                      </a:r>
                      <a:r>
                        <a:rPr lang="en-CA" sz="1400" b="0" u="none" strike="noStrike" cap="none" baseline="0" dirty="0" err="1">
                          <a:solidFill>
                            <a:schemeClr val="dk1"/>
                          </a:solidFill>
                          <a:sym typeface="Arial"/>
                        </a:rPr>
                        <a:t>hotpink</a:t>
                      </a:r>
                      <a:r>
                        <a:rPr lang="en-CA" sz="1400" b="0" u="none" strike="noStrike" cap="none" baseline="0" dirty="0">
                          <a:solidFill>
                            <a:schemeClr val="dk1"/>
                          </a:solidFill>
                          <a:sym typeface="Arial"/>
                        </a:rPr>
                        <a:t>; /* CSS3 only */</a:t>
                      </a:r>
                      <a:endParaRPr lang="en-CA" sz="1200" dirty="0"/>
                    </a:p>
                  </a:txBody>
                  <a:tcPr/>
                </a:tc>
                <a:extLst>
                  <a:ext uri="{0D108BD9-81ED-4DB2-BD59-A6C34878D82A}">
                    <a16:rowId xmlns:a16="http://schemas.microsoft.com/office/drawing/2014/main" val="573827247"/>
                  </a:ext>
                </a:extLst>
              </a:tr>
              <a:tr h="370840">
                <a:tc>
                  <a:txBody>
                    <a:bodyPr/>
                    <a:lstStyle/>
                    <a:p>
                      <a:r>
                        <a:rPr lang="en-CA" sz="1200" b="1" u="none" strike="noStrike" cap="none" baseline="0" dirty="0">
                          <a:solidFill>
                            <a:schemeClr val="dk1"/>
                          </a:solidFill>
                          <a:sym typeface="Arial"/>
                        </a:rPr>
                        <a:t>RGB</a:t>
                      </a:r>
                      <a:endParaRPr lang="en-CA" sz="1200" dirty="0"/>
                    </a:p>
                  </a:txBody>
                  <a:tcPr/>
                </a:tc>
                <a:tc>
                  <a:txBody>
                    <a:bodyPr/>
                    <a:lstStyle/>
                    <a:p>
                      <a:r>
                        <a:rPr lang="en-US" sz="1200" b="0" u="none" strike="noStrike" cap="none" baseline="0" dirty="0">
                          <a:solidFill>
                            <a:schemeClr val="dk1"/>
                          </a:solidFill>
                          <a:sym typeface="Arial"/>
                        </a:rPr>
                        <a:t>Uses three different numbers between 0 and</a:t>
                      </a:r>
                    </a:p>
                    <a:p>
                      <a:r>
                        <a:rPr lang="en-US" sz="1200" b="0" u="none" strike="noStrike" cap="none" baseline="0" dirty="0">
                          <a:solidFill>
                            <a:schemeClr val="dk1"/>
                          </a:solidFill>
                          <a:sym typeface="Arial"/>
                        </a:rPr>
                        <a:t>255 to describe the red, green, and blue values</a:t>
                      </a:r>
                    </a:p>
                    <a:p>
                      <a:r>
                        <a:rPr lang="en-CA" sz="1200" b="0" u="none" strike="noStrike" cap="none" baseline="0" dirty="0">
                          <a:solidFill>
                            <a:schemeClr val="dk1"/>
                          </a:solidFill>
                          <a:sym typeface="Arial"/>
                        </a:rPr>
                        <a:t>of the color.</a:t>
                      </a:r>
                      <a:endParaRPr lang="en-CA" sz="1200" dirty="0"/>
                    </a:p>
                  </a:txBody>
                  <a:tcPr/>
                </a:tc>
                <a:tc>
                  <a:txBody>
                    <a:bodyPr/>
                    <a:lstStyle/>
                    <a:p>
                      <a:r>
                        <a:rPr lang="en-CA" sz="1400" b="0" u="none" strike="noStrike" cap="none" baseline="0" dirty="0">
                          <a:solidFill>
                            <a:schemeClr val="dk1"/>
                          </a:solidFill>
                          <a:sym typeface="Arial"/>
                        </a:rPr>
                        <a:t>color: </a:t>
                      </a:r>
                      <a:r>
                        <a:rPr lang="en-CA" sz="1400" b="0" u="none" strike="noStrike" cap="none" baseline="0" dirty="0" err="1">
                          <a:solidFill>
                            <a:schemeClr val="dk1"/>
                          </a:solidFill>
                          <a:sym typeface="Arial"/>
                        </a:rPr>
                        <a:t>rgb</a:t>
                      </a:r>
                      <a:r>
                        <a:rPr lang="en-CA" sz="1400" b="0" u="none" strike="noStrike" cap="none" baseline="0" dirty="0">
                          <a:solidFill>
                            <a:schemeClr val="dk1"/>
                          </a:solidFill>
                          <a:sym typeface="Arial"/>
                        </a:rPr>
                        <a:t>(255,0,0);</a:t>
                      </a:r>
                    </a:p>
                    <a:p>
                      <a:r>
                        <a:rPr lang="en-CA" sz="1400" b="0" u="none" strike="noStrike" cap="none" baseline="0" dirty="0">
                          <a:solidFill>
                            <a:schemeClr val="dk1"/>
                          </a:solidFill>
                          <a:sym typeface="Arial"/>
                        </a:rPr>
                        <a:t>color: </a:t>
                      </a:r>
                      <a:r>
                        <a:rPr lang="en-CA" sz="1400" b="0" u="none" strike="noStrike" cap="none" baseline="0" dirty="0" err="1">
                          <a:solidFill>
                            <a:schemeClr val="dk1"/>
                          </a:solidFill>
                          <a:sym typeface="Arial"/>
                        </a:rPr>
                        <a:t>rgb</a:t>
                      </a:r>
                      <a:r>
                        <a:rPr lang="en-CA" sz="1400" b="0" u="none" strike="noStrike" cap="none" baseline="0" dirty="0">
                          <a:solidFill>
                            <a:schemeClr val="dk1"/>
                          </a:solidFill>
                          <a:sym typeface="Arial"/>
                        </a:rPr>
                        <a:t>(255,105,180);</a:t>
                      </a:r>
                      <a:endParaRPr lang="en-CA" sz="1200" dirty="0"/>
                    </a:p>
                  </a:txBody>
                  <a:tcPr/>
                </a:tc>
                <a:extLst>
                  <a:ext uri="{0D108BD9-81ED-4DB2-BD59-A6C34878D82A}">
                    <a16:rowId xmlns:a16="http://schemas.microsoft.com/office/drawing/2014/main" val="559861832"/>
                  </a:ext>
                </a:extLst>
              </a:tr>
              <a:tr h="370840">
                <a:tc>
                  <a:txBody>
                    <a:bodyPr/>
                    <a:lstStyle/>
                    <a:p>
                      <a:r>
                        <a:rPr lang="en-CA" sz="1200" b="1" u="none" strike="noStrike" cap="none" baseline="0" dirty="0">
                          <a:solidFill>
                            <a:schemeClr val="dk1"/>
                          </a:solidFill>
                          <a:sym typeface="Arial"/>
                        </a:rPr>
                        <a:t>Hexadecimal</a:t>
                      </a:r>
                      <a:endParaRPr lang="en-CA" sz="1200" dirty="0"/>
                    </a:p>
                  </a:txBody>
                  <a:tcPr/>
                </a:tc>
                <a:tc>
                  <a:txBody>
                    <a:bodyPr/>
                    <a:lstStyle/>
                    <a:p>
                      <a:r>
                        <a:rPr lang="en-US" sz="1200" b="0" u="none" strike="noStrike" cap="none" baseline="0" dirty="0">
                          <a:solidFill>
                            <a:schemeClr val="dk1"/>
                          </a:solidFill>
                          <a:sym typeface="Arial"/>
                        </a:rPr>
                        <a:t>Uses a six-digit hexadecimal number to</a:t>
                      </a:r>
                    </a:p>
                    <a:p>
                      <a:r>
                        <a:rPr lang="en-US" sz="1200" b="0" u="none" strike="noStrike" cap="none" baseline="0" dirty="0">
                          <a:solidFill>
                            <a:schemeClr val="dk1"/>
                          </a:solidFill>
                          <a:sym typeface="Arial"/>
                        </a:rPr>
                        <a:t>describe the red, green, and blue value of the</a:t>
                      </a:r>
                    </a:p>
                    <a:p>
                      <a:r>
                        <a:rPr lang="en-US" sz="1200" b="0" u="none" strike="noStrike" cap="none" baseline="0" dirty="0">
                          <a:solidFill>
                            <a:schemeClr val="dk1"/>
                          </a:solidFill>
                          <a:sym typeface="Arial"/>
                        </a:rPr>
                        <a:t>color</a:t>
                      </a:r>
                      <a:endParaRPr lang="en-CA" sz="1200" dirty="0"/>
                    </a:p>
                  </a:txBody>
                  <a:tcPr/>
                </a:tc>
                <a:tc>
                  <a:txBody>
                    <a:bodyPr/>
                    <a:lstStyle/>
                    <a:p>
                      <a:r>
                        <a:rPr lang="en-CA" sz="1400" b="0" u="none" strike="noStrike" cap="none" baseline="0" dirty="0">
                          <a:solidFill>
                            <a:schemeClr val="dk1"/>
                          </a:solidFill>
                          <a:sym typeface="Arial"/>
                        </a:rPr>
                        <a:t>color: #FF0000;</a:t>
                      </a:r>
                    </a:p>
                    <a:p>
                      <a:r>
                        <a:rPr lang="en-CA" sz="1400" b="0" u="none" strike="noStrike" cap="none" baseline="0" dirty="0">
                          <a:solidFill>
                            <a:schemeClr val="dk1"/>
                          </a:solidFill>
                          <a:sym typeface="Arial"/>
                        </a:rPr>
                        <a:t>color: #FF69B4;</a:t>
                      </a:r>
                      <a:endParaRPr lang="en-CA" sz="1200" dirty="0"/>
                    </a:p>
                  </a:txBody>
                  <a:tcPr/>
                </a:tc>
                <a:extLst>
                  <a:ext uri="{0D108BD9-81ED-4DB2-BD59-A6C34878D82A}">
                    <a16:rowId xmlns:a16="http://schemas.microsoft.com/office/drawing/2014/main" val="668731719"/>
                  </a:ext>
                </a:extLst>
              </a:tr>
              <a:tr h="370840">
                <a:tc>
                  <a:txBody>
                    <a:bodyPr/>
                    <a:lstStyle/>
                    <a:p>
                      <a:r>
                        <a:rPr lang="en-CA" sz="1200" b="1" u="none" strike="noStrike" cap="none" baseline="0" dirty="0" err="1">
                          <a:solidFill>
                            <a:schemeClr val="dk1"/>
                          </a:solidFill>
                          <a:sym typeface="Arial"/>
                        </a:rPr>
                        <a:t>RGBa</a:t>
                      </a:r>
                      <a:endParaRPr lang="en-CA" sz="1200" dirty="0"/>
                    </a:p>
                  </a:txBody>
                  <a:tcPr/>
                </a:tc>
                <a:tc>
                  <a:txBody>
                    <a:bodyPr/>
                    <a:lstStyle/>
                    <a:p>
                      <a:r>
                        <a:rPr lang="en-US" sz="1200" b="0" u="none" strike="noStrike" cap="none" baseline="0" dirty="0">
                          <a:solidFill>
                            <a:schemeClr val="dk1"/>
                          </a:solidFill>
                          <a:sym typeface="Arial"/>
                        </a:rPr>
                        <a:t>This defines a partially transparent background</a:t>
                      </a:r>
                    </a:p>
                    <a:p>
                      <a:r>
                        <a:rPr lang="en-US" sz="1200" b="0" u="none" strike="noStrike" cap="none" baseline="0" dirty="0">
                          <a:solidFill>
                            <a:schemeClr val="dk1"/>
                          </a:solidFill>
                          <a:sym typeface="Arial"/>
                        </a:rPr>
                        <a:t>color. The “a” stands for “alpha,” which is a</a:t>
                      </a:r>
                    </a:p>
                    <a:p>
                      <a:r>
                        <a:rPr lang="en-US" sz="1200" b="0" u="none" strike="noStrike" cap="none" baseline="0" dirty="0">
                          <a:solidFill>
                            <a:schemeClr val="dk1"/>
                          </a:solidFill>
                          <a:sym typeface="Arial"/>
                        </a:rPr>
                        <a:t>term used to identify a transparency</a:t>
                      </a:r>
                      <a:endParaRPr lang="en-CA" sz="1200" dirty="0"/>
                    </a:p>
                  </a:txBody>
                  <a:tcPr/>
                </a:tc>
                <a:tc>
                  <a:txBody>
                    <a:bodyPr/>
                    <a:lstStyle/>
                    <a:p>
                      <a:r>
                        <a:rPr lang="en-CA" sz="1400" b="0" u="none" strike="noStrike" cap="none" baseline="0" dirty="0">
                          <a:solidFill>
                            <a:schemeClr val="dk1"/>
                          </a:solidFill>
                          <a:sym typeface="Arial"/>
                        </a:rPr>
                        <a:t>color: </a:t>
                      </a:r>
                      <a:r>
                        <a:rPr lang="en-CA" sz="1400" b="0" u="none" strike="noStrike" cap="none" baseline="0" dirty="0" err="1">
                          <a:solidFill>
                            <a:schemeClr val="dk1"/>
                          </a:solidFill>
                          <a:sym typeface="Arial"/>
                        </a:rPr>
                        <a:t>rgba</a:t>
                      </a:r>
                      <a:r>
                        <a:rPr lang="en-CA" sz="1400" b="0" u="none" strike="noStrike" cap="none" baseline="0" dirty="0">
                          <a:solidFill>
                            <a:schemeClr val="dk1"/>
                          </a:solidFill>
                          <a:sym typeface="Arial"/>
                        </a:rPr>
                        <a:t>(255,0,0,0.5);</a:t>
                      </a:r>
                      <a:endParaRPr lang="en-CA" sz="1200" dirty="0"/>
                    </a:p>
                  </a:txBody>
                  <a:tcPr/>
                </a:tc>
                <a:extLst>
                  <a:ext uri="{0D108BD9-81ED-4DB2-BD59-A6C34878D82A}">
                    <a16:rowId xmlns:a16="http://schemas.microsoft.com/office/drawing/2014/main" val="1804962010"/>
                  </a:ext>
                </a:extLst>
              </a:tr>
              <a:tr h="370840">
                <a:tc>
                  <a:txBody>
                    <a:bodyPr/>
                    <a:lstStyle/>
                    <a:p>
                      <a:r>
                        <a:rPr lang="en-CA" sz="1200" b="1" u="none" strike="noStrike" cap="none" baseline="0" dirty="0">
                          <a:solidFill>
                            <a:schemeClr val="dk1"/>
                          </a:solidFill>
                          <a:sym typeface="Arial"/>
                        </a:rPr>
                        <a:t>HSL</a:t>
                      </a:r>
                      <a:endParaRPr lang="en-CA" sz="1200" dirty="0"/>
                    </a:p>
                  </a:txBody>
                  <a:tcPr/>
                </a:tc>
                <a:tc>
                  <a:txBody>
                    <a:bodyPr/>
                    <a:lstStyle/>
                    <a:p>
                      <a:r>
                        <a:rPr lang="en-US" sz="1200" b="0" u="none" strike="noStrike" cap="none" baseline="0" dirty="0">
                          <a:solidFill>
                            <a:schemeClr val="dk1"/>
                          </a:solidFill>
                          <a:sym typeface="Arial"/>
                        </a:rPr>
                        <a:t>Allows you to specify a color using Hue</a:t>
                      </a:r>
                    </a:p>
                    <a:p>
                      <a:r>
                        <a:rPr lang="en-US" sz="1200" b="0" u="none" strike="noStrike" cap="none" baseline="0" dirty="0">
                          <a:solidFill>
                            <a:schemeClr val="dk1"/>
                          </a:solidFill>
                          <a:sym typeface="Arial"/>
                        </a:rPr>
                        <a:t>Saturation and Light values. This is available</a:t>
                      </a:r>
                    </a:p>
                    <a:p>
                      <a:r>
                        <a:rPr lang="en-US" sz="1200" b="0" u="none" strike="noStrike" cap="none" baseline="0" dirty="0">
                          <a:solidFill>
                            <a:schemeClr val="dk1"/>
                          </a:solidFill>
                          <a:sym typeface="Arial"/>
                        </a:rPr>
                        <a:t>only in CSS3. HSLA is also available as well.</a:t>
                      </a:r>
                      <a:endParaRPr lang="en-CA" sz="1200" dirty="0"/>
                    </a:p>
                  </a:txBody>
                  <a:tcPr/>
                </a:tc>
                <a:tc>
                  <a:txBody>
                    <a:bodyPr/>
                    <a:lstStyle/>
                    <a:p>
                      <a:r>
                        <a:rPr lang="en-CA" sz="1400" b="0" u="none" strike="noStrike" cap="none" baseline="0" dirty="0">
                          <a:solidFill>
                            <a:schemeClr val="dk1"/>
                          </a:solidFill>
                          <a:sym typeface="Arial"/>
                        </a:rPr>
                        <a:t>color: </a:t>
                      </a:r>
                      <a:r>
                        <a:rPr lang="en-CA" sz="1400" b="0" u="none" strike="noStrike" cap="none" baseline="0" dirty="0" err="1">
                          <a:solidFill>
                            <a:schemeClr val="dk1"/>
                          </a:solidFill>
                          <a:sym typeface="Arial"/>
                        </a:rPr>
                        <a:t>hsl</a:t>
                      </a:r>
                      <a:r>
                        <a:rPr lang="en-CA" sz="1400" b="0" u="none" strike="noStrike" cap="none" baseline="0" dirty="0">
                          <a:solidFill>
                            <a:schemeClr val="dk1"/>
                          </a:solidFill>
                          <a:sym typeface="Arial"/>
                        </a:rPr>
                        <a:t>(0,100%,100%);</a:t>
                      </a:r>
                    </a:p>
                    <a:p>
                      <a:r>
                        <a:rPr lang="es-ES" sz="1400" b="0" u="none" strike="noStrike" cap="none" baseline="0" dirty="0">
                          <a:solidFill>
                            <a:schemeClr val="dk1"/>
                          </a:solidFill>
                          <a:sym typeface="Arial"/>
                        </a:rPr>
                        <a:t>color: hsla(330,59%,100%,0.5);</a:t>
                      </a:r>
                      <a:endParaRPr lang="en-CA" sz="1200" dirty="0"/>
                    </a:p>
                  </a:txBody>
                  <a:tcPr/>
                </a:tc>
                <a:extLst>
                  <a:ext uri="{0D108BD9-81ED-4DB2-BD59-A6C34878D82A}">
                    <a16:rowId xmlns:a16="http://schemas.microsoft.com/office/drawing/2014/main" val="1322759105"/>
                  </a:ext>
                </a:extLst>
              </a:tr>
            </a:tbl>
          </a:graphicData>
        </a:graphic>
      </p:graphicFrame>
    </p:spTree>
    <p:extLst>
      <p:ext uri="{BB962C8B-B14F-4D97-AF65-F5344CB8AC3E}">
        <p14:creationId xmlns:p14="http://schemas.microsoft.com/office/powerpoint/2010/main" val="2105720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E964B-0F1A-4137-BBB0-6810212D71C9}"/>
              </a:ext>
            </a:extLst>
          </p:cNvPr>
          <p:cNvSpPr>
            <a:spLocks noGrp="1"/>
          </p:cNvSpPr>
          <p:nvPr>
            <p:ph type="title"/>
          </p:nvPr>
        </p:nvSpPr>
        <p:spPr/>
        <p:txBody>
          <a:bodyPr/>
          <a:lstStyle/>
          <a:p>
            <a:r>
              <a:rPr lang="en-US" sz="2800" dirty="0"/>
              <a:t>Common Units of Measure Values</a:t>
            </a:r>
            <a:endParaRPr lang="en-CA" sz="2800" dirty="0"/>
          </a:p>
        </p:txBody>
      </p:sp>
      <p:sp>
        <p:nvSpPr>
          <p:cNvPr id="3" name="Text Placeholder 2">
            <a:extLst>
              <a:ext uri="{FF2B5EF4-FFF2-40B4-BE49-F238E27FC236}">
                <a16:creationId xmlns:a16="http://schemas.microsoft.com/office/drawing/2014/main" id="{FED46990-BC3E-4F5F-B55E-86161DE04A57}"/>
              </a:ext>
            </a:extLst>
          </p:cNvPr>
          <p:cNvSpPr>
            <a:spLocks noGrp="1"/>
          </p:cNvSpPr>
          <p:nvPr>
            <p:ph type="body" idx="1"/>
          </p:nvPr>
        </p:nvSpPr>
        <p:spPr>
          <a:xfrm>
            <a:off x="457200" y="882502"/>
            <a:ext cx="8232775" cy="3731062"/>
          </a:xfrm>
        </p:spPr>
        <p:txBody>
          <a:bodyPr/>
          <a:lstStyle/>
          <a:p>
            <a:pPr marL="114300" indent="0" algn="l">
              <a:buNone/>
            </a:pPr>
            <a:r>
              <a:rPr lang="en-US" sz="1400" dirty="0">
                <a:solidFill>
                  <a:srgbClr val="000000"/>
                </a:solidFill>
                <a:latin typeface="+mj-lt"/>
              </a:rPr>
              <a:t>U</a:t>
            </a:r>
            <a:r>
              <a:rPr lang="en-US" sz="1400" b="0" i="0" u="none" strike="noStrike" baseline="0" dirty="0">
                <a:solidFill>
                  <a:srgbClr val="000000"/>
                </a:solidFill>
                <a:latin typeface="+mj-lt"/>
              </a:rPr>
              <a:t>nits of measure in CSS are either </a:t>
            </a:r>
          </a:p>
          <a:p>
            <a:r>
              <a:rPr lang="en-US" sz="1400" b="1" i="0" u="none" strike="noStrike" baseline="0" dirty="0">
                <a:solidFill>
                  <a:srgbClr val="009A9A"/>
                </a:solidFill>
                <a:latin typeface="+mj-lt"/>
              </a:rPr>
              <a:t>relative</a:t>
            </a:r>
            <a:r>
              <a:rPr lang="en-US" sz="1400" b="1" dirty="0">
                <a:solidFill>
                  <a:srgbClr val="009A9A"/>
                </a:solidFill>
                <a:latin typeface="+mj-lt"/>
              </a:rPr>
              <a:t> </a:t>
            </a:r>
            <a:r>
              <a:rPr lang="en-US" sz="1400" b="1" i="0" u="none" strike="noStrike" baseline="0" dirty="0">
                <a:solidFill>
                  <a:srgbClr val="009A9A"/>
                </a:solidFill>
                <a:latin typeface="+mj-lt"/>
              </a:rPr>
              <a:t>units</a:t>
            </a:r>
            <a:r>
              <a:rPr lang="en-US" sz="1400" b="0" i="0" u="none" strike="noStrike" baseline="0" dirty="0">
                <a:solidFill>
                  <a:srgbClr val="000000"/>
                </a:solidFill>
                <a:latin typeface="+mj-lt"/>
              </a:rPr>
              <a:t>, in that they are based on the value of something else, or</a:t>
            </a:r>
          </a:p>
          <a:p>
            <a:r>
              <a:rPr lang="en-US" sz="1400" b="1" i="0" u="none" strike="noStrike" baseline="0" dirty="0">
                <a:solidFill>
                  <a:srgbClr val="009A9A"/>
                </a:solidFill>
                <a:latin typeface="+mj-lt"/>
              </a:rPr>
              <a:t>absolute units</a:t>
            </a:r>
            <a:r>
              <a:rPr lang="en-US" sz="1400" b="0" i="0" u="none" strike="noStrike" baseline="0" dirty="0">
                <a:solidFill>
                  <a:srgbClr val="000000"/>
                </a:solidFill>
                <a:latin typeface="+mj-lt"/>
              </a:rPr>
              <a:t>, in that they have a real-world size.</a:t>
            </a:r>
          </a:p>
          <a:p>
            <a:pPr marL="114300" indent="0">
              <a:buNone/>
            </a:pPr>
            <a:r>
              <a:rPr lang="en-US" sz="1400" dirty="0">
                <a:solidFill>
                  <a:srgbClr val="000000"/>
                </a:solidFill>
                <a:latin typeface="+mj-lt"/>
              </a:rPr>
              <a:t>Some example measures (</a:t>
            </a:r>
            <a:r>
              <a:rPr lang="en-CA" sz="1400" b="0" i="0" u="none" strike="noStrike" baseline="0" dirty="0">
                <a:latin typeface="+mj-lt"/>
              </a:rPr>
              <a:t>See Table 4.3 for more</a:t>
            </a:r>
            <a:r>
              <a:rPr lang="en-US" sz="1400" b="1" i="0" u="none" strike="noStrike" baseline="0" dirty="0">
                <a:latin typeface="+mj-lt"/>
              </a:rPr>
              <a:t>)</a:t>
            </a:r>
          </a:p>
          <a:p>
            <a:r>
              <a:rPr lang="en-US" sz="1200" b="1" i="0" u="none" strike="noStrike" baseline="0" dirty="0">
                <a:latin typeface="+mj-lt"/>
              </a:rPr>
              <a:t>px </a:t>
            </a:r>
            <a:r>
              <a:rPr lang="en-US" sz="1200" b="0" i="0" u="none" strike="noStrike" baseline="0" dirty="0">
                <a:latin typeface="+mj-lt"/>
              </a:rPr>
              <a:t>Pixel. In CSS2 this is a relative measure, while in CSS3 it is absolute (1/96 of an inch)</a:t>
            </a:r>
          </a:p>
          <a:p>
            <a:r>
              <a:rPr lang="en-US" sz="1200" b="1" i="0" u="none" strike="noStrike" baseline="0" dirty="0" err="1">
                <a:latin typeface="+mj-lt"/>
              </a:rPr>
              <a:t>em</a:t>
            </a:r>
            <a:r>
              <a:rPr lang="en-US" sz="1200" b="1" i="0" u="none" strike="noStrike" baseline="0" dirty="0">
                <a:latin typeface="+mj-lt"/>
              </a:rPr>
              <a:t> </a:t>
            </a:r>
            <a:r>
              <a:rPr lang="en-US" sz="1200" b="0" i="0" u="none" strike="noStrike" baseline="0" dirty="0">
                <a:latin typeface="+mj-lt"/>
              </a:rPr>
              <a:t>Equal to the computed value of the font-size property of the element on which it is used.</a:t>
            </a:r>
          </a:p>
          <a:p>
            <a:r>
              <a:rPr lang="en-US" sz="1200" i="0" u="none" strike="noStrike" baseline="0" dirty="0">
                <a:latin typeface="+mj-lt"/>
              </a:rPr>
              <a:t>%</a:t>
            </a:r>
            <a:r>
              <a:rPr lang="en-US" sz="1200" b="1" i="0" u="none" strike="noStrike" baseline="0" dirty="0">
                <a:latin typeface="+mj-lt"/>
              </a:rPr>
              <a:t> </a:t>
            </a:r>
            <a:r>
              <a:rPr lang="en-US" sz="1200" b="0" i="0" u="none" strike="noStrike" baseline="0" dirty="0">
                <a:latin typeface="+mj-lt"/>
              </a:rPr>
              <a:t>A measure that is always relative to another value.</a:t>
            </a:r>
            <a:endParaRPr lang="en-US" sz="1200" dirty="0">
              <a:latin typeface="+mj-lt"/>
            </a:endParaRPr>
          </a:p>
          <a:p>
            <a:r>
              <a:rPr lang="en-CA" sz="1200" b="1" i="0" u="none" strike="noStrike" baseline="0" dirty="0">
                <a:latin typeface="+mj-lt"/>
              </a:rPr>
              <a:t>in </a:t>
            </a:r>
            <a:r>
              <a:rPr lang="en-CA" sz="1200" b="0" i="0" u="none" strike="noStrike" baseline="0" dirty="0">
                <a:latin typeface="+mj-lt"/>
              </a:rPr>
              <a:t>Inches</a:t>
            </a:r>
          </a:p>
          <a:p>
            <a:r>
              <a:rPr lang="en-CA" sz="1200" b="1" i="0" u="none" strike="noStrike" baseline="0" dirty="0">
                <a:latin typeface="+mj-lt"/>
              </a:rPr>
              <a:t>cm </a:t>
            </a:r>
            <a:r>
              <a:rPr lang="en-CA" sz="1200" b="0" i="0" u="none" strike="noStrike" baseline="0" dirty="0">
                <a:latin typeface="+mj-lt"/>
              </a:rPr>
              <a:t>Centimeters</a:t>
            </a:r>
            <a:endParaRPr lang="en-CA" sz="1200" dirty="0">
              <a:latin typeface="+mj-lt"/>
            </a:endParaRPr>
          </a:p>
        </p:txBody>
      </p:sp>
    </p:spTree>
    <p:extLst>
      <p:ext uri="{BB962C8B-B14F-4D97-AF65-F5344CB8AC3E}">
        <p14:creationId xmlns:p14="http://schemas.microsoft.com/office/powerpoint/2010/main" val="1238765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CSS Comments</a:t>
            </a:r>
            <a:endParaRPr lang="en-CA" dirty="0"/>
          </a:p>
        </p:txBody>
      </p:sp>
      <p:sp>
        <p:nvSpPr>
          <p:cNvPr id="4" name="TextBox 3">
            <a:extLst>
              <a:ext uri="{FF2B5EF4-FFF2-40B4-BE49-F238E27FC236}">
                <a16:creationId xmlns:a16="http://schemas.microsoft.com/office/drawing/2014/main" id="{5FD2E31B-E1FB-47E8-82A6-82E7E23D96CF}"/>
              </a:ext>
            </a:extLst>
          </p:cNvPr>
          <p:cNvSpPr txBox="1"/>
          <p:nvPr/>
        </p:nvSpPr>
        <p:spPr>
          <a:xfrm>
            <a:off x="602620" y="984487"/>
            <a:ext cx="6989027" cy="3477875"/>
          </a:xfrm>
          <a:prstGeom prst="rect">
            <a:avLst/>
          </a:prstGeom>
          <a:solidFill>
            <a:srgbClr val="F3F2DF"/>
          </a:solidFill>
        </p:spPr>
        <p:txBody>
          <a:bodyPr wrap="square" rtlCol="0">
            <a:spAutoFit/>
          </a:bodyPr>
          <a:lstStyle/>
          <a:p>
            <a:pPr algn="l"/>
            <a:r>
              <a:rPr lang="en-CA" b="1" i="0" u="none" strike="noStrike" baseline="0" dirty="0">
                <a:solidFill>
                  <a:srgbClr val="7F6106"/>
                </a:solidFill>
                <a:latin typeface="+mj-lt"/>
              </a:rPr>
              <a:t>NOTE</a:t>
            </a:r>
          </a:p>
          <a:p>
            <a:pPr algn="l"/>
            <a:endParaRPr lang="en-CA" b="1" i="0" u="none" strike="noStrike" baseline="0" dirty="0">
              <a:solidFill>
                <a:srgbClr val="7F6106"/>
              </a:solidFill>
              <a:latin typeface="+mj-lt"/>
            </a:endParaRPr>
          </a:p>
          <a:p>
            <a:pPr algn="l"/>
            <a:r>
              <a:rPr lang="en-US" sz="1200" b="0" i="0" u="none" strike="noStrike" baseline="0" dirty="0">
                <a:latin typeface="+mj-lt"/>
              </a:rPr>
              <a:t>It is helpful to add comments to your style sheets. Comments take the form:</a:t>
            </a:r>
          </a:p>
          <a:p>
            <a:pPr algn="l"/>
            <a:r>
              <a:rPr lang="en-CA" sz="1200" b="0" i="1" u="none" strike="noStrike" baseline="0" dirty="0">
                <a:solidFill>
                  <a:schemeClr val="tx2">
                    <a:lumMod val="50000"/>
                  </a:schemeClr>
                </a:solidFill>
                <a:latin typeface="+mj-lt"/>
              </a:rPr>
              <a:t>/* comment goes here */</a:t>
            </a:r>
          </a:p>
          <a:p>
            <a:pPr algn="l"/>
            <a:endParaRPr lang="en-US" sz="1200" b="0" i="0" u="none" strike="noStrike" baseline="0" dirty="0">
              <a:latin typeface="+mj-lt"/>
            </a:endParaRPr>
          </a:p>
          <a:p>
            <a:pPr algn="l"/>
            <a:r>
              <a:rPr lang="en-US" sz="1200" b="0" i="0" u="none" strike="noStrike" baseline="0" dirty="0">
                <a:latin typeface="+mj-lt"/>
              </a:rPr>
              <a:t>It is a common practice to locate related style rules together, and then indicate that they are related via a comment. For instance:</a:t>
            </a:r>
            <a:endParaRPr lang="en-CA" sz="1200" b="0" i="1" u="none" strike="noStrike" baseline="0" dirty="0">
              <a:solidFill>
                <a:srgbClr val="00A6A6"/>
              </a:solidFill>
              <a:latin typeface="+mj-lt"/>
            </a:endParaRPr>
          </a:p>
          <a:p>
            <a:pPr algn="l"/>
            <a:r>
              <a:rPr lang="en-CA" sz="1200" b="0" i="1" u="none" strike="noStrike" baseline="0" dirty="0">
                <a:solidFill>
                  <a:schemeClr val="tx2">
                    <a:lumMod val="50000"/>
                  </a:schemeClr>
                </a:solidFill>
                <a:latin typeface="+mj-lt"/>
              </a:rPr>
              <a:t>/* main navigation */</a:t>
            </a:r>
          </a:p>
          <a:p>
            <a:pPr algn="l"/>
            <a:r>
              <a:rPr lang="en-CA" sz="1200" b="0" i="0" u="none" strike="noStrike" baseline="0" dirty="0" err="1">
                <a:latin typeface="+mj-lt"/>
              </a:rPr>
              <a:t>nav#main</a:t>
            </a:r>
            <a:r>
              <a:rPr lang="en-CA" sz="1200" b="0" i="0" u="none" strike="noStrike" baseline="0" dirty="0">
                <a:latin typeface="+mj-lt"/>
              </a:rPr>
              <a:t> { … }</a:t>
            </a:r>
          </a:p>
          <a:p>
            <a:pPr algn="l"/>
            <a:r>
              <a:rPr lang="en-CA" sz="1200" b="0" i="0" u="none" strike="noStrike" baseline="0" dirty="0" err="1">
                <a:latin typeface="+mj-lt"/>
              </a:rPr>
              <a:t>nav#main</a:t>
            </a:r>
            <a:r>
              <a:rPr lang="en-CA" sz="1200" b="0" i="0" u="none" strike="noStrike" baseline="0" dirty="0">
                <a:latin typeface="+mj-lt"/>
              </a:rPr>
              <a:t> ul { … }</a:t>
            </a:r>
          </a:p>
          <a:p>
            <a:pPr algn="l"/>
            <a:r>
              <a:rPr lang="en-CA" sz="1200" b="0" i="0" u="none" strike="noStrike" baseline="0" dirty="0" err="1">
                <a:latin typeface="+mj-lt"/>
              </a:rPr>
              <a:t>nav#main</a:t>
            </a:r>
            <a:r>
              <a:rPr lang="en-CA" sz="1200" b="0" i="0" u="none" strike="noStrike" baseline="0" dirty="0">
                <a:latin typeface="+mj-lt"/>
              </a:rPr>
              <a:t> ul li { … }</a:t>
            </a:r>
          </a:p>
          <a:p>
            <a:pPr algn="l"/>
            <a:endParaRPr lang="en-CA" sz="1200" b="0" i="0" u="none" strike="noStrike" baseline="0" dirty="0">
              <a:latin typeface="+mj-lt"/>
            </a:endParaRPr>
          </a:p>
          <a:p>
            <a:pPr algn="l"/>
            <a:r>
              <a:rPr lang="en-CA" sz="1200" b="0" i="1" u="none" strike="noStrike" baseline="0" dirty="0">
                <a:solidFill>
                  <a:schemeClr val="tx2">
                    <a:lumMod val="50000"/>
                  </a:schemeClr>
                </a:solidFill>
                <a:latin typeface="+mj-lt"/>
              </a:rPr>
              <a:t>/* header */</a:t>
            </a:r>
          </a:p>
          <a:p>
            <a:pPr algn="l"/>
            <a:r>
              <a:rPr lang="en-CA" sz="1200" b="0" i="0" u="none" strike="noStrike" baseline="0" dirty="0">
                <a:latin typeface="+mj-lt"/>
              </a:rPr>
              <a:t>header { … }</a:t>
            </a:r>
          </a:p>
          <a:p>
            <a:pPr algn="l"/>
            <a:r>
              <a:rPr lang="en-CA" sz="1200" b="0" i="0" u="none" strike="noStrike" baseline="0" dirty="0">
                <a:latin typeface="+mj-lt"/>
              </a:rPr>
              <a:t>h1 { … }</a:t>
            </a:r>
          </a:p>
          <a:p>
            <a:pPr algn="l"/>
            <a:endParaRPr lang="en-CA" sz="1200" b="0" i="0" u="none" strike="noStrike" baseline="0" dirty="0">
              <a:latin typeface="+mj-lt"/>
            </a:endParaRPr>
          </a:p>
          <a:p>
            <a:pPr algn="l"/>
            <a:r>
              <a:rPr lang="en-US" sz="1200" b="0" i="0" u="none" strike="noStrike" baseline="0" dirty="0">
                <a:latin typeface="+mj-lt"/>
              </a:rPr>
              <a:t>Comments can also be a helpful way to temporarily hide any number of rules, to help with debugging.</a:t>
            </a:r>
          </a:p>
        </p:txBody>
      </p:sp>
      <p:pic>
        <p:nvPicPr>
          <p:cNvPr id="5" name="Picture 4">
            <a:extLst>
              <a:ext uri="{FF2B5EF4-FFF2-40B4-BE49-F238E27FC236}">
                <a16:creationId xmlns:a16="http://schemas.microsoft.com/office/drawing/2014/main" id="{D449062F-1A0B-4A43-A8D7-183F8F29CF5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flipH="1">
            <a:off x="7591647" y="986323"/>
            <a:ext cx="1394060" cy="3476040"/>
          </a:xfrm>
          <a:prstGeom prst="rect">
            <a:avLst/>
          </a:prstGeom>
        </p:spPr>
      </p:pic>
    </p:spTree>
    <p:extLst>
      <p:ext uri="{BB962C8B-B14F-4D97-AF65-F5344CB8AC3E}">
        <p14:creationId xmlns:p14="http://schemas.microsoft.com/office/powerpoint/2010/main" val="588188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FA199-0905-4D59-8A20-2C330AFB82DC}"/>
              </a:ext>
            </a:extLst>
          </p:cNvPr>
          <p:cNvSpPr>
            <a:spLocks noGrp="1"/>
          </p:cNvSpPr>
          <p:nvPr>
            <p:ph type="title"/>
          </p:nvPr>
        </p:nvSpPr>
        <p:spPr/>
        <p:txBody>
          <a:bodyPr/>
          <a:lstStyle/>
          <a:p>
            <a:r>
              <a:rPr lang="en-CA" dirty="0"/>
              <a:t>Location of Styles</a:t>
            </a:r>
          </a:p>
        </p:txBody>
      </p:sp>
      <p:sp>
        <p:nvSpPr>
          <p:cNvPr id="3" name="Text Placeholder 2">
            <a:extLst>
              <a:ext uri="{FF2B5EF4-FFF2-40B4-BE49-F238E27FC236}">
                <a16:creationId xmlns:a16="http://schemas.microsoft.com/office/drawing/2014/main" id="{59E24EE3-938E-429C-BDF9-963167663570}"/>
              </a:ext>
            </a:extLst>
          </p:cNvPr>
          <p:cNvSpPr>
            <a:spLocks noGrp="1"/>
          </p:cNvSpPr>
          <p:nvPr>
            <p:ph type="body" idx="1"/>
          </p:nvPr>
        </p:nvSpPr>
        <p:spPr/>
        <p:txBody>
          <a:bodyPr/>
          <a:lstStyle/>
          <a:p>
            <a:pPr marL="114300" indent="0">
              <a:buNone/>
            </a:pPr>
            <a:r>
              <a:rPr lang="en-US" sz="1800" b="0" i="0" u="none" strike="noStrike" baseline="0" dirty="0">
                <a:latin typeface="+mj-lt"/>
              </a:rPr>
              <a:t>CSS style rules can be located in three different locations.</a:t>
            </a:r>
          </a:p>
          <a:p>
            <a:r>
              <a:rPr lang="en-US" sz="1800" dirty="0">
                <a:latin typeface="+mj-lt"/>
              </a:rPr>
              <a:t>Inline Styles</a:t>
            </a:r>
          </a:p>
          <a:p>
            <a:r>
              <a:rPr lang="en-US" sz="1800" dirty="0">
                <a:latin typeface="+mj-lt"/>
              </a:rPr>
              <a:t>Embedded Style Sheet</a:t>
            </a:r>
          </a:p>
          <a:p>
            <a:r>
              <a:rPr lang="en-US" sz="1800" dirty="0">
                <a:latin typeface="+mj-lt"/>
              </a:rPr>
              <a:t>External Style Sheet</a:t>
            </a:r>
          </a:p>
          <a:p>
            <a:pPr marL="114300" indent="0" algn="l">
              <a:buNone/>
            </a:pPr>
            <a:r>
              <a:rPr lang="en-US" sz="1800" b="0" i="0" u="none" strike="noStrike" baseline="0" dirty="0">
                <a:latin typeface="+mj-lt"/>
              </a:rPr>
              <a:t>These three are not mutually exclusive, in that you could place your style rules in </a:t>
            </a:r>
            <a:r>
              <a:rPr lang="en-CA" sz="1800" b="0" i="0" u="none" strike="noStrike" baseline="0" dirty="0">
                <a:latin typeface="+mj-lt"/>
              </a:rPr>
              <a:t>all three.</a:t>
            </a:r>
            <a:endParaRPr lang="en-CA" dirty="0">
              <a:latin typeface="+mj-lt"/>
            </a:endParaRPr>
          </a:p>
        </p:txBody>
      </p:sp>
    </p:spTree>
    <p:extLst>
      <p:ext uri="{BB962C8B-B14F-4D97-AF65-F5344CB8AC3E}">
        <p14:creationId xmlns:p14="http://schemas.microsoft.com/office/powerpoint/2010/main" val="3254075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A6D02-EE04-40C3-BEB6-F740D9BC6F7A}"/>
              </a:ext>
            </a:extLst>
          </p:cNvPr>
          <p:cNvSpPr>
            <a:spLocks noGrp="1"/>
          </p:cNvSpPr>
          <p:nvPr>
            <p:ph type="title"/>
          </p:nvPr>
        </p:nvSpPr>
        <p:spPr/>
        <p:txBody>
          <a:bodyPr/>
          <a:lstStyle/>
          <a:p>
            <a:r>
              <a:rPr lang="en-CA" dirty="0"/>
              <a:t>Inline Styles</a:t>
            </a:r>
          </a:p>
        </p:txBody>
      </p:sp>
      <p:sp>
        <p:nvSpPr>
          <p:cNvPr id="3" name="Text Placeholder 2">
            <a:extLst>
              <a:ext uri="{FF2B5EF4-FFF2-40B4-BE49-F238E27FC236}">
                <a16:creationId xmlns:a16="http://schemas.microsoft.com/office/drawing/2014/main" id="{1C74E7D8-CA72-4137-8048-92A624CD3F3E}"/>
              </a:ext>
            </a:extLst>
          </p:cNvPr>
          <p:cNvSpPr>
            <a:spLocks noGrp="1"/>
          </p:cNvSpPr>
          <p:nvPr>
            <p:ph type="body" idx="1"/>
          </p:nvPr>
        </p:nvSpPr>
        <p:spPr>
          <a:xfrm>
            <a:off x="457202" y="1081088"/>
            <a:ext cx="3636334" cy="3299526"/>
          </a:xfrm>
        </p:spPr>
        <p:txBody>
          <a:bodyPr/>
          <a:lstStyle/>
          <a:p>
            <a:pPr marL="114300" indent="0" algn="l">
              <a:buNone/>
            </a:pPr>
            <a:r>
              <a:rPr lang="en-US" sz="1800" b="1" i="0" u="none" strike="noStrike" baseline="0" dirty="0">
                <a:solidFill>
                  <a:srgbClr val="009A9A"/>
                </a:solidFill>
                <a:latin typeface="+mj-lt"/>
              </a:rPr>
              <a:t>Inline styles </a:t>
            </a:r>
            <a:r>
              <a:rPr lang="en-US" sz="1800" b="0" i="0" u="none" strike="noStrike" baseline="0" dirty="0">
                <a:solidFill>
                  <a:srgbClr val="000000"/>
                </a:solidFill>
                <a:latin typeface="+mj-lt"/>
              </a:rPr>
              <a:t>are style rules placed within an HTML element via the </a:t>
            </a:r>
            <a:r>
              <a:rPr lang="en-US" sz="1800" b="0" i="0" u="none" strike="noStrike" baseline="0" dirty="0">
                <a:solidFill>
                  <a:srgbClr val="000000"/>
                </a:solidFill>
                <a:latin typeface="+mj-lt"/>
                <a:cs typeface="Calibri" panose="020F0502020204030204" pitchFamily="34" charset="0"/>
              </a:rPr>
              <a:t>style</a:t>
            </a:r>
            <a:r>
              <a:rPr lang="en-US" sz="1800" b="0" i="0" u="none" strike="noStrike" baseline="0" dirty="0">
                <a:solidFill>
                  <a:srgbClr val="000000"/>
                </a:solidFill>
                <a:latin typeface="+mj-lt"/>
              </a:rPr>
              <a:t> attribute</a:t>
            </a:r>
          </a:p>
          <a:p>
            <a:r>
              <a:rPr lang="en-US" sz="1800" b="0" i="0" u="none" strike="noStrike" baseline="0" dirty="0">
                <a:latin typeface="+mj-lt"/>
              </a:rPr>
              <a:t>An inline style only affects the element it is defined within and overrides any other style definitions for properties used</a:t>
            </a:r>
          </a:p>
          <a:p>
            <a:pPr algn="l"/>
            <a:r>
              <a:rPr lang="en-US" sz="1800" b="0" i="0" u="none" strike="noStrike" baseline="0" dirty="0">
                <a:latin typeface="+mj-lt"/>
              </a:rPr>
              <a:t>Notice that a selector is not </a:t>
            </a:r>
            <a:r>
              <a:rPr lang="en-CA" sz="1800" b="0" i="0" u="none" strike="noStrike" baseline="0" dirty="0">
                <a:latin typeface="+mj-lt"/>
              </a:rPr>
              <a:t>necessary</a:t>
            </a:r>
            <a:endParaRPr lang="en-CA" dirty="0">
              <a:latin typeface="+mj-lt"/>
            </a:endParaRPr>
          </a:p>
        </p:txBody>
      </p:sp>
      <p:sp>
        <p:nvSpPr>
          <p:cNvPr id="4" name="TextBox 3" descr="LISTING 4.2 Embedded styles example">
            <a:extLst>
              <a:ext uri="{FF2B5EF4-FFF2-40B4-BE49-F238E27FC236}">
                <a16:creationId xmlns:a16="http://schemas.microsoft.com/office/drawing/2014/main" id="{FA6A12F6-D9C9-47D9-95A8-025EFA3F6076}"/>
              </a:ext>
            </a:extLst>
          </p:cNvPr>
          <p:cNvSpPr txBox="1"/>
          <p:nvPr/>
        </p:nvSpPr>
        <p:spPr>
          <a:xfrm>
            <a:off x="4253024" y="2148685"/>
            <a:ext cx="4625162" cy="954107"/>
          </a:xfrm>
          <a:prstGeom prst="rect">
            <a:avLst/>
          </a:prstGeom>
          <a:solidFill>
            <a:srgbClr val="E6F0F5"/>
          </a:solidFill>
        </p:spPr>
        <p:txBody>
          <a:bodyPr wrap="square" rtlCol="0">
            <a:spAutoFit/>
          </a:bodyPr>
          <a:lstStyle/>
          <a:p>
            <a:pPr algn="l"/>
            <a:r>
              <a:rPr lang="en-US" b="0" i="0" u="none" strike="noStrike" baseline="0" dirty="0">
                <a:solidFill>
                  <a:srgbClr val="000000"/>
                </a:solidFill>
                <a:latin typeface="Calibri" panose="020F0502020204030204" pitchFamily="34" charset="0"/>
                <a:cs typeface="Calibri" panose="020F0502020204030204" pitchFamily="34" charset="0"/>
              </a:rPr>
              <a:t>&lt;h1&gt;Share Your Travels&lt;/h1&gt;</a:t>
            </a:r>
          </a:p>
          <a:p>
            <a:pPr algn="l"/>
            <a:r>
              <a:rPr lang="fr-FR" b="0" i="0" u="none" strike="noStrike" baseline="0" dirty="0">
                <a:solidFill>
                  <a:srgbClr val="000000"/>
                </a:solidFill>
                <a:latin typeface="Calibri" panose="020F0502020204030204" pitchFamily="34" charset="0"/>
                <a:cs typeface="Calibri" panose="020F0502020204030204" pitchFamily="34" charset="0"/>
              </a:rPr>
              <a:t>&lt;h2 </a:t>
            </a:r>
            <a:r>
              <a:rPr lang="fr-FR" b="0" i="0" u="none" strike="noStrike" baseline="0" dirty="0">
                <a:solidFill>
                  <a:srgbClr val="9A0000"/>
                </a:solidFill>
                <a:latin typeface="Calibri" panose="020F0502020204030204" pitchFamily="34" charset="0"/>
                <a:cs typeface="Calibri" panose="020F0502020204030204" pitchFamily="34" charset="0"/>
              </a:rPr>
              <a:t>style="font-size: 24pt"</a:t>
            </a:r>
            <a:r>
              <a:rPr lang="fr-FR" b="0" i="0" u="none" strike="noStrike" baseline="0" dirty="0">
                <a:solidFill>
                  <a:srgbClr val="000000"/>
                </a:solidFill>
                <a:latin typeface="Calibri" panose="020F0502020204030204" pitchFamily="34" charset="0"/>
                <a:cs typeface="Calibri" panose="020F0502020204030204" pitchFamily="34" charset="0"/>
              </a:rPr>
              <a:t>&gt;Description&lt;/h2&gt;</a:t>
            </a:r>
          </a:p>
          <a:p>
            <a:pPr algn="l"/>
            <a:r>
              <a:rPr lang="en-CA" b="0" i="0" u="none" strike="noStrike" baseline="0" dirty="0">
                <a:solidFill>
                  <a:srgbClr val="000000"/>
                </a:solidFill>
                <a:latin typeface="Calibri" panose="020F0502020204030204" pitchFamily="34" charset="0"/>
                <a:cs typeface="Calibri" panose="020F0502020204030204" pitchFamily="34" charset="0"/>
              </a:rPr>
              <a:t>...</a:t>
            </a:r>
          </a:p>
          <a:p>
            <a:pPr algn="l"/>
            <a:r>
              <a:rPr lang="en-US" b="0" i="0" u="none" strike="noStrike" baseline="0" dirty="0">
                <a:solidFill>
                  <a:srgbClr val="000000"/>
                </a:solidFill>
                <a:latin typeface="Calibri" panose="020F0502020204030204" pitchFamily="34" charset="0"/>
                <a:cs typeface="Calibri" panose="020F0502020204030204" pitchFamily="34" charset="0"/>
              </a:rPr>
              <a:t>&lt;h2 </a:t>
            </a:r>
            <a:r>
              <a:rPr lang="en-US" b="0" i="0" u="none" strike="noStrike" baseline="0" dirty="0">
                <a:solidFill>
                  <a:srgbClr val="9A0000"/>
                </a:solidFill>
                <a:latin typeface="Calibri" panose="020F0502020204030204" pitchFamily="34" charset="0"/>
                <a:cs typeface="Calibri" panose="020F0502020204030204" pitchFamily="34" charset="0"/>
              </a:rPr>
              <a:t>style="font-size: 24pt; font-weight: bold;"</a:t>
            </a:r>
            <a:r>
              <a:rPr lang="en-US" b="0" i="0" u="none" strike="noStrike" baseline="0" dirty="0">
                <a:solidFill>
                  <a:srgbClr val="000000"/>
                </a:solidFill>
                <a:latin typeface="Calibri" panose="020F0502020204030204" pitchFamily="34" charset="0"/>
                <a:cs typeface="Calibri" panose="020F0502020204030204" pitchFamily="34" charset="0"/>
              </a:rPr>
              <a:t>&gt;Reviews&lt;/h2&gt;</a:t>
            </a:r>
            <a:endParaRPr lang="en-CA" sz="1100" dirty="0">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4FDEB9A-8040-43CE-BCE0-9BB3881C428B}"/>
              </a:ext>
            </a:extLst>
          </p:cNvPr>
          <p:cNvSpPr txBox="1"/>
          <p:nvPr/>
        </p:nvSpPr>
        <p:spPr>
          <a:xfrm>
            <a:off x="4253024" y="3102792"/>
            <a:ext cx="2955851" cy="276999"/>
          </a:xfrm>
          <a:prstGeom prst="rect">
            <a:avLst/>
          </a:prstGeom>
          <a:noFill/>
        </p:spPr>
        <p:txBody>
          <a:bodyPr wrap="square" rtlCol="0">
            <a:spAutoFit/>
          </a:bodyPr>
          <a:lstStyle/>
          <a:p>
            <a:r>
              <a:rPr lang="en-US" sz="1200" b="1" i="0" u="none" strike="noStrike" baseline="0" dirty="0">
                <a:solidFill>
                  <a:srgbClr val="009A9A"/>
                </a:solidFill>
                <a:latin typeface="+mj-lt"/>
              </a:rPr>
              <a:t>LISTING 4.1 </a:t>
            </a:r>
            <a:r>
              <a:rPr lang="en-US" sz="1200" b="0" i="0" u="none" strike="noStrike" baseline="0" dirty="0">
                <a:solidFill>
                  <a:srgbClr val="000000"/>
                </a:solidFill>
                <a:latin typeface="+mj-lt"/>
              </a:rPr>
              <a:t>Inline styles example</a:t>
            </a:r>
            <a:endParaRPr lang="en-CA" sz="1200" dirty="0">
              <a:latin typeface="+mj-lt"/>
            </a:endParaRPr>
          </a:p>
        </p:txBody>
      </p:sp>
    </p:spTree>
    <p:extLst>
      <p:ext uri="{BB962C8B-B14F-4D97-AF65-F5344CB8AC3E}">
        <p14:creationId xmlns:p14="http://schemas.microsoft.com/office/powerpoint/2010/main" val="3019558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A6D02-EE04-40C3-BEB6-F740D9BC6F7A}"/>
              </a:ext>
            </a:extLst>
          </p:cNvPr>
          <p:cNvSpPr>
            <a:spLocks noGrp="1"/>
          </p:cNvSpPr>
          <p:nvPr>
            <p:ph type="title"/>
          </p:nvPr>
        </p:nvSpPr>
        <p:spPr/>
        <p:txBody>
          <a:bodyPr/>
          <a:lstStyle/>
          <a:p>
            <a:r>
              <a:rPr lang="en-CA" dirty="0"/>
              <a:t>Embedded Style Sheet</a:t>
            </a:r>
          </a:p>
        </p:txBody>
      </p:sp>
      <p:sp>
        <p:nvSpPr>
          <p:cNvPr id="3" name="Text Placeholder 2">
            <a:extLst>
              <a:ext uri="{FF2B5EF4-FFF2-40B4-BE49-F238E27FC236}">
                <a16:creationId xmlns:a16="http://schemas.microsoft.com/office/drawing/2014/main" id="{1C74E7D8-CA72-4137-8048-92A624CD3F3E}"/>
              </a:ext>
            </a:extLst>
          </p:cNvPr>
          <p:cNvSpPr>
            <a:spLocks noGrp="1"/>
          </p:cNvSpPr>
          <p:nvPr>
            <p:ph type="body" idx="1"/>
          </p:nvPr>
        </p:nvSpPr>
        <p:spPr>
          <a:xfrm>
            <a:off x="457201" y="1081088"/>
            <a:ext cx="4114800" cy="970996"/>
          </a:xfrm>
        </p:spPr>
        <p:txBody>
          <a:bodyPr/>
          <a:lstStyle/>
          <a:p>
            <a:pPr marL="114300" indent="0" algn="l">
              <a:buNone/>
            </a:pPr>
            <a:r>
              <a:rPr lang="en-US" sz="1800" b="1" i="0" u="none" strike="noStrike" baseline="0" dirty="0">
                <a:solidFill>
                  <a:srgbClr val="009A9A"/>
                </a:solidFill>
                <a:latin typeface="+mj-lt"/>
              </a:rPr>
              <a:t>Embedded style sheets </a:t>
            </a:r>
            <a:r>
              <a:rPr lang="en-US" sz="1800" b="0" i="0" u="none" strike="noStrike" baseline="0" dirty="0">
                <a:solidFill>
                  <a:srgbClr val="000000"/>
                </a:solidFill>
                <a:latin typeface="+mj-lt"/>
              </a:rPr>
              <a:t>(also called internal styles) are style rules placed within the &lt;style&gt; element (inside the &lt;head&gt; element of an HTML document)</a:t>
            </a:r>
          </a:p>
          <a:p>
            <a:r>
              <a:rPr lang="en-US" sz="1800" b="0" i="0" u="none" strike="noStrike" baseline="0" dirty="0">
                <a:latin typeface="+mj-lt"/>
              </a:rPr>
              <a:t>While better than inline styles, using embedded styles is also by and </a:t>
            </a:r>
            <a:r>
              <a:rPr lang="en-CA" sz="1800" b="0" i="0" u="none" strike="noStrike" baseline="0" dirty="0">
                <a:latin typeface="+mj-lt"/>
              </a:rPr>
              <a:t>large discouraged.</a:t>
            </a:r>
            <a:endParaRPr lang="en-CA" dirty="0">
              <a:latin typeface="+mj-lt"/>
            </a:endParaRPr>
          </a:p>
        </p:txBody>
      </p:sp>
      <p:sp>
        <p:nvSpPr>
          <p:cNvPr id="4" name="TextBox 3" descr="LISTING 4.2 Embedded styles example">
            <a:extLst>
              <a:ext uri="{FF2B5EF4-FFF2-40B4-BE49-F238E27FC236}">
                <a16:creationId xmlns:a16="http://schemas.microsoft.com/office/drawing/2014/main" id="{FA6A12F6-D9C9-47D9-95A8-025EFA3F6076}"/>
              </a:ext>
            </a:extLst>
          </p:cNvPr>
          <p:cNvSpPr txBox="1"/>
          <p:nvPr/>
        </p:nvSpPr>
        <p:spPr>
          <a:xfrm>
            <a:off x="5291839" y="1232922"/>
            <a:ext cx="2895231" cy="2677656"/>
          </a:xfrm>
          <a:prstGeom prst="rect">
            <a:avLst/>
          </a:prstGeom>
          <a:solidFill>
            <a:srgbClr val="E6F0F5"/>
          </a:solidFill>
        </p:spPr>
        <p:txBody>
          <a:bodyPr wrap="square" rtlCol="0">
            <a:spAutoFit/>
          </a:bodyPr>
          <a:lstStyle/>
          <a:p>
            <a:pPr algn="l"/>
            <a:r>
              <a:rPr lang="en-CA" b="0" i="0" u="none" strike="noStrike" baseline="0" dirty="0">
                <a:solidFill>
                  <a:srgbClr val="000000"/>
                </a:solidFill>
                <a:latin typeface="Calibri" panose="020F0502020204030204" pitchFamily="34" charset="0"/>
                <a:ea typeface="Verdana" panose="020B0604030504040204" pitchFamily="34" charset="0"/>
                <a:cs typeface="Calibri" panose="020F0502020204030204" pitchFamily="34" charset="0"/>
              </a:rPr>
              <a:t>&lt;head&gt;</a:t>
            </a:r>
          </a:p>
          <a:p>
            <a:pPr lvl="2"/>
            <a:r>
              <a:rPr lang="en-CA" b="0" i="0" u="none" strike="noStrike" baseline="0" dirty="0">
                <a:solidFill>
                  <a:srgbClr val="000000"/>
                </a:solidFill>
                <a:latin typeface="Calibri" panose="020F0502020204030204" pitchFamily="34" charset="0"/>
                <a:ea typeface="Verdana" panose="020B0604030504040204" pitchFamily="34" charset="0"/>
                <a:cs typeface="Calibri" panose="020F0502020204030204" pitchFamily="34" charset="0"/>
              </a:rPr>
              <a:t>    &lt;meta charset="utf-8"&gt;</a:t>
            </a:r>
          </a:p>
          <a:p>
            <a:pPr lvl="2"/>
            <a:r>
              <a:rPr lang="en-CA" b="0" i="0" u="none" strike="noStrike" baseline="0" dirty="0">
                <a:solidFill>
                  <a:srgbClr val="000000"/>
                </a:solidFill>
                <a:latin typeface="Calibri" panose="020F0502020204030204" pitchFamily="34" charset="0"/>
                <a:ea typeface="Verdana" panose="020B0604030504040204" pitchFamily="34" charset="0"/>
                <a:cs typeface="Calibri" panose="020F0502020204030204" pitchFamily="34" charset="0"/>
              </a:rPr>
              <a:t>    &lt;title&gt;Chapter 4&lt;/title&gt;</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&lt;style&gt;</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h1 { font-size: 24pt; }</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h2 {</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font-size: 18pt;</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font-weight: bold;</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a:t>
            </a:r>
          </a:p>
          <a:p>
            <a:pPr lvl="2"/>
            <a:r>
              <a:rPr lang="en-CA" b="0" i="0" u="none" strike="noStrike" baseline="0" dirty="0">
                <a:solidFill>
                  <a:srgbClr val="9A0000"/>
                </a:solidFill>
                <a:latin typeface="Calibri" panose="020F0502020204030204" pitchFamily="34" charset="0"/>
                <a:ea typeface="Verdana" panose="020B0604030504040204" pitchFamily="34" charset="0"/>
                <a:cs typeface="Calibri" panose="020F0502020204030204" pitchFamily="34" charset="0"/>
              </a:rPr>
              <a:t>    &lt;/style&gt;</a:t>
            </a:r>
          </a:p>
          <a:p>
            <a:pPr lvl="2"/>
            <a:r>
              <a:rPr lang="en-CA" b="0" i="0" u="none" strike="noStrike" baseline="0" dirty="0">
                <a:solidFill>
                  <a:srgbClr val="000000"/>
                </a:solidFill>
                <a:latin typeface="Calibri" panose="020F0502020204030204" pitchFamily="34" charset="0"/>
                <a:ea typeface="Verdana" panose="020B0604030504040204" pitchFamily="34" charset="0"/>
                <a:cs typeface="Calibri" panose="020F0502020204030204" pitchFamily="34" charset="0"/>
              </a:rPr>
              <a:t>    &lt;/head&gt;</a:t>
            </a:r>
          </a:p>
          <a:p>
            <a:pPr algn="l"/>
            <a:r>
              <a:rPr lang="en-CA" b="0" i="0" u="none" strike="noStrike" baseline="0" dirty="0">
                <a:solidFill>
                  <a:srgbClr val="000000"/>
                </a:solidFill>
                <a:latin typeface="Calibri" panose="020F0502020204030204" pitchFamily="34" charset="0"/>
                <a:ea typeface="Verdana" panose="020B0604030504040204" pitchFamily="34" charset="0"/>
                <a:cs typeface="Calibri" panose="020F0502020204030204" pitchFamily="34" charset="0"/>
              </a:rPr>
              <a:t>&lt;body&gt;</a:t>
            </a:r>
            <a:endParaRPr lang="en-CA" dirty="0">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4FDEB9A-8040-43CE-BCE0-9BB3881C428B}"/>
              </a:ext>
            </a:extLst>
          </p:cNvPr>
          <p:cNvSpPr txBox="1"/>
          <p:nvPr/>
        </p:nvSpPr>
        <p:spPr>
          <a:xfrm>
            <a:off x="5231219" y="3910578"/>
            <a:ext cx="2955851" cy="276999"/>
          </a:xfrm>
          <a:prstGeom prst="rect">
            <a:avLst/>
          </a:prstGeom>
          <a:noFill/>
        </p:spPr>
        <p:txBody>
          <a:bodyPr wrap="square" rtlCol="0">
            <a:spAutoFit/>
          </a:bodyPr>
          <a:lstStyle/>
          <a:p>
            <a:r>
              <a:rPr lang="en-US" sz="1200" b="1" i="0" u="none" strike="noStrike" baseline="0" dirty="0">
                <a:solidFill>
                  <a:srgbClr val="009A9A"/>
                </a:solidFill>
                <a:latin typeface="+mj-lt"/>
              </a:rPr>
              <a:t>LISTING 4.2 </a:t>
            </a:r>
            <a:r>
              <a:rPr lang="en-US" sz="1200" b="0" i="0" u="none" strike="noStrike" baseline="0" dirty="0">
                <a:solidFill>
                  <a:srgbClr val="000000"/>
                </a:solidFill>
                <a:latin typeface="+mj-lt"/>
              </a:rPr>
              <a:t>Embedded styles example</a:t>
            </a:r>
            <a:endParaRPr lang="en-CA" sz="1200" dirty="0">
              <a:latin typeface="+mj-lt"/>
            </a:endParaRPr>
          </a:p>
        </p:txBody>
      </p:sp>
    </p:spTree>
    <p:extLst>
      <p:ext uri="{BB962C8B-B14F-4D97-AF65-F5344CB8AC3E}">
        <p14:creationId xmlns:p14="http://schemas.microsoft.com/office/powerpoint/2010/main" val="2702831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A6D02-EE04-40C3-BEB6-F740D9BC6F7A}"/>
              </a:ext>
            </a:extLst>
          </p:cNvPr>
          <p:cNvSpPr>
            <a:spLocks noGrp="1"/>
          </p:cNvSpPr>
          <p:nvPr>
            <p:ph type="title"/>
          </p:nvPr>
        </p:nvSpPr>
        <p:spPr/>
        <p:txBody>
          <a:bodyPr/>
          <a:lstStyle/>
          <a:p>
            <a:r>
              <a:rPr lang="en-CA" dirty="0"/>
              <a:t>External Style Sheet</a:t>
            </a:r>
          </a:p>
        </p:txBody>
      </p:sp>
      <p:sp>
        <p:nvSpPr>
          <p:cNvPr id="3" name="Text Placeholder 2">
            <a:extLst>
              <a:ext uri="{FF2B5EF4-FFF2-40B4-BE49-F238E27FC236}">
                <a16:creationId xmlns:a16="http://schemas.microsoft.com/office/drawing/2014/main" id="{1C74E7D8-CA72-4137-8048-92A624CD3F3E}"/>
              </a:ext>
            </a:extLst>
          </p:cNvPr>
          <p:cNvSpPr>
            <a:spLocks noGrp="1"/>
          </p:cNvSpPr>
          <p:nvPr>
            <p:ph type="body" idx="1"/>
          </p:nvPr>
        </p:nvSpPr>
        <p:spPr>
          <a:xfrm>
            <a:off x="457201" y="1081088"/>
            <a:ext cx="4114800" cy="970996"/>
          </a:xfrm>
        </p:spPr>
        <p:txBody>
          <a:bodyPr/>
          <a:lstStyle/>
          <a:p>
            <a:pPr marL="114300" indent="0" algn="l">
              <a:buNone/>
            </a:pPr>
            <a:r>
              <a:rPr lang="en-US" b="1" i="0" u="none" strike="noStrike" baseline="0" dirty="0">
                <a:solidFill>
                  <a:srgbClr val="009A9A"/>
                </a:solidFill>
                <a:latin typeface="+mj-lt"/>
              </a:rPr>
              <a:t>External style sheets </a:t>
            </a:r>
            <a:r>
              <a:rPr lang="en-US" b="0" i="0" u="none" strike="noStrike" baseline="0" dirty="0">
                <a:solidFill>
                  <a:srgbClr val="000000"/>
                </a:solidFill>
                <a:latin typeface="+mj-lt"/>
              </a:rPr>
              <a:t>are style rules placed within an external text file with the </a:t>
            </a:r>
            <a:r>
              <a:rPr lang="en-US" b="1" i="0" u="none" strike="noStrike" baseline="0" dirty="0">
                <a:solidFill>
                  <a:srgbClr val="003333"/>
                </a:solidFill>
                <a:latin typeface="+mj-lt"/>
              </a:rPr>
              <a:t>.</a:t>
            </a:r>
            <a:r>
              <a:rPr lang="en-US" b="1" i="0" u="none" strike="noStrike" baseline="0" dirty="0" err="1">
                <a:solidFill>
                  <a:srgbClr val="003333"/>
                </a:solidFill>
                <a:latin typeface="+mj-lt"/>
              </a:rPr>
              <a:t>css</a:t>
            </a:r>
            <a:r>
              <a:rPr lang="en-US" b="1" dirty="0">
                <a:solidFill>
                  <a:srgbClr val="003333"/>
                </a:solidFill>
                <a:latin typeface="+mj-lt"/>
              </a:rPr>
              <a:t> </a:t>
            </a:r>
            <a:r>
              <a:rPr lang="en-CA" b="0" i="0" u="none" strike="noStrike" baseline="0" dirty="0">
                <a:solidFill>
                  <a:srgbClr val="000000"/>
                </a:solidFill>
                <a:latin typeface="+mj-lt"/>
              </a:rPr>
              <a:t>extension.</a:t>
            </a:r>
          </a:p>
          <a:p>
            <a:pPr algn="l"/>
            <a:r>
              <a:rPr lang="en-US" b="0" i="0" u="none" strike="noStrike" baseline="0" dirty="0">
                <a:latin typeface="+mj-lt"/>
              </a:rPr>
              <a:t>When you change an external style sheet, all HTML documents that reference that style sheet will automatically use the updated version. </a:t>
            </a:r>
          </a:p>
          <a:p>
            <a:pPr algn="l"/>
            <a:r>
              <a:rPr lang="en-US" b="0" i="0" u="none" strike="noStrike" baseline="0" dirty="0">
                <a:latin typeface="+mj-lt"/>
              </a:rPr>
              <a:t>The browser is able to cache the external style sheet, which can improve performance as well.</a:t>
            </a:r>
            <a:endParaRPr lang="en-CA" sz="1400" dirty="0">
              <a:latin typeface="+mj-lt"/>
            </a:endParaRPr>
          </a:p>
        </p:txBody>
      </p:sp>
      <p:sp>
        <p:nvSpPr>
          <p:cNvPr id="4" name="TextBox 3" descr="LISTING 4.2 Embedded styles example">
            <a:extLst>
              <a:ext uri="{FF2B5EF4-FFF2-40B4-BE49-F238E27FC236}">
                <a16:creationId xmlns:a16="http://schemas.microsoft.com/office/drawing/2014/main" id="{FA6A12F6-D9C9-47D9-95A8-025EFA3F6076}"/>
              </a:ext>
            </a:extLst>
          </p:cNvPr>
          <p:cNvSpPr txBox="1"/>
          <p:nvPr/>
        </p:nvSpPr>
        <p:spPr>
          <a:xfrm>
            <a:off x="4912242" y="2052084"/>
            <a:ext cx="3774557" cy="1169551"/>
          </a:xfrm>
          <a:prstGeom prst="rect">
            <a:avLst/>
          </a:prstGeom>
          <a:solidFill>
            <a:srgbClr val="E6F0F5"/>
          </a:solidFill>
        </p:spPr>
        <p:txBody>
          <a:bodyPr wrap="square" rtlCol="0">
            <a:spAutoFit/>
          </a:bodyPr>
          <a:lstStyle/>
          <a:p>
            <a:pPr algn="l"/>
            <a:r>
              <a:rPr lang="en-CA" b="0" i="0" u="none" strike="noStrike" baseline="0" dirty="0">
                <a:solidFill>
                  <a:srgbClr val="000000"/>
                </a:solidFill>
                <a:latin typeface="Calibri" panose="020F0502020204030204" pitchFamily="34" charset="0"/>
                <a:cs typeface="Calibri" panose="020F0502020204030204" pitchFamily="34" charset="0"/>
              </a:rPr>
              <a:t>&lt;head&gt;</a:t>
            </a:r>
          </a:p>
          <a:p>
            <a:pPr algn="l"/>
            <a:r>
              <a:rPr lang="en-CA" b="0" i="0" u="none" strike="noStrike" baseline="0" dirty="0">
                <a:solidFill>
                  <a:srgbClr val="000000"/>
                </a:solidFill>
                <a:latin typeface="Calibri" panose="020F0502020204030204" pitchFamily="34" charset="0"/>
                <a:cs typeface="Calibri" panose="020F0502020204030204" pitchFamily="34" charset="0"/>
              </a:rPr>
              <a:t>    &lt;meta charset="utf-8"&gt;</a:t>
            </a:r>
          </a:p>
          <a:p>
            <a:pPr algn="l"/>
            <a:r>
              <a:rPr lang="en-CA" b="0" i="0" u="none" strike="noStrike" baseline="0" dirty="0">
                <a:solidFill>
                  <a:srgbClr val="000000"/>
                </a:solidFill>
                <a:latin typeface="Calibri" panose="020F0502020204030204" pitchFamily="34" charset="0"/>
                <a:cs typeface="Calibri" panose="020F0502020204030204" pitchFamily="34" charset="0"/>
              </a:rPr>
              <a:t>    &lt;title&gt;Chapter 4&lt;/title&gt;</a:t>
            </a:r>
          </a:p>
          <a:p>
            <a:pPr algn="l"/>
            <a:r>
              <a:rPr lang="en-CA" b="0" i="0" u="none" strike="noStrike" baseline="0" dirty="0">
                <a:solidFill>
                  <a:srgbClr val="9A0000"/>
                </a:solidFill>
                <a:latin typeface="Calibri" panose="020F0502020204030204" pitchFamily="34" charset="0"/>
                <a:cs typeface="Calibri" panose="020F0502020204030204" pitchFamily="34" charset="0"/>
              </a:rPr>
              <a:t>    &lt;link </a:t>
            </a:r>
            <a:r>
              <a:rPr lang="en-CA" b="0" i="0" u="none" strike="noStrike" baseline="0" dirty="0" err="1">
                <a:solidFill>
                  <a:srgbClr val="9A0000"/>
                </a:solidFill>
                <a:latin typeface="Calibri" panose="020F0502020204030204" pitchFamily="34" charset="0"/>
                <a:cs typeface="Calibri" panose="020F0502020204030204" pitchFamily="34" charset="0"/>
              </a:rPr>
              <a:t>rel</a:t>
            </a:r>
            <a:r>
              <a:rPr lang="en-CA" b="0" i="0" u="none" strike="noStrike" baseline="0" dirty="0">
                <a:solidFill>
                  <a:srgbClr val="9A0000"/>
                </a:solidFill>
                <a:latin typeface="Calibri" panose="020F0502020204030204" pitchFamily="34" charset="0"/>
                <a:cs typeface="Calibri" panose="020F0502020204030204" pitchFamily="34" charset="0"/>
              </a:rPr>
              <a:t>="stylesheet" </a:t>
            </a:r>
            <a:r>
              <a:rPr lang="en-CA" b="0" i="0" u="none" strike="noStrike" baseline="0" dirty="0" err="1">
                <a:solidFill>
                  <a:srgbClr val="9A0000"/>
                </a:solidFill>
                <a:latin typeface="Calibri" panose="020F0502020204030204" pitchFamily="34" charset="0"/>
                <a:cs typeface="Calibri" panose="020F0502020204030204" pitchFamily="34" charset="0"/>
              </a:rPr>
              <a:t>href</a:t>
            </a:r>
            <a:r>
              <a:rPr lang="en-CA" b="0" i="0" u="none" strike="noStrike" baseline="0" dirty="0">
                <a:solidFill>
                  <a:srgbClr val="9A0000"/>
                </a:solidFill>
                <a:latin typeface="Calibri" panose="020F0502020204030204" pitchFamily="34" charset="0"/>
                <a:cs typeface="Calibri" panose="020F0502020204030204" pitchFamily="34" charset="0"/>
              </a:rPr>
              <a:t>="styles.css" /&gt;</a:t>
            </a:r>
          </a:p>
          <a:p>
            <a:pPr algn="l"/>
            <a:r>
              <a:rPr lang="en-CA" b="0" i="0" u="none" strike="noStrike" baseline="0" dirty="0">
                <a:solidFill>
                  <a:srgbClr val="000000"/>
                </a:solidFill>
                <a:latin typeface="Calibri" panose="020F0502020204030204" pitchFamily="34" charset="0"/>
                <a:cs typeface="Calibri" panose="020F0502020204030204" pitchFamily="34" charset="0"/>
              </a:rPr>
              <a:t>&lt;/head&gt;</a:t>
            </a:r>
            <a:endParaRPr lang="en-CA" sz="1100" dirty="0">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4FDEB9A-8040-43CE-BCE0-9BB3881C428B}"/>
              </a:ext>
            </a:extLst>
          </p:cNvPr>
          <p:cNvSpPr txBox="1"/>
          <p:nvPr/>
        </p:nvSpPr>
        <p:spPr>
          <a:xfrm>
            <a:off x="4912242" y="3375523"/>
            <a:ext cx="3774557" cy="276999"/>
          </a:xfrm>
          <a:prstGeom prst="rect">
            <a:avLst/>
          </a:prstGeom>
          <a:noFill/>
        </p:spPr>
        <p:txBody>
          <a:bodyPr wrap="square" rtlCol="0">
            <a:spAutoFit/>
          </a:bodyPr>
          <a:lstStyle/>
          <a:p>
            <a:r>
              <a:rPr lang="en-US" sz="1200" b="1" i="0" u="none" strike="noStrike" baseline="0" dirty="0">
                <a:solidFill>
                  <a:srgbClr val="009A9A"/>
                </a:solidFill>
                <a:latin typeface="+mj-lt"/>
              </a:rPr>
              <a:t>LISTING 4.3 </a:t>
            </a:r>
            <a:r>
              <a:rPr lang="en-US" sz="1200" b="0" i="0" u="none" strike="noStrike" baseline="0" dirty="0">
                <a:solidFill>
                  <a:srgbClr val="000000"/>
                </a:solidFill>
                <a:latin typeface="+mj-lt"/>
              </a:rPr>
              <a:t>Referencing an external style sheet</a:t>
            </a:r>
            <a:endParaRPr lang="en-CA" sz="1200" dirty="0">
              <a:latin typeface="+mj-lt"/>
            </a:endParaRPr>
          </a:p>
        </p:txBody>
      </p:sp>
    </p:spTree>
    <p:extLst>
      <p:ext uri="{BB962C8B-B14F-4D97-AF65-F5344CB8AC3E}">
        <p14:creationId xmlns:p14="http://schemas.microsoft.com/office/powerpoint/2010/main" val="1570738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A9D5B-D6CF-4E30-875E-01B4CF60D638}"/>
              </a:ext>
            </a:extLst>
          </p:cNvPr>
          <p:cNvSpPr>
            <a:spLocks noGrp="1"/>
          </p:cNvSpPr>
          <p:nvPr>
            <p:ph type="title"/>
          </p:nvPr>
        </p:nvSpPr>
        <p:spPr/>
        <p:txBody>
          <a:bodyPr/>
          <a:lstStyle/>
          <a:p>
            <a:r>
              <a:rPr lang="en-CA" dirty="0"/>
              <a:t>Selectors</a:t>
            </a:r>
          </a:p>
        </p:txBody>
      </p:sp>
      <p:sp>
        <p:nvSpPr>
          <p:cNvPr id="3" name="Text Placeholder 2">
            <a:extLst>
              <a:ext uri="{FF2B5EF4-FFF2-40B4-BE49-F238E27FC236}">
                <a16:creationId xmlns:a16="http://schemas.microsoft.com/office/drawing/2014/main" id="{7AE94DAE-EEC7-4249-876F-2600821B29F1}"/>
              </a:ext>
            </a:extLst>
          </p:cNvPr>
          <p:cNvSpPr>
            <a:spLocks noGrp="1"/>
          </p:cNvSpPr>
          <p:nvPr>
            <p:ph type="body" idx="1"/>
          </p:nvPr>
        </p:nvSpPr>
        <p:spPr/>
        <p:txBody>
          <a:bodyPr/>
          <a:lstStyle/>
          <a:p>
            <a:pPr marL="114300" indent="0" algn="l">
              <a:buNone/>
            </a:pPr>
            <a:r>
              <a:rPr lang="en-US" sz="1800" b="0" i="0" u="none" strike="noStrike" baseline="0" dirty="0">
                <a:latin typeface="+mj-lt"/>
              </a:rPr>
              <a:t>When defining CSS rules, you will need to use a selector.</a:t>
            </a:r>
          </a:p>
          <a:p>
            <a:r>
              <a:rPr lang="en-US" sz="1800" dirty="0">
                <a:latin typeface="+mj-lt"/>
              </a:rPr>
              <a:t>Selectors</a:t>
            </a:r>
            <a:r>
              <a:rPr lang="en-US" sz="1800" b="0" i="0" u="none" strike="noStrike" baseline="0" dirty="0">
                <a:latin typeface="+mj-lt"/>
              </a:rPr>
              <a:t> tell the browser which elements will be affected by the property values</a:t>
            </a:r>
            <a:endParaRPr lang="en-US" sz="1800" dirty="0">
              <a:latin typeface="+mj-lt"/>
            </a:endParaRPr>
          </a:p>
          <a:p>
            <a:pPr algn="l"/>
            <a:r>
              <a:rPr lang="en-CA" sz="1800" b="0" i="0" u="none" strike="noStrike" baseline="0" dirty="0">
                <a:latin typeface="+mj-lt"/>
              </a:rPr>
              <a:t>Selectors </a:t>
            </a:r>
            <a:r>
              <a:rPr lang="en-US" sz="1800" b="0" i="0" u="none" strike="noStrike" baseline="0" dirty="0">
                <a:latin typeface="+mj-lt"/>
              </a:rPr>
              <a:t>allow you to select individual or multiple HTML elements.</a:t>
            </a:r>
          </a:p>
          <a:p>
            <a:pPr algn="l"/>
            <a:r>
              <a:rPr lang="en-US" sz="1800" dirty="0">
                <a:latin typeface="+mj-lt"/>
              </a:rPr>
              <a:t>T</a:t>
            </a:r>
            <a:r>
              <a:rPr lang="en-US" sz="1800" b="0" i="0" u="none" strike="noStrike" baseline="0" dirty="0">
                <a:latin typeface="+mj-lt"/>
              </a:rPr>
              <a:t>hree basic selector types have been around since the earliest CSS2 </a:t>
            </a:r>
            <a:r>
              <a:rPr lang="en-CA" sz="1800" b="0" i="0" u="none" strike="noStrike" baseline="0" dirty="0">
                <a:latin typeface="+mj-lt"/>
              </a:rPr>
              <a:t>specification.</a:t>
            </a:r>
          </a:p>
          <a:p>
            <a:pPr lvl="1"/>
            <a:r>
              <a:rPr lang="en-CA" dirty="0">
                <a:latin typeface="+mj-lt"/>
              </a:rPr>
              <a:t>Element Selectors</a:t>
            </a:r>
          </a:p>
          <a:p>
            <a:pPr lvl="1"/>
            <a:r>
              <a:rPr lang="en-CA" dirty="0">
                <a:latin typeface="+mj-lt"/>
              </a:rPr>
              <a:t>Class Selectors</a:t>
            </a:r>
          </a:p>
          <a:p>
            <a:pPr lvl="1"/>
            <a:r>
              <a:rPr lang="en-CA" dirty="0">
                <a:latin typeface="+mj-lt"/>
              </a:rPr>
              <a:t>Id Selectors</a:t>
            </a:r>
          </a:p>
        </p:txBody>
      </p:sp>
    </p:spTree>
    <p:extLst>
      <p:ext uri="{BB962C8B-B14F-4D97-AF65-F5344CB8AC3E}">
        <p14:creationId xmlns:p14="http://schemas.microsoft.com/office/powerpoint/2010/main" val="1976229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In this chapter you will learn . . .</a:t>
            </a:r>
            <a:endParaRPr dirty="0"/>
          </a:p>
        </p:txBody>
      </p:sp>
      <p:sp>
        <p:nvSpPr>
          <p:cNvPr id="180" name="Google Shape;180;p29"/>
          <p:cNvSpPr txBox="1">
            <a:spLocks noGrp="1"/>
          </p:cNvSpPr>
          <p:nvPr>
            <p:ph type="body" idx="1"/>
          </p:nvPr>
        </p:nvSpPr>
        <p:spPr>
          <a:xfrm>
            <a:off x="457200" y="1081088"/>
            <a:ext cx="8232900" cy="3532500"/>
          </a:xfrm>
          <a:prstGeom prst="rect">
            <a:avLst/>
          </a:prstGeom>
          <a:noFill/>
          <a:ln>
            <a:noFill/>
          </a:ln>
        </p:spPr>
        <p:txBody>
          <a:bodyPr spcFirstLastPara="1" wrap="square" lIns="91425" tIns="91425" rIns="91425" bIns="91425" anchor="t" anchorCtr="0">
            <a:noAutofit/>
          </a:bodyPr>
          <a:lstStyle/>
          <a:p>
            <a:pPr algn="l"/>
            <a:r>
              <a:rPr lang="en-CA" sz="1800" b="0" i="0" u="none" strike="noStrike" baseline="0" dirty="0">
                <a:solidFill>
                  <a:schemeClr val="tx1"/>
                </a:solidFill>
                <a:latin typeface="+mj-lt"/>
              </a:rPr>
              <a:t>The rationale for CSS</a:t>
            </a:r>
          </a:p>
          <a:p>
            <a:pPr algn="l"/>
            <a:r>
              <a:rPr lang="en-CA" sz="1800" b="0" i="0" u="none" strike="noStrike" baseline="0" dirty="0">
                <a:solidFill>
                  <a:schemeClr val="tx1"/>
                </a:solidFill>
                <a:latin typeface="+mj-lt"/>
              </a:rPr>
              <a:t>The syntax of CSS</a:t>
            </a:r>
          </a:p>
          <a:p>
            <a:pPr algn="l"/>
            <a:r>
              <a:rPr lang="en-US" sz="1800" b="0" i="0" u="none" strike="noStrike" baseline="0" dirty="0">
                <a:solidFill>
                  <a:schemeClr val="tx1"/>
                </a:solidFill>
                <a:latin typeface="+mj-lt"/>
              </a:rPr>
              <a:t>Where CSS styles can be located</a:t>
            </a:r>
          </a:p>
          <a:p>
            <a:pPr algn="l"/>
            <a:r>
              <a:rPr lang="en-US" sz="1800" b="0" i="0" u="none" strike="noStrike" baseline="0" dirty="0">
                <a:solidFill>
                  <a:schemeClr val="tx1"/>
                </a:solidFill>
                <a:latin typeface="+mj-lt"/>
              </a:rPr>
              <a:t>The different types of CSS selectors</a:t>
            </a:r>
          </a:p>
          <a:p>
            <a:pPr algn="l"/>
            <a:r>
              <a:rPr lang="en-US" sz="1800" b="0" i="0" u="none" strike="noStrike" baseline="0" dirty="0">
                <a:solidFill>
                  <a:schemeClr val="tx1"/>
                </a:solidFill>
                <a:latin typeface="+mj-lt"/>
              </a:rPr>
              <a:t>What the CSS cascade is and how it works</a:t>
            </a:r>
          </a:p>
          <a:p>
            <a:pPr algn="l"/>
            <a:r>
              <a:rPr lang="en-CA" sz="1800" b="0" i="0" u="none" strike="noStrike" baseline="0" dirty="0">
                <a:solidFill>
                  <a:schemeClr val="tx1"/>
                </a:solidFill>
                <a:latin typeface="+mj-lt"/>
              </a:rPr>
              <a:t>The CSS box model</a:t>
            </a:r>
          </a:p>
          <a:p>
            <a:pPr algn="l"/>
            <a:r>
              <a:rPr lang="en-CA" sz="1800" b="0" i="0" u="none" strike="noStrike" baseline="0" dirty="0">
                <a:solidFill>
                  <a:schemeClr val="tx1"/>
                </a:solidFill>
                <a:latin typeface="+mj-lt"/>
              </a:rPr>
              <a:t>CSS text styling</a:t>
            </a:r>
            <a:endParaRPr lang="en-US" sz="1800" dirty="0">
              <a:solidFill>
                <a:schemeClr val="tx1"/>
              </a:solidFill>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The Document Object Model (DOM)</a:t>
            </a:r>
            <a:endParaRPr lang="en-CA" dirty="0"/>
          </a:p>
        </p:txBody>
      </p:sp>
      <p:sp>
        <p:nvSpPr>
          <p:cNvPr id="4" name="TextBox 3">
            <a:extLst>
              <a:ext uri="{FF2B5EF4-FFF2-40B4-BE49-F238E27FC236}">
                <a16:creationId xmlns:a16="http://schemas.microsoft.com/office/drawing/2014/main" id="{5FD2E31B-E1FB-47E8-82A6-82E7E23D96CF}"/>
              </a:ext>
            </a:extLst>
          </p:cNvPr>
          <p:cNvSpPr txBox="1"/>
          <p:nvPr/>
        </p:nvSpPr>
        <p:spPr>
          <a:xfrm>
            <a:off x="602620" y="984487"/>
            <a:ext cx="6989027" cy="3754874"/>
          </a:xfrm>
          <a:prstGeom prst="rect">
            <a:avLst/>
          </a:prstGeom>
          <a:solidFill>
            <a:srgbClr val="F3F2DF"/>
          </a:solidFill>
        </p:spPr>
        <p:txBody>
          <a:bodyPr wrap="square" rtlCol="0">
            <a:spAutoFit/>
          </a:bodyPr>
          <a:lstStyle/>
          <a:p>
            <a:pPr algn="l"/>
            <a:r>
              <a:rPr lang="en-CA" sz="1800" b="1" i="0" u="none" strike="noStrike" baseline="0" dirty="0">
                <a:solidFill>
                  <a:srgbClr val="662600"/>
                </a:solidFill>
                <a:latin typeface="FrutigerLTCom-Bold"/>
              </a:rPr>
              <a:t>NOTE</a:t>
            </a:r>
            <a:endParaRPr lang="en-CA" b="1" i="0" u="none" strike="noStrike" baseline="0" dirty="0">
              <a:solidFill>
                <a:srgbClr val="7F6106"/>
              </a:solidFill>
              <a:latin typeface="+mj-lt"/>
            </a:endParaRPr>
          </a:p>
          <a:p>
            <a:pPr algn="l"/>
            <a:endParaRPr lang="en-CA" sz="1200" b="1" i="0" u="none" strike="noStrike" baseline="0" dirty="0">
              <a:solidFill>
                <a:srgbClr val="7F6106"/>
              </a:solidFill>
              <a:latin typeface="+mj-lt"/>
            </a:endParaRPr>
          </a:p>
          <a:p>
            <a:pPr algn="l"/>
            <a:r>
              <a:rPr lang="en-CA" sz="1600" b="0" i="0" u="none" strike="noStrike" baseline="0" dirty="0">
                <a:solidFill>
                  <a:srgbClr val="000000"/>
                </a:solidFill>
                <a:latin typeface="FrutigerLTCom-Roman"/>
              </a:rPr>
              <a:t>The </a:t>
            </a:r>
            <a:r>
              <a:rPr lang="en-CA" sz="1600" b="1" i="0" u="none" strike="noStrike" baseline="0" dirty="0">
                <a:solidFill>
                  <a:srgbClr val="009A9A"/>
                </a:solidFill>
                <a:latin typeface="FrutigerLTCom-Bold"/>
              </a:rPr>
              <a:t>Document Object Model </a:t>
            </a:r>
            <a:r>
              <a:rPr lang="en-CA" sz="1600" b="0" i="0" u="none" strike="noStrike" baseline="0" dirty="0">
                <a:solidFill>
                  <a:srgbClr val="000000"/>
                </a:solidFill>
                <a:latin typeface="FrutigerLTCom-Roman"/>
              </a:rPr>
              <a:t>(DOM) is how </a:t>
            </a:r>
            <a:r>
              <a:rPr lang="en-US" sz="1600" b="0" i="0" u="none" strike="noStrike" baseline="0" dirty="0">
                <a:solidFill>
                  <a:srgbClr val="000000"/>
                </a:solidFill>
                <a:latin typeface="FrutigerLTCom-Roman"/>
              </a:rPr>
              <a:t>a browser represents an HTML page internally. This DOM is akin to a tree representing the overall hierarchical structure of the document.</a:t>
            </a:r>
          </a:p>
          <a:p>
            <a:pPr algn="l"/>
            <a:endParaRPr lang="en-US" sz="1600" b="0" i="0" u="none" strike="noStrike" baseline="0" dirty="0">
              <a:solidFill>
                <a:srgbClr val="000000"/>
              </a:solidFill>
              <a:latin typeface="FrutigerLTCom-Roman"/>
            </a:endParaRPr>
          </a:p>
          <a:p>
            <a:pPr algn="l"/>
            <a:endParaRPr lang="en-US" sz="1600" b="0" i="0" u="none" strike="noStrike" baseline="0" dirty="0">
              <a:solidFill>
                <a:srgbClr val="000000"/>
              </a:solidFill>
              <a:latin typeface="FrutigerLTCom-Roman"/>
            </a:endParaRPr>
          </a:p>
          <a:p>
            <a:pPr algn="l"/>
            <a:endParaRPr lang="en-US" sz="1600" dirty="0">
              <a:latin typeface="FrutigerLTCom-Roman"/>
            </a:endParaRPr>
          </a:p>
          <a:p>
            <a:pPr algn="l"/>
            <a:endParaRPr lang="en-US" sz="1600" dirty="0">
              <a:latin typeface="FrutigerLTCom-Roman"/>
            </a:endParaRPr>
          </a:p>
          <a:p>
            <a:pPr algn="l"/>
            <a:endParaRPr lang="en-US" sz="1600" b="0" i="0" u="none" strike="noStrike" baseline="0" dirty="0">
              <a:solidFill>
                <a:srgbClr val="000000"/>
              </a:solidFill>
              <a:latin typeface="FrutigerLTCom-Roman"/>
            </a:endParaRPr>
          </a:p>
          <a:p>
            <a:pPr algn="l"/>
            <a:endParaRPr lang="en-US" sz="1600" b="0" i="0" u="none" strike="noStrike" baseline="0" dirty="0">
              <a:solidFill>
                <a:srgbClr val="000000"/>
              </a:solidFill>
              <a:latin typeface="FrutigerLTCom-Roman"/>
            </a:endParaRPr>
          </a:p>
          <a:p>
            <a:pPr algn="l"/>
            <a:r>
              <a:rPr lang="en-CA" sz="1600" b="0" i="0" u="none" strike="noStrike" baseline="0" dirty="0">
                <a:latin typeface="FrutigerLTCom-Roman"/>
              </a:rPr>
              <a:t>In the last chapter, we learned </a:t>
            </a:r>
            <a:r>
              <a:rPr lang="en-US" sz="1600" b="0" i="0" u="none" strike="noStrike" baseline="0" dirty="0">
                <a:latin typeface="FrutigerLTCom-Roman"/>
              </a:rPr>
              <a:t>some of the familial terminologies (such as descendants, ancestors, siblings, etc.) in an HTML document. </a:t>
            </a:r>
            <a:r>
              <a:rPr lang="en-US" sz="1600" b="0" i="0" u="none" strike="noStrike" baseline="0" dirty="0">
                <a:solidFill>
                  <a:srgbClr val="000000"/>
                </a:solidFill>
                <a:latin typeface="FrutigerLTCom-Roman"/>
              </a:rPr>
              <a:t>You will at times have to think about the elements in your HTML document in terms of their position within the hierarchy.</a:t>
            </a:r>
          </a:p>
        </p:txBody>
      </p:sp>
      <p:pic>
        <p:nvPicPr>
          <p:cNvPr id="5" name="Picture 4">
            <a:extLst>
              <a:ext uri="{FF2B5EF4-FFF2-40B4-BE49-F238E27FC236}">
                <a16:creationId xmlns:a16="http://schemas.microsoft.com/office/drawing/2014/main" id="{D449062F-1A0B-4A43-A8D7-183F8F29CF5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flipH="1">
            <a:off x="7485321" y="986323"/>
            <a:ext cx="1500386" cy="3741160"/>
          </a:xfrm>
          <a:prstGeom prst="rect">
            <a:avLst/>
          </a:prstGeom>
        </p:spPr>
      </p:pic>
      <p:pic>
        <p:nvPicPr>
          <p:cNvPr id="6" name="Picture 5" descr="FIGURE 4.3 Document outline/tree">
            <a:extLst>
              <a:ext uri="{FF2B5EF4-FFF2-40B4-BE49-F238E27FC236}">
                <a16:creationId xmlns:a16="http://schemas.microsoft.com/office/drawing/2014/main" id="{0F671CBC-C537-4886-A239-D6A7FF851529}"/>
              </a:ext>
            </a:extLst>
          </p:cNvPr>
          <p:cNvPicPr>
            <a:picLocks noChangeAspect="1"/>
          </p:cNvPicPr>
          <p:nvPr/>
        </p:nvPicPr>
        <p:blipFill>
          <a:blip r:embed="rId3"/>
          <a:stretch>
            <a:fillRect/>
          </a:stretch>
        </p:blipFill>
        <p:spPr>
          <a:xfrm>
            <a:off x="2013153" y="2299727"/>
            <a:ext cx="3888768" cy="1287869"/>
          </a:xfrm>
          <a:prstGeom prst="rect">
            <a:avLst/>
          </a:prstGeom>
        </p:spPr>
      </p:pic>
    </p:spTree>
    <p:extLst>
      <p:ext uri="{BB962C8B-B14F-4D97-AF65-F5344CB8AC3E}">
        <p14:creationId xmlns:p14="http://schemas.microsoft.com/office/powerpoint/2010/main" val="3460025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10728-35FB-4A89-828F-9C894BFDE1E8}"/>
              </a:ext>
            </a:extLst>
          </p:cNvPr>
          <p:cNvSpPr>
            <a:spLocks noGrp="1"/>
          </p:cNvSpPr>
          <p:nvPr>
            <p:ph type="title"/>
          </p:nvPr>
        </p:nvSpPr>
        <p:spPr/>
        <p:txBody>
          <a:bodyPr/>
          <a:lstStyle/>
          <a:p>
            <a:r>
              <a:rPr lang="en-CA" dirty="0"/>
              <a:t>Element Selectors</a:t>
            </a:r>
          </a:p>
        </p:txBody>
      </p:sp>
      <p:sp>
        <p:nvSpPr>
          <p:cNvPr id="3" name="Text Placeholder 2">
            <a:extLst>
              <a:ext uri="{FF2B5EF4-FFF2-40B4-BE49-F238E27FC236}">
                <a16:creationId xmlns:a16="http://schemas.microsoft.com/office/drawing/2014/main" id="{CE5165A8-C61A-4A5F-B397-8A2790AF8AB5}"/>
              </a:ext>
            </a:extLst>
          </p:cNvPr>
          <p:cNvSpPr>
            <a:spLocks noGrp="1"/>
          </p:cNvSpPr>
          <p:nvPr>
            <p:ph type="body" idx="1"/>
          </p:nvPr>
        </p:nvSpPr>
        <p:spPr>
          <a:xfrm>
            <a:off x="457201" y="1081088"/>
            <a:ext cx="3965944" cy="3532476"/>
          </a:xfrm>
        </p:spPr>
        <p:txBody>
          <a:bodyPr/>
          <a:lstStyle/>
          <a:p>
            <a:pPr marL="114300" indent="0">
              <a:buNone/>
            </a:pPr>
            <a:r>
              <a:rPr lang="en-US" b="1" i="0" u="none" strike="noStrike" baseline="0" dirty="0">
                <a:solidFill>
                  <a:srgbClr val="009A9A"/>
                </a:solidFill>
                <a:latin typeface="+mj-lt"/>
              </a:rPr>
              <a:t>Element selectors </a:t>
            </a:r>
            <a:r>
              <a:rPr lang="en-US" b="0" i="0" u="none" strike="noStrike" baseline="0" dirty="0">
                <a:solidFill>
                  <a:srgbClr val="000000"/>
                </a:solidFill>
                <a:latin typeface="+mj-lt"/>
              </a:rPr>
              <a:t>select all instances of a given HTML element.</a:t>
            </a:r>
          </a:p>
          <a:p>
            <a:pPr marL="114300" indent="0" algn="l">
              <a:buNone/>
            </a:pPr>
            <a:r>
              <a:rPr lang="en-US" b="0" i="0" u="none" strike="noStrike" baseline="0" dirty="0">
                <a:solidFill>
                  <a:srgbClr val="000000"/>
                </a:solidFill>
                <a:latin typeface="+mj-lt"/>
              </a:rPr>
              <a:t>You can also select all elements by using the </a:t>
            </a:r>
            <a:r>
              <a:rPr lang="en-US" b="1" i="0" u="none" strike="noStrike" baseline="0" dirty="0">
                <a:solidFill>
                  <a:srgbClr val="009A9A"/>
                </a:solidFill>
                <a:latin typeface="+mj-lt"/>
              </a:rPr>
              <a:t>universal element selector</a:t>
            </a:r>
            <a:r>
              <a:rPr lang="en-US" b="0" i="0" u="none" strike="noStrike" baseline="0" dirty="0">
                <a:solidFill>
                  <a:srgbClr val="000000"/>
                </a:solidFill>
                <a:latin typeface="+mj-lt"/>
              </a:rPr>
              <a:t> (*)</a:t>
            </a:r>
          </a:p>
          <a:p>
            <a:pPr marL="114300" indent="0" algn="l">
              <a:buNone/>
            </a:pPr>
            <a:r>
              <a:rPr lang="en-US" b="0" i="0" u="none" strike="noStrike" baseline="0" dirty="0">
                <a:latin typeface="+mj-lt"/>
              </a:rPr>
              <a:t>You can select a group of elements by separating the different element names </a:t>
            </a:r>
            <a:r>
              <a:rPr lang="en-CA" b="0" i="0" u="none" strike="noStrike" baseline="0" dirty="0">
                <a:latin typeface="+mj-lt"/>
              </a:rPr>
              <a:t>with commas.</a:t>
            </a:r>
            <a:endParaRPr lang="en-CA" sz="1400" dirty="0">
              <a:latin typeface="+mj-lt"/>
            </a:endParaRPr>
          </a:p>
        </p:txBody>
      </p:sp>
      <p:sp>
        <p:nvSpPr>
          <p:cNvPr id="6" name="TextBox 5" descr="LISTING 4.2 Embedded styles example">
            <a:extLst>
              <a:ext uri="{FF2B5EF4-FFF2-40B4-BE49-F238E27FC236}">
                <a16:creationId xmlns:a16="http://schemas.microsoft.com/office/drawing/2014/main" id="{A25C4070-7734-483D-86B4-73F371F352A6}"/>
              </a:ext>
            </a:extLst>
          </p:cNvPr>
          <p:cNvSpPr txBox="1"/>
          <p:nvPr/>
        </p:nvSpPr>
        <p:spPr>
          <a:xfrm>
            <a:off x="4912241" y="771257"/>
            <a:ext cx="3774557" cy="3600986"/>
          </a:xfrm>
          <a:prstGeom prst="rect">
            <a:avLst/>
          </a:prstGeom>
          <a:solidFill>
            <a:srgbClr val="E6F0F5"/>
          </a:solidFill>
        </p:spPr>
        <p:txBody>
          <a:bodyPr wrap="square" rtlCol="0">
            <a:spAutoFit/>
          </a:bodyPr>
          <a:lstStyle/>
          <a:p>
            <a:pPr algn="l"/>
            <a:r>
              <a:rPr lang="en-US" sz="1200" b="0" i="1" u="none" strike="noStrike" baseline="0" dirty="0">
                <a:solidFill>
                  <a:schemeClr val="tx2">
                    <a:lumMod val="50000"/>
                  </a:schemeClr>
                </a:solidFill>
                <a:latin typeface="Calibri" panose="020F0502020204030204" pitchFamily="34" charset="0"/>
                <a:cs typeface="Calibri" panose="020F0502020204030204" pitchFamily="34" charset="0"/>
              </a:rPr>
              <a:t>/* commas allow you to group selectors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p, div, aside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margin: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US" sz="1200" b="0" i="1" u="none" strike="noStrike" baseline="0" dirty="0">
                <a:solidFill>
                  <a:schemeClr val="tx2">
                    <a:lumMod val="50000"/>
                  </a:schemeClr>
                </a:solidFill>
                <a:latin typeface="Calibri" panose="020F0502020204030204" pitchFamily="34" charset="0"/>
                <a:cs typeface="Calibri" panose="020F0502020204030204" pitchFamily="34" charset="0"/>
              </a:rPr>
              <a:t>/* the above single grouped selector is equivalent to the</a:t>
            </a:r>
          </a:p>
          <a:p>
            <a:pPr algn="l"/>
            <a:r>
              <a:rPr lang="en-CA" sz="1200" b="0" i="1" u="none" strike="noStrike" baseline="0" dirty="0">
                <a:solidFill>
                  <a:schemeClr val="tx2">
                    <a:lumMod val="50000"/>
                  </a:schemeClr>
                </a:solidFill>
                <a:latin typeface="Calibri" panose="020F0502020204030204" pitchFamily="34" charset="0"/>
                <a:cs typeface="Calibri" panose="020F0502020204030204" pitchFamily="34" charset="0"/>
              </a:rPr>
              <a:t>following: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p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margin: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div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margin: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aside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margin: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endParaRPr lang="en-CA" sz="1200" dirty="0">
              <a:latin typeface="Calibri" panose="020F0502020204030204" pitchFamily="34" charset="0"/>
              <a:ea typeface="Verdana" panose="020B060403050404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A9F06C5A-39F4-436C-871B-D6CEE6F9CCFC}"/>
              </a:ext>
            </a:extLst>
          </p:cNvPr>
          <p:cNvSpPr txBox="1"/>
          <p:nvPr/>
        </p:nvSpPr>
        <p:spPr>
          <a:xfrm>
            <a:off x="4827181" y="4336565"/>
            <a:ext cx="3774557" cy="276999"/>
          </a:xfrm>
          <a:prstGeom prst="rect">
            <a:avLst/>
          </a:prstGeom>
          <a:noFill/>
        </p:spPr>
        <p:txBody>
          <a:bodyPr wrap="square" rtlCol="0">
            <a:spAutoFit/>
          </a:bodyPr>
          <a:lstStyle/>
          <a:p>
            <a:r>
              <a:rPr lang="en-US" sz="1200" b="1" i="0" u="none" strike="noStrike" baseline="0" dirty="0">
                <a:solidFill>
                  <a:srgbClr val="009A9A"/>
                </a:solidFill>
                <a:latin typeface="+mj-lt"/>
              </a:rPr>
              <a:t>LISTING 4.4 </a:t>
            </a:r>
            <a:r>
              <a:rPr lang="en-US" sz="1200" b="0" i="0" u="none" strike="noStrike" baseline="0" dirty="0">
                <a:solidFill>
                  <a:srgbClr val="000000"/>
                </a:solidFill>
                <a:latin typeface="+mj-lt"/>
              </a:rPr>
              <a:t>Sample grouped selector</a:t>
            </a:r>
            <a:endParaRPr lang="en-CA" sz="1200" dirty="0">
              <a:latin typeface="+mj-lt"/>
            </a:endParaRPr>
          </a:p>
        </p:txBody>
      </p:sp>
    </p:spTree>
    <p:extLst>
      <p:ext uri="{BB962C8B-B14F-4D97-AF65-F5344CB8AC3E}">
        <p14:creationId xmlns:p14="http://schemas.microsoft.com/office/powerpoint/2010/main" val="2406823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10728-35FB-4A89-828F-9C894BFDE1E8}"/>
              </a:ext>
            </a:extLst>
          </p:cNvPr>
          <p:cNvSpPr>
            <a:spLocks noGrp="1"/>
          </p:cNvSpPr>
          <p:nvPr>
            <p:ph type="title"/>
          </p:nvPr>
        </p:nvSpPr>
        <p:spPr/>
        <p:txBody>
          <a:bodyPr/>
          <a:lstStyle/>
          <a:p>
            <a:r>
              <a:rPr lang="en-CA" dirty="0"/>
              <a:t>Class and ID Selectors</a:t>
            </a:r>
          </a:p>
        </p:txBody>
      </p:sp>
      <p:sp>
        <p:nvSpPr>
          <p:cNvPr id="3" name="Text Placeholder 2">
            <a:extLst>
              <a:ext uri="{FF2B5EF4-FFF2-40B4-BE49-F238E27FC236}">
                <a16:creationId xmlns:a16="http://schemas.microsoft.com/office/drawing/2014/main" id="{CE5165A8-C61A-4A5F-B397-8A2790AF8AB5}"/>
              </a:ext>
            </a:extLst>
          </p:cNvPr>
          <p:cNvSpPr>
            <a:spLocks noGrp="1"/>
          </p:cNvSpPr>
          <p:nvPr>
            <p:ph type="body" idx="1"/>
          </p:nvPr>
        </p:nvSpPr>
        <p:spPr>
          <a:xfrm>
            <a:off x="457200" y="984487"/>
            <a:ext cx="3965944" cy="3532476"/>
          </a:xfrm>
        </p:spPr>
        <p:txBody>
          <a:bodyPr/>
          <a:lstStyle/>
          <a:p>
            <a:pPr marL="114300" indent="0" algn="l">
              <a:buNone/>
            </a:pPr>
            <a:r>
              <a:rPr lang="en-US" b="0" i="0" u="none" strike="noStrike" baseline="0" dirty="0">
                <a:solidFill>
                  <a:srgbClr val="000000"/>
                </a:solidFill>
                <a:latin typeface="+mj-lt"/>
              </a:rPr>
              <a:t>A </a:t>
            </a:r>
            <a:r>
              <a:rPr lang="en-US" b="1" i="0" u="none" strike="noStrike" baseline="0" dirty="0">
                <a:solidFill>
                  <a:srgbClr val="009A9A"/>
                </a:solidFill>
                <a:latin typeface="+mj-lt"/>
              </a:rPr>
              <a:t>class selector </a:t>
            </a:r>
            <a:r>
              <a:rPr lang="en-US" b="0" i="0" u="none" strike="noStrike" baseline="0" dirty="0">
                <a:solidFill>
                  <a:srgbClr val="000000"/>
                </a:solidFill>
                <a:latin typeface="+mj-lt"/>
              </a:rPr>
              <a:t>allows you to simultaneously target different HTML elements regardless of their position in the document tree.</a:t>
            </a:r>
          </a:p>
          <a:p>
            <a:pPr marL="114300" indent="0" algn="l">
              <a:buNone/>
            </a:pPr>
            <a:r>
              <a:rPr lang="en-US" b="0" i="0" u="none" strike="noStrike" baseline="0" dirty="0">
                <a:latin typeface="+mj-lt"/>
              </a:rPr>
              <a:t>HTML elements labeled with the same class attribute value, can be targeted for styling by using a class selector, which takes the form: </a:t>
            </a:r>
          </a:p>
          <a:p>
            <a:pPr marL="114300" indent="0" algn="l">
              <a:buNone/>
            </a:pPr>
            <a:r>
              <a:rPr lang="en-US" b="0" i="0" u="none" strike="noStrike" baseline="0" dirty="0">
                <a:latin typeface="+mj-lt"/>
              </a:rPr>
              <a:t>period (.) followed by the class </a:t>
            </a:r>
            <a:r>
              <a:rPr lang="en-CA" b="0" i="0" u="none" strike="noStrike" baseline="0" dirty="0">
                <a:latin typeface="+mj-lt"/>
              </a:rPr>
              <a:t>name.</a:t>
            </a:r>
            <a:endParaRPr lang="en-CA" sz="1200" dirty="0">
              <a:latin typeface="+mj-lt"/>
            </a:endParaRPr>
          </a:p>
        </p:txBody>
      </p:sp>
      <p:sp>
        <p:nvSpPr>
          <p:cNvPr id="8" name="Text Placeholder 2">
            <a:extLst>
              <a:ext uri="{FF2B5EF4-FFF2-40B4-BE49-F238E27FC236}">
                <a16:creationId xmlns:a16="http://schemas.microsoft.com/office/drawing/2014/main" id="{6A68F20E-5ECC-4175-9FF2-F94EF58A79B2}"/>
              </a:ext>
            </a:extLst>
          </p:cNvPr>
          <p:cNvSpPr txBox="1">
            <a:spLocks/>
          </p:cNvSpPr>
          <p:nvPr/>
        </p:nvSpPr>
        <p:spPr>
          <a:xfrm>
            <a:off x="4720858" y="984487"/>
            <a:ext cx="3965944" cy="353247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15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1pPr>
            <a:lvl2pPr marL="914400" marR="0" lvl="1"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2pPr>
            <a:lvl3pPr marL="1371600" marR="0" lvl="2" indent="-342900" algn="l" rtl="0">
              <a:lnSpc>
                <a:spcPct val="100000"/>
              </a:lnSpc>
              <a:spcBef>
                <a:spcPts val="600"/>
              </a:spcBef>
              <a:spcAft>
                <a:spcPts val="0"/>
              </a:spcAft>
              <a:buClr>
                <a:srgbClr val="007FA3"/>
              </a:buClr>
              <a:buSzPts val="1800"/>
              <a:buFont typeface="Noto Sans Symbols"/>
              <a:buChar char="▪"/>
              <a:defRPr sz="1600" b="0" i="0" u="none" strike="noStrike" cap="none">
                <a:solidFill>
                  <a:schemeClr val="dk1"/>
                </a:solidFill>
                <a:latin typeface="Arial"/>
                <a:ea typeface="Arial"/>
                <a:cs typeface="Arial"/>
                <a:sym typeface="Arial"/>
              </a:defRPr>
            </a:lvl3pPr>
            <a:lvl4pPr marL="1828800" marR="0" lvl="3"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4pPr>
            <a:lvl5pPr marL="2286000" marR="0" lvl="4"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8pPr>
            <a:lvl9pPr marL="4114800" marR="0" lvl="8"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9pPr>
          </a:lstStyle>
          <a:p>
            <a:pPr marL="114300" indent="0">
              <a:buNone/>
            </a:pPr>
            <a:r>
              <a:rPr lang="en-US" dirty="0">
                <a:solidFill>
                  <a:srgbClr val="000000"/>
                </a:solidFill>
                <a:latin typeface="+mj-lt"/>
              </a:rPr>
              <a:t>An </a:t>
            </a:r>
            <a:r>
              <a:rPr lang="en-US" b="1" dirty="0">
                <a:solidFill>
                  <a:srgbClr val="009A9A"/>
                </a:solidFill>
                <a:latin typeface="+mj-lt"/>
              </a:rPr>
              <a:t>ID selector </a:t>
            </a:r>
            <a:r>
              <a:rPr lang="en-US" dirty="0">
                <a:solidFill>
                  <a:srgbClr val="000000"/>
                </a:solidFill>
                <a:latin typeface="+mj-lt"/>
              </a:rPr>
              <a:t>allows you to </a:t>
            </a:r>
            <a:r>
              <a:rPr lang="en-US" b="0" i="0" u="none" strike="noStrike" baseline="0" dirty="0">
                <a:latin typeface="+mj-lt"/>
              </a:rPr>
              <a:t>target a specific element by its id attribute regardless of </a:t>
            </a:r>
            <a:r>
              <a:rPr lang="en-CA" b="0" i="0" u="none" strike="noStrike" baseline="0" dirty="0">
                <a:latin typeface="+mj-lt"/>
              </a:rPr>
              <a:t>its type or position </a:t>
            </a:r>
            <a:r>
              <a:rPr lang="en-US" b="0" i="0" u="none" strike="noStrike" baseline="0" dirty="0">
                <a:solidFill>
                  <a:srgbClr val="000000"/>
                </a:solidFill>
                <a:latin typeface="+mj-lt"/>
              </a:rPr>
              <a:t>in the document tree</a:t>
            </a:r>
            <a:r>
              <a:rPr lang="en-CA" b="0" i="0" u="none" strike="noStrike" baseline="0" dirty="0">
                <a:latin typeface="+mj-lt"/>
              </a:rPr>
              <a:t>.</a:t>
            </a:r>
          </a:p>
          <a:p>
            <a:pPr marL="114300" indent="0" algn="l">
              <a:buNone/>
            </a:pPr>
            <a:r>
              <a:rPr lang="en-US" b="0" i="0" u="none" strike="noStrike" baseline="0" dirty="0">
                <a:latin typeface="+mj-lt"/>
              </a:rPr>
              <a:t>HTML elements labeled with an id attribute, can be targeted for styling by using an id selector, which takes the form: </a:t>
            </a:r>
            <a:br>
              <a:rPr lang="en-US" b="0" i="0" u="none" strike="noStrike" baseline="0" dirty="0">
                <a:latin typeface="+mj-lt"/>
              </a:rPr>
            </a:br>
            <a:br>
              <a:rPr lang="en-US" b="0" i="0" u="none" strike="noStrike" baseline="0" dirty="0">
                <a:latin typeface="+mj-lt"/>
              </a:rPr>
            </a:br>
            <a:r>
              <a:rPr lang="en-US" b="0" i="0" u="none" strike="noStrike" baseline="0" dirty="0">
                <a:latin typeface="+mj-lt"/>
              </a:rPr>
              <a:t>pound/hash (#) followed by the id name.</a:t>
            </a:r>
            <a:endParaRPr lang="en-CA" dirty="0">
              <a:latin typeface="+mj-lt"/>
            </a:endParaRPr>
          </a:p>
        </p:txBody>
      </p:sp>
    </p:spTree>
    <p:extLst>
      <p:ext uri="{BB962C8B-B14F-4D97-AF65-F5344CB8AC3E}">
        <p14:creationId xmlns:p14="http://schemas.microsoft.com/office/powerpoint/2010/main" val="2934460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10728-35FB-4A89-828F-9C894BFDE1E8}"/>
              </a:ext>
            </a:extLst>
          </p:cNvPr>
          <p:cNvSpPr>
            <a:spLocks noGrp="1"/>
          </p:cNvSpPr>
          <p:nvPr>
            <p:ph type="title"/>
          </p:nvPr>
        </p:nvSpPr>
        <p:spPr/>
        <p:txBody>
          <a:bodyPr/>
          <a:lstStyle/>
          <a:p>
            <a:r>
              <a:rPr lang="en-CA" dirty="0"/>
              <a:t>Class and ID Selector Example</a:t>
            </a:r>
          </a:p>
        </p:txBody>
      </p:sp>
      <p:sp>
        <p:nvSpPr>
          <p:cNvPr id="9" name="TextBox 8">
            <a:extLst>
              <a:ext uri="{FF2B5EF4-FFF2-40B4-BE49-F238E27FC236}">
                <a16:creationId xmlns:a16="http://schemas.microsoft.com/office/drawing/2014/main" id="{459FBA3F-1A22-41DC-9073-7EF3654411E3}"/>
              </a:ext>
            </a:extLst>
          </p:cNvPr>
          <p:cNvSpPr txBox="1"/>
          <p:nvPr/>
        </p:nvSpPr>
        <p:spPr>
          <a:xfrm>
            <a:off x="602428" y="1118795"/>
            <a:ext cx="3195021" cy="3293209"/>
          </a:xfrm>
          <a:prstGeom prst="rect">
            <a:avLst/>
          </a:prstGeom>
          <a:noFill/>
        </p:spPr>
        <p:txBody>
          <a:bodyPr wrap="square" rtlCol="0">
            <a:spAutoFit/>
          </a:bodyPr>
          <a:lstStyle/>
          <a:p>
            <a:r>
              <a:rPr lang="en-CA" sz="1600" dirty="0">
                <a:latin typeface="+mj-lt"/>
              </a:rPr>
              <a:t>Consider Figure 4.4. The original HTML can be modified to add class and id values, which are then styled in CSS.</a:t>
            </a:r>
          </a:p>
          <a:p>
            <a:pPr marL="285750" indent="-285750">
              <a:buFont typeface="Arial" panose="020B0604020202020204" pitchFamily="34" charset="0"/>
              <a:buChar char="•"/>
            </a:pPr>
            <a:endParaRPr lang="en-CA" sz="1600" dirty="0">
              <a:latin typeface="+mj-lt"/>
            </a:endParaRPr>
          </a:p>
          <a:p>
            <a:pPr marL="285750" indent="-285750" algn="l">
              <a:buFont typeface="Arial" panose="020B0604020202020204" pitchFamily="34" charset="0"/>
              <a:buChar char="•"/>
            </a:pPr>
            <a:r>
              <a:rPr lang="en-US" sz="1600" b="0" i="0" u="none" strike="noStrike" baseline="0" dirty="0">
                <a:latin typeface="+mj-lt"/>
              </a:rPr>
              <a:t>Id selector #</a:t>
            </a:r>
            <a:r>
              <a:rPr lang="en-US" sz="1600" b="1" i="0" u="none" strike="noStrike" baseline="0" dirty="0">
                <a:latin typeface="+mj-lt"/>
              </a:rPr>
              <a:t>first</a:t>
            </a:r>
            <a:r>
              <a:rPr lang="en-US" sz="1600" b="0" i="0" u="none" strike="noStrike" baseline="0" dirty="0">
                <a:latin typeface="+mj-lt"/>
              </a:rPr>
              <a:t> matches the div with id “first”</a:t>
            </a:r>
          </a:p>
          <a:p>
            <a:pPr marL="285750" indent="-285750" algn="l">
              <a:buFont typeface="Arial" panose="020B0604020202020204" pitchFamily="34" charset="0"/>
              <a:buChar char="•"/>
            </a:pPr>
            <a:r>
              <a:rPr lang="en-US" sz="1600" b="0" i="0" u="none" strike="noStrike" baseline="0" dirty="0">
                <a:latin typeface="+mj-lt"/>
              </a:rPr>
              <a:t>Class selectors .</a:t>
            </a:r>
            <a:r>
              <a:rPr lang="en-US" sz="1600" b="1" i="0" u="none" strike="noStrike" baseline="0" dirty="0">
                <a:latin typeface="+mj-lt"/>
              </a:rPr>
              <a:t>orange</a:t>
            </a:r>
            <a:r>
              <a:rPr lang="en-US" sz="1600" b="0" i="0" u="none" strike="noStrike" baseline="0" dirty="0">
                <a:latin typeface="+mj-lt"/>
              </a:rPr>
              <a:t> and .</a:t>
            </a:r>
            <a:r>
              <a:rPr lang="en-US" sz="1600" b="1" i="0" u="none" strike="noStrike" baseline="0" dirty="0">
                <a:latin typeface="+mj-lt"/>
              </a:rPr>
              <a:t>circle</a:t>
            </a:r>
            <a:r>
              <a:rPr lang="en-US" sz="1600" b="0" i="0" u="none" strike="noStrike" baseline="0" dirty="0">
                <a:latin typeface="+mj-lt"/>
              </a:rPr>
              <a:t>, match all </a:t>
            </a:r>
            <a:r>
              <a:rPr lang="en-US" sz="1600" b="0" i="0" u="none" strike="noStrike" baseline="0" dirty="0" err="1">
                <a:latin typeface="+mj-lt"/>
              </a:rPr>
              <a:t>divs</a:t>
            </a:r>
            <a:r>
              <a:rPr lang="en-US" sz="1600" b="0" i="0" u="none" strike="noStrike" baseline="0" dirty="0">
                <a:latin typeface="+mj-lt"/>
              </a:rPr>
              <a:t> with those class values.</a:t>
            </a:r>
          </a:p>
          <a:p>
            <a:pPr marL="285750" indent="-285750" algn="l">
              <a:buFont typeface="Arial" panose="020B0604020202020204" pitchFamily="34" charset="0"/>
              <a:buChar char="•"/>
            </a:pPr>
            <a:r>
              <a:rPr lang="en-US" sz="1600" b="0" i="0" u="none" strike="noStrike" baseline="0" dirty="0">
                <a:latin typeface="+mj-lt"/>
              </a:rPr>
              <a:t>Notice that an element can be </a:t>
            </a:r>
            <a:r>
              <a:rPr lang="en-CA" sz="1600" b="0" i="0" u="none" strike="noStrike" baseline="0" dirty="0">
                <a:latin typeface="+mj-lt"/>
              </a:rPr>
              <a:t>tagged with multiple classes. </a:t>
            </a:r>
          </a:p>
          <a:p>
            <a:pPr algn="l"/>
            <a:endParaRPr lang="en-CA" sz="1600" dirty="0">
              <a:latin typeface="+mj-lt"/>
            </a:endParaRPr>
          </a:p>
        </p:txBody>
      </p:sp>
      <p:pic>
        <p:nvPicPr>
          <p:cNvPr id="7" name="Picture 6" descr="FIGURE 4.4 Id and class selector example">
            <a:extLst>
              <a:ext uri="{FF2B5EF4-FFF2-40B4-BE49-F238E27FC236}">
                <a16:creationId xmlns:a16="http://schemas.microsoft.com/office/drawing/2014/main" id="{0779A6EB-D571-4DA5-9446-97872A07387A}"/>
              </a:ext>
            </a:extLst>
          </p:cNvPr>
          <p:cNvPicPr>
            <a:picLocks noChangeAspect="1"/>
          </p:cNvPicPr>
          <p:nvPr/>
        </p:nvPicPr>
        <p:blipFill>
          <a:blip r:embed="rId2"/>
          <a:stretch>
            <a:fillRect/>
          </a:stretch>
        </p:blipFill>
        <p:spPr>
          <a:xfrm>
            <a:off x="3913441" y="984487"/>
            <a:ext cx="4773359" cy="3750497"/>
          </a:xfrm>
          <a:prstGeom prst="rect">
            <a:avLst/>
          </a:prstGeom>
        </p:spPr>
      </p:pic>
    </p:spTree>
    <p:extLst>
      <p:ext uri="{BB962C8B-B14F-4D97-AF65-F5344CB8AC3E}">
        <p14:creationId xmlns:p14="http://schemas.microsoft.com/office/powerpoint/2010/main" val="3782964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C91B8-ABEE-4CDB-83DF-200D629AAFB0}"/>
              </a:ext>
            </a:extLst>
          </p:cNvPr>
          <p:cNvSpPr>
            <a:spLocks noGrp="1"/>
          </p:cNvSpPr>
          <p:nvPr>
            <p:ph type="title"/>
          </p:nvPr>
        </p:nvSpPr>
        <p:spPr/>
        <p:txBody>
          <a:bodyPr/>
          <a:lstStyle/>
          <a:p>
            <a:r>
              <a:rPr lang="en-CA" dirty="0"/>
              <a:t>Attribute Selectors</a:t>
            </a:r>
          </a:p>
        </p:txBody>
      </p:sp>
      <p:sp>
        <p:nvSpPr>
          <p:cNvPr id="3" name="Text Placeholder 2">
            <a:extLst>
              <a:ext uri="{FF2B5EF4-FFF2-40B4-BE49-F238E27FC236}">
                <a16:creationId xmlns:a16="http://schemas.microsoft.com/office/drawing/2014/main" id="{BA498749-ABE7-430E-9438-ABDBD2D0E65C}"/>
              </a:ext>
            </a:extLst>
          </p:cNvPr>
          <p:cNvSpPr>
            <a:spLocks noGrp="1"/>
          </p:cNvSpPr>
          <p:nvPr>
            <p:ph type="body" idx="1"/>
          </p:nvPr>
        </p:nvSpPr>
        <p:spPr>
          <a:xfrm>
            <a:off x="457200" y="1081088"/>
            <a:ext cx="8229599" cy="3532476"/>
          </a:xfrm>
        </p:spPr>
        <p:txBody>
          <a:bodyPr/>
          <a:lstStyle/>
          <a:p>
            <a:pPr marL="114300" indent="0" algn="l">
              <a:buNone/>
            </a:pPr>
            <a:r>
              <a:rPr lang="en-US" sz="1800" b="0" i="0" u="none" strike="noStrike" baseline="0" dirty="0">
                <a:solidFill>
                  <a:srgbClr val="000000"/>
                </a:solidFill>
                <a:latin typeface="+mj-lt"/>
              </a:rPr>
              <a:t>An </a:t>
            </a:r>
            <a:r>
              <a:rPr lang="en-US" sz="1800" b="1" i="0" u="none" strike="noStrike" baseline="0" dirty="0">
                <a:solidFill>
                  <a:srgbClr val="009A9A"/>
                </a:solidFill>
                <a:latin typeface="+mj-lt"/>
              </a:rPr>
              <a:t>attribute selector </a:t>
            </a:r>
            <a:r>
              <a:rPr lang="en-US" sz="1800" b="0" i="0" u="none" strike="noStrike" baseline="0" dirty="0">
                <a:solidFill>
                  <a:srgbClr val="000000"/>
                </a:solidFill>
                <a:latin typeface="+mj-lt"/>
              </a:rPr>
              <a:t>provides a way to select HTML elements either by the presence of an element attribute or by the value of an attribute.</a:t>
            </a:r>
          </a:p>
          <a:p>
            <a:r>
              <a:rPr lang="en-US" sz="1800" b="0" i="0" u="none" strike="noStrike" baseline="0" dirty="0">
                <a:latin typeface="+mj-lt"/>
              </a:rPr>
              <a:t>Attribute selectors can be helpful in the styling of hyperlinks </a:t>
            </a:r>
            <a:r>
              <a:rPr lang="en-CA" sz="1800" b="0" i="0" u="none" strike="noStrike" baseline="0" dirty="0">
                <a:latin typeface="+mj-lt"/>
              </a:rPr>
              <a:t>and form elements (which come up in the next chapter)</a:t>
            </a:r>
          </a:p>
          <a:p>
            <a:r>
              <a:rPr lang="en-CA" sz="1800" b="0" i="0" u="none" strike="noStrike" baseline="0" dirty="0">
                <a:solidFill>
                  <a:srgbClr val="000000"/>
                </a:solidFill>
                <a:latin typeface="+mj-lt"/>
              </a:rPr>
              <a:t>These selectors can be combined with the element id and class selectors.</a:t>
            </a:r>
            <a:endParaRPr lang="en-US" sz="1800" b="0" i="0" u="none" strike="noStrike" baseline="0" dirty="0">
              <a:solidFill>
                <a:srgbClr val="000000"/>
              </a:solidFill>
              <a:latin typeface="+mj-lt"/>
            </a:endParaRPr>
          </a:p>
          <a:p>
            <a:r>
              <a:rPr lang="en-CA" sz="1800" dirty="0">
                <a:solidFill>
                  <a:srgbClr val="000000"/>
                </a:solidFill>
                <a:latin typeface="+mj-lt"/>
              </a:rPr>
              <a:t>You use square brackets to create attribute selectors (see Table 4.3)</a:t>
            </a:r>
          </a:p>
        </p:txBody>
      </p:sp>
    </p:spTree>
    <p:extLst>
      <p:ext uri="{BB962C8B-B14F-4D97-AF65-F5344CB8AC3E}">
        <p14:creationId xmlns:p14="http://schemas.microsoft.com/office/powerpoint/2010/main" val="4173806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D2CA5-2F9B-4B44-8964-1FAC7543F550}"/>
              </a:ext>
            </a:extLst>
          </p:cNvPr>
          <p:cNvSpPr>
            <a:spLocks noGrp="1"/>
          </p:cNvSpPr>
          <p:nvPr>
            <p:ph type="title"/>
          </p:nvPr>
        </p:nvSpPr>
        <p:spPr>
          <a:xfrm>
            <a:off x="457200" y="161528"/>
            <a:ext cx="8229600" cy="586291"/>
          </a:xfrm>
        </p:spPr>
        <p:txBody>
          <a:bodyPr/>
          <a:lstStyle/>
          <a:p>
            <a:r>
              <a:rPr lang="en-CA" sz="2800" dirty="0"/>
              <a:t>TABLE 4.4 Attribute Selectors</a:t>
            </a:r>
          </a:p>
        </p:txBody>
      </p:sp>
      <p:graphicFrame>
        <p:nvGraphicFramePr>
          <p:cNvPr id="4" name="Table 4">
            <a:extLst>
              <a:ext uri="{FF2B5EF4-FFF2-40B4-BE49-F238E27FC236}">
                <a16:creationId xmlns:a16="http://schemas.microsoft.com/office/drawing/2014/main" id="{1BA8CE90-8686-4C46-AE21-2D8789DE6228}"/>
              </a:ext>
            </a:extLst>
          </p:cNvPr>
          <p:cNvGraphicFramePr>
            <a:graphicFrameLocks noGrp="1"/>
          </p:cNvGraphicFramePr>
          <p:nvPr>
            <p:extLst>
              <p:ext uri="{D42A27DB-BD31-4B8C-83A1-F6EECF244321}">
                <p14:modId xmlns:p14="http://schemas.microsoft.com/office/powerpoint/2010/main" val="2530373419"/>
              </p:ext>
            </p:extLst>
          </p:nvPr>
        </p:nvGraphicFramePr>
        <p:xfrm>
          <a:off x="457200" y="747819"/>
          <a:ext cx="8417858" cy="3662680"/>
        </p:xfrm>
        <a:graphic>
          <a:graphicData uri="http://schemas.openxmlformats.org/drawingml/2006/table">
            <a:tbl>
              <a:tblPr firstRow="1" bandRow="1">
                <a:tableStyleId>{85BE263C-DBD7-4A20-BB59-AAB30ACAA65A}</a:tableStyleId>
              </a:tblPr>
              <a:tblGrid>
                <a:gridCol w="597050">
                  <a:extLst>
                    <a:ext uri="{9D8B030D-6E8A-4147-A177-3AD203B41FA5}">
                      <a16:colId xmlns:a16="http://schemas.microsoft.com/office/drawing/2014/main" val="1025133785"/>
                    </a:ext>
                  </a:extLst>
                </a:gridCol>
                <a:gridCol w="2861534">
                  <a:extLst>
                    <a:ext uri="{9D8B030D-6E8A-4147-A177-3AD203B41FA5}">
                      <a16:colId xmlns:a16="http://schemas.microsoft.com/office/drawing/2014/main" val="113188598"/>
                    </a:ext>
                  </a:extLst>
                </a:gridCol>
                <a:gridCol w="4959274">
                  <a:extLst>
                    <a:ext uri="{9D8B030D-6E8A-4147-A177-3AD203B41FA5}">
                      <a16:colId xmlns:a16="http://schemas.microsoft.com/office/drawing/2014/main" val="4110287382"/>
                    </a:ext>
                  </a:extLst>
                </a:gridCol>
              </a:tblGrid>
              <a:tr h="370840">
                <a:tc>
                  <a:txBody>
                    <a:bodyPr/>
                    <a:lstStyle/>
                    <a:p>
                      <a:endParaRPr lang="en-CA" sz="1200" dirty="0"/>
                    </a:p>
                  </a:txBody>
                  <a:tcPr/>
                </a:tc>
                <a:tc>
                  <a:txBody>
                    <a:bodyPr/>
                    <a:lstStyle/>
                    <a:p>
                      <a:r>
                        <a:rPr lang="en-CA" sz="1200" dirty="0"/>
                        <a:t>Matches</a:t>
                      </a:r>
                    </a:p>
                  </a:txBody>
                  <a:tcPr/>
                </a:tc>
                <a:tc>
                  <a:txBody>
                    <a:bodyPr/>
                    <a:lstStyle/>
                    <a:p>
                      <a:r>
                        <a:rPr lang="en-CA" sz="1200" dirty="0"/>
                        <a:t>Example</a:t>
                      </a:r>
                    </a:p>
                  </a:txBody>
                  <a:tcPr/>
                </a:tc>
                <a:extLst>
                  <a:ext uri="{0D108BD9-81ED-4DB2-BD59-A6C34878D82A}">
                    <a16:rowId xmlns:a16="http://schemas.microsoft.com/office/drawing/2014/main" val="1156482032"/>
                  </a:ext>
                </a:extLst>
              </a:tr>
              <a:tr h="370840">
                <a:tc>
                  <a:txBody>
                    <a:bodyPr/>
                    <a:lstStyle/>
                    <a:p>
                      <a:r>
                        <a:rPr lang="en-CA" sz="1200" b="1" u="none" strike="noStrike" cap="none" baseline="0" dirty="0">
                          <a:solidFill>
                            <a:schemeClr val="dk1"/>
                          </a:solidFill>
                          <a:sym typeface="Arial"/>
                        </a:rPr>
                        <a:t>[ ]</a:t>
                      </a:r>
                      <a:endParaRPr lang="en-CA" sz="1200" dirty="0"/>
                    </a:p>
                  </a:txBody>
                  <a:tcPr/>
                </a:tc>
                <a:tc>
                  <a:txBody>
                    <a:bodyPr/>
                    <a:lstStyle/>
                    <a:p>
                      <a:r>
                        <a:rPr lang="en-CA" sz="1200" b="0" i="0" u="none" strike="noStrike" cap="none" baseline="0" dirty="0">
                          <a:solidFill>
                            <a:schemeClr val="dk1"/>
                          </a:solidFill>
                          <a:latin typeface="+mn-lt"/>
                          <a:ea typeface="+mn-ea"/>
                          <a:cs typeface="+mn-cs"/>
                          <a:sym typeface="Arial"/>
                        </a:rPr>
                        <a:t>A specific attribute.</a:t>
                      </a:r>
                      <a:endParaRPr lang="en-CA" sz="1200" dirty="0"/>
                    </a:p>
                  </a:txBody>
                  <a:tcPr/>
                </a:tc>
                <a:tc>
                  <a:txBody>
                    <a:bodyPr/>
                    <a:lstStyle/>
                    <a:p>
                      <a:r>
                        <a:rPr lang="en-CA" sz="1200" b="1" i="0" u="none" strike="noStrike" cap="none" baseline="0" dirty="0">
                          <a:solidFill>
                            <a:schemeClr val="dk1"/>
                          </a:solidFill>
                          <a:latin typeface="+mn-lt"/>
                          <a:ea typeface="+mn-ea"/>
                          <a:cs typeface="+mn-cs"/>
                          <a:sym typeface="Arial"/>
                        </a:rPr>
                        <a:t>[title]</a:t>
                      </a:r>
                    </a:p>
                    <a:p>
                      <a:r>
                        <a:rPr lang="en-US" sz="1200" b="0" i="0" u="none" strike="noStrike" cap="none" baseline="0" dirty="0">
                          <a:solidFill>
                            <a:schemeClr val="dk1"/>
                          </a:solidFill>
                          <a:latin typeface="+mn-lt"/>
                          <a:ea typeface="+mn-ea"/>
                          <a:cs typeface="+mn-cs"/>
                          <a:sym typeface="Arial"/>
                        </a:rPr>
                        <a:t>Matches any element with a title attribute</a:t>
                      </a:r>
                      <a:endParaRPr lang="en-CA" sz="1200" dirty="0"/>
                    </a:p>
                  </a:txBody>
                  <a:tcPr/>
                </a:tc>
                <a:extLst>
                  <a:ext uri="{0D108BD9-81ED-4DB2-BD59-A6C34878D82A}">
                    <a16:rowId xmlns:a16="http://schemas.microsoft.com/office/drawing/2014/main" val="573827247"/>
                  </a:ext>
                </a:extLst>
              </a:tr>
              <a:tr h="370840">
                <a:tc>
                  <a:txBody>
                    <a:bodyPr/>
                    <a:lstStyle/>
                    <a:p>
                      <a:r>
                        <a:rPr lang="en-CA" sz="1200" b="1" u="none" strike="noStrike" cap="none" baseline="0" dirty="0">
                          <a:solidFill>
                            <a:schemeClr val="dk1"/>
                          </a:solidFill>
                          <a:sym typeface="Arial"/>
                        </a:rPr>
                        <a:t>[=]</a:t>
                      </a:r>
                      <a:endParaRPr lang="en-CA" sz="1200" dirty="0"/>
                    </a:p>
                  </a:txBody>
                  <a:tcPr/>
                </a:tc>
                <a:tc>
                  <a:txBody>
                    <a:bodyPr/>
                    <a:lstStyle/>
                    <a:p>
                      <a:r>
                        <a:rPr lang="en-US" sz="1200" b="0" i="0" u="none" strike="noStrike" cap="none" baseline="0" dirty="0">
                          <a:solidFill>
                            <a:schemeClr val="dk1"/>
                          </a:solidFill>
                          <a:latin typeface="+mn-lt"/>
                          <a:ea typeface="+mn-ea"/>
                          <a:cs typeface="+mn-cs"/>
                          <a:sym typeface="Arial"/>
                        </a:rPr>
                        <a:t>A specific attribute with a </a:t>
                      </a:r>
                      <a:r>
                        <a:rPr lang="en-CA" sz="1200" b="0" i="0" u="none" strike="noStrike" cap="none" baseline="0" dirty="0">
                          <a:solidFill>
                            <a:schemeClr val="dk1"/>
                          </a:solidFill>
                          <a:latin typeface="+mn-lt"/>
                          <a:ea typeface="+mn-ea"/>
                          <a:cs typeface="+mn-cs"/>
                          <a:sym typeface="Arial"/>
                        </a:rPr>
                        <a:t>specific value.</a:t>
                      </a:r>
                      <a:endParaRPr lang="en-CA" sz="1200" dirty="0"/>
                    </a:p>
                  </a:txBody>
                  <a:tcPr/>
                </a:tc>
                <a:tc>
                  <a:txBody>
                    <a:bodyPr/>
                    <a:lstStyle/>
                    <a:p>
                      <a:r>
                        <a:rPr lang="en-US" sz="1200" b="1" i="0" u="none" strike="noStrike" cap="none" baseline="0" dirty="0">
                          <a:solidFill>
                            <a:schemeClr val="dk1"/>
                          </a:solidFill>
                          <a:latin typeface="+mn-lt"/>
                          <a:ea typeface="+mn-ea"/>
                          <a:cs typeface="+mn-cs"/>
                          <a:sym typeface="Arial"/>
                        </a:rPr>
                        <a:t>a[title="posts from this country"]</a:t>
                      </a:r>
                    </a:p>
                    <a:p>
                      <a:r>
                        <a:rPr lang="en-US" sz="1200" b="0" i="0" u="none" strike="noStrike" cap="none" baseline="0" dirty="0">
                          <a:solidFill>
                            <a:schemeClr val="dk1"/>
                          </a:solidFill>
                          <a:latin typeface="+mn-lt"/>
                          <a:ea typeface="+mn-ea"/>
                          <a:cs typeface="+mn-cs"/>
                          <a:sym typeface="Arial"/>
                        </a:rPr>
                        <a:t>Matches any &lt;a&gt; element whose title attribute is exactly “posts from this c</a:t>
                      </a:r>
                      <a:r>
                        <a:rPr lang="en-CA" sz="1200" b="0" i="0" u="none" strike="noStrike" cap="none" baseline="0" dirty="0" err="1">
                          <a:solidFill>
                            <a:schemeClr val="dk1"/>
                          </a:solidFill>
                          <a:latin typeface="+mn-lt"/>
                          <a:ea typeface="+mn-ea"/>
                          <a:cs typeface="+mn-cs"/>
                          <a:sym typeface="Arial"/>
                        </a:rPr>
                        <a:t>ountry</a:t>
                      </a:r>
                      <a:r>
                        <a:rPr lang="en-CA" sz="1200" b="0" i="0" u="none" strike="noStrike" cap="none" baseline="0" dirty="0">
                          <a:solidFill>
                            <a:schemeClr val="dk1"/>
                          </a:solidFill>
                          <a:latin typeface="+mn-lt"/>
                          <a:ea typeface="+mn-ea"/>
                          <a:cs typeface="+mn-cs"/>
                          <a:sym typeface="Arial"/>
                        </a:rPr>
                        <a:t>”</a:t>
                      </a:r>
                      <a:endParaRPr lang="en-CA" sz="1200" dirty="0"/>
                    </a:p>
                  </a:txBody>
                  <a:tcPr/>
                </a:tc>
                <a:extLst>
                  <a:ext uri="{0D108BD9-81ED-4DB2-BD59-A6C34878D82A}">
                    <a16:rowId xmlns:a16="http://schemas.microsoft.com/office/drawing/2014/main" val="559861832"/>
                  </a:ext>
                </a:extLst>
              </a:tr>
              <a:tr h="370840">
                <a:tc>
                  <a:txBody>
                    <a:bodyPr/>
                    <a:lstStyle/>
                    <a:p>
                      <a:r>
                        <a:rPr lang="en-CA" sz="1200" b="1" u="none" strike="noStrike" cap="none" baseline="0" dirty="0">
                          <a:solidFill>
                            <a:schemeClr val="dk1"/>
                          </a:solidFill>
                          <a:sym typeface="Arial"/>
                        </a:rPr>
                        <a:t>[~=]</a:t>
                      </a:r>
                      <a:endParaRPr lang="en-CA" sz="1200" dirty="0"/>
                    </a:p>
                  </a:txBody>
                  <a:tcPr/>
                </a:tc>
                <a:tc>
                  <a:txBody>
                    <a:bodyPr/>
                    <a:lstStyle/>
                    <a:p>
                      <a:r>
                        <a:rPr lang="en-CA" sz="1200" b="0" i="0" u="none" strike="noStrike" cap="none" baseline="0" dirty="0">
                          <a:solidFill>
                            <a:schemeClr val="dk1"/>
                          </a:solidFill>
                          <a:latin typeface="+mn-lt"/>
                          <a:ea typeface="+mn-ea"/>
                          <a:cs typeface="+mn-cs"/>
                          <a:sym typeface="Arial"/>
                        </a:rPr>
                        <a:t>A specific attribute whose </a:t>
                      </a:r>
                      <a:r>
                        <a:rPr lang="en-US" sz="1200" b="0" i="0" u="none" strike="noStrike" cap="none" baseline="0" dirty="0">
                          <a:solidFill>
                            <a:schemeClr val="dk1"/>
                          </a:solidFill>
                          <a:latin typeface="+mn-lt"/>
                          <a:ea typeface="+mn-ea"/>
                          <a:cs typeface="+mn-cs"/>
                          <a:sym typeface="Arial"/>
                        </a:rPr>
                        <a:t>value matches at least one of the words in a space-delimited </a:t>
                      </a:r>
                      <a:r>
                        <a:rPr lang="en-CA" sz="1200" b="0" i="0" u="none" strike="noStrike" cap="none" baseline="0" dirty="0">
                          <a:solidFill>
                            <a:schemeClr val="dk1"/>
                          </a:solidFill>
                          <a:latin typeface="+mn-lt"/>
                          <a:ea typeface="+mn-ea"/>
                          <a:cs typeface="+mn-cs"/>
                          <a:sym typeface="Arial"/>
                        </a:rPr>
                        <a:t>list of words.</a:t>
                      </a:r>
                      <a:endParaRPr lang="en-CA" sz="1200" dirty="0"/>
                    </a:p>
                  </a:txBody>
                  <a:tcPr/>
                </a:tc>
                <a:tc>
                  <a:txBody>
                    <a:bodyPr/>
                    <a:lstStyle/>
                    <a:p>
                      <a:r>
                        <a:rPr lang="en-CA" sz="1200" b="1" i="0" u="none" strike="noStrike" cap="none" baseline="0" dirty="0">
                          <a:solidFill>
                            <a:schemeClr val="dk1"/>
                          </a:solidFill>
                          <a:latin typeface="+mn-lt"/>
                          <a:ea typeface="+mn-ea"/>
                          <a:cs typeface="+mn-cs"/>
                          <a:sym typeface="Arial"/>
                        </a:rPr>
                        <a:t>[title~="Countries"]</a:t>
                      </a:r>
                    </a:p>
                    <a:p>
                      <a:r>
                        <a:rPr lang="en-US" sz="1200" b="0" i="0" u="none" strike="noStrike" cap="none" baseline="0" dirty="0">
                          <a:solidFill>
                            <a:schemeClr val="dk1"/>
                          </a:solidFill>
                          <a:latin typeface="+mn-lt"/>
                          <a:ea typeface="+mn-ea"/>
                          <a:cs typeface="+mn-cs"/>
                          <a:sym typeface="Arial"/>
                        </a:rPr>
                        <a:t>Matches any title attribute that contains </a:t>
                      </a:r>
                      <a:r>
                        <a:rPr lang="en-CA" sz="1200" b="0" i="0" u="none" strike="noStrike" cap="none" baseline="0" dirty="0">
                          <a:solidFill>
                            <a:schemeClr val="dk1"/>
                          </a:solidFill>
                          <a:latin typeface="+mn-lt"/>
                          <a:ea typeface="+mn-ea"/>
                          <a:cs typeface="+mn-cs"/>
                          <a:sym typeface="Arial"/>
                        </a:rPr>
                        <a:t>the word “Countries“</a:t>
                      </a:r>
                      <a:endParaRPr lang="en-CA" sz="1200" dirty="0"/>
                    </a:p>
                  </a:txBody>
                  <a:tcPr/>
                </a:tc>
                <a:extLst>
                  <a:ext uri="{0D108BD9-81ED-4DB2-BD59-A6C34878D82A}">
                    <a16:rowId xmlns:a16="http://schemas.microsoft.com/office/drawing/2014/main" val="668731719"/>
                  </a:ext>
                </a:extLst>
              </a:tr>
              <a:tr h="370840">
                <a:tc>
                  <a:txBody>
                    <a:bodyPr/>
                    <a:lstStyle/>
                    <a:p>
                      <a:r>
                        <a:rPr lang="en-CA" sz="1200" b="1" u="none" strike="noStrike" cap="none" baseline="0" dirty="0">
                          <a:solidFill>
                            <a:schemeClr val="dk1"/>
                          </a:solidFill>
                          <a:sym typeface="Arial"/>
                        </a:rPr>
                        <a:t>[^=]</a:t>
                      </a:r>
                      <a:endParaRPr lang="en-CA" sz="1200" dirty="0"/>
                    </a:p>
                  </a:txBody>
                  <a:tcPr/>
                </a:tc>
                <a:tc>
                  <a:txBody>
                    <a:bodyPr/>
                    <a:lstStyle/>
                    <a:p>
                      <a:r>
                        <a:rPr lang="en-CA" sz="1200" b="0" i="0" u="none" strike="noStrike" cap="none" baseline="0" dirty="0">
                          <a:solidFill>
                            <a:schemeClr val="dk1"/>
                          </a:solidFill>
                          <a:latin typeface="+mn-lt"/>
                          <a:ea typeface="+mn-ea"/>
                          <a:cs typeface="+mn-cs"/>
                          <a:sym typeface="Arial"/>
                        </a:rPr>
                        <a:t>A specific attribute whose </a:t>
                      </a:r>
                      <a:r>
                        <a:rPr lang="en-US" sz="1200" b="0" i="0" u="none" strike="noStrike" cap="none" baseline="0" dirty="0">
                          <a:solidFill>
                            <a:schemeClr val="dk1"/>
                          </a:solidFill>
                          <a:latin typeface="+mn-lt"/>
                          <a:ea typeface="+mn-ea"/>
                          <a:cs typeface="+mn-cs"/>
                          <a:sym typeface="Arial"/>
                        </a:rPr>
                        <a:t>value begins with a specified </a:t>
                      </a:r>
                      <a:r>
                        <a:rPr lang="en-CA" sz="1200" b="0" i="0" u="none" strike="noStrike" cap="none" baseline="0" dirty="0">
                          <a:solidFill>
                            <a:schemeClr val="dk1"/>
                          </a:solidFill>
                          <a:latin typeface="+mn-lt"/>
                          <a:ea typeface="+mn-ea"/>
                          <a:cs typeface="+mn-cs"/>
                          <a:sym typeface="Arial"/>
                        </a:rPr>
                        <a:t>value.</a:t>
                      </a:r>
                      <a:endParaRPr lang="en-CA" sz="1200" dirty="0"/>
                    </a:p>
                  </a:txBody>
                  <a:tcPr/>
                </a:tc>
                <a:tc>
                  <a:txBody>
                    <a:bodyPr/>
                    <a:lstStyle/>
                    <a:p>
                      <a:r>
                        <a:rPr lang="en-CA" sz="1200" b="1" i="0" u="none" strike="noStrike" cap="none" baseline="0" dirty="0">
                          <a:solidFill>
                            <a:schemeClr val="dk1"/>
                          </a:solidFill>
                          <a:latin typeface="+mn-lt"/>
                          <a:ea typeface="+mn-ea"/>
                          <a:cs typeface="+mn-cs"/>
                          <a:sym typeface="Arial"/>
                        </a:rPr>
                        <a:t>a[</a:t>
                      </a:r>
                      <a:r>
                        <a:rPr lang="en-CA" sz="1200" b="1" i="0" u="none" strike="noStrike" cap="none" baseline="0" dirty="0" err="1">
                          <a:solidFill>
                            <a:schemeClr val="dk1"/>
                          </a:solidFill>
                          <a:latin typeface="+mn-lt"/>
                          <a:ea typeface="+mn-ea"/>
                          <a:cs typeface="+mn-cs"/>
                          <a:sym typeface="Arial"/>
                        </a:rPr>
                        <a:t>href</a:t>
                      </a:r>
                      <a:r>
                        <a:rPr lang="en-CA" sz="1200" b="1" i="0" u="none" strike="noStrike" cap="none" baseline="0" dirty="0">
                          <a:solidFill>
                            <a:schemeClr val="dk1"/>
                          </a:solidFill>
                          <a:latin typeface="+mn-lt"/>
                          <a:ea typeface="+mn-ea"/>
                          <a:cs typeface="+mn-cs"/>
                          <a:sym typeface="Arial"/>
                        </a:rPr>
                        <a:t>^="</a:t>
                      </a:r>
                      <a:r>
                        <a:rPr lang="en-CA" sz="1200" b="1" i="0" u="none" strike="noStrike" cap="none" baseline="0" dirty="0" err="1">
                          <a:solidFill>
                            <a:schemeClr val="dk1"/>
                          </a:solidFill>
                          <a:latin typeface="+mn-lt"/>
                          <a:ea typeface="+mn-ea"/>
                          <a:cs typeface="+mn-cs"/>
                          <a:sym typeface="Arial"/>
                        </a:rPr>
                        <a:t>mailto</a:t>
                      </a:r>
                      <a:r>
                        <a:rPr lang="en-CA" sz="1200" b="1" i="0" u="none" strike="noStrike" cap="none" baseline="0" dirty="0">
                          <a:solidFill>
                            <a:schemeClr val="dk1"/>
                          </a:solidFill>
                          <a:latin typeface="+mn-lt"/>
                          <a:ea typeface="+mn-ea"/>
                          <a:cs typeface="+mn-cs"/>
                          <a:sym typeface="Arial"/>
                        </a:rPr>
                        <a:t>"]</a:t>
                      </a:r>
                    </a:p>
                    <a:p>
                      <a:r>
                        <a:rPr lang="en-US" sz="1200" b="0" i="0" u="none" strike="noStrike" cap="none" baseline="0" dirty="0">
                          <a:solidFill>
                            <a:schemeClr val="dk1"/>
                          </a:solidFill>
                          <a:latin typeface="+mn-lt"/>
                          <a:ea typeface="+mn-ea"/>
                          <a:cs typeface="+mn-cs"/>
                          <a:sym typeface="Arial"/>
                        </a:rPr>
                        <a:t>Matches any &lt;a&gt; element whose </a:t>
                      </a:r>
                      <a:r>
                        <a:rPr lang="en-US" sz="1200" b="0" i="0" u="none" strike="noStrike" cap="none" baseline="0" dirty="0" err="1">
                          <a:solidFill>
                            <a:schemeClr val="dk1"/>
                          </a:solidFill>
                          <a:latin typeface="+mn-lt"/>
                          <a:ea typeface="+mn-ea"/>
                          <a:cs typeface="+mn-cs"/>
                          <a:sym typeface="Arial"/>
                        </a:rPr>
                        <a:t>href</a:t>
                      </a:r>
                      <a:r>
                        <a:rPr lang="en-US" sz="1200" b="0" i="0" u="none" strike="noStrike" cap="none" baseline="0" dirty="0">
                          <a:solidFill>
                            <a:schemeClr val="dk1"/>
                          </a:solidFill>
                          <a:latin typeface="+mn-lt"/>
                          <a:ea typeface="+mn-ea"/>
                          <a:cs typeface="+mn-cs"/>
                          <a:sym typeface="Arial"/>
                        </a:rPr>
                        <a:t> </a:t>
                      </a:r>
                      <a:r>
                        <a:rPr lang="en-CA" sz="1200" b="0" i="0" u="none" strike="noStrike" cap="none" baseline="0" dirty="0">
                          <a:solidFill>
                            <a:schemeClr val="dk1"/>
                          </a:solidFill>
                          <a:latin typeface="+mn-lt"/>
                          <a:ea typeface="+mn-ea"/>
                          <a:cs typeface="+mn-cs"/>
                          <a:sym typeface="Arial"/>
                        </a:rPr>
                        <a:t>attribute begins with “</a:t>
                      </a:r>
                      <a:r>
                        <a:rPr lang="en-CA" sz="1200" b="0" i="0" u="none" strike="noStrike" cap="none" baseline="0" dirty="0" err="1">
                          <a:solidFill>
                            <a:schemeClr val="dk1"/>
                          </a:solidFill>
                          <a:latin typeface="+mn-lt"/>
                          <a:ea typeface="+mn-ea"/>
                          <a:cs typeface="+mn-cs"/>
                          <a:sym typeface="Arial"/>
                        </a:rPr>
                        <a:t>mailto</a:t>
                      </a:r>
                      <a:r>
                        <a:rPr lang="en-CA" sz="1200" b="0" i="0" u="none" strike="noStrike" cap="none" baseline="0" dirty="0">
                          <a:solidFill>
                            <a:schemeClr val="dk1"/>
                          </a:solidFill>
                          <a:latin typeface="+mn-lt"/>
                          <a:ea typeface="+mn-ea"/>
                          <a:cs typeface="+mn-cs"/>
                          <a:sym typeface="Arial"/>
                        </a:rPr>
                        <a:t>“</a:t>
                      </a:r>
                      <a:endParaRPr lang="en-CA" sz="1200" dirty="0"/>
                    </a:p>
                  </a:txBody>
                  <a:tcPr/>
                </a:tc>
                <a:extLst>
                  <a:ext uri="{0D108BD9-81ED-4DB2-BD59-A6C34878D82A}">
                    <a16:rowId xmlns:a16="http://schemas.microsoft.com/office/drawing/2014/main" val="1804962010"/>
                  </a:ext>
                </a:extLst>
              </a:tr>
              <a:tr h="370840">
                <a:tc>
                  <a:txBody>
                    <a:bodyPr/>
                    <a:lstStyle/>
                    <a:p>
                      <a:r>
                        <a:rPr lang="en-CA" sz="1200" b="1" i="0" u="none" strike="noStrike" cap="none" baseline="0" dirty="0">
                          <a:solidFill>
                            <a:schemeClr val="dk1"/>
                          </a:solidFill>
                          <a:latin typeface="+mn-lt"/>
                          <a:ea typeface="+mn-ea"/>
                          <a:cs typeface="+mn-cs"/>
                          <a:sym typeface="Arial"/>
                        </a:rPr>
                        <a:t>[*=]</a:t>
                      </a:r>
                      <a:endParaRPr lang="en-CA" sz="1200" dirty="0"/>
                    </a:p>
                  </a:txBody>
                  <a:tcPr/>
                </a:tc>
                <a:tc>
                  <a:txBody>
                    <a:bodyPr/>
                    <a:lstStyle/>
                    <a:p>
                      <a:r>
                        <a:rPr lang="en-CA" sz="1200" b="0" i="0" u="none" strike="noStrike" cap="none" baseline="0" dirty="0">
                          <a:solidFill>
                            <a:schemeClr val="dk1"/>
                          </a:solidFill>
                          <a:latin typeface="+mn-lt"/>
                          <a:ea typeface="+mn-ea"/>
                          <a:cs typeface="+mn-cs"/>
                          <a:sym typeface="Arial"/>
                        </a:rPr>
                        <a:t>A specific attribute whose value contains a substring.</a:t>
                      </a:r>
                      <a:endParaRPr lang="en-CA" sz="1200" dirty="0"/>
                    </a:p>
                  </a:txBody>
                  <a:tcPr/>
                </a:tc>
                <a:tc>
                  <a:txBody>
                    <a:bodyPr/>
                    <a:lstStyle/>
                    <a:p>
                      <a:r>
                        <a:rPr lang="en-CA" sz="1200" b="1" i="0" u="none" strike="noStrike" cap="none" baseline="0" dirty="0" err="1">
                          <a:solidFill>
                            <a:schemeClr val="dk1"/>
                          </a:solidFill>
                          <a:latin typeface="+mn-lt"/>
                          <a:ea typeface="+mn-ea"/>
                          <a:cs typeface="+mn-cs"/>
                          <a:sym typeface="Arial"/>
                        </a:rPr>
                        <a:t>img</a:t>
                      </a:r>
                      <a:r>
                        <a:rPr lang="en-CA" sz="1200" b="1" i="0" u="none" strike="noStrike" cap="none" baseline="0" dirty="0">
                          <a:solidFill>
                            <a:schemeClr val="dk1"/>
                          </a:solidFill>
                          <a:latin typeface="+mn-lt"/>
                          <a:ea typeface="+mn-ea"/>
                          <a:cs typeface="+mn-cs"/>
                          <a:sym typeface="Arial"/>
                        </a:rPr>
                        <a:t>[</a:t>
                      </a:r>
                      <a:r>
                        <a:rPr lang="en-CA" sz="1200" b="1" i="0" u="none" strike="noStrike" cap="none" baseline="0" dirty="0" err="1">
                          <a:solidFill>
                            <a:schemeClr val="dk1"/>
                          </a:solidFill>
                          <a:latin typeface="+mn-lt"/>
                          <a:ea typeface="+mn-ea"/>
                          <a:cs typeface="+mn-cs"/>
                          <a:sym typeface="Arial"/>
                        </a:rPr>
                        <a:t>src</a:t>
                      </a:r>
                      <a:r>
                        <a:rPr lang="en-CA" sz="1200" b="1" i="0" u="none" strike="noStrike" cap="none" baseline="0" dirty="0">
                          <a:solidFill>
                            <a:schemeClr val="dk1"/>
                          </a:solidFill>
                          <a:latin typeface="+mn-lt"/>
                          <a:ea typeface="+mn-ea"/>
                          <a:cs typeface="+mn-cs"/>
                          <a:sym typeface="Arial"/>
                        </a:rPr>
                        <a:t>*="flag"]</a:t>
                      </a:r>
                    </a:p>
                    <a:p>
                      <a:r>
                        <a:rPr lang="en-US" sz="1200" b="0" i="0" u="none" strike="noStrike" cap="none" baseline="0" dirty="0">
                          <a:solidFill>
                            <a:schemeClr val="dk1"/>
                          </a:solidFill>
                          <a:latin typeface="+mn-lt"/>
                          <a:ea typeface="+mn-ea"/>
                          <a:cs typeface="+mn-cs"/>
                          <a:sym typeface="Arial"/>
                        </a:rPr>
                        <a:t>Matches any &lt;</a:t>
                      </a:r>
                      <a:r>
                        <a:rPr lang="en-US" sz="1200" b="0" i="0" u="none" strike="noStrike" cap="none" baseline="0" dirty="0" err="1">
                          <a:solidFill>
                            <a:schemeClr val="dk1"/>
                          </a:solidFill>
                          <a:latin typeface="+mn-lt"/>
                          <a:ea typeface="+mn-ea"/>
                          <a:cs typeface="+mn-cs"/>
                          <a:sym typeface="Arial"/>
                        </a:rPr>
                        <a:t>img</a:t>
                      </a:r>
                      <a:r>
                        <a:rPr lang="en-US" sz="1200" b="0" i="0" u="none" strike="noStrike" cap="none" baseline="0" dirty="0">
                          <a:solidFill>
                            <a:schemeClr val="dk1"/>
                          </a:solidFill>
                          <a:latin typeface="+mn-lt"/>
                          <a:ea typeface="+mn-ea"/>
                          <a:cs typeface="+mn-cs"/>
                          <a:sym typeface="Arial"/>
                        </a:rPr>
                        <a:t>&gt; element whose </a:t>
                      </a:r>
                      <a:r>
                        <a:rPr lang="en-US" sz="1200" b="0" i="0" u="none" strike="noStrike" cap="none" baseline="0" dirty="0" err="1">
                          <a:solidFill>
                            <a:schemeClr val="dk1"/>
                          </a:solidFill>
                          <a:latin typeface="+mn-lt"/>
                          <a:ea typeface="+mn-ea"/>
                          <a:cs typeface="+mn-cs"/>
                          <a:sym typeface="Arial"/>
                        </a:rPr>
                        <a:t>src</a:t>
                      </a:r>
                      <a:r>
                        <a:rPr lang="en-US" sz="1200" b="0" i="0" u="none" strike="noStrike" cap="none" baseline="0" dirty="0">
                          <a:solidFill>
                            <a:schemeClr val="dk1"/>
                          </a:solidFill>
                          <a:latin typeface="+mn-lt"/>
                          <a:ea typeface="+mn-ea"/>
                          <a:cs typeface="+mn-cs"/>
                          <a:sym typeface="Arial"/>
                        </a:rPr>
                        <a:t> attribute contains somewhere within it the </a:t>
                      </a:r>
                      <a:r>
                        <a:rPr lang="en-CA" sz="1200" b="0" i="0" u="none" strike="noStrike" cap="none" baseline="0" dirty="0">
                          <a:solidFill>
                            <a:schemeClr val="dk1"/>
                          </a:solidFill>
                          <a:latin typeface="+mn-lt"/>
                          <a:ea typeface="+mn-ea"/>
                          <a:cs typeface="+mn-cs"/>
                          <a:sym typeface="Arial"/>
                        </a:rPr>
                        <a:t>text “flag“</a:t>
                      </a:r>
                      <a:endParaRPr lang="en-CA" sz="1200" dirty="0"/>
                    </a:p>
                  </a:txBody>
                  <a:tcPr/>
                </a:tc>
                <a:extLst>
                  <a:ext uri="{0D108BD9-81ED-4DB2-BD59-A6C34878D82A}">
                    <a16:rowId xmlns:a16="http://schemas.microsoft.com/office/drawing/2014/main" val="1322759105"/>
                  </a:ext>
                </a:extLst>
              </a:tr>
              <a:tr h="370840">
                <a:tc>
                  <a:txBody>
                    <a:bodyPr/>
                    <a:lstStyle/>
                    <a:p>
                      <a:r>
                        <a:rPr lang="en-CA" sz="1200" b="1" i="0" u="none" strike="noStrike" cap="none" baseline="0" dirty="0">
                          <a:solidFill>
                            <a:schemeClr val="dk1"/>
                          </a:solidFill>
                          <a:latin typeface="+mn-lt"/>
                          <a:ea typeface="+mn-ea"/>
                          <a:cs typeface="+mn-cs"/>
                          <a:sym typeface="Arial"/>
                        </a:rPr>
                        <a:t>[$=]</a:t>
                      </a:r>
                      <a:endParaRPr lang="en-CA" sz="1200" dirty="0"/>
                    </a:p>
                  </a:txBody>
                  <a:tcPr/>
                </a:tc>
                <a:tc>
                  <a:txBody>
                    <a:bodyPr/>
                    <a:lstStyle/>
                    <a:p>
                      <a:r>
                        <a:rPr lang="en-CA" sz="1200" b="0" i="0" u="none" strike="noStrike" cap="none" baseline="0" dirty="0">
                          <a:solidFill>
                            <a:schemeClr val="dk1"/>
                          </a:solidFill>
                          <a:latin typeface="+mn-lt"/>
                          <a:ea typeface="+mn-ea"/>
                          <a:cs typeface="+mn-cs"/>
                          <a:sym typeface="Arial"/>
                        </a:rPr>
                        <a:t>A specific attribute whose </a:t>
                      </a:r>
                      <a:r>
                        <a:rPr lang="en-US" sz="1200" b="0" i="0" u="none" strike="noStrike" cap="none" baseline="0" dirty="0">
                          <a:solidFill>
                            <a:schemeClr val="dk1"/>
                          </a:solidFill>
                          <a:latin typeface="+mn-lt"/>
                          <a:ea typeface="+mn-ea"/>
                          <a:cs typeface="+mn-cs"/>
                          <a:sym typeface="Arial"/>
                        </a:rPr>
                        <a:t>value ends with a specified </a:t>
                      </a:r>
                      <a:r>
                        <a:rPr lang="en-CA" sz="1200" b="0" i="0" u="none" strike="noStrike" cap="none" baseline="0" dirty="0">
                          <a:solidFill>
                            <a:schemeClr val="dk1"/>
                          </a:solidFill>
                          <a:latin typeface="+mn-lt"/>
                          <a:ea typeface="+mn-ea"/>
                          <a:cs typeface="+mn-cs"/>
                          <a:sym typeface="Arial"/>
                        </a:rPr>
                        <a:t>value.</a:t>
                      </a:r>
                      <a:endParaRPr lang="en-CA" sz="1200" dirty="0"/>
                    </a:p>
                  </a:txBody>
                  <a:tcPr/>
                </a:tc>
                <a:tc>
                  <a:txBody>
                    <a:bodyPr/>
                    <a:lstStyle/>
                    <a:p>
                      <a:r>
                        <a:rPr lang="en-CA" sz="1200" b="1" i="0" u="none" strike="noStrike" cap="none" baseline="0" dirty="0">
                          <a:solidFill>
                            <a:schemeClr val="dk1"/>
                          </a:solidFill>
                          <a:latin typeface="+mn-lt"/>
                          <a:ea typeface="+mn-ea"/>
                          <a:cs typeface="+mn-cs"/>
                          <a:sym typeface="Arial"/>
                        </a:rPr>
                        <a:t>a[</a:t>
                      </a:r>
                      <a:r>
                        <a:rPr lang="en-CA" sz="1200" b="1" i="0" u="none" strike="noStrike" cap="none" baseline="0" dirty="0" err="1">
                          <a:solidFill>
                            <a:schemeClr val="dk1"/>
                          </a:solidFill>
                          <a:latin typeface="+mn-lt"/>
                          <a:ea typeface="+mn-ea"/>
                          <a:cs typeface="+mn-cs"/>
                          <a:sym typeface="Arial"/>
                        </a:rPr>
                        <a:t>href</a:t>
                      </a:r>
                      <a:r>
                        <a:rPr lang="en-CA" sz="1200" b="1" i="0" u="none" strike="noStrike" cap="none" baseline="0" dirty="0">
                          <a:solidFill>
                            <a:schemeClr val="dk1"/>
                          </a:solidFill>
                          <a:latin typeface="+mn-lt"/>
                          <a:ea typeface="+mn-ea"/>
                          <a:cs typeface="+mn-cs"/>
                          <a:sym typeface="Arial"/>
                        </a:rPr>
                        <a:t>$=".pdf"]</a:t>
                      </a:r>
                    </a:p>
                    <a:p>
                      <a:r>
                        <a:rPr lang="en-US" sz="1200" b="0" i="0" u="none" strike="noStrike" cap="none" baseline="0" dirty="0">
                          <a:solidFill>
                            <a:schemeClr val="dk1"/>
                          </a:solidFill>
                          <a:latin typeface="+mn-lt"/>
                          <a:ea typeface="+mn-ea"/>
                          <a:cs typeface="+mn-cs"/>
                          <a:sym typeface="Arial"/>
                        </a:rPr>
                        <a:t>Matches any &lt;a&gt; element whose </a:t>
                      </a:r>
                      <a:r>
                        <a:rPr lang="en-US" sz="1200" b="0" i="0" u="none" strike="noStrike" cap="none" baseline="0" dirty="0" err="1">
                          <a:solidFill>
                            <a:schemeClr val="dk1"/>
                          </a:solidFill>
                          <a:latin typeface="+mn-lt"/>
                          <a:ea typeface="+mn-ea"/>
                          <a:cs typeface="+mn-cs"/>
                          <a:sym typeface="Arial"/>
                        </a:rPr>
                        <a:t>href</a:t>
                      </a:r>
                      <a:r>
                        <a:rPr lang="en-US" sz="1200" b="0" i="0" u="none" strike="noStrike" cap="none" baseline="0" dirty="0">
                          <a:solidFill>
                            <a:schemeClr val="dk1"/>
                          </a:solidFill>
                          <a:latin typeface="+mn-lt"/>
                          <a:ea typeface="+mn-ea"/>
                          <a:cs typeface="+mn-cs"/>
                          <a:sym typeface="Arial"/>
                        </a:rPr>
                        <a:t> attribute ends with the text “.pdf“</a:t>
                      </a:r>
                      <a:endParaRPr lang="en-CA" sz="1200" dirty="0"/>
                    </a:p>
                  </a:txBody>
                  <a:tcPr/>
                </a:tc>
                <a:extLst>
                  <a:ext uri="{0D108BD9-81ED-4DB2-BD59-A6C34878D82A}">
                    <a16:rowId xmlns:a16="http://schemas.microsoft.com/office/drawing/2014/main" val="3719519171"/>
                  </a:ext>
                </a:extLst>
              </a:tr>
            </a:tbl>
          </a:graphicData>
        </a:graphic>
      </p:graphicFrame>
    </p:spTree>
    <p:extLst>
      <p:ext uri="{BB962C8B-B14F-4D97-AF65-F5344CB8AC3E}">
        <p14:creationId xmlns:p14="http://schemas.microsoft.com/office/powerpoint/2010/main" val="1285467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C91B8-ABEE-4CDB-83DF-200D629AAFB0}"/>
              </a:ext>
            </a:extLst>
          </p:cNvPr>
          <p:cNvSpPr>
            <a:spLocks noGrp="1"/>
          </p:cNvSpPr>
          <p:nvPr>
            <p:ph type="title"/>
          </p:nvPr>
        </p:nvSpPr>
        <p:spPr/>
        <p:txBody>
          <a:bodyPr/>
          <a:lstStyle/>
          <a:p>
            <a:r>
              <a:rPr lang="en-CA" dirty="0"/>
              <a:t>Attribute Selector Example</a:t>
            </a:r>
          </a:p>
        </p:txBody>
      </p:sp>
      <p:sp>
        <p:nvSpPr>
          <p:cNvPr id="3" name="Text Placeholder 2">
            <a:extLst>
              <a:ext uri="{FF2B5EF4-FFF2-40B4-BE49-F238E27FC236}">
                <a16:creationId xmlns:a16="http://schemas.microsoft.com/office/drawing/2014/main" id="{BA498749-ABE7-430E-9438-ABDBD2D0E65C}"/>
              </a:ext>
            </a:extLst>
          </p:cNvPr>
          <p:cNvSpPr>
            <a:spLocks noGrp="1"/>
          </p:cNvSpPr>
          <p:nvPr>
            <p:ph type="body" idx="1"/>
          </p:nvPr>
        </p:nvSpPr>
        <p:spPr>
          <a:xfrm>
            <a:off x="457200" y="1081088"/>
            <a:ext cx="8229599" cy="3532476"/>
          </a:xfrm>
        </p:spPr>
        <p:txBody>
          <a:bodyPr/>
          <a:lstStyle/>
          <a:p>
            <a:pPr marL="114300" indent="0" algn="l">
              <a:buNone/>
            </a:pPr>
            <a:r>
              <a:rPr lang="en-US" sz="1800" b="0" i="0" u="none" strike="noStrike" baseline="0" dirty="0">
                <a:latin typeface="+mj-lt"/>
              </a:rPr>
              <a:t>Here we show an attribute selector style links to show PDF files differently than other links (from Figure 4.5)</a:t>
            </a:r>
            <a:endParaRPr lang="en-CA" dirty="0">
              <a:latin typeface="+mj-lt"/>
            </a:endParaRPr>
          </a:p>
        </p:txBody>
      </p:sp>
      <p:pic>
        <p:nvPicPr>
          <p:cNvPr id="5" name="Picture 4" descr="FIGURE 4.5 Attribute selector example">
            <a:extLst>
              <a:ext uri="{FF2B5EF4-FFF2-40B4-BE49-F238E27FC236}">
                <a16:creationId xmlns:a16="http://schemas.microsoft.com/office/drawing/2014/main" id="{1AD6372E-C974-433F-AC84-4A546A0430C7}"/>
              </a:ext>
            </a:extLst>
          </p:cNvPr>
          <p:cNvPicPr>
            <a:picLocks noChangeAspect="1"/>
          </p:cNvPicPr>
          <p:nvPr/>
        </p:nvPicPr>
        <p:blipFill rotWithShape="1">
          <a:blip r:embed="rId2"/>
          <a:srcRect t="60318"/>
          <a:stretch/>
        </p:blipFill>
        <p:spPr>
          <a:xfrm>
            <a:off x="1210139" y="2571750"/>
            <a:ext cx="6723720" cy="1549101"/>
          </a:xfrm>
          <a:prstGeom prst="rect">
            <a:avLst/>
          </a:prstGeom>
        </p:spPr>
      </p:pic>
    </p:spTree>
    <p:extLst>
      <p:ext uri="{BB962C8B-B14F-4D97-AF65-F5344CB8AC3E}">
        <p14:creationId xmlns:p14="http://schemas.microsoft.com/office/powerpoint/2010/main" val="740376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47A06-BED0-4CEA-AA42-5BA43CA110BD}"/>
              </a:ext>
            </a:extLst>
          </p:cNvPr>
          <p:cNvSpPr>
            <a:spLocks noGrp="1"/>
          </p:cNvSpPr>
          <p:nvPr>
            <p:ph type="title"/>
          </p:nvPr>
        </p:nvSpPr>
        <p:spPr/>
        <p:txBody>
          <a:bodyPr/>
          <a:lstStyle/>
          <a:p>
            <a:r>
              <a:rPr lang="en-CA" sz="2800" dirty="0"/>
              <a:t>Pseudo-Element and Pseudo-Class Selectors</a:t>
            </a:r>
          </a:p>
        </p:txBody>
      </p:sp>
      <p:sp>
        <p:nvSpPr>
          <p:cNvPr id="3" name="Text Placeholder 2">
            <a:extLst>
              <a:ext uri="{FF2B5EF4-FFF2-40B4-BE49-F238E27FC236}">
                <a16:creationId xmlns:a16="http://schemas.microsoft.com/office/drawing/2014/main" id="{0E110654-7CDD-49B8-8F80-7BE8E67AC619}"/>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A </a:t>
            </a:r>
            <a:r>
              <a:rPr lang="en-US" sz="1800" b="1" i="0" u="none" strike="noStrike" baseline="0" dirty="0">
                <a:solidFill>
                  <a:srgbClr val="009A9A"/>
                </a:solidFill>
                <a:latin typeface="+mj-lt"/>
              </a:rPr>
              <a:t>pseudo-element selector </a:t>
            </a:r>
            <a:r>
              <a:rPr lang="en-US" sz="1800" b="0" i="0" u="none" strike="noStrike" baseline="0" dirty="0">
                <a:solidFill>
                  <a:srgbClr val="000000"/>
                </a:solidFill>
                <a:latin typeface="+mj-lt"/>
              </a:rPr>
              <a:t>is a way to select something that does not exist explicitly as an element in the HTML document </a:t>
            </a:r>
            <a:r>
              <a:rPr lang="en-CA" sz="1800" b="0" i="0" u="none" strike="noStrike" baseline="0" dirty="0">
                <a:solidFill>
                  <a:srgbClr val="000000"/>
                </a:solidFill>
                <a:latin typeface="+mj-lt"/>
              </a:rPr>
              <a:t>tree.</a:t>
            </a:r>
          </a:p>
          <a:p>
            <a:pPr algn="l"/>
            <a:r>
              <a:rPr lang="en-US" sz="1800" b="0" i="0" u="none" strike="noStrike" baseline="0" dirty="0">
                <a:latin typeface="+mj-lt"/>
              </a:rPr>
              <a:t>You can select the </a:t>
            </a:r>
            <a:r>
              <a:rPr lang="en-US" sz="1800" b="1" i="0" u="none" strike="noStrike" baseline="0" dirty="0">
                <a:latin typeface="+mj-lt"/>
              </a:rPr>
              <a:t>first line </a:t>
            </a:r>
            <a:r>
              <a:rPr lang="en-US" sz="1800" b="0" i="0" u="none" strike="noStrike" baseline="0" dirty="0">
                <a:latin typeface="+mj-lt"/>
              </a:rPr>
              <a:t>or </a:t>
            </a:r>
            <a:r>
              <a:rPr lang="en-US" sz="1800" b="1" i="0" u="none" strike="noStrike" baseline="0" dirty="0">
                <a:latin typeface="+mj-lt"/>
              </a:rPr>
              <a:t>first letter </a:t>
            </a:r>
            <a:r>
              <a:rPr lang="en-US" sz="1800" b="0" i="0" u="none" strike="noStrike" baseline="0" dirty="0">
                <a:latin typeface="+mj-lt"/>
              </a:rPr>
              <a:t>of any HTML element </a:t>
            </a:r>
            <a:r>
              <a:rPr lang="en-CA" sz="1800" b="0" i="0" u="none" strike="noStrike" baseline="0" dirty="0">
                <a:latin typeface="+mj-lt"/>
              </a:rPr>
              <a:t>using a pseudo-element selector.</a:t>
            </a:r>
          </a:p>
          <a:p>
            <a:pPr marL="114300" indent="0" algn="l">
              <a:buNone/>
            </a:pPr>
            <a:r>
              <a:rPr lang="en-US" sz="1800" i="0" u="none" strike="noStrike" baseline="0" dirty="0">
                <a:solidFill>
                  <a:schemeClr val="tx1"/>
                </a:solidFill>
                <a:latin typeface="+mj-lt"/>
              </a:rPr>
              <a:t>A</a:t>
            </a:r>
            <a:r>
              <a:rPr lang="en-US" sz="1800" b="1" i="0" u="none" strike="noStrike" baseline="0" dirty="0">
                <a:solidFill>
                  <a:srgbClr val="009A9A"/>
                </a:solidFill>
                <a:latin typeface="+mj-lt"/>
              </a:rPr>
              <a:t> pseudo-class selector </a:t>
            </a:r>
            <a:r>
              <a:rPr lang="en-US" sz="1800" b="0" i="0" u="none" strike="noStrike" baseline="0" dirty="0">
                <a:solidFill>
                  <a:srgbClr val="000000"/>
                </a:solidFill>
                <a:latin typeface="+mj-lt"/>
              </a:rPr>
              <a:t>targets either a particular state or a variety of family relationships</a:t>
            </a:r>
          </a:p>
          <a:p>
            <a:pPr algn="l"/>
            <a:r>
              <a:rPr lang="en-US" sz="1800" dirty="0">
                <a:latin typeface="+mj-lt"/>
              </a:rPr>
              <a:t>T</a:t>
            </a:r>
            <a:r>
              <a:rPr lang="en-US" sz="1800" b="0" i="0" u="none" strike="noStrike" baseline="0" dirty="0">
                <a:latin typeface="+mj-lt"/>
              </a:rPr>
              <a:t>his type of selector is for targeting link states and </a:t>
            </a:r>
            <a:r>
              <a:rPr lang="en-CA" sz="1800" b="0" i="0" u="none" strike="noStrike" baseline="0" dirty="0">
                <a:latin typeface="+mj-lt"/>
              </a:rPr>
              <a:t>for adding hover styling for other elements</a:t>
            </a:r>
            <a:endParaRPr lang="en-CA" dirty="0">
              <a:latin typeface="+mj-lt"/>
            </a:endParaRPr>
          </a:p>
        </p:txBody>
      </p:sp>
    </p:spTree>
    <p:extLst>
      <p:ext uri="{BB962C8B-B14F-4D97-AF65-F5344CB8AC3E}">
        <p14:creationId xmlns:p14="http://schemas.microsoft.com/office/powerpoint/2010/main" val="1205340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3391-ADAD-4A0B-8669-5C88CFF48450}"/>
              </a:ext>
            </a:extLst>
          </p:cNvPr>
          <p:cNvSpPr>
            <a:spLocks noGrp="1"/>
          </p:cNvSpPr>
          <p:nvPr>
            <p:ph type="title"/>
          </p:nvPr>
        </p:nvSpPr>
        <p:spPr/>
        <p:txBody>
          <a:bodyPr/>
          <a:lstStyle/>
          <a:p>
            <a:r>
              <a:rPr lang="en-US" sz="2400" dirty="0"/>
              <a:t>Common Pseudo-Class and Pseudo-Element Selectors</a:t>
            </a:r>
            <a:endParaRPr lang="en-CA" sz="2400" dirty="0"/>
          </a:p>
        </p:txBody>
      </p:sp>
      <p:sp>
        <p:nvSpPr>
          <p:cNvPr id="3" name="Text Placeholder 2">
            <a:extLst>
              <a:ext uri="{FF2B5EF4-FFF2-40B4-BE49-F238E27FC236}">
                <a16:creationId xmlns:a16="http://schemas.microsoft.com/office/drawing/2014/main" id="{798CD53D-FA33-4FCB-BAA0-B6F703992D93}"/>
              </a:ext>
            </a:extLst>
          </p:cNvPr>
          <p:cNvSpPr>
            <a:spLocks noGrp="1"/>
          </p:cNvSpPr>
          <p:nvPr>
            <p:ph type="body" idx="1"/>
          </p:nvPr>
        </p:nvSpPr>
        <p:spPr/>
        <p:txBody>
          <a:bodyPr/>
          <a:lstStyle/>
          <a:p>
            <a:r>
              <a:rPr lang="en-CA" sz="1400" b="1" i="0" u="none" strike="noStrike" baseline="0" dirty="0">
                <a:latin typeface="+mj-lt"/>
              </a:rPr>
              <a:t>a:link</a:t>
            </a:r>
            <a:r>
              <a:rPr lang="en-US" sz="1400" b="0" i="0" u="none" strike="noStrike" baseline="0" dirty="0">
                <a:latin typeface="+mj-lt"/>
              </a:rPr>
              <a:t> Selects links that have not been visited.</a:t>
            </a:r>
          </a:p>
          <a:p>
            <a:r>
              <a:rPr lang="en-CA" sz="1400" b="1" i="0" u="none" strike="noStrike" baseline="0" dirty="0">
                <a:latin typeface="+mj-lt"/>
              </a:rPr>
              <a:t>a:visited</a:t>
            </a:r>
            <a:r>
              <a:rPr lang="en-US" sz="1400" b="0" i="0" u="none" strike="noStrike" baseline="0" dirty="0">
                <a:latin typeface="+mj-lt"/>
              </a:rPr>
              <a:t> Selects links that have been visited.</a:t>
            </a:r>
          </a:p>
          <a:p>
            <a:r>
              <a:rPr lang="en-CA" sz="1400" b="1" i="0" u="none" strike="noStrike" baseline="0" dirty="0">
                <a:latin typeface="+mj-lt"/>
              </a:rPr>
              <a:t>:hover</a:t>
            </a:r>
            <a:r>
              <a:rPr lang="en-US" sz="1400" b="0" i="0" u="none" strike="noStrike" baseline="0" dirty="0">
                <a:latin typeface="+mj-lt"/>
              </a:rPr>
              <a:t> Selects elements that the mouse pointer is currently above.</a:t>
            </a:r>
          </a:p>
          <a:p>
            <a:pPr algn="l"/>
            <a:r>
              <a:rPr lang="en-CA" sz="1400" b="1" i="0" u="none" strike="noStrike" baseline="0" dirty="0">
                <a:latin typeface="+mj-lt"/>
              </a:rPr>
              <a:t>:active</a:t>
            </a:r>
            <a:r>
              <a:rPr lang="en-US" sz="1400" b="0" i="0" u="none" strike="noStrike" baseline="0" dirty="0">
                <a:latin typeface="+mj-lt"/>
              </a:rPr>
              <a:t> Selects an element that is being activated by the user. A typical example is a link that is being clicked.</a:t>
            </a:r>
          </a:p>
          <a:p>
            <a:pPr algn="l"/>
            <a:r>
              <a:rPr lang="en-CA" sz="1400" b="1" i="0" u="none" strike="noStrike" baseline="0" dirty="0">
                <a:latin typeface="+mj-lt"/>
              </a:rPr>
              <a:t>:first-child</a:t>
            </a:r>
            <a:r>
              <a:rPr lang="en-US" sz="1400" b="0" i="0" u="none" strike="noStrike" baseline="0" dirty="0">
                <a:latin typeface="+mj-lt"/>
              </a:rPr>
              <a:t> Selects an element that is the first child of its parent.</a:t>
            </a:r>
            <a:endParaRPr lang="en-US" sz="1400" dirty="0">
              <a:latin typeface="+mj-lt"/>
            </a:endParaRPr>
          </a:p>
          <a:p>
            <a:pPr algn="l"/>
            <a:r>
              <a:rPr lang="en-CA" sz="1400" b="1" i="0" u="none" strike="noStrike" baseline="0" dirty="0">
                <a:latin typeface="+mj-lt"/>
              </a:rPr>
              <a:t>:first-letter</a:t>
            </a:r>
            <a:r>
              <a:rPr lang="en-US" sz="1400" b="0" i="0" u="none" strike="noStrike" baseline="0" dirty="0">
                <a:latin typeface="+mj-lt"/>
              </a:rPr>
              <a:t> Selects the first letter of an element.</a:t>
            </a:r>
          </a:p>
          <a:p>
            <a:pPr algn="l"/>
            <a:r>
              <a:rPr lang="en-CA" sz="1400" b="1" i="0" u="none" strike="noStrike" baseline="0" dirty="0">
                <a:latin typeface="+mj-lt"/>
              </a:rPr>
              <a:t>:first-line</a:t>
            </a:r>
            <a:r>
              <a:rPr lang="en-US" sz="1400" b="0" i="0" u="none" strike="noStrike" baseline="0" dirty="0">
                <a:latin typeface="+mj-lt"/>
              </a:rPr>
              <a:t> Selects the first line of an element.</a:t>
            </a:r>
          </a:p>
          <a:p>
            <a:pPr algn="l"/>
            <a:r>
              <a:rPr lang="en-US" sz="1400" dirty="0">
                <a:latin typeface="+mj-lt"/>
              </a:rPr>
              <a:t>Table 4.5 for more common selectors.</a:t>
            </a:r>
            <a:endParaRPr lang="en-CA" sz="1400" dirty="0">
              <a:latin typeface="+mj-lt"/>
            </a:endParaRPr>
          </a:p>
        </p:txBody>
      </p:sp>
    </p:spTree>
    <p:extLst>
      <p:ext uri="{BB962C8B-B14F-4D97-AF65-F5344CB8AC3E}">
        <p14:creationId xmlns:p14="http://schemas.microsoft.com/office/powerpoint/2010/main" val="450839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9DA2E-52A2-4822-A9E9-B0FF7BEA8956}"/>
              </a:ext>
            </a:extLst>
          </p:cNvPr>
          <p:cNvSpPr>
            <a:spLocks noGrp="1"/>
          </p:cNvSpPr>
          <p:nvPr>
            <p:ph type="title"/>
          </p:nvPr>
        </p:nvSpPr>
        <p:spPr/>
        <p:txBody>
          <a:bodyPr/>
          <a:lstStyle/>
          <a:p>
            <a:r>
              <a:rPr lang="en-US" sz="2800" dirty="0"/>
              <a:t>Styling a link using pseudo-class selectors</a:t>
            </a:r>
            <a:endParaRPr lang="en-CA" sz="2800" dirty="0"/>
          </a:p>
        </p:txBody>
      </p:sp>
      <p:pic>
        <p:nvPicPr>
          <p:cNvPr id="5" name="Picture 4" descr="FIGURE 4.6 Styling a link using pseudo-class selectors">
            <a:extLst>
              <a:ext uri="{FF2B5EF4-FFF2-40B4-BE49-F238E27FC236}">
                <a16:creationId xmlns:a16="http://schemas.microsoft.com/office/drawing/2014/main" id="{CA1EB892-3713-445B-B4E6-A6B95F8F7CDB}"/>
              </a:ext>
            </a:extLst>
          </p:cNvPr>
          <p:cNvPicPr>
            <a:picLocks noChangeAspect="1"/>
          </p:cNvPicPr>
          <p:nvPr/>
        </p:nvPicPr>
        <p:blipFill>
          <a:blip r:embed="rId2"/>
          <a:stretch>
            <a:fillRect/>
          </a:stretch>
        </p:blipFill>
        <p:spPr>
          <a:xfrm>
            <a:off x="1400753" y="984487"/>
            <a:ext cx="6342494" cy="3675051"/>
          </a:xfrm>
          <a:prstGeom prst="rect">
            <a:avLst/>
          </a:prstGeom>
        </p:spPr>
      </p:pic>
    </p:spTree>
    <p:extLst>
      <p:ext uri="{BB962C8B-B14F-4D97-AF65-F5344CB8AC3E}">
        <p14:creationId xmlns:p14="http://schemas.microsoft.com/office/powerpoint/2010/main" val="1005395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29F8A-35E6-44B4-B604-2C71BBCE1D97}"/>
              </a:ext>
            </a:extLst>
          </p:cNvPr>
          <p:cNvSpPr>
            <a:spLocks noGrp="1"/>
          </p:cNvSpPr>
          <p:nvPr>
            <p:ph type="title"/>
          </p:nvPr>
        </p:nvSpPr>
        <p:spPr/>
        <p:txBody>
          <a:bodyPr/>
          <a:lstStyle/>
          <a:p>
            <a:r>
              <a:rPr lang="en-CA" dirty="0"/>
              <a:t>What Is CSS?</a:t>
            </a:r>
          </a:p>
        </p:txBody>
      </p:sp>
      <p:sp>
        <p:nvSpPr>
          <p:cNvPr id="3" name="Text Placeholder 2">
            <a:extLst>
              <a:ext uri="{FF2B5EF4-FFF2-40B4-BE49-F238E27FC236}">
                <a16:creationId xmlns:a16="http://schemas.microsoft.com/office/drawing/2014/main" id="{0517DBEF-5DC2-431A-BF31-8C40D61A4C93}"/>
              </a:ext>
            </a:extLst>
          </p:cNvPr>
          <p:cNvSpPr>
            <a:spLocks noGrp="1"/>
          </p:cNvSpPr>
          <p:nvPr>
            <p:ph type="body" idx="1"/>
          </p:nvPr>
        </p:nvSpPr>
        <p:spPr/>
        <p:txBody>
          <a:bodyPr/>
          <a:lstStyle/>
          <a:p>
            <a:r>
              <a:rPr lang="en-US" sz="1800" b="0" i="0" u="none" strike="noStrike" baseline="0" dirty="0">
                <a:latin typeface="+mj-lt"/>
              </a:rPr>
              <a:t>CSS is a W3C standard for describing the appearance of HTML elements.</a:t>
            </a:r>
          </a:p>
          <a:p>
            <a:pPr algn="l"/>
            <a:r>
              <a:rPr lang="en-US" sz="1800" b="0" i="0" u="none" strike="noStrike" baseline="0" dirty="0">
                <a:latin typeface="+mj-lt"/>
              </a:rPr>
              <a:t>With CSS, we can assign font properties, colors, sizes, borders, background images, positioning and even animate elements </a:t>
            </a:r>
            <a:r>
              <a:rPr lang="en-CA" sz="1800" b="0" i="0" u="none" strike="noStrike" baseline="0" dirty="0">
                <a:latin typeface="+mj-lt"/>
              </a:rPr>
              <a:t>on the page.</a:t>
            </a:r>
          </a:p>
          <a:p>
            <a:pPr algn="l"/>
            <a:r>
              <a:rPr lang="en-US" sz="1800" b="0" i="0" u="none" strike="noStrike" baseline="0" dirty="0">
                <a:latin typeface="+mj-lt"/>
              </a:rPr>
              <a:t>CSS can be added directly to any HTML element (via the style attribute), within the &lt;head&gt; element, or, most commonly, in a separate text file that contains only CSS.</a:t>
            </a:r>
            <a:endParaRPr lang="en-CA" dirty="0">
              <a:latin typeface="+mj-lt"/>
            </a:endParaRPr>
          </a:p>
        </p:txBody>
      </p:sp>
    </p:spTree>
    <p:extLst>
      <p:ext uri="{BB962C8B-B14F-4D97-AF65-F5344CB8AC3E}">
        <p14:creationId xmlns:p14="http://schemas.microsoft.com/office/powerpoint/2010/main" val="1728570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49390-66DA-4EAD-8DC6-7A894E5A834F}"/>
              </a:ext>
            </a:extLst>
          </p:cNvPr>
          <p:cNvSpPr>
            <a:spLocks noGrp="1"/>
          </p:cNvSpPr>
          <p:nvPr>
            <p:ph type="title"/>
          </p:nvPr>
        </p:nvSpPr>
        <p:spPr/>
        <p:txBody>
          <a:bodyPr/>
          <a:lstStyle/>
          <a:p>
            <a:r>
              <a:rPr lang="en-US" dirty="0"/>
              <a:t>Syntax of a descendant selection</a:t>
            </a:r>
            <a:endParaRPr lang="en-CA" dirty="0"/>
          </a:p>
        </p:txBody>
      </p:sp>
      <p:pic>
        <p:nvPicPr>
          <p:cNvPr id="5" name="Picture 4" descr="FIGURE 4.7 Syntax of a descendant selection">
            <a:extLst>
              <a:ext uri="{FF2B5EF4-FFF2-40B4-BE49-F238E27FC236}">
                <a16:creationId xmlns:a16="http://schemas.microsoft.com/office/drawing/2014/main" id="{6522C61B-B982-48FA-81B5-D5248BD30648}"/>
              </a:ext>
            </a:extLst>
          </p:cNvPr>
          <p:cNvPicPr>
            <a:picLocks noChangeAspect="1"/>
          </p:cNvPicPr>
          <p:nvPr/>
        </p:nvPicPr>
        <p:blipFill>
          <a:blip r:embed="rId2"/>
          <a:stretch>
            <a:fillRect/>
          </a:stretch>
        </p:blipFill>
        <p:spPr>
          <a:xfrm>
            <a:off x="1527586" y="1560780"/>
            <a:ext cx="6271708" cy="2021939"/>
          </a:xfrm>
          <a:prstGeom prst="rect">
            <a:avLst/>
          </a:prstGeom>
        </p:spPr>
      </p:pic>
    </p:spTree>
    <p:extLst>
      <p:ext uri="{BB962C8B-B14F-4D97-AF65-F5344CB8AC3E}">
        <p14:creationId xmlns:p14="http://schemas.microsoft.com/office/powerpoint/2010/main" val="3451404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AADD1-7028-46D6-B715-C3113B925CF6}"/>
              </a:ext>
            </a:extLst>
          </p:cNvPr>
          <p:cNvSpPr>
            <a:spLocks noGrp="1"/>
          </p:cNvSpPr>
          <p:nvPr>
            <p:ph type="title"/>
          </p:nvPr>
        </p:nvSpPr>
        <p:spPr/>
        <p:txBody>
          <a:bodyPr/>
          <a:lstStyle/>
          <a:p>
            <a:r>
              <a:rPr lang="en-CA" dirty="0"/>
              <a:t>Contextual Selectors</a:t>
            </a:r>
          </a:p>
        </p:txBody>
      </p:sp>
      <p:sp>
        <p:nvSpPr>
          <p:cNvPr id="3" name="Text Placeholder 2">
            <a:extLst>
              <a:ext uri="{FF2B5EF4-FFF2-40B4-BE49-F238E27FC236}">
                <a16:creationId xmlns:a16="http://schemas.microsoft.com/office/drawing/2014/main" id="{2F8BD6D7-C6A0-4528-9309-8F486F5461B1}"/>
              </a:ext>
            </a:extLst>
          </p:cNvPr>
          <p:cNvSpPr>
            <a:spLocks noGrp="1"/>
          </p:cNvSpPr>
          <p:nvPr>
            <p:ph type="body" idx="1"/>
          </p:nvPr>
        </p:nvSpPr>
        <p:spPr/>
        <p:txBody>
          <a:bodyPr/>
          <a:lstStyle/>
          <a:p>
            <a:pPr marL="114300" indent="0" algn="l">
              <a:buNone/>
            </a:pPr>
            <a:r>
              <a:rPr lang="en-US" sz="1400" b="0" i="0" u="none" strike="noStrike" baseline="0" dirty="0">
                <a:solidFill>
                  <a:srgbClr val="000000"/>
                </a:solidFill>
                <a:latin typeface="+mj-lt"/>
              </a:rPr>
              <a:t>A </a:t>
            </a:r>
            <a:r>
              <a:rPr lang="en-US" sz="1400" b="1" i="0" u="none" strike="noStrike" baseline="0" dirty="0">
                <a:solidFill>
                  <a:srgbClr val="009A9A"/>
                </a:solidFill>
                <a:latin typeface="+mj-lt"/>
              </a:rPr>
              <a:t>contextual selector </a:t>
            </a:r>
            <a:r>
              <a:rPr lang="en-US" sz="1400" b="0" i="0" u="none" strike="noStrike" baseline="0" dirty="0">
                <a:solidFill>
                  <a:srgbClr val="000000"/>
                </a:solidFill>
                <a:latin typeface="+mj-lt"/>
              </a:rPr>
              <a:t>(in CSS3 also called </a:t>
            </a:r>
            <a:r>
              <a:rPr lang="en-US" sz="1400" b="1" i="0" u="none" strike="noStrike" baseline="0" dirty="0">
                <a:solidFill>
                  <a:srgbClr val="009A9A"/>
                </a:solidFill>
                <a:latin typeface="+mj-lt"/>
              </a:rPr>
              <a:t>combinators</a:t>
            </a:r>
            <a:r>
              <a:rPr lang="en-US" sz="1400" b="0" i="0" u="none" strike="noStrike" baseline="0" dirty="0">
                <a:solidFill>
                  <a:srgbClr val="000000"/>
                </a:solidFill>
                <a:latin typeface="+mj-lt"/>
              </a:rPr>
              <a:t>) allows you to select elements based on their </a:t>
            </a:r>
            <a:r>
              <a:rPr lang="en-US" sz="1400" b="0" i="1" u="none" strike="noStrike" baseline="0" dirty="0">
                <a:solidFill>
                  <a:srgbClr val="000000"/>
                </a:solidFill>
                <a:latin typeface="+mj-lt"/>
              </a:rPr>
              <a:t>ancestors</a:t>
            </a:r>
            <a:r>
              <a:rPr lang="en-US" sz="1400" b="0" i="0" u="none" strike="noStrike" baseline="0" dirty="0">
                <a:solidFill>
                  <a:srgbClr val="000000"/>
                </a:solidFill>
                <a:latin typeface="+mj-lt"/>
              </a:rPr>
              <a:t>, </a:t>
            </a:r>
            <a:r>
              <a:rPr lang="en-US" sz="1400" b="0" i="1" u="none" strike="noStrike" baseline="0" dirty="0">
                <a:solidFill>
                  <a:srgbClr val="000000"/>
                </a:solidFill>
                <a:latin typeface="+mj-lt"/>
              </a:rPr>
              <a:t>descendants</a:t>
            </a:r>
            <a:r>
              <a:rPr lang="en-US" sz="1400" b="0" i="0" u="none" strike="noStrike" baseline="0" dirty="0">
                <a:solidFill>
                  <a:srgbClr val="000000"/>
                </a:solidFill>
                <a:latin typeface="+mj-lt"/>
              </a:rPr>
              <a:t>, or </a:t>
            </a:r>
            <a:r>
              <a:rPr lang="en-US" sz="1400" b="0" i="1" u="none" strike="noStrike" baseline="0" dirty="0">
                <a:solidFill>
                  <a:srgbClr val="000000"/>
                </a:solidFill>
                <a:latin typeface="+mj-lt"/>
              </a:rPr>
              <a:t>siblings</a:t>
            </a:r>
            <a:r>
              <a:rPr lang="en-US" sz="1400" b="0" i="0" u="none" strike="noStrike" baseline="0" dirty="0">
                <a:solidFill>
                  <a:srgbClr val="000000"/>
                </a:solidFill>
                <a:latin typeface="+mj-lt"/>
              </a:rPr>
              <a:t>.</a:t>
            </a:r>
          </a:p>
          <a:p>
            <a:pPr algn="l"/>
            <a:r>
              <a:rPr lang="en-US" sz="1400" b="0" i="0" u="none" strike="noStrike" baseline="0" dirty="0">
                <a:solidFill>
                  <a:srgbClr val="000000"/>
                </a:solidFill>
                <a:latin typeface="+mj-lt"/>
              </a:rPr>
              <a:t>A </a:t>
            </a:r>
            <a:r>
              <a:rPr lang="en-US" sz="1400" b="1" i="0" u="none" strike="noStrike" baseline="0" dirty="0">
                <a:solidFill>
                  <a:srgbClr val="009A9A"/>
                </a:solidFill>
                <a:latin typeface="+mj-lt"/>
              </a:rPr>
              <a:t>descendant selector </a:t>
            </a:r>
            <a:r>
              <a:rPr lang="en-US" sz="1400" b="0" i="0" u="none" strike="noStrike" baseline="0" dirty="0">
                <a:solidFill>
                  <a:srgbClr val="000000"/>
                </a:solidFill>
                <a:latin typeface="+mj-lt"/>
              </a:rPr>
              <a:t>matches all elements that are contained within another element. The character used to indicate descendant selection is a space “ “</a:t>
            </a:r>
          </a:p>
          <a:p>
            <a:pPr algn="l"/>
            <a:r>
              <a:rPr lang="en-US" sz="1400" dirty="0">
                <a:solidFill>
                  <a:srgbClr val="000000"/>
                </a:solidFill>
                <a:latin typeface="+mj-lt"/>
              </a:rPr>
              <a:t>A </a:t>
            </a:r>
            <a:r>
              <a:rPr lang="en-US" sz="1400" b="1" dirty="0">
                <a:solidFill>
                  <a:srgbClr val="009A9A"/>
                </a:solidFill>
                <a:latin typeface="+mj-lt"/>
              </a:rPr>
              <a:t>child selector </a:t>
            </a:r>
            <a:r>
              <a:rPr lang="en-US" sz="1400" dirty="0">
                <a:solidFill>
                  <a:srgbClr val="000000"/>
                </a:solidFill>
                <a:latin typeface="+mj-lt"/>
              </a:rPr>
              <a:t>matches </a:t>
            </a:r>
            <a:r>
              <a:rPr lang="en-US" sz="1400" b="0" i="0" u="none" strike="noStrike" baseline="0" dirty="0">
                <a:latin typeface="+mj-lt"/>
              </a:rPr>
              <a:t>a specified element that is a direct child of the specified </a:t>
            </a:r>
            <a:r>
              <a:rPr lang="en-CA" sz="1400" b="0" i="0" u="none" strike="noStrike" baseline="0" dirty="0">
                <a:latin typeface="+mj-lt"/>
              </a:rPr>
              <a:t>element. </a:t>
            </a:r>
            <a:r>
              <a:rPr lang="en-US" sz="1400" b="0" i="0" u="none" strike="noStrike" baseline="0" dirty="0">
                <a:solidFill>
                  <a:srgbClr val="000000"/>
                </a:solidFill>
                <a:latin typeface="+mj-lt"/>
              </a:rPr>
              <a:t>The character used is a “&gt;”</a:t>
            </a:r>
          </a:p>
          <a:p>
            <a:r>
              <a:rPr lang="en-US" sz="1400" dirty="0">
                <a:solidFill>
                  <a:srgbClr val="000000"/>
                </a:solidFill>
                <a:latin typeface="+mj-lt"/>
              </a:rPr>
              <a:t>An </a:t>
            </a:r>
            <a:r>
              <a:rPr lang="en-US" sz="1400" b="1" dirty="0">
                <a:solidFill>
                  <a:srgbClr val="009A9A"/>
                </a:solidFill>
                <a:latin typeface="+mj-lt"/>
              </a:rPr>
              <a:t>Adjacent selector </a:t>
            </a:r>
            <a:r>
              <a:rPr lang="en-US" sz="1400" dirty="0">
                <a:solidFill>
                  <a:srgbClr val="000000"/>
                </a:solidFill>
                <a:latin typeface="+mj-lt"/>
              </a:rPr>
              <a:t>matches a</a:t>
            </a:r>
            <a:r>
              <a:rPr lang="en-US" sz="1400" b="0" i="0" u="none" strike="noStrike" baseline="0" dirty="0">
                <a:latin typeface="+mj-lt"/>
              </a:rPr>
              <a:t> specified element that is the </a:t>
            </a:r>
            <a:r>
              <a:rPr lang="en-CA" sz="1400" b="0" i="0" u="none" strike="noStrike" baseline="0" dirty="0">
                <a:latin typeface="+mj-lt"/>
              </a:rPr>
              <a:t>next sibling of the specified element. </a:t>
            </a:r>
            <a:r>
              <a:rPr lang="en-US" sz="1400" b="0" i="0" u="none" strike="noStrike" baseline="0" dirty="0">
                <a:solidFill>
                  <a:srgbClr val="000000"/>
                </a:solidFill>
                <a:latin typeface="+mj-lt"/>
              </a:rPr>
              <a:t>The character used is a “+”</a:t>
            </a:r>
          </a:p>
          <a:p>
            <a:r>
              <a:rPr lang="en-US" sz="1400" dirty="0">
                <a:solidFill>
                  <a:srgbClr val="000000"/>
                </a:solidFill>
                <a:latin typeface="+mj-lt"/>
              </a:rPr>
              <a:t>A </a:t>
            </a:r>
            <a:r>
              <a:rPr lang="en-US" sz="1400" b="1" dirty="0">
                <a:solidFill>
                  <a:srgbClr val="009A9A"/>
                </a:solidFill>
                <a:latin typeface="+mj-lt"/>
              </a:rPr>
              <a:t>General selector </a:t>
            </a:r>
            <a:r>
              <a:rPr lang="en-US" sz="1400" dirty="0">
                <a:solidFill>
                  <a:srgbClr val="000000"/>
                </a:solidFill>
                <a:latin typeface="+mj-lt"/>
              </a:rPr>
              <a:t>matches </a:t>
            </a:r>
            <a:r>
              <a:rPr lang="en-CA" sz="1400" b="0" i="0" u="none" strike="noStrike" baseline="0" dirty="0">
                <a:latin typeface="+mj-lt"/>
              </a:rPr>
              <a:t>All following elements that </a:t>
            </a:r>
            <a:r>
              <a:rPr lang="en-US" sz="1400" b="0" i="0" u="none" strike="noStrike" baseline="0" dirty="0">
                <a:latin typeface="+mj-lt"/>
              </a:rPr>
              <a:t>shares the same parent as the </a:t>
            </a:r>
            <a:r>
              <a:rPr lang="en-CA" sz="1400" b="0" i="0" u="none" strike="noStrike" baseline="0" dirty="0">
                <a:latin typeface="+mj-lt"/>
              </a:rPr>
              <a:t>specified element. </a:t>
            </a:r>
            <a:r>
              <a:rPr lang="en-US" sz="1400" b="0" i="0" u="none" strike="noStrike" baseline="0" dirty="0">
                <a:solidFill>
                  <a:srgbClr val="000000"/>
                </a:solidFill>
                <a:latin typeface="+mj-lt"/>
              </a:rPr>
              <a:t>The character used is a “~”</a:t>
            </a:r>
            <a:endParaRPr lang="en-CA" sz="1400" dirty="0">
              <a:latin typeface="+mj-lt"/>
            </a:endParaRPr>
          </a:p>
        </p:txBody>
      </p:sp>
    </p:spTree>
    <p:extLst>
      <p:ext uri="{BB962C8B-B14F-4D97-AF65-F5344CB8AC3E}">
        <p14:creationId xmlns:p14="http://schemas.microsoft.com/office/powerpoint/2010/main" val="2935015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7AE59-DB26-475B-98D6-5BA628288D08}"/>
              </a:ext>
            </a:extLst>
          </p:cNvPr>
          <p:cNvSpPr>
            <a:spLocks noGrp="1"/>
          </p:cNvSpPr>
          <p:nvPr>
            <p:ph type="title"/>
          </p:nvPr>
        </p:nvSpPr>
        <p:spPr/>
        <p:txBody>
          <a:bodyPr/>
          <a:lstStyle/>
          <a:p>
            <a:r>
              <a:rPr lang="en-CA" dirty="0"/>
              <a:t>Contextual selectors in action</a:t>
            </a:r>
          </a:p>
        </p:txBody>
      </p:sp>
      <p:pic>
        <p:nvPicPr>
          <p:cNvPr id="5" name="Picture 4" descr="FIGURE 4.8 Contextual selectors in action">
            <a:extLst>
              <a:ext uri="{FF2B5EF4-FFF2-40B4-BE49-F238E27FC236}">
                <a16:creationId xmlns:a16="http://schemas.microsoft.com/office/drawing/2014/main" id="{DE472274-8E9E-4F19-90F8-455E1AF567F9}"/>
              </a:ext>
            </a:extLst>
          </p:cNvPr>
          <p:cNvPicPr>
            <a:picLocks noChangeAspect="1"/>
          </p:cNvPicPr>
          <p:nvPr/>
        </p:nvPicPr>
        <p:blipFill>
          <a:blip r:embed="rId2"/>
          <a:stretch>
            <a:fillRect/>
          </a:stretch>
        </p:blipFill>
        <p:spPr>
          <a:xfrm>
            <a:off x="2262974" y="984487"/>
            <a:ext cx="4618051" cy="3652242"/>
          </a:xfrm>
          <a:prstGeom prst="rect">
            <a:avLst/>
          </a:prstGeom>
        </p:spPr>
      </p:pic>
    </p:spTree>
    <p:extLst>
      <p:ext uri="{BB962C8B-B14F-4D97-AF65-F5344CB8AC3E}">
        <p14:creationId xmlns:p14="http://schemas.microsoft.com/office/powerpoint/2010/main" val="16220030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A9C53-3C33-4CA5-BCA2-6CCFA24A7FF9}"/>
              </a:ext>
            </a:extLst>
          </p:cNvPr>
          <p:cNvSpPr>
            <a:spLocks noGrp="1"/>
          </p:cNvSpPr>
          <p:nvPr>
            <p:ph type="title"/>
          </p:nvPr>
        </p:nvSpPr>
        <p:spPr/>
        <p:txBody>
          <a:bodyPr/>
          <a:lstStyle/>
          <a:p>
            <a:r>
              <a:rPr lang="en-US" dirty="0"/>
              <a:t>The Cascade: How Styles Interact</a:t>
            </a:r>
            <a:endParaRPr lang="en-CA" dirty="0"/>
          </a:p>
        </p:txBody>
      </p:sp>
      <p:sp>
        <p:nvSpPr>
          <p:cNvPr id="3" name="Text Placeholder 2">
            <a:extLst>
              <a:ext uri="{FF2B5EF4-FFF2-40B4-BE49-F238E27FC236}">
                <a16:creationId xmlns:a16="http://schemas.microsoft.com/office/drawing/2014/main" id="{2F6DBC2B-D03B-40BD-BBFF-1892931013B8}"/>
              </a:ext>
            </a:extLst>
          </p:cNvPr>
          <p:cNvSpPr>
            <a:spLocks noGrp="1"/>
          </p:cNvSpPr>
          <p:nvPr>
            <p:ph type="body" idx="1"/>
          </p:nvPr>
        </p:nvSpPr>
        <p:spPr/>
        <p:txBody>
          <a:bodyPr/>
          <a:lstStyle/>
          <a:p>
            <a:pPr marL="114300" indent="0">
              <a:buNone/>
            </a:pPr>
            <a:r>
              <a:rPr lang="en-US" sz="1800" b="0" i="0" u="none" strike="noStrike" baseline="0" dirty="0">
                <a:latin typeface="+mj-lt"/>
              </a:rPr>
              <a:t>The “Cascade” in CSS refers to how conflicting rules are handled.</a:t>
            </a:r>
          </a:p>
          <a:p>
            <a:pPr marL="114300" indent="0" algn="l">
              <a:buNone/>
            </a:pPr>
            <a:r>
              <a:rPr lang="en-US" sz="1800" b="0" i="0" u="none" strike="noStrike" baseline="0" dirty="0">
                <a:latin typeface="+mj-lt"/>
              </a:rPr>
              <a:t>CSS uses the following cascade principles to help it deal with conflicts: </a:t>
            </a:r>
          </a:p>
          <a:p>
            <a:r>
              <a:rPr lang="en-US" sz="1800" b="0" i="0" u="none" strike="noStrike" baseline="0" dirty="0">
                <a:latin typeface="+mj-lt"/>
              </a:rPr>
              <a:t>inheritance,</a:t>
            </a:r>
          </a:p>
          <a:p>
            <a:pPr algn="l"/>
            <a:r>
              <a:rPr lang="en-CA" sz="1800" b="0" i="0" u="none" strike="noStrike" baseline="0" dirty="0">
                <a:latin typeface="+mj-lt"/>
              </a:rPr>
              <a:t>specificity, and </a:t>
            </a:r>
          </a:p>
          <a:p>
            <a:pPr algn="l"/>
            <a:r>
              <a:rPr lang="en-CA" sz="1800" b="0" i="0" u="none" strike="noStrike" baseline="0" dirty="0">
                <a:latin typeface="+mj-lt"/>
              </a:rPr>
              <a:t>location.</a:t>
            </a:r>
            <a:endParaRPr lang="en-CA" dirty="0">
              <a:latin typeface="+mj-lt"/>
            </a:endParaRPr>
          </a:p>
        </p:txBody>
      </p:sp>
    </p:spTree>
    <p:extLst>
      <p:ext uri="{BB962C8B-B14F-4D97-AF65-F5344CB8AC3E}">
        <p14:creationId xmlns:p14="http://schemas.microsoft.com/office/powerpoint/2010/main" val="2809379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A9C53-3C33-4CA5-BCA2-6CCFA24A7FF9}"/>
              </a:ext>
            </a:extLst>
          </p:cNvPr>
          <p:cNvSpPr>
            <a:spLocks noGrp="1"/>
          </p:cNvSpPr>
          <p:nvPr>
            <p:ph type="title"/>
          </p:nvPr>
        </p:nvSpPr>
        <p:spPr/>
        <p:txBody>
          <a:bodyPr/>
          <a:lstStyle/>
          <a:p>
            <a:r>
              <a:rPr lang="en-US" dirty="0"/>
              <a:t>The Cascade: Inheritance</a:t>
            </a:r>
            <a:endParaRPr lang="en-CA" dirty="0"/>
          </a:p>
        </p:txBody>
      </p:sp>
      <p:sp>
        <p:nvSpPr>
          <p:cNvPr id="3" name="Text Placeholder 2">
            <a:extLst>
              <a:ext uri="{FF2B5EF4-FFF2-40B4-BE49-F238E27FC236}">
                <a16:creationId xmlns:a16="http://schemas.microsoft.com/office/drawing/2014/main" id="{2F6DBC2B-D03B-40BD-BBFF-1892931013B8}"/>
              </a:ext>
            </a:extLst>
          </p:cNvPr>
          <p:cNvSpPr>
            <a:spLocks noGrp="1"/>
          </p:cNvSpPr>
          <p:nvPr>
            <p:ph type="body" idx="1"/>
          </p:nvPr>
        </p:nvSpPr>
        <p:spPr>
          <a:xfrm>
            <a:off x="457200" y="1081088"/>
            <a:ext cx="4114800" cy="3532476"/>
          </a:xfrm>
        </p:spPr>
        <p:txBody>
          <a:bodyPr/>
          <a:lstStyle/>
          <a:p>
            <a:pPr marL="114300" indent="0" algn="l">
              <a:buNone/>
            </a:pPr>
            <a:r>
              <a:rPr lang="en-US" b="1" i="0" u="none" strike="noStrike" baseline="0" dirty="0">
                <a:solidFill>
                  <a:srgbClr val="009A9A"/>
                </a:solidFill>
                <a:latin typeface="+mj-lt"/>
              </a:rPr>
              <a:t>Inheritance </a:t>
            </a:r>
            <a:r>
              <a:rPr lang="en-US" b="0" i="0" u="none" strike="noStrike" baseline="0" dirty="0">
                <a:solidFill>
                  <a:srgbClr val="000000"/>
                </a:solidFill>
                <a:latin typeface="+mj-lt"/>
              </a:rPr>
              <a:t>is the principle that many CSS properties affect their descendants as well as themselves.</a:t>
            </a:r>
          </a:p>
          <a:p>
            <a:r>
              <a:rPr lang="en-US" b="0" i="0" u="none" strike="noStrike" baseline="0" dirty="0">
                <a:solidFill>
                  <a:srgbClr val="000000"/>
                </a:solidFill>
                <a:latin typeface="+mj-lt"/>
              </a:rPr>
              <a:t>Font, color, list, and text properties (from Table 4.1) are inheritable; </a:t>
            </a:r>
          </a:p>
          <a:p>
            <a:r>
              <a:rPr lang="en-US" dirty="0">
                <a:solidFill>
                  <a:srgbClr val="000000"/>
                </a:solidFill>
                <a:latin typeface="+mj-lt"/>
              </a:rPr>
              <a:t>L</a:t>
            </a:r>
            <a:r>
              <a:rPr lang="en-US" b="0" i="0" u="none" strike="noStrike" baseline="0" dirty="0">
                <a:solidFill>
                  <a:srgbClr val="000000"/>
                </a:solidFill>
                <a:latin typeface="+mj-lt"/>
              </a:rPr>
              <a:t>ayout, sizing, border, background, and spacing properties are not.</a:t>
            </a:r>
          </a:p>
          <a:p>
            <a:pPr algn="l"/>
            <a:r>
              <a:rPr lang="en-US" b="0" i="0" u="none" strike="noStrike" baseline="0" dirty="0">
                <a:latin typeface="+mj-lt"/>
              </a:rPr>
              <a:t>it is also possible to inherit properties that are normally </a:t>
            </a:r>
            <a:r>
              <a:rPr lang="en-CA" b="0" i="0" u="none" strike="noStrike" baseline="0" dirty="0">
                <a:latin typeface="+mj-lt"/>
              </a:rPr>
              <a:t>not inheritable using </a:t>
            </a:r>
            <a:r>
              <a:rPr lang="en-CA" b="1" i="0" u="none" strike="noStrike" baseline="0" dirty="0">
                <a:latin typeface="+mj-lt"/>
              </a:rPr>
              <a:t>inherit</a:t>
            </a:r>
            <a:endParaRPr lang="en-CA" sz="1400" b="1" dirty="0">
              <a:latin typeface="+mj-lt"/>
            </a:endParaRPr>
          </a:p>
        </p:txBody>
      </p:sp>
      <p:pic>
        <p:nvPicPr>
          <p:cNvPr id="5" name="Picture 4" descr="FIGURE 4.11 Inheritance&#10;">
            <a:extLst>
              <a:ext uri="{FF2B5EF4-FFF2-40B4-BE49-F238E27FC236}">
                <a16:creationId xmlns:a16="http://schemas.microsoft.com/office/drawing/2014/main" id="{F2CAD33F-E7F3-4260-88E7-9DCA4ED17D96}"/>
              </a:ext>
            </a:extLst>
          </p:cNvPr>
          <p:cNvPicPr>
            <a:picLocks noChangeAspect="1"/>
          </p:cNvPicPr>
          <p:nvPr/>
        </p:nvPicPr>
        <p:blipFill>
          <a:blip r:embed="rId2"/>
          <a:stretch>
            <a:fillRect/>
          </a:stretch>
        </p:blipFill>
        <p:spPr>
          <a:xfrm>
            <a:off x="4352695" y="1651624"/>
            <a:ext cx="4334105" cy="2391403"/>
          </a:xfrm>
          <a:prstGeom prst="rect">
            <a:avLst/>
          </a:prstGeom>
        </p:spPr>
      </p:pic>
    </p:spTree>
    <p:extLst>
      <p:ext uri="{BB962C8B-B14F-4D97-AF65-F5344CB8AC3E}">
        <p14:creationId xmlns:p14="http://schemas.microsoft.com/office/powerpoint/2010/main" val="14978493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A9C53-3C33-4CA5-BCA2-6CCFA24A7FF9}"/>
              </a:ext>
            </a:extLst>
          </p:cNvPr>
          <p:cNvSpPr>
            <a:spLocks noGrp="1"/>
          </p:cNvSpPr>
          <p:nvPr>
            <p:ph type="title"/>
          </p:nvPr>
        </p:nvSpPr>
        <p:spPr/>
        <p:txBody>
          <a:bodyPr/>
          <a:lstStyle/>
          <a:p>
            <a:r>
              <a:rPr lang="en-US" dirty="0"/>
              <a:t>The Cascade: Specificity</a:t>
            </a:r>
            <a:endParaRPr lang="en-CA" dirty="0"/>
          </a:p>
        </p:txBody>
      </p:sp>
      <p:sp>
        <p:nvSpPr>
          <p:cNvPr id="3" name="Text Placeholder 2">
            <a:extLst>
              <a:ext uri="{FF2B5EF4-FFF2-40B4-BE49-F238E27FC236}">
                <a16:creationId xmlns:a16="http://schemas.microsoft.com/office/drawing/2014/main" id="{2F6DBC2B-D03B-40BD-BBFF-1892931013B8}"/>
              </a:ext>
            </a:extLst>
          </p:cNvPr>
          <p:cNvSpPr>
            <a:spLocks noGrp="1"/>
          </p:cNvSpPr>
          <p:nvPr>
            <p:ph type="body" idx="1"/>
          </p:nvPr>
        </p:nvSpPr>
        <p:spPr>
          <a:xfrm>
            <a:off x="457199" y="1081088"/>
            <a:ext cx="4254649" cy="3532476"/>
          </a:xfrm>
        </p:spPr>
        <p:txBody>
          <a:bodyPr/>
          <a:lstStyle/>
          <a:p>
            <a:pPr marL="114300" indent="0" algn="l">
              <a:buNone/>
            </a:pPr>
            <a:r>
              <a:rPr lang="en-US" b="1" i="0" u="none" strike="noStrike" baseline="0" dirty="0">
                <a:solidFill>
                  <a:srgbClr val="009A9A"/>
                </a:solidFill>
                <a:latin typeface="+mj-lt"/>
              </a:rPr>
              <a:t>Specificity </a:t>
            </a:r>
            <a:r>
              <a:rPr lang="en-US" b="0" i="0" u="none" strike="noStrike" baseline="0" dirty="0">
                <a:solidFill>
                  <a:srgbClr val="000000"/>
                </a:solidFill>
                <a:latin typeface="+mj-lt"/>
              </a:rPr>
              <a:t>is how the browser determines which style rule takes precedence when more than one style rule could be applied.</a:t>
            </a:r>
          </a:p>
          <a:p>
            <a:pPr algn="l"/>
            <a:r>
              <a:rPr lang="en-CA" dirty="0">
                <a:latin typeface="+mj-lt"/>
              </a:rPr>
              <a:t>T</a:t>
            </a:r>
            <a:r>
              <a:rPr lang="en-CA" b="0" i="0" u="none" strike="noStrike" baseline="0" dirty="0">
                <a:latin typeface="+mj-lt"/>
              </a:rPr>
              <a:t>he more </a:t>
            </a:r>
            <a:r>
              <a:rPr lang="en-US" b="0" i="0" u="none" strike="noStrike" baseline="0" dirty="0">
                <a:latin typeface="+mj-lt"/>
              </a:rPr>
              <a:t>specific selector takes precedence</a:t>
            </a:r>
          </a:p>
          <a:p>
            <a:pPr algn="l"/>
            <a:r>
              <a:rPr lang="en-US" dirty="0">
                <a:latin typeface="+mj-lt"/>
              </a:rPr>
              <a:t>C</a:t>
            </a:r>
            <a:r>
              <a:rPr lang="en-US" b="0" i="0" u="none" strike="noStrike" baseline="0" dirty="0">
                <a:latin typeface="+mj-lt"/>
              </a:rPr>
              <a:t>lass selectors take precedence over element selectors, and id selectors take precedence over class selectors</a:t>
            </a:r>
          </a:p>
          <a:p>
            <a:pPr marL="114300" indent="0" algn="l">
              <a:buNone/>
            </a:pPr>
            <a:r>
              <a:rPr lang="en-US" i="1" dirty="0">
                <a:latin typeface="+mj-lt"/>
              </a:rPr>
              <a:t>Note: In figure 4.14 &lt;body&gt; color and font-weight properties are overridden by the more specific &lt;div&gt; and &lt;p&gt; selectors. </a:t>
            </a:r>
            <a:endParaRPr lang="en-US" b="0" i="1" u="none" strike="noStrike" baseline="0" dirty="0">
              <a:latin typeface="+mj-lt"/>
            </a:endParaRPr>
          </a:p>
          <a:p>
            <a:pPr algn="l"/>
            <a:endParaRPr lang="en-CA" b="1" dirty="0">
              <a:latin typeface="+mj-lt"/>
            </a:endParaRPr>
          </a:p>
        </p:txBody>
      </p:sp>
      <p:pic>
        <p:nvPicPr>
          <p:cNvPr id="8" name="Picture 7" descr="FIGURE 4.14 Specificity">
            <a:extLst>
              <a:ext uri="{FF2B5EF4-FFF2-40B4-BE49-F238E27FC236}">
                <a16:creationId xmlns:a16="http://schemas.microsoft.com/office/drawing/2014/main" id="{51BABD7A-5876-4503-B741-CE20BE2AF4E2}"/>
              </a:ext>
            </a:extLst>
          </p:cNvPr>
          <p:cNvPicPr>
            <a:picLocks noChangeAspect="1"/>
          </p:cNvPicPr>
          <p:nvPr/>
        </p:nvPicPr>
        <p:blipFill>
          <a:blip r:embed="rId2"/>
          <a:stretch>
            <a:fillRect/>
          </a:stretch>
        </p:blipFill>
        <p:spPr>
          <a:xfrm>
            <a:off x="4711849" y="1081088"/>
            <a:ext cx="3974951" cy="3381047"/>
          </a:xfrm>
          <a:prstGeom prst="rect">
            <a:avLst/>
          </a:prstGeom>
        </p:spPr>
      </p:pic>
    </p:spTree>
    <p:extLst>
      <p:ext uri="{BB962C8B-B14F-4D97-AF65-F5344CB8AC3E}">
        <p14:creationId xmlns:p14="http://schemas.microsoft.com/office/powerpoint/2010/main" val="39464288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82CB1-229E-472E-8425-04B99B59F513}"/>
              </a:ext>
            </a:extLst>
          </p:cNvPr>
          <p:cNvSpPr>
            <a:spLocks noGrp="1"/>
          </p:cNvSpPr>
          <p:nvPr>
            <p:ph type="title"/>
          </p:nvPr>
        </p:nvSpPr>
        <p:spPr/>
        <p:txBody>
          <a:bodyPr/>
          <a:lstStyle/>
          <a:p>
            <a:r>
              <a:rPr lang="en-CA" dirty="0"/>
              <a:t>Simplified Specificity algorithm</a:t>
            </a:r>
          </a:p>
        </p:txBody>
      </p:sp>
      <p:pic>
        <p:nvPicPr>
          <p:cNvPr id="5" name="Picture 4" descr="FIGURE 4.15 Specificity algorithm">
            <a:extLst>
              <a:ext uri="{FF2B5EF4-FFF2-40B4-BE49-F238E27FC236}">
                <a16:creationId xmlns:a16="http://schemas.microsoft.com/office/drawing/2014/main" id="{14A9AA06-5B57-4E68-AA30-B0237242F9BF}"/>
              </a:ext>
            </a:extLst>
          </p:cNvPr>
          <p:cNvPicPr>
            <a:picLocks noChangeAspect="1"/>
          </p:cNvPicPr>
          <p:nvPr/>
        </p:nvPicPr>
        <p:blipFill>
          <a:blip r:embed="rId2"/>
          <a:stretch>
            <a:fillRect/>
          </a:stretch>
        </p:blipFill>
        <p:spPr>
          <a:xfrm>
            <a:off x="2880707" y="984487"/>
            <a:ext cx="3382586" cy="3745006"/>
          </a:xfrm>
          <a:prstGeom prst="rect">
            <a:avLst/>
          </a:prstGeom>
        </p:spPr>
      </p:pic>
    </p:spTree>
    <p:extLst>
      <p:ext uri="{BB962C8B-B14F-4D97-AF65-F5344CB8AC3E}">
        <p14:creationId xmlns:p14="http://schemas.microsoft.com/office/powerpoint/2010/main" val="25197787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A9C53-3C33-4CA5-BCA2-6CCFA24A7FF9}"/>
              </a:ext>
            </a:extLst>
          </p:cNvPr>
          <p:cNvSpPr>
            <a:spLocks noGrp="1"/>
          </p:cNvSpPr>
          <p:nvPr>
            <p:ph type="title"/>
          </p:nvPr>
        </p:nvSpPr>
        <p:spPr/>
        <p:txBody>
          <a:bodyPr/>
          <a:lstStyle/>
          <a:p>
            <a:r>
              <a:rPr lang="en-US" dirty="0"/>
              <a:t>The Cascade: Location</a:t>
            </a:r>
            <a:endParaRPr lang="en-CA" dirty="0"/>
          </a:p>
        </p:txBody>
      </p:sp>
      <p:sp>
        <p:nvSpPr>
          <p:cNvPr id="3" name="Text Placeholder 2">
            <a:extLst>
              <a:ext uri="{FF2B5EF4-FFF2-40B4-BE49-F238E27FC236}">
                <a16:creationId xmlns:a16="http://schemas.microsoft.com/office/drawing/2014/main" id="{2F6DBC2B-D03B-40BD-BBFF-1892931013B8}"/>
              </a:ext>
            </a:extLst>
          </p:cNvPr>
          <p:cNvSpPr>
            <a:spLocks noGrp="1"/>
          </p:cNvSpPr>
          <p:nvPr>
            <p:ph type="body" idx="1"/>
          </p:nvPr>
        </p:nvSpPr>
        <p:spPr>
          <a:xfrm>
            <a:off x="457199" y="1081088"/>
            <a:ext cx="4254649" cy="3532476"/>
          </a:xfrm>
        </p:spPr>
        <p:txBody>
          <a:bodyPr/>
          <a:lstStyle/>
          <a:p>
            <a:pPr marL="114300" indent="0" algn="l">
              <a:buNone/>
            </a:pPr>
            <a:r>
              <a:rPr lang="en-US" sz="1800" b="0" i="0" u="none" strike="noStrike" baseline="0" dirty="0">
                <a:solidFill>
                  <a:srgbClr val="000000"/>
                </a:solidFill>
                <a:latin typeface="SabonLTPro-Roman"/>
              </a:rPr>
              <a:t>Finally, when inheritance and specificity cannot determine style precedence, the principle of </a:t>
            </a:r>
            <a:r>
              <a:rPr lang="en-US" sz="1800" b="1" i="0" u="none" strike="noStrike" baseline="0" dirty="0">
                <a:solidFill>
                  <a:srgbClr val="009A9A"/>
                </a:solidFill>
                <a:latin typeface="SabonLTPro-Bold"/>
              </a:rPr>
              <a:t>location </a:t>
            </a:r>
            <a:r>
              <a:rPr lang="en-US" sz="1800" b="0" i="0" u="none" strike="noStrike" baseline="0" dirty="0">
                <a:solidFill>
                  <a:srgbClr val="000000"/>
                </a:solidFill>
                <a:latin typeface="SabonLTPro-Roman"/>
              </a:rPr>
              <a:t>will be used.</a:t>
            </a:r>
          </a:p>
          <a:p>
            <a:pPr marL="114300" indent="0" algn="l">
              <a:buNone/>
            </a:pPr>
            <a:r>
              <a:rPr lang="en-CA" sz="1800" b="0" i="0" u="none" strike="noStrike" baseline="0" dirty="0">
                <a:latin typeface="SabonLTPro-Roman"/>
              </a:rPr>
              <a:t>When rules have the </a:t>
            </a:r>
            <a:r>
              <a:rPr lang="en-US" sz="1800" b="0" i="0" u="none" strike="noStrike" baseline="0" dirty="0">
                <a:latin typeface="SabonLTPro-Roman"/>
              </a:rPr>
              <a:t>same specificity, then the latest are given more weight.</a:t>
            </a:r>
          </a:p>
          <a:p>
            <a:pPr marL="114300" indent="0" algn="l">
              <a:buNone/>
            </a:pPr>
            <a:r>
              <a:rPr lang="en-US" sz="1800" b="0" i="0" u="none" strike="noStrike" baseline="0" dirty="0">
                <a:latin typeface="SabonLTPro-Roman"/>
              </a:rPr>
              <a:t>For instance, an inline style will override one defined in an external author style sheet or an embedded style sheet.</a:t>
            </a:r>
            <a:endParaRPr lang="en-CA" b="1" dirty="0">
              <a:latin typeface="+mj-lt"/>
            </a:endParaRPr>
          </a:p>
        </p:txBody>
      </p:sp>
      <p:pic>
        <p:nvPicPr>
          <p:cNvPr id="5" name="Picture 4" descr="FIGURE 4.16 Location">
            <a:extLst>
              <a:ext uri="{FF2B5EF4-FFF2-40B4-BE49-F238E27FC236}">
                <a16:creationId xmlns:a16="http://schemas.microsoft.com/office/drawing/2014/main" id="{A159C3F4-B002-4F8B-BA43-E5EFAC97C84E}"/>
              </a:ext>
            </a:extLst>
          </p:cNvPr>
          <p:cNvPicPr>
            <a:picLocks noChangeAspect="1"/>
          </p:cNvPicPr>
          <p:nvPr/>
        </p:nvPicPr>
        <p:blipFill>
          <a:blip r:embed="rId2"/>
          <a:stretch>
            <a:fillRect/>
          </a:stretch>
        </p:blipFill>
        <p:spPr>
          <a:xfrm>
            <a:off x="4572000" y="1237129"/>
            <a:ext cx="4095861" cy="2916667"/>
          </a:xfrm>
          <a:prstGeom prst="rect">
            <a:avLst/>
          </a:prstGeom>
        </p:spPr>
      </p:pic>
    </p:spTree>
    <p:extLst>
      <p:ext uri="{BB962C8B-B14F-4D97-AF65-F5344CB8AC3E}">
        <p14:creationId xmlns:p14="http://schemas.microsoft.com/office/powerpoint/2010/main" val="16545039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DA520-7A33-44EE-8658-B13E6BF5F55B}"/>
              </a:ext>
            </a:extLst>
          </p:cNvPr>
          <p:cNvSpPr>
            <a:spLocks noGrp="1"/>
          </p:cNvSpPr>
          <p:nvPr>
            <p:ph type="title"/>
          </p:nvPr>
        </p:nvSpPr>
        <p:spPr/>
        <p:txBody>
          <a:bodyPr/>
          <a:lstStyle/>
          <a:p>
            <a:r>
              <a:rPr lang="en-CA" dirty="0"/>
              <a:t>The Box Model</a:t>
            </a:r>
          </a:p>
        </p:txBody>
      </p:sp>
      <p:sp>
        <p:nvSpPr>
          <p:cNvPr id="3" name="Text Placeholder 2">
            <a:extLst>
              <a:ext uri="{FF2B5EF4-FFF2-40B4-BE49-F238E27FC236}">
                <a16:creationId xmlns:a16="http://schemas.microsoft.com/office/drawing/2014/main" id="{57A1339E-7233-495E-97F8-736BC7BC7A84}"/>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In CSS, all HTML elements exist within an </a:t>
            </a:r>
            <a:r>
              <a:rPr lang="en-US" sz="1800" b="1" i="0" u="none" strike="noStrike" baseline="0" dirty="0">
                <a:solidFill>
                  <a:srgbClr val="009A9A"/>
                </a:solidFill>
                <a:latin typeface="+mj-lt"/>
              </a:rPr>
              <a:t>element box. </a:t>
            </a:r>
            <a:r>
              <a:rPr lang="en-US" sz="1800" b="0" i="0" u="none" strike="noStrike" baseline="0" dirty="0">
                <a:latin typeface="+mj-lt"/>
              </a:rPr>
              <a:t>In order to become proficient with CSS, you must become familiar with the box model.</a:t>
            </a:r>
            <a:endParaRPr lang="en-CA" dirty="0">
              <a:latin typeface="+mj-lt"/>
            </a:endParaRPr>
          </a:p>
        </p:txBody>
      </p:sp>
      <p:pic>
        <p:nvPicPr>
          <p:cNvPr id="7" name="Picture 6" descr="FIGURE 4.17 CSS box model">
            <a:extLst>
              <a:ext uri="{FF2B5EF4-FFF2-40B4-BE49-F238E27FC236}">
                <a16:creationId xmlns:a16="http://schemas.microsoft.com/office/drawing/2014/main" id="{47749168-7EDB-4CA3-B642-054860F4D7EE}"/>
              </a:ext>
            </a:extLst>
          </p:cNvPr>
          <p:cNvPicPr>
            <a:picLocks noChangeAspect="1"/>
          </p:cNvPicPr>
          <p:nvPr/>
        </p:nvPicPr>
        <p:blipFill rotWithShape="1">
          <a:blip r:embed="rId2"/>
          <a:srcRect b="50672"/>
          <a:stretch/>
        </p:blipFill>
        <p:spPr>
          <a:xfrm>
            <a:off x="2409711" y="2264428"/>
            <a:ext cx="4487215" cy="2349136"/>
          </a:xfrm>
          <a:prstGeom prst="rect">
            <a:avLst/>
          </a:prstGeom>
        </p:spPr>
      </p:pic>
    </p:spTree>
    <p:extLst>
      <p:ext uri="{BB962C8B-B14F-4D97-AF65-F5344CB8AC3E}">
        <p14:creationId xmlns:p14="http://schemas.microsoft.com/office/powerpoint/2010/main" val="2417968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0BF93-D8D8-4FFB-87E2-105AE7C8AA4A}"/>
              </a:ext>
            </a:extLst>
          </p:cNvPr>
          <p:cNvSpPr>
            <a:spLocks noGrp="1"/>
          </p:cNvSpPr>
          <p:nvPr>
            <p:ph type="title"/>
          </p:nvPr>
        </p:nvSpPr>
        <p:spPr/>
        <p:txBody>
          <a:bodyPr/>
          <a:lstStyle/>
          <a:p>
            <a:r>
              <a:rPr lang="en-CA" dirty="0"/>
              <a:t>Block Elements</a:t>
            </a:r>
          </a:p>
        </p:txBody>
      </p:sp>
      <p:sp>
        <p:nvSpPr>
          <p:cNvPr id="3" name="Text Placeholder 2">
            <a:extLst>
              <a:ext uri="{FF2B5EF4-FFF2-40B4-BE49-F238E27FC236}">
                <a16:creationId xmlns:a16="http://schemas.microsoft.com/office/drawing/2014/main" id="{D5C06B3D-6B7E-4B81-A048-8D9F28F36FE6}"/>
              </a:ext>
            </a:extLst>
          </p:cNvPr>
          <p:cNvSpPr>
            <a:spLocks noGrp="1"/>
          </p:cNvSpPr>
          <p:nvPr>
            <p:ph type="body" idx="1"/>
          </p:nvPr>
        </p:nvSpPr>
        <p:spPr>
          <a:xfrm>
            <a:off x="457201" y="1081088"/>
            <a:ext cx="4114800" cy="3532476"/>
          </a:xfrm>
        </p:spPr>
        <p:txBody>
          <a:bodyPr/>
          <a:lstStyle/>
          <a:p>
            <a:pPr marL="114300" indent="0" algn="l">
              <a:buNone/>
            </a:pPr>
            <a:r>
              <a:rPr lang="en-US" sz="1800" b="1" i="0" u="none" strike="noStrike" baseline="0" dirty="0">
                <a:solidFill>
                  <a:srgbClr val="009A9A"/>
                </a:solidFill>
                <a:latin typeface="+mj-lt"/>
              </a:rPr>
              <a:t>Block-level elements </a:t>
            </a:r>
            <a:r>
              <a:rPr lang="en-US" sz="1800" b="0" i="0" u="none" strike="noStrike" baseline="0" dirty="0">
                <a:solidFill>
                  <a:srgbClr val="000000"/>
                </a:solidFill>
                <a:latin typeface="+mj-lt"/>
              </a:rPr>
              <a:t>such as &lt;p&gt;, &lt;div&gt;, &lt;h2&gt;, &lt;ul&gt;, and &lt;table&gt; are each contained </a:t>
            </a:r>
            <a:r>
              <a:rPr lang="en-CA" sz="1800" b="0" i="0" u="none" strike="noStrike" baseline="0" dirty="0">
                <a:solidFill>
                  <a:srgbClr val="000000"/>
                </a:solidFill>
                <a:latin typeface="+mj-lt"/>
              </a:rPr>
              <a:t>on their own line.</a:t>
            </a:r>
          </a:p>
          <a:p>
            <a:r>
              <a:rPr lang="en-US" sz="1800" b="0" i="0" u="none" strike="noStrike" baseline="0" dirty="0">
                <a:latin typeface="+mj-lt"/>
              </a:rPr>
              <a:t>without styling, two block-level elements can’t exist on the </a:t>
            </a:r>
            <a:r>
              <a:rPr lang="en-CA" sz="1800" b="0" i="0" u="none" strike="noStrike" baseline="0" dirty="0">
                <a:latin typeface="+mj-lt"/>
              </a:rPr>
              <a:t>same line</a:t>
            </a:r>
          </a:p>
          <a:p>
            <a:r>
              <a:rPr lang="en-US" sz="1800" b="0" i="0" u="none" strike="noStrike" baseline="0" dirty="0">
                <a:latin typeface="+mj-lt"/>
              </a:rPr>
              <a:t>Block-level elements use the normal CSS box </a:t>
            </a:r>
            <a:r>
              <a:rPr lang="en-CA" sz="1800" b="0" i="0" u="none" strike="noStrike" baseline="0" dirty="0">
                <a:latin typeface="+mj-lt"/>
              </a:rPr>
              <a:t>model</a:t>
            </a:r>
          </a:p>
          <a:p>
            <a:pPr algn="l"/>
            <a:endParaRPr lang="en-CA" dirty="0">
              <a:latin typeface="+mj-lt"/>
            </a:endParaRPr>
          </a:p>
        </p:txBody>
      </p:sp>
      <p:pic>
        <p:nvPicPr>
          <p:cNvPr id="5" name="Picture 4" descr="FIGURE 4.18 Block-level elements">
            <a:extLst>
              <a:ext uri="{FF2B5EF4-FFF2-40B4-BE49-F238E27FC236}">
                <a16:creationId xmlns:a16="http://schemas.microsoft.com/office/drawing/2014/main" id="{CE30D9DE-3A5B-45C3-939C-38D74D2080A1}"/>
              </a:ext>
            </a:extLst>
          </p:cNvPr>
          <p:cNvPicPr>
            <a:picLocks noChangeAspect="1"/>
          </p:cNvPicPr>
          <p:nvPr/>
        </p:nvPicPr>
        <p:blipFill rotWithShape="1">
          <a:blip r:embed="rId2"/>
          <a:srcRect r="56395"/>
          <a:stretch/>
        </p:blipFill>
        <p:spPr>
          <a:xfrm>
            <a:off x="5486399" y="1407159"/>
            <a:ext cx="2366682" cy="2329181"/>
          </a:xfrm>
          <a:prstGeom prst="rect">
            <a:avLst/>
          </a:prstGeom>
        </p:spPr>
      </p:pic>
    </p:spTree>
    <p:extLst>
      <p:ext uri="{BB962C8B-B14F-4D97-AF65-F5344CB8AC3E}">
        <p14:creationId xmlns:p14="http://schemas.microsoft.com/office/powerpoint/2010/main" val="2844461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76EC-1DBC-4DA4-AF0A-91B178CE68A3}"/>
              </a:ext>
            </a:extLst>
          </p:cNvPr>
          <p:cNvSpPr>
            <a:spLocks noGrp="1"/>
          </p:cNvSpPr>
          <p:nvPr>
            <p:ph type="title"/>
          </p:nvPr>
        </p:nvSpPr>
        <p:spPr/>
        <p:txBody>
          <a:bodyPr/>
          <a:lstStyle/>
          <a:p>
            <a:r>
              <a:rPr lang="en-CA" dirty="0"/>
              <a:t>Benefits of CSS</a:t>
            </a:r>
          </a:p>
        </p:txBody>
      </p:sp>
      <p:sp>
        <p:nvSpPr>
          <p:cNvPr id="3" name="Text Placeholder 2">
            <a:extLst>
              <a:ext uri="{FF2B5EF4-FFF2-40B4-BE49-F238E27FC236}">
                <a16:creationId xmlns:a16="http://schemas.microsoft.com/office/drawing/2014/main" id="{798E6C65-9CE1-49F1-8DF3-58B0DBECB9A2}"/>
              </a:ext>
            </a:extLst>
          </p:cNvPr>
          <p:cNvSpPr>
            <a:spLocks noGrp="1"/>
          </p:cNvSpPr>
          <p:nvPr>
            <p:ph type="body" idx="1"/>
          </p:nvPr>
        </p:nvSpPr>
        <p:spPr>
          <a:xfrm>
            <a:off x="457200" y="786809"/>
            <a:ext cx="8232775" cy="3826755"/>
          </a:xfrm>
        </p:spPr>
        <p:txBody>
          <a:bodyPr/>
          <a:lstStyle/>
          <a:p>
            <a:pPr algn="l"/>
            <a:r>
              <a:rPr lang="en-US" b="1" i="0" u="none" strike="noStrike" baseline="0" dirty="0">
                <a:solidFill>
                  <a:srgbClr val="000000"/>
                </a:solidFill>
                <a:latin typeface="+mj-lt"/>
              </a:rPr>
              <a:t>Improved control over formatting. </a:t>
            </a:r>
          </a:p>
          <a:p>
            <a:pPr algn="l"/>
            <a:r>
              <a:rPr lang="en-US" b="1" i="0" u="none" strike="noStrike" baseline="0" dirty="0">
                <a:solidFill>
                  <a:srgbClr val="000000"/>
                </a:solidFill>
                <a:latin typeface="+mj-lt"/>
              </a:rPr>
              <a:t>Improved site maintainability. </a:t>
            </a:r>
            <a:r>
              <a:rPr lang="en-US" sz="1800" dirty="0">
                <a:solidFill>
                  <a:srgbClr val="000000"/>
                </a:solidFill>
                <a:latin typeface="SabonLTPro-Roman"/>
              </a:rPr>
              <a:t>A</a:t>
            </a:r>
            <a:r>
              <a:rPr lang="en-US" sz="1800" b="0" i="0" u="none" strike="noStrike" baseline="0" dirty="0">
                <a:latin typeface="SabonLTPro-Roman"/>
              </a:rPr>
              <a:t>ll formatting can be centralized into one CSS file</a:t>
            </a:r>
            <a:endParaRPr lang="en-US" b="0" i="0" u="none" strike="noStrike" baseline="0" dirty="0">
              <a:solidFill>
                <a:srgbClr val="000000"/>
              </a:solidFill>
              <a:latin typeface="+mj-lt"/>
            </a:endParaRPr>
          </a:p>
          <a:p>
            <a:pPr algn="l"/>
            <a:r>
              <a:rPr lang="en-US" b="1" i="0" u="none" strike="noStrike" baseline="0" dirty="0">
                <a:solidFill>
                  <a:srgbClr val="000000"/>
                </a:solidFill>
                <a:latin typeface="+mj-lt"/>
              </a:rPr>
              <a:t>Improved accessibility. </a:t>
            </a:r>
            <a:r>
              <a:rPr lang="en-US" b="0" i="0" u="none" strike="noStrike" baseline="0" dirty="0">
                <a:solidFill>
                  <a:srgbClr val="000000"/>
                </a:solidFill>
                <a:latin typeface="+mj-lt"/>
              </a:rPr>
              <a:t>By keeping presentation out of the HTML, screen readers and other accessibility tools work better.</a:t>
            </a:r>
          </a:p>
          <a:p>
            <a:pPr algn="l"/>
            <a:r>
              <a:rPr lang="en-US" b="1" i="0" u="none" strike="noStrike" baseline="0" dirty="0">
                <a:solidFill>
                  <a:srgbClr val="000000"/>
                </a:solidFill>
                <a:latin typeface="+mj-lt"/>
              </a:rPr>
              <a:t>Improved page-download speed. </a:t>
            </a:r>
            <a:r>
              <a:rPr lang="en-US" dirty="0">
                <a:solidFill>
                  <a:srgbClr val="000000"/>
                </a:solidFill>
                <a:latin typeface="+mj-lt"/>
              </a:rPr>
              <a:t>E</a:t>
            </a:r>
            <a:r>
              <a:rPr lang="en-US" b="0" i="0" u="none" strike="noStrike" baseline="0" dirty="0">
                <a:solidFill>
                  <a:srgbClr val="000000"/>
                </a:solidFill>
                <a:latin typeface="+mj-lt"/>
              </a:rPr>
              <a:t>ach individual</a:t>
            </a:r>
            <a:r>
              <a:rPr lang="en-US" dirty="0">
                <a:solidFill>
                  <a:srgbClr val="000000"/>
                </a:solidFill>
                <a:latin typeface="+mj-lt"/>
              </a:rPr>
              <a:t> </a:t>
            </a:r>
            <a:r>
              <a:rPr lang="en-US" b="0" i="0" u="none" strike="noStrike" baseline="0" dirty="0">
                <a:solidFill>
                  <a:srgbClr val="000000"/>
                </a:solidFill>
                <a:latin typeface="+mj-lt"/>
              </a:rPr>
              <a:t>HTML file will contain less style information and markup, and thus be smaller.</a:t>
            </a:r>
          </a:p>
          <a:p>
            <a:pPr algn="l"/>
            <a:r>
              <a:rPr lang="en-US" b="1" i="0" u="none" strike="noStrike" baseline="0" dirty="0">
                <a:solidFill>
                  <a:srgbClr val="000000"/>
                </a:solidFill>
                <a:latin typeface="+mj-lt"/>
              </a:rPr>
              <a:t>Improved output flexibility. </a:t>
            </a:r>
            <a:r>
              <a:rPr lang="en-US" b="0" i="0" u="none" strike="noStrike" baseline="0" dirty="0">
                <a:solidFill>
                  <a:srgbClr val="000000"/>
                </a:solidFill>
                <a:latin typeface="+mj-lt"/>
              </a:rPr>
              <a:t>CSS can be used to adopt a page for different output media. This approach to CSS page design is often referred to as </a:t>
            </a:r>
            <a:r>
              <a:rPr lang="en-US" b="1" i="0" u="none" strike="noStrike" baseline="0" dirty="0">
                <a:solidFill>
                  <a:srgbClr val="009A9A"/>
                </a:solidFill>
                <a:latin typeface="+mj-lt"/>
              </a:rPr>
              <a:t>responsive design</a:t>
            </a:r>
            <a:r>
              <a:rPr lang="en-US" b="0" i="0" u="none" strike="noStrike" baseline="0" dirty="0">
                <a:solidFill>
                  <a:srgbClr val="000000"/>
                </a:solidFill>
                <a:latin typeface="+mj-lt"/>
              </a:rPr>
              <a:t>.</a:t>
            </a:r>
            <a:endParaRPr lang="en-CA" sz="1400" dirty="0">
              <a:latin typeface="+mj-lt"/>
            </a:endParaRPr>
          </a:p>
        </p:txBody>
      </p:sp>
    </p:spTree>
    <p:extLst>
      <p:ext uri="{BB962C8B-B14F-4D97-AF65-F5344CB8AC3E}">
        <p14:creationId xmlns:p14="http://schemas.microsoft.com/office/powerpoint/2010/main" val="8412660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0BF93-D8D8-4FFB-87E2-105AE7C8AA4A}"/>
              </a:ext>
            </a:extLst>
          </p:cNvPr>
          <p:cNvSpPr>
            <a:spLocks noGrp="1"/>
          </p:cNvSpPr>
          <p:nvPr>
            <p:ph type="title"/>
          </p:nvPr>
        </p:nvSpPr>
        <p:spPr/>
        <p:txBody>
          <a:bodyPr/>
          <a:lstStyle/>
          <a:p>
            <a:r>
              <a:rPr lang="en-CA" dirty="0"/>
              <a:t>Inline Elements</a:t>
            </a:r>
          </a:p>
        </p:txBody>
      </p:sp>
      <p:sp>
        <p:nvSpPr>
          <p:cNvPr id="3" name="Text Placeholder 2">
            <a:extLst>
              <a:ext uri="{FF2B5EF4-FFF2-40B4-BE49-F238E27FC236}">
                <a16:creationId xmlns:a16="http://schemas.microsoft.com/office/drawing/2014/main" id="{D5C06B3D-6B7E-4B81-A048-8D9F28F36FE6}"/>
              </a:ext>
            </a:extLst>
          </p:cNvPr>
          <p:cNvSpPr>
            <a:spLocks noGrp="1"/>
          </p:cNvSpPr>
          <p:nvPr>
            <p:ph type="body" idx="1"/>
          </p:nvPr>
        </p:nvSpPr>
        <p:spPr>
          <a:xfrm>
            <a:off x="457200" y="1081088"/>
            <a:ext cx="8342555" cy="3532476"/>
          </a:xfrm>
        </p:spPr>
        <p:txBody>
          <a:bodyPr/>
          <a:lstStyle/>
          <a:p>
            <a:pPr marL="114300" indent="0" algn="l">
              <a:buNone/>
            </a:pPr>
            <a:r>
              <a:rPr lang="en-US" sz="1800" b="1" dirty="0">
                <a:solidFill>
                  <a:srgbClr val="009A9A"/>
                </a:solidFill>
                <a:latin typeface="+mj-lt"/>
              </a:rPr>
              <a:t>Inline elements </a:t>
            </a:r>
            <a:r>
              <a:rPr lang="en-US" sz="1800" b="0" i="0" u="none" strike="noStrike" baseline="0" dirty="0">
                <a:latin typeface="+mj-lt"/>
              </a:rPr>
              <a:t>do not form their own blocks but instead are displayed within </a:t>
            </a:r>
            <a:r>
              <a:rPr lang="en-CA" sz="1800" b="0" i="0" u="none" strike="noStrike" baseline="0" dirty="0">
                <a:latin typeface="+mj-lt"/>
              </a:rPr>
              <a:t>lines.</a:t>
            </a:r>
          </a:p>
          <a:p>
            <a:r>
              <a:rPr lang="en-US" sz="1800" b="0" i="0" u="none" strike="noStrike" baseline="0" dirty="0">
                <a:latin typeface="+mj-lt"/>
              </a:rPr>
              <a:t>Normal text in an HTML document is inline, as are elements such as &lt;</a:t>
            </a:r>
            <a:r>
              <a:rPr lang="en-US" sz="1800" b="0" i="0" u="none" strike="noStrike" baseline="0" dirty="0" err="1">
                <a:latin typeface="+mj-lt"/>
              </a:rPr>
              <a:t>em</a:t>
            </a:r>
            <a:r>
              <a:rPr lang="en-US" sz="1800" b="0" i="0" u="none" strike="noStrike" baseline="0" dirty="0">
                <a:latin typeface="+mj-lt"/>
              </a:rPr>
              <a:t>&gt;, </a:t>
            </a:r>
            <a:r>
              <a:rPr lang="en-CA" sz="1800" b="0" i="0" u="none" strike="noStrike" baseline="0" dirty="0">
                <a:latin typeface="+mj-lt"/>
              </a:rPr>
              <a:t>&lt;a&gt;, &lt;</a:t>
            </a:r>
            <a:r>
              <a:rPr lang="en-CA" sz="1800" b="0" i="0" u="none" strike="noStrike" baseline="0" dirty="0" err="1">
                <a:latin typeface="+mj-lt"/>
              </a:rPr>
              <a:t>img</a:t>
            </a:r>
            <a:r>
              <a:rPr lang="en-CA" sz="1800" b="0" i="0" u="none" strike="noStrike" baseline="0" dirty="0">
                <a:latin typeface="+mj-lt"/>
              </a:rPr>
              <a:t>&gt;, and &lt;span&gt;.</a:t>
            </a:r>
          </a:p>
          <a:p>
            <a:r>
              <a:rPr lang="en-US" sz="1800" dirty="0">
                <a:latin typeface="+mj-lt"/>
              </a:rPr>
              <a:t>W</a:t>
            </a:r>
            <a:r>
              <a:rPr lang="en-US" sz="1800" b="0" i="0" u="none" strike="noStrike" baseline="0" dirty="0">
                <a:latin typeface="+mj-lt"/>
              </a:rPr>
              <a:t>hen there isn’t enough space left on the line, the content moves to a new line</a:t>
            </a:r>
            <a:endParaRPr lang="en-CA" sz="1800" b="0" i="0" u="none" strike="noStrike" baseline="0" dirty="0">
              <a:latin typeface="+mj-lt"/>
            </a:endParaRPr>
          </a:p>
          <a:p>
            <a:pPr algn="l"/>
            <a:endParaRPr lang="en-CA" dirty="0">
              <a:latin typeface="+mj-lt"/>
            </a:endParaRPr>
          </a:p>
        </p:txBody>
      </p:sp>
    </p:spTree>
    <p:extLst>
      <p:ext uri="{BB962C8B-B14F-4D97-AF65-F5344CB8AC3E}">
        <p14:creationId xmlns:p14="http://schemas.microsoft.com/office/powerpoint/2010/main" val="25743252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0BF93-D8D8-4FFB-87E2-105AE7C8AA4A}"/>
              </a:ext>
            </a:extLst>
          </p:cNvPr>
          <p:cNvSpPr>
            <a:spLocks noGrp="1"/>
          </p:cNvSpPr>
          <p:nvPr>
            <p:ph type="title"/>
          </p:nvPr>
        </p:nvSpPr>
        <p:spPr/>
        <p:txBody>
          <a:bodyPr/>
          <a:lstStyle/>
          <a:p>
            <a:r>
              <a:rPr lang="en-CA" dirty="0"/>
              <a:t>Inline Element Example</a:t>
            </a:r>
          </a:p>
        </p:txBody>
      </p:sp>
      <p:pic>
        <p:nvPicPr>
          <p:cNvPr id="4" name="Picture 3" descr="FIGURE 4.19 Inline elements">
            <a:extLst>
              <a:ext uri="{FF2B5EF4-FFF2-40B4-BE49-F238E27FC236}">
                <a16:creationId xmlns:a16="http://schemas.microsoft.com/office/drawing/2014/main" id="{9AD103F0-D720-4BE2-ADDC-5DF3751FA2F5}"/>
              </a:ext>
            </a:extLst>
          </p:cNvPr>
          <p:cNvPicPr>
            <a:picLocks noChangeAspect="1"/>
          </p:cNvPicPr>
          <p:nvPr/>
        </p:nvPicPr>
        <p:blipFill>
          <a:blip r:embed="rId2"/>
          <a:stretch>
            <a:fillRect/>
          </a:stretch>
        </p:blipFill>
        <p:spPr>
          <a:xfrm>
            <a:off x="2089293" y="984487"/>
            <a:ext cx="4965414" cy="3668060"/>
          </a:xfrm>
          <a:prstGeom prst="rect">
            <a:avLst/>
          </a:prstGeom>
        </p:spPr>
      </p:pic>
    </p:spTree>
    <p:extLst>
      <p:ext uri="{BB962C8B-B14F-4D97-AF65-F5344CB8AC3E}">
        <p14:creationId xmlns:p14="http://schemas.microsoft.com/office/powerpoint/2010/main" val="40317274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83FF8-894D-4A36-AC3A-B4B74B0EE69A}"/>
              </a:ext>
            </a:extLst>
          </p:cNvPr>
          <p:cNvSpPr>
            <a:spLocks noGrp="1"/>
          </p:cNvSpPr>
          <p:nvPr>
            <p:ph type="title"/>
          </p:nvPr>
        </p:nvSpPr>
        <p:spPr/>
        <p:txBody>
          <a:bodyPr/>
          <a:lstStyle/>
          <a:p>
            <a:r>
              <a:rPr lang="en-US" dirty="0"/>
              <a:t>Block and inline elements together</a:t>
            </a:r>
            <a:endParaRPr lang="en-CA" dirty="0"/>
          </a:p>
        </p:txBody>
      </p:sp>
      <p:pic>
        <p:nvPicPr>
          <p:cNvPr id="5" name="Picture 4" descr="FIGURE 4.20 Block and inline elements together">
            <a:extLst>
              <a:ext uri="{FF2B5EF4-FFF2-40B4-BE49-F238E27FC236}">
                <a16:creationId xmlns:a16="http://schemas.microsoft.com/office/drawing/2014/main" id="{3CB67E94-77F3-4138-A505-37A28D28D0CA}"/>
              </a:ext>
            </a:extLst>
          </p:cNvPr>
          <p:cNvPicPr>
            <a:picLocks noChangeAspect="1"/>
          </p:cNvPicPr>
          <p:nvPr/>
        </p:nvPicPr>
        <p:blipFill>
          <a:blip r:embed="rId2"/>
          <a:stretch>
            <a:fillRect/>
          </a:stretch>
        </p:blipFill>
        <p:spPr>
          <a:xfrm>
            <a:off x="2844378" y="985159"/>
            <a:ext cx="3455244" cy="3637429"/>
          </a:xfrm>
          <a:prstGeom prst="rect">
            <a:avLst/>
          </a:prstGeom>
        </p:spPr>
      </p:pic>
    </p:spTree>
    <p:extLst>
      <p:ext uri="{BB962C8B-B14F-4D97-AF65-F5344CB8AC3E}">
        <p14:creationId xmlns:p14="http://schemas.microsoft.com/office/powerpoint/2010/main" val="2833015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602BC-4236-40A6-BB0E-B3711F299C94}"/>
              </a:ext>
            </a:extLst>
          </p:cNvPr>
          <p:cNvSpPr>
            <a:spLocks noGrp="1"/>
          </p:cNvSpPr>
          <p:nvPr>
            <p:ph type="title"/>
          </p:nvPr>
        </p:nvSpPr>
        <p:spPr/>
        <p:txBody>
          <a:bodyPr/>
          <a:lstStyle/>
          <a:p>
            <a:r>
              <a:rPr lang="en-CA" dirty="0"/>
              <a:t>Background</a:t>
            </a:r>
          </a:p>
        </p:txBody>
      </p:sp>
      <p:sp>
        <p:nvSpPr>
          <p:cNvPr id="3" name="Text Placeholder 2">
            <a:extLst>
              <a:ext uri="{FF2B5EF4-FFF2-40B4-BE49-F238E27FC236}">
                <a16:creationId xmlns:a16="http://schemas.microsoft.com/office/drawing/2014/main" id="{D5E84ECB-1E9D-43C2-A0DD-FBD300EB667B}"/>
              </a:ext>
            </a:extLst>
          </p:cNvPr>
          <p:cNvSpPr>
            <a:spLocks noGrp="1"/>
          </p:cNvSpPr>
          <p:nvPr>
            <p:ph type="body" idx="1"/>
          </p:nvPr>
        </p:nvSpPr>
        <p:spPr/>
        <p:txBody>
          <a:bodyPr/>
          <a:lstStyle/>
          <a:p>
            <a:pPr marL="114300" indent="0" algn="l">
              <a:buNone/>
            </a:pPr>
            <a:r>
              <a:rPr lang="en-US" sz="1800" dirty="0">
                <a:latin typeface="+mj-lt"/>
              </a:rPr>
              <a:t>The </a:t>
            </a:r>
            <a:r>
              <a:rPr lang="en-US" sz="1800" b="0" i="0" u="none" strike="noStrike" baseline="0" dirty="0">
                <a:latin typeface="+mj-lt"/>
              </a:rPr>
              <a:t>background of an element fills an element out to </a:t>
            </a:r>
            <a:r>
              <a:rPr lang="en-CA" sz="1800" b="0" i="0" u="none" strike="noStrike" baseline="0" dirty="0">
                <a:latin typeface="+mj-lt"/>
              </a:rPr>
              <a:t>its border</a:t>
            </a:r>
            <a:endParaRPr lang="en-US" sz="1800" b="0" i="0" u="none" strike="noStrike" baseline="0" dirty="0">
              <a:latin typeface="+mj-lt"/>
            </a:endParaRPr>
          </a:p>
          <a:p>
            <a:pPr marL="114300" indent="0" algn="l">
              <a:buNone/>
            </a:pPr>
            <a:r>
              <a:rPr lang="en-US" sz="1800" dirty="0">
                <a:latin typeface="+mj-lt"/>
              </a:rPr>
              <a:t>Background image properties include:</a:t>
            </a:r>
          </a:p>
          <a:p>
            <a:pPr algn="l"/>
            <a:r>
              <a:rPr lang="en-US" sz="1800" b="1" i="0" u="none" strike="noStrike" baseline="0" dirty="0">
                <a:latin typeface="Calibri" panose="020F0502020204030204" pitchFamily="34" charset="0"/>
                <a:cs typeface="Calibri" panose="020F0502020204030204" pitchFamily="34" charset="0"/>
              </a:rPr>
              <a:t>Background, background-attachment, background-color, background-image, background-origin, background-position, background-repeat, background-size</a:t>
            </a:r>
          </a:p>
          <a:p>
            <a:pPr marL="114300" indent="0" algn="l">
              <a:buNone/>
            </a:pPr>
            <a:r>
              <a:rPr lang="en-US" sz="1800" dirty="0">
                <a:latin typeface="Calibri" panose="020F0502020204030204" pitchFamily="34" charset="0"/>
                <a:cs typeface="Calibri" panose="020F0502020204030204" pitchFamily="34" charset="0"/>
              </a:rPr>
              <a:t>Some of these properties work together, others do not.</a:t>
            </a:r>
            <a:endParaRPr lang="en-US" sz="1800" i="0" u="none" strike="noStrike" baseline="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157222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602BC-4236-40A6-BB0E-B3711F299C94}"/>
              </a:ext>
            </a:extLst>
          </p:cNvPr>
          <p:cNvSpPr>
            <a:spLocks noGrp="1"/>
          </p:cNvSpPr>
          <p:nvPr>
            <p:ph type="title"/>
          </p:nvPr>
        </p:nvSpPr>
        <p:spPr/>
        <p:txBody>
          <a:bodyPr/>
          <a:lstStyle/>
          <a:p>
            <a:r>
              <a:rPr lang="en-CA" dirty="0"/>
              <a:t>Background image examples</a:t>
            </a:r>
          </a:p>
        </p:txBody>
      </p:sp>
      <p:pic>
        <p:nvPicPr>
          <p:cNvPr id="5" name="Picture 4" descr="FIGURE 4.21 Background image properties">
            <a:extLst>
              <a:ext uri="{FF2B5EF4-FFF2-40B4-BE49-F238E27FC236}">
                <a16:creationId xmlns:a16="http://schemas.microsoft.com/office/drawing/2014/main" id="{717C2047-3E5B-4E16-93F0-F9343914E505}"/>
              </a:ext>
            </a:extLst>
          </p:cNvPr>
          <p:cNvPicPr>
            <a:picLocks noChangeAspect="1"/>
          </p:cNvPicPr>
          <p:nvPr/>
        </p:nvPicPr>
        <p:blipFill>
          <a:blip r:embed="rId2"/>
          <a:stretch>
            <a:fillRect/>
          </a:stretch>
        </p:blipFill>
        <p:spPr>
          <a:xfrm>
            <a:off x="2719973" y="1084629"/>
            <a:ext cx="3704053" cy="3528935"/>
          </a:xfrm>
          <a:prstGeom prst="rect">
            <a:avLst/>
          </a:prstGeom>
        </p:spPr>
      </p:pic>
    </p:spTree>
    <p:extLst>
      <p:ext uri="{BB962C8B-B14F-4D97-AF65-F5344CB8AC3E}">
        <p14:creationId xmlns:p14="http://schemas.microsoft.com/office/powerpoint/2010/main" val="33128384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82BF-388D-4E0C-B620-42CF619295C3}"/>
              </a:ext>
            </a:extLst>
          </p:cNvPr>
          <p:cNvSpPr>
            <a:spLocks noGrp="1"/>
          </p:cNvSpPr>
          <p:nvPr>
            <p:ph type="title"/>
          </p:nvPr>
        </p:nvSpPr>
        <p:spPr/>
        <p:txBody>
          <a:bodyPr/>
          <a:lstStyle/>
          <a:p>
            <a:r>
              <a:rPr lang="en-CA" dirty="0"/>
              <a:t>Border and Shadow Examples</a:t>
            </a:r>
          </a:p>
        </p:txBody>
      </p:sp>
      <p:pic>
        <p:nvPicPr>
          <p:cNvPr id="7" name="Picture 6" descr="FIGURE 4.22 Border and shadow properties">
            <a:extLst>
              <a:ext uri="{FF2B5EF4-FFF2-40B4-BE49-F238E27FC236}">
                <a16:creationId xmlns:a16="http://schemas.microsoft.com/office/drawing/2014/main" id="{05E757F4-7438-45CE-86E2-24CE13EFDFBE}"/>
              </a:ext>
            </a:extLst>
          </p:cNvPr>
          <p:cNvPicPr>
            <a:picLocks noChangeAspect="1"/>
          </p:cNvPicPr>
          <p:nvPr/>
        </p:nvPicPr>
        <p:blipFill rotWithShape="1">
          <a:blip r:embed="rId2"/>
          <a:srcRect b="29754"/>
          <a:stretch/>
        </p:blipFill>
        <p:spPr>
          <a:xfrm>
            <a:off x="457200" y="984487"/>
            <a:ext cx="4394499" cy="3431690"/>
          </a:xfrm>
          <a:prstGeom prst="rect">
            <a:avLst/>
          </a:prstGeom>
        </p:spPr>
      </p:pic>
      <p:pic>
        <p:nvPicPr>
          <p:cNvPr id="8" name="Picture 7" descr="FIGURE 4.22 Border and shadow properties">
            <a:extLst>
              <a:ext uri="{FF2B5EF4-FFF2-40B4-BE49-F238E27FC236}">
                <a16:creationId xmlns:a16="http://schemas.microsoft.com/office/drawing/2014/main" id="{7E460727-211B-49CD-B9FD-21D7E1050FD3}"/>
              </a:ext>
            </a:extLst>
          </p:cNvPr>
          <p:cNvPicPr>
            <a:picLocks noChangeAspect="1"/>
          </p:cNvPicPr>
          <p:nvPr/>
        </p:nvPicPr>
        <p:blipFill rotWithShape="1">
          <a:blip r:embed="rId2"/>
          <a:srcRect t="70248" r="20318" b="-9992"/>
          <a:stretch/>
        </p:blipFill>
        <p:spPr>
          <a:xfrm>
            <a:off x="5018442" y="2006464"/>
            <a:ext cx="3501614" cy="1941592"/>
          </a:xfrm>
          <a:prstGeom prst="rect">
            <a:avLst/>
          </a:prstGeom>
        </p:spPr>
      </p:pic>
    </p:spTree>
    <p:extLst>
      <p:ext uri="{BB962C8B-B14F-4D97-AF65-F5344CB8AC3E}">
        <p14:creationId xmlns:p14="http://schemas.microsoft.com/office/powerpoint/2010/main" val="19748727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DD87B-8BEE-446B-BFFF-5CB9AE516D6E}"/>
              </a:ext>
            </a:extLst>
          </p:cNvPr>
          <p:cNvSpPr>
            <a:spLocks noGrp="1"/>
          </p:cNvSpPr>
          <p:nvPr>
            <p:ph type="title"/>
          </p:nvPr>
        </p:nvSpPr>
        <p:spPr/>
        <p:txBody>
          <a:bodyPr/>
          <a:lstStyle/>
          <a:p>
            <a:r>
              <a:rPr lang="en-CA" dirty="0"/>
              <a:t>Margins and Padding</a:t>
            </a:r>
          </a:p>
        </p:txBody>
      </p:sp>
      <p:sp>
        <p:nvSpPr>
          <p:cNvPr id="3" name="Text Placeholder 2">
            <a:extLst>
              <a:ext uri="{FF2B5EF4-FFF2-40B4-BE49-F238E27FC236}">
                <a16:creationId xmlns:a16="http://schemas.microsoft.com/office/drawing/2014/main" id="{B68F5E70-0503-4D1C-A0B4-8C55545F47FA}"/>
              </a:ext>
            </a:extLst>
          </p:cNvPr>
          <p:cNvSpPr>
            <a:spLocks noGrp="1"/>
          </p:cNvSpPr>
          <p:nvPr>
            <p:ph type="body" idx="1"/>
          </p:nvPr>
        </p:nvSpPr>
        <p:spPr>
          <a:xfrm>
            <a:off x="457200" y="1081088"/>
            <a:ext cx="3910405" cy="3532476"/>
          </a:xfrm>
        </p:spPr>
        <p:txBody>
          <a:bodyPr/>
          <a:lstStyle/>
          <a:p>
            <a:pPr marL="114300" indent="0" algn="l">
              <a:buNone/>
            </a:pPr>
            <a:r>
              <a:rPr lang="en-US" sz="1800" b="1" dirty="0">
                <a:solidFill>
                  <a:srgbClr val="009A9A"/>
                </a:solidFill>
                <a:latin typeface="+mj-lt"/>
              </a:rPr>
              <a:t>M</a:t>
            </a:r>
            <a:r>
              <a:rPr lang="en-US" sz="1800" b="1" i="0" u="none" strike="noStrike" baseline="0" dirty="0">
                <a:solidFill>
                  <a:srgbClr val="009A9A"/>
                </a:solidFill>
                <a:latin typeface="+mj-lt"/>
              </a:rPr>
              <a:t>argins </a:t>
            </a:r>
            <a:r>
              <a:rPr lang="en-US" sz="1800" b="0" i="0" u="none" strike="noStrike" baseline="0" dirty="0">
                <a:solidFill>
                  <a:srgbClr val="000000"/>
                </a:solidFill>
                <a:latin typeface="+mj-lt"/>
              </a:rPr>
              <a:t>add spacing around an element’s content</a:t>
            </a:r>
          </a:p>
          <a:p>
            <a:pPr marL="114300" indent="0" algn="l">
              <a:buNone/>
            </a:pPr>
            <a:r>
              <a:rPr lang="en-US" sz="1800" b="1" dirty="0">
                <a:solidFill>
                  <a:srgbClr val="009A9A"/>
                </a:solidFill>
                <a:latin typeface="+mj-lt"/>
              </a:rPr>
              <a:t>Padding</a:t>
            </a:r>
            <a:r>
              <a:rPr lang="en-US" sz="1800" b="0" i="0" u="none" strike="noStrike" baseline="0" dirty="0">
                <a:solidFill>
                  <a:srgbClr val="000000"/>
                </a:solidFill>
                <a:latin typeface="+mj-lt"/>
              </a:rPr>
              <a:t> adds spacing within elements. </a:t>
            </a:r>
            <a:endParaRPr lang="en-US" sz="1800" dirty="0">
              <a:solidFill>
                <a:srgbClr val="000000"/>
              </a:solidFill>
              <a:latin typeface="+mj-lt"/>
            </a:endParaRPr>
          </a:p>
          <a:p>
            <a:pPr marL="114300" indent="0" algn="l">
              <a:buNone/>
            </a:pPr>
            <a:r>
              <a:rPr lang="en-US" sz="1800" b="0" i="0" u="none" strike="noStrike" baseline="0" dirty="0">
                <a:solidFill>
                  <a:srgbClr val="000000"/>
                </a:solidFill>
                <a:latin typeface="+mj-lt"/>
              </a:rPr>
              <a:t>Borders divide the margin area from </a:t>
            </a:r>
            <a:r>
              <a:rPr lang="en-US" sz="1800" dirty="0">
                <a:solidFill>
                  <a:srgbClr val="000000"/>
                </a:solidFill>
                <a:latin typeface="+mj-lt"/>
              </a:rPr>
              <a:t>the padding area</a:t>
            </a:r>
            <a:r>
              <a:rPr lang="en-US" sz="1800" b="0" i="0" u="none" strike="noStrike" baseline="0" dirty="0">
                <a:solidFill>
                  <a:srgbClr val="000000"/>
                </a:solidFill>
                <a:latin typeface="+mj-lt"/>
              </a:rPr>
              <a:t>.</a:t>
            </a:r>
            <a:endParaRPr lang="en-CA" dirty="0">
              <a:latin typeface="+mj-lt"/>
            </a:endParaRPr>
          </a:p>
        </p:txBody>
      </p:sp>
      <p:pic>
        <p:nvPicPr>
          <p:cNvPr id="5" name="Picture 4" descr="FIGURE 4.23 Borders, margins, and padding provide element spacing and differentiation">
            <a:extLst>
              <a:ext uri="{FF2B5EF4-FFF2-40B4-BE49-F238E27FC236}">
                <a16:creationId xmlns:a16="http://schemas.microsoft.com/office/drawing/2014/main" id="{ADF439A8-A729-45FA-B182-FCC17E0D91B5}"/>
              </a:ext>
            </a:extLst>
          </p:cNvPr>
          <p:cNvPicPr>
            <a:picLocks noChangeAspect="1"/>
          </p:cNvPicPr>
          <p:nvPr/>
        </p:nvPicPr>
        <p:blipFill rotWithShape="1">
          <a:blip r:embed="rId2"/>
          <a:srcRect l="-2187" t="24845" r="-1"/>
          <a:stretch/>
        </p:blipFill>
        <p:spPr>
          <a:xfrm>
            <a:off x="4367604" y="1081087"/>
            <a:ext cx="4518265" cy="3532475"/>
          </a:xfrm>
          <a:prstGeom prst="rect">
            <a:avLst/>
          </a:prstGeom>
        </p:spPr>
      </p:pic>
    </p:spTree>
    <p:extLst>
      <p:ext uri="{BB962C8B-B14F-4D97-AF65-F5344CB8AC3E}">
        <p14:creationId xmlns:p14="http://schemas.microsoft.com/office/powerpoint/2010/main" val="27560186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80BF4-C0B0-4DB0-BB47-345264A6394E}"/>
              </a:ext>
            </a:extLst>
          </p:cNvPr>
          <p:cNvSpPr>
            <a:spLocks noGrp="1"/>
          </p:cNvSpPr>
          <p:nvPr>
            <p:ph type="title"/>
          </p:nvPr>
        </p:nvSpPr>
        <p:spPr/>
        <p:txBody>
          <a:bodyPr/>
          <a:lstStyle/>
          <a:p>
            <a:r>
              <a:rPr lang="en-CA" dirty="0"/>
              <a:t>Collapsing margins</a:t>
            </a:r>
          </a:p>
        </p:txBody>
      </p:sp>
      <p:sp>
        <p:nvSpPr>
          <p:cNvPr id="3" name="Text Placeholder 2">
            <a:extLst>
              <a:ext uri="{FF2B5EF4-FFF2-40B4-BE49-F238E27FC236}">
                <a16:creationId xmlns:a16="http://schemas.microsoft.com/office/drawing/2014/main" id="{4A6E76E0-8C13-43D0-872D-838780656058}"/>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The W3C defines </a:t>
            </a:r>
            <a:r>
              <a:rPr lang="en-US" sz="1800" b="1" i="0" u="none" strike="noStrike" baseline="0" dirty="0">
                <a:solidFill>
                  <a:srgbClr val="009A9A"/>
                </a:solidFill>
                <a:latin typeface="+mj-lt"/>
              </a:rPr>
              <a:t>collapsing margins </a:t>
            </a:r>
            <a:r>
              <a:rPr lang="en-US" sz="1800" i="0" u="none" strike="noStrike" baseline="0" dirty="0">
                <a:solidFill>
                  <a:schemeClr val="tx1"/>
                </a:solidFill>
                <a:latin typeface="+mj-lt"/>
              </a:rPr>
              <a:t>as:</a:t>
            </a:r>
          </a:p>
          <a:p>
            <a:pPr algn="l"/>
            <a:r>
              <a:rPr lang="en-US" sz="1800" b="0" i="1" u="none" strike="noStrike" baseline="0" dirty="0">
                <a:solidFill>
                  <a:srgbClr val="000000"/>
                </a:solidFill>
                <a:latin typeface="+mj-lt"/>
              </a:rPr>
              <a:t>In CSS, the adjoining margins of two or more boxes (which might or might not be siblings) can combine to form a single margin. Margins that combine this way are said to collapse, and the resulting combined margin is called a collapsed margin.</a:t>
            </a:r>
          </a:p>
          <a:p>
            <a:pPr marL="114300" indent="0" algn="l">
              <a:buNone/>
            </a:pPr>
            <a:r>
              <a:rPr lang="en-US" sz="1800" b="0" i="0" u="none" strike="noStrike" baseline="0" dirty="0">
                <a:latin typeface="SabonLTPro-Roman"/>
              </a:rPr>
              <a:t>What this means is that when the </a:t>
            </a:r>
            <a:r>
              <a:rPr lang="en-US" sz="1800" b="1" i="0" u="none" strike="noStrike" baseline="0" dirty="0">
                <a:latin typeface="SabonLTPro-Bold"/>
              </a:rPr>
              <a:t>vertical </a:t>
            </a:r>
            <a:r>
              <a:rPr lang="en-US" sz="1800" b="0" i="0" u="none" strike="noStrike" baseline="0" dirty="0">
                <a:latin typeface="SabonLTPro-Roman"/>
              </a:rPr>
              <a:t>margins of two elements touch, only the largest margin value of the elements will be displayed</a:t>
            </a:r>
          </a:p>
          <a:p>
            <a:pPr marL="114300" indent="0" algn="l">
              <a:buNone/>
            </a:pPr>
            <a:r>
              <a:rPr lang="en-US" sz="1800" b="0" i="0" u="none" strike="noStrike" baseline="0" dirty="0">
                <a:latin typeface="SabonLTPro-Roman"/>
              </a:rPr>
              <a:t>Horizontal margins, on the other hand, </a:t>
            </a:r>
            <a:r>
              <a:rPr lang="en-US" sz="1800" b="1" i="0" u="none" strike="noStrike" baseline="0" dirty="0">
                <a:latin typeface="SabonLTPro-Bold"/>
              </a:rPr>
              <a:t>never </a:t>
            </a:r>
            <a:r>
              <a:rPr lang="en-CA" sz="1800" b="0" i="0" u="none" strike="noStrike" baseline="0" dirty="0">
                <a:latin typeface="SabonLTPro-Roman"/>
              </a:rPr>
              <a:t>collapse.</a:t>
            </a:r>
            <a:endParaRPr lang="en-CA" dirty="0">
              <a:latin typeface="+mj-lt"/>
            </a:endParaRPr>
          </a:p>
        </p:txBody>
      </p:sp>
    </p:spTree>
    <p:extLst>
      <p:ext uri="{BB962C8B-B14F-4D97-AF65-F5344CB8AC3E}">
        <p14:creationId xmlns:p14="http://schemas.microsoft.com/office/powerpoint/2010/main" val="8199087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Box Model: All or one</a:t>
            </a:r>
            <a:endParaRPr lang="en-CA" dirty="0"/>
          </a:p>
        </p:txBody>
      </p:sp>
      <p:sp>
        <p:nvSpPr>
          <p:cNvPr id="4" name="TextBox 3">
            <a:extLst>
              <a:ext uri="{FF2B5EF4-FFF2-40B4-BE49-F238E27FC236}">
                <a16:creationId xmlns:a16="http://schemas.microsoft.com/office/drawing/2014/main" id="{5FD2E31B-E1FB-47E8-82A6-82E7E23D96CF}"/>
              </a:ext>
            </a:extLst>
          </p:cNvPr>
          <p:cNvSpPr txBox="1"/>
          <p:nvPr/>
        </p:nvSpPr>
        <p:spPr>
          <a:xfrm>
            <a:off x="602620" y="984487"/>
            <a:ext cx="6989027" cy="3662541"/>
          </a:xfrm>
          <a:prstGeom prst="rect">
            <a:avLst/>
          </a:prstGeom>
          <a:solidFill>
            <a:srgbClr val="F3F2DF"/>
          </a:solidFill>
        </p:spPr>
        <p:txBody>
          <a:bodyPr wrap="square" rtlCol="0">
            <a:spAutoFit/>
          </a:bodyPr>
          <a:lstStyle/>
          <a:p>
            <a:pPr algn="l"/>
            <a:r>
              <a:rPr lang="en-CA" b="1" i="0" u="none" strike="noStrike" baseline="0" dirty="0">
                <a:solidFill>
                  <a:srgbClr val="662600"/>
                </a:solidFill>
                <a:latin typeface="+mj-lt"/>
              </a:rPr>
              <a:t>NOTE</a:t>
            </a:r>
            <a:endParaRPr lang="en-CA" b="1" i="0" u="none" strike="noStrike" baseline="0" dirty="0">
              <a:solidFill>
                <a:srgbClr val="7F6106"/>
              </a:solidFill>
              <a:latin typeface="+mj-lt"/>
            </a:endParaRPr>
          </a:p>
          <a:p>
            <a:pPr algn="l"/>
            <a:r>
              <a:rPr lang="en-US" sz="1200" b="0" i="0" u="none" strike="noStrike" baseline="0" dirty="0">
                <a:solidFill>
                  <a:srgbClr val="000000"/>
                </a:solidFill>
                <a:latin typeface="+mj-lt"/>
              </a:rPr>
              <a:t>With border, margin, and padding properties, it is possible to set the properties for</a:t>
            </a:r>
          </a:p>
          <a:p>
            <a:pPr algn="l"/>
            <a:r>
              <a:rPr lang="en-US" sz="1200" b="0" i="0" u="none" strike="noStrike" baseline="0" dirty="0">
                <a:solidFill>
                  <a:srgbClr val="000000"/>
                </a:solidFill>
                <a:latin typeface="+mj-lt"/>
              </a:rPr>
              <a:t>one or more sides in a single property, or individually</a:t>
            </a:r>
          </a:p>
          <a:p>
            <a:pPr algn="l"/>
            <a:endParaRPr lang="en-US" sz="1200" b="0" i="1" u="none" strike="noStrike" baseline="0" dirty="0">
              <a:solidFill>
                <a:srgbClr val="000000"/>
              </a:solidFill>
              <a:latin typeface="+mj-lt"/>
            </a:endParaRPr>
          </a:p>
          <a:p>
            <a:pPr algn="l"/>
            <a:r>
              <a:rPr lang="en-US" sz="1200" b="0" i="1" u="none" strike="noStrike" baseline="0" dirty="0">
                <a:solidFill>
                  <a:srgbClr val="000000"/>
                </a:solidFill>
                <a:latin typeface="+mj-lt"/>
              </a:rPr>
              <a:t>border-top-color: red</a:t>
            </a:r>
            <a:r>
              <a:rPr lang="en-US" sz="1200" b="0" i="1" u="none" strike="noStrike" baseline="0" dirty="0">
                <a:solidFill>
                  <a:srgbClr val="002060"/>
                </a:solidFill>
                <a:latin typeface="+mj-lt"/>
              </a:rPr>
              <a:t>; /* sets just the top side */</a:t>
            </a:r>
          </a:p>
          <a:p>
            <a:pPr algn="l"/>
            <a:r>
              <a:rPr lang="en-US" sz="1200" b="0" i="1" u="none" strike="noStrike" baseline="0" dirty="0">
                <a:solidFill>
                  <a:srgbClr val="000000"/>
                </a:solidFill>
                <a:latin typeface="+mj-lt"/>
              </a:rPr>
              <a:t>border-right-color: green; </a:t>
            </a:r>
            <a:r>
              <a:rPr lang="en-US" sz="1200" b="0" i="1" u="none" strike="noStrike" baseline="0" dirty="0">
                <a:solidFill>
                  <a:srgbClr val="002060"/>
                </a:solidFill>
                <a:latin typeface="+mj-lt"/>
              </a:rPr>
              <a:t>/* sets just the right side */</a:t>
            </a:r>
          </a:p>
          <a:p>
            <a:pPr algn="l"/>
            <a:r>
              <a:rPr lang="en-US" sz="1200" b="0" i="1" u="none" strike="noStrike" baseline="0" dirty="0">
                <a:solidFill>
                  <a:srgbClr val="000000"/>
                </a:solidFill>
                <a:latin typeface="+mj-lt"/>
              </a:rPr>
              <a:t>border-bottom-color: yellow; </a:t>
            </a:r>
            <a:r>
              <a:rPr lang="en-US" sz="1200" b="0" i="1" u="none" strike="noStrike" baseline="0" dirty="0">
                <a:solidFill>
                  <a:srgbClr val="002060"/>
                </a:solidFill>
                <a:latin typeface="+mj-lt"/>
              </a:rPr>
              <a:t>/* sets just the bottom side */</a:t>
            </a:r>
          </a:p>
          <a:p>
            <a:pPr algn="l"/>
            <a:r>
              <a:rPr lang="en-US" sz="1200" b="0" i="1" u="none" strike="noStrike" baseline="0" dirty="0">
                <a:solidFill>
                  <a:srgbClr val="000000"/>
                </a:solidFill>
                <a:latin typeface="+mj-lt"/>
              </a:rPr>
              <a:t>border-left-color: blue</a:t>
            </a:r>
            <a:r>
              <a:rPr lang="en-US" sz="1200" b="0" i="1" u="none" strike="noStrike" baseline="0" dirty="0">
                <a:solidFill>
                  <a:srgbClr val="002060"/>
                </a:solidFill>
                <a:latin typeface="+mj-lt"/>
              </a:rPr>
              <a:t>; /* sets just the left side */</a:t>
            </a:r>
          </a:p>
          <a:p>
            <a:pPr algn="l"/>
            <a:endParaRPr lang="en-US" sz="1200" b="0" i="0" u="none" strike="noStrike" baseline="0" dirty="0">
              <a:solidFill>
                <a:srgbClr val="000000"/>
              </a:solidFill>
              <a:latin typeface="+mj-lt"/>
            </a:endParaRPr>
          </a:p>
          <a:p>
            <a:pPr algn="l"/>
            <a:r>
              <a:rPr lang="en-US" sz="1200" b="0" i="0" u="none" strike="noStrike" baseline="0" dirty="0">
                <a:solidFill>
                  <a:srgbClr val="000000"/>
                </a:solidFill>
                <a:latin typeface="+mj-lt"/>
              </a:rPr>
              <a:t>Alternately, we can set all four sides to a single value via:</a:t>
            </a:r>
          </a:p>
          <a:p>
            <a:pPr algn="l"/>
            <a:r>
              <a:rPr lang="en-US" sz="1200" b="0" i="1" u="none" strike="noStrike" baseline="0" dirty="0">
                <a:solidFill>
                  <a:srgbClr val="000000"/>
                </a:solidFill>
                <a:latin typeface="+mj-lt"/>
              </a:rPr>
              <a:t>border-color: red; </a:t>
            </a:r>
            <a:r>
              <a:rPr lang="en-US" sz="1200" b="0" i="1" u="none" strike="noStrike" baseline="0" dirty="0">
                <a:solidFill>
                  <a:srgbClr val="002060"/>
                </a:solidFill>
                <a:latin typeface="+mj-lt"/>
              </a:rPr>
              <a:t>/* sets all four sides to red */</a:t>
            </a:r>
          </a:p>
          <a:p>
            <a:pPr algn="l"/>
            <a:endParaRPr lang="en-US" sz="1200" b="0" i="0" u="none" strike="noStrike" baseline="0" dirty="0">
              <a:solidFill>
                <a:srgbClr val="000000"/>
              </a:solidFill>
              <a:latin typeface="+mj-lt"/>
            </a:endParaRPr>
          </a:p>
          <a:p>
            <a:pPr algn="l"/>
            <a:r>
              <a:rPr lang="en-US" sz="1200" b="0" i="0" u="none" strike="noStrike" baseline="0" dirty="0">
                <a:solidFill>
                  <a:srgbClr val="000000"/>
                </a:solidFill>
                <a:latin typeface="+mj-lt"/>
              </a:rPr>
              <a:t>Or we can set all four sides to different values via:</a:t>
            </a:r>
          </a:p>
          <a:p>
            <a:pPr algn="l"/>
            <a:r>
              <a:rPr lang="en-US" sz="1200" b="0" i="0" u="none" strike="noStrike" baseline="0" dirty="0">
                <a:solidFill>
                  <a:srgbClr val="000000"/>
                </a:solidFill>
                <a:latin typeface="+mj-lt"/>
              </a:rPr>
              <a:t>border-color: red green orange blue;</a:t>
            </a:r>
          </a:p>
          <a:p>
            <a:pPr algn="l"/>
            <a:endParaRPr lang="en-US" sz="1200" b="0" i="0" u="none" strike="noStrike" baseline="0" dirty="0">
              <a:solidFill>
                <a:srgbClr val="000000"/>
              </a:solidFill>
              <a:latin typeface="+mj-lt"/>
            </a:endParaRPr>
          </a:p>
          <a:p>
            <a:pPr algn="l"/>
            <a:r>
              <a:rPr lang="en-US" sz="1200" b="0" i="0" u="none" strike="noStrike" baseline="0" dirty="0">
                <a:solidFill>
                  <a:srgbClr val="000000"/>
                </a:solidFill>
                <a:latin typeface="+mj-lt"/>
              </a:rPr>
              <a:t>Another shortcut is to use just two values; in this case the first value sets top and bottom, while the second sets the right and left.</a:t>
            </a:r>
          </a:p>
          <a:p>
            <a:pPr algn="l"/>
            <a:r>
              <a:rPr lang="en-US" sz="1200" b="0" i="0" u="none" strike="noStrike" baseline="0" dirty="0">
                <a:solidFill>
                  <a:srgbClr val="000000"/>
                </a:solidFill>
                <a:latin typeface="+mj-lt"/>
              </a:rPr>
              <a:t>border-color: red yellow</a:t>
            </a:r>
            <a:r>
              <a:rPr lang="en-US" sz="1200" b="0" i="0" u="none" strike="noStrike" baseline="0" dirty="0">
                <a:solidFill>
                  <a:srgbClr val="002060"/>
                </a:solidFill>
                <a:latin typeface="+mj-lt"/>
              </a:rPr>
              <a:t>; </a:t>
            </a:r>
            <a:r>
              <a:rPr lang="en-US" sz="1200" b="0" i="1" u="none" strike="noStrike" baseline="0" dirty="0">
                <a:solidFill>
                  <a:srgbClr val="002060"/>
                </a:solidFill>
                <a:latin typeface="+mj-lt"/>
              </a:rPr>
              <a:t>/* </a:t>
            </a:r>
            <a:r>
              <a:rPr lang="en-US" sz="1200" b="0" i="1" u="none" strike="noStrike" baseline="0" dirty="0" err="1">
                <a:solidFill>
                  <a:srgbClr val="002060"/>
                </a:solidFill>
                <a:latin typeface="+mj-lt"/>
              </a:rPr>
              <a:t>top+bottom</a:t>
            </a:r>
            <a:r>
              <a:rPr lang="en-US" sz="1200" b="0" i="1" u="none" strike="noStrike" baseline="0" dirty="0">
                <a:solidFill>
                  <a:srgbClr val="002060"/>
                </a:solidFill>
                <a:latin typeface="+mj-lt"/>
              </a:rPr>
              <a:t>=red, </a:t>
            </a:r>
            <a:r>
              <a:rPr lang="en-US" sz="1200" b="0" i="1" u="none" strike="noStrike" baseline="0" dirty="0" err="1">
                <a:solidFill>
                  <a:srgbClr val="002060"/>
                </a:solidFill>
                <a:latin typeface="+mj-lt"/>
              </a:rPr>
              <a:t>right+left</a:t>
            </a:r>
            <a:r>
              <a:rPr lang="en-US" sz="1200" b="0" i="1" u="none" strike="noStrike" baseline="0" dirty="0">
                <a:solidFill>
                  <a:srgbClr val="002060"/>
                </a:solidFill>
                <a:latin typeface="+mj-lt"/>
              </a:rPr>
              <a:t>=yellow */</a:t>
            </a:r>
            <a:endParaRPr lang="en-US" sz="1200" b="0" i="0" u="none" strike="noStrike" baseline="0" dirty="0">
              <a:solidFill>
                <a:srgbClr val="002060"/>
              </a:solidFill>
              <a:latin typeface="+mj-lt"/>
            </a:endParaRPr>
          </a:p>
          <a:p>
            <a:pPr algn="l"/>
            <a:endParaRPr lang="en-US" b="0" i="0" u="none" strike="noStrike" baseline="0" dirty="0">
              <a:solidFill>
                <a:srgbClr val="000000"/>
              </a:solidFill>
              <a:latin typeface="+mj-lt"/>
            </a:endParaRPr>
          </a:p>
        </p:txBody>
      </p:sp>
      <p:pic>
        <p:nvPicPr>
          <p:cNvPr id="5" name="Picture 4">
            <a:extLst>
              <a:ext uri="{FF2B5EF4-FFF2-40B4-BE49-F238E27FC236}">
                <a16:creationId xmlns:a16="http://schemas.microsoft.com/office/drawing/2014/main" id="{D449062F-1A0B-4A43-A8D7-183F8F29CF5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flipH="1">
            <a:off x="7485321" y="986323"/>
            <a:ext cx="1468120" cy="3660705"/>
          </a:xfrm>
          <a:prstGeom prst="rect">
            <a:avLst/>
          </a:prstGeom>
        </p:spPr>
      </p:pic>
    </p:spTree>
    <p:extLst>
      <p:ext uri="{BB962C8B-B14F-4D97-AF65-F5344CB8AC3E}">
        <p14:creationId xmlns:p14="http://schemas.microsoft.com/office/powerpoint/2010/main" val="26118129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485EC-1D72-4608-8CEA-418984C28477}"/>
              </a:ext>
            </a:extLst>
          </p:cNvPr>
          <p:cNvSpPr>
            <a:spLocks noGrp="1"/>
          </p:cNvSpPr>
          <p:nvPr>
            <p:ph type="title"/>
          </p:nvPr>
        </p:nvSpPr>
        <p:spPr/>
        <p:txBody>
          <a:bodyPr/>
          <a:lstStyle/>
          <a:p>
            <a:r>
              <a:rPr lang="en-CA" dirty="0"/>
              <a:t>Box Dimensions</a:t>
            </a:r>
          </a:p>
        </p:txBody>
      </p:sp>
      <p:sp>
        <p:nvSpPr>
          <p:cNvPr id="3" name="Text Placeholder 2">
            <a:extLst>
              <a:ext uri="{FF2B5EF4-FFF2-40B4-BE49-F238E27FC236}">
                <a16:creationId xmlns:a16="http://schemas.microsoft.com/office/drawing/2014/main" id="{51F18547-E914-49C9-BE0C-3530825CBB4D}"/>
              </a:ext>
            </a:extLst>
          </p:cNvPr>
          <p:cNvSpPr>
            <a:spLocks noGrp="1"/>
          </p:cNvSpPr>
          <p:nvPr>
            <p:ph type="body" idx="1"/>
          </p:nvPr>
        </p:nvSpPr>
        <p:spPr>
          <a:xfrm>
            <a:off x="457201" y="1081088"/>
            <a:ext cx="4114800" cy="3532476"/>
          </a:xfrm>
        </p:spPr>
        <p:txBody>
          <a:bodyPr/>
          <a:lstStyle/>
          <a:p>
            <a:pPr algn="l"/>
            <a:r>
              <a:rPr lang="en-US" sz="1400" dirty="0">
                <a:latin typeface="+mj-lt"/>
              </a:rPr>
              <a:t>B</a:t>
            </a:r>
            <a:r>
              <a:rPr lang="en-US" sz="1400" b="0" i="0" u="none" strike="noStrike" baseline="0" dirty="0">
                <a:latin typeface="+mj-lt"/>
              </a:rPr>
              <a:t>lock-level elements have </a:t>
            </a:r>
            <a:r>
              <a:rPr lang="en-US" sz="1400" b="1" i="0" u="none" strike="noStrike" baseline="0" dirty="0">
                <a:latin typeface="+mj-lt"/>
                <a:cs typeface="Calibri" panose="020F0502020204030204" pitchFamily="34" charset="0"/>
              </a:rPr>
              <a:t>width</a:t>
            </a:r>
            <a:r>
              <a:rPr lang="en-US" sz="1400" b="0" i="0" u="none" strike="noStrike" baseline="0" dirty="0">
                <a:latin typeface="+mj-lt"/>
              </a:rPr>
              <a:t> and </a:t>
            </a:r>
            <a:r>
              <a:rPr lang="en-US" sz="1400" b="1" i="0" u="none" strike="noStrike" baseline="0" dirty="0">
                <a:latin typeface="+mj-lt"/>
                <a:cs typeface="Calibri" panose="020F0502020204030204" pitchFamily="34" charset="0"/>
              </a:rPr>
              <a:t>height</a:t>
            </a:r>
            <a:r>
              <a:rPr lang="en-US" sz="1400" b="0" i="0" u="none" strike="noStrike" baseline="0" dirty="0">
                <a:latin typeface="+mj-lt"/>
              </a:rPr>
              <a:t> properties.</a:t>
            </a:r>
          </a:p>
          <a:p>
            <a:pPr algn="l"/>
            <a:r>
              <a:rPr lang="en-US" sz="1400" b="0" i="0" u="none" strike="noStrike" baseline="0" dirty="0">
                <a:latin typeface="+mj-lt"/>
              </a:rPr>
              <a:t>They also have a </a:t>
            </a:r>
            <a:r>
              <a:rPr lang="en-US" sz="1400" b="1" i="0" u="none" strike="noStrike" baseline="0" dirty="0">
                <a:latin typeface="+mj-lt"/>
                <a:cs typeface="Calibri" panose="020F0502020204030204" pitchFamily="34" charset="0"/>
              </a:rPr>
              <a:t>min-width, min-height, max-width</a:t>
            </a:r>
            <a:r>
              <a:rPr lang="en-US" sz="1400" b="0" i="0" u="none" strike="noStrike" baseline="0" dirty="0">
                <a:latin typeface="+mj-lt"/>
                <a:cs typeface="Calibri" panose="020F0502020204030204" pitchFamily="34" charset="0"/>
              </a:rPr>
              <a:t>,</a:t>
            </a:r>
            <a:r>
              <a:rPr lang="en-US" sz="1400" b="0" i="0" u="none" strike="noStrike" baseline="0" dirty="0">
                <a:latin typeface="+mj-lt"/>
              </a:rPr>
              <a:t> and </a:t>
            </a:r>
            <a:r>
              <a:rPr lang="en-US" sz="1400" b="1" i="0" u="none" strike="noStrike" baseline="0" dirty="0">
                <a:latin typeface="+mj-lt"/>
                <a:cs typeface="Calibri" panose="020F0502020204030204" pitchFamily="34" charset="0"/>
              </a:rPr>
              <a:t>max-height</a:t>
            </a:r>
            <a:r>
              <a:rPr lang="en-US" sz="1400" b="0" i="0" u="none" strike="noStrike" baseline="0" dirty="0">
                <a:latin typeface="+mj-lt"/>
                <a:cs typeface="Calibri" panose="020F0502020204030204" pitchFamily="34" charset="0"/>
              </a:rPr>
              <a:t> </a:t>
            </a:r>
            <a:r>
              <a:rPr lang="en-US" sz="1400" b="0" i="0" u="none" strike="noStrike" baseline="0" dirty="0">
                <a:latin typeface="+mj-lt"/>
              </a:rPr>
              <a:t>properties as </a:t>
            </a:r>
            <a:r>
              <a:rPr lang="en-CA" sz="1400" b="0" i="0" u="none" strike="noStrike" baseline="0" dirty="0">
                <a:latin typeface="+mj-lt"/>
              </a:rPr>
              <a:t>well to help when the </a:t>
            </a:r>
            <a:r>
              <a:rPr lang="en-US" sz="1400" b="0" i="0" u="none" strike="noStrike" baseline="0" dirty="0">
                <a:latin typeface="+mj-lt"/>
              </a:rPr>
              <a:t>width or a height might be specified as a % of its parent </a:t>
            </a:r>
            <a:r>
              <a:rPr lang="en-CA" sz="1400" b="0" i="0" u="none" strike="noStrike" baseline="0" dirty="0">
                <a:latin typeface="+mj-lt"/>
              </a:rPr>
              <a:t>container</a:t>
            </a:r>
          </a:p>
          <a:p>
            <a:pPr algn="l"/>
            <a:r>
              <a:rPr lang="en-US" sz="1400" b="0" i="0" u="none" strike="noStrike" baseline="0" dirty="0">
                <a:latin typeface="+mj-lt"/>
              </a:rPr>
              <a:t>Since the width and the height only refer to the size of the content area, the </a:t>
            </a:r>
            <a:r>
              <a:rPr lang="en-US" sz="1400" b="1" i="0" u="none" strike="noStrike" baseline="0" dirty="0">
                <a:latin typeface="+mj-lt"/>
              </a:rPr>
              <a:t>total size </a:t>
            </a:r>
            <a:r>
              <a:rPr lang="en-US" sz="1400" b="0" i="0" u="none" strike="noStrike" baseline="0" dirty="0">
                <a:latin typeface="+mj-lt"/>
              </a:rPr>
              <a:t>of an element is equal to the size of its content area plus the sum of its padding, </a:t>
            </a:r>
            <a:r>
              <a:rPr lang="en-CA" sz="1400" b="0" i="0" u="none" strike="noStrike" baseline="0" dirty="0">
                <a:latin typeface="+mj-lt"/>
              </a:rPr>
              <a:t>borders, and margins.</a:t>
            </a:r>
          </a:p>
        </p:txBody>
      </p:sp>
      <p:pic>
        <p:nvPicPr>
          <p:cNvPr id="5" name="Picture 4" descr="FIGURE 4.26a Calculating an element’s true size">
            <a:extLst>
              <a:ext uri="{FF2B5EF4-FFF2-40B4-BE49-F238E27FC236}">
                <a16:creationId xmlns:a16="http://schemas.microsoft.com/office/drawing/2014/main" id="{EF0053D3-CCFE-4F94-B1F7-E060DF68320A}"/>
              </a:ext>
            </a:extLst>
          </p:cNvPr>
          <p:cNvPicPr>
            <a:picLocks noChangeAspect="1"/>
          </p:cNvPicPr>
          <p:nvPr/>
        </p:nvPicPr>
        <p:blipFill rotWithShape="1">
          <a:blip r:embed="rId2"/>
          <a:srcRect r="-488" b="46248"/>
          <a:stretch/>
        </p:blipFill>
        <p:spPr>
          <a:xfrm>
            <a:off x="4665371" y="1464968"/>
            <a:ext cx="4114799" cy="2764715"/>
          </a:xfrm>
          <a:prstGeom prst="rect">
            <a:avLst/>
          </a:prstGeom>
        </p:spPr>
      </p:pic>
    </p:spTree>
    <p:extLst>
      <p:ext uri="{BB962C8B-B14F-4D97-AF65-F5344CB8AC3E}">
        <p14:creationId xmlns:p14="http://schemas.microsoft.com/office/powerpoint/2010/main" val="132941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E4BCD-ACD7-4B5D-AE9F-E0429C1A4762}"/>
              </a:ext>
            </a:extLst>
          </p:cNvPr>
          <p:cNvSpPr>
            <a:spLocks noGrp="1"/>
          </p:cNvSpPr>
          <p:nvPr>
            <p:ph type="title"/>
          </p:nvPr>
        </p:nvSpPr>
        <p:spPr/>
        <p:txBody>
          <a:bodyPr/>
          <a:lstStyle/>
          <a:p>
            <a:r>
              <a:rPr lang="en-CA" dirty="0"/>
              <a:t>CSS allows Responsive Design</a:t>
            </a:r>
          </a:p>
        </p:txBody>
      </p:sp>
      <p:pic>
        <p:nvPicPr>
          <p:cNvPr id="5" name="Picture 4" descr="FIGURE 4.1 CSS-based responsive design (site by Peerapong Pulpipatnan on ThemeForest.net)&#10;">
            <a:extLst>
              <a:ext uri="{FF2B5EF4-FFF2-40B4-BE49-F238E27FC236}">
                <a16:creationId xmlns:a16="http://schemas.microsoft.com/office/drawing/2014/main" id="{BFE4C08A-63E5-444D-98CF-349212BBCAE4}"/>
              </a:ext>
            </a:extLst>
          </p:cNvPr>
          <p:cNvPicPr>
            <a:picLocks noChangeAspect="1"/>
          </p:cNvPicPr>
          <p:nvPr/>
        </p:nvPicPr>
        <p:blipFill>
          <a:blip r:embed="rId2"/>
          <a:stretch>
            <a:fillRect/>
          </a:stretch>
        </p:blipFill>
        <p:spPr>
          <a:xfrm>
            <a:off x="1663995" y="1194337"/>
            <a:ext cx="5979481" cy="3250071"/>
          </a:xfrm>
          <a:prstGeom prst="rect">
            <a:avLst/>
          </a:prstGeom>
        </p:spPr>
      </p:pic>
    </p:spTree>
    <p:extLst>
      <p:ext uri="{BB962C8B-B14F-4D97-AF65-F5344CB8AC3E}">
        <p14:creationId xmlns:p14="http://schemas.microsoft.com/office/powerpoint/2010/main" val="9252313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485EC-1D72-4608-8CEA-418984C28477}"/>
              </a:ext>
            </a:extLst>
          </p:cNvPr>
          <p:cNvSpPr>
            <a:spLocks noGrp="1"/>
          </p:cNvSpPr>
          <p:nvPr>
            <p:ph type="title"/>
          </p:nvPr>
        </p:nvSpPr>
        <p:spPr/>
        <p:txBody>
          <a:bodyPr/>
          <a:lstStyle/>
          <a:p>
            <a:r>
              <a:rPr lang="en-US" dirty="0"/>
              <a:t>The border-box approach</a:t>
            </a:r>
            <a:endParaRPr lang="en-CA" dirty="0"/>
          </a:p>
        </p:txBody>
      </p:sp>
      <p:sp>
        <p:nvSpPr>
          <p:cNvPr id="3" name="Text Placeholder 2">
            <a:extLst>
              <a:ext uri="{FF2B5EF4-FFF2-40B4-BE49-F238E27FC236}">
                <a16:creationId xmlns:a16="http://schemas.microsoft.com/office/drawing/2014/main" id="{51F18547-E914-49C9-BE0C-3530825CBB4D}"/>
              </a:ext>
            </a:extLst>
          </p:cNvPr>
          <p:cNvSpPr>
            <a:spLocks noGrp="1"/>
          </p:cNvSpPr>
          <p:nvPr>
            <p:ph type="body" idx="1"/>
          </p:nvPr>
        </p:nvSpPr>
        <p:spPr>
          <a:xfrm>
            <a:off x="457201" y="1081088"/>
            <a:ext cx="4114800" cy="3532476"/>
          </a:xfrm>
        </p:spPr>
        <p:txBody>
          <a:bodyPr/>
          <a:lstStyle/>
          <a:p>
            <a:pPr marL="114300" indent="0" algn="l">
              <a:buNone/>
            </a:pPr>
            <a:r>
              <a:rPr lang="en-US" sz="1800" b="0" i="0" u="none" strike="noStrike" baseline="0" dirty="0">
                <a:latin typeface="+mj-lt"/>
              </a:rPr>
              <a:t>To reduce complexity of adding margins, content and borders, you can use the newer border-box approach that is more intuitive.</a:t>
            </a:r>
            <a:endParaRPr lang="en-CA" sz="1400" b="0" i="0" u="none" strike="noStrike" baseline="0" dirty="0">
              <a:latin typeface="+mj-lt"/>
            </a:endParaRPr>
          </a:p>
        </p:txBody>
      </p:sp>
      <p:pic>
        <p:nvPicPr>
          <p:cNvPr id="5" name="Picture 4" descr="FIGURE 4.26b Calculating an element’s true size">
            <a:extLst>
              <a:ext uri="{FF2B5EF4-FFF2-40B4-BE49-F238E27FC236}">
                <a16:creationId xmlns:a16="http://schemas.microsoft.com/office/drawing/2014/main" id="{EF0053D3-CCFE-4F94-B1F7-E060DF68320A}"/>
              </a:ext>
            </a:extLst>
          </p:cNvPr>
          <p:cNvPicPr>
            <a:picLocks noChangeAspect="1"/>
          </p:cNvPicPr>
          <p:nvPr/>
        </p:nvPicPr>
        <p:blipFill rotWithShape="1">
          <a:blip r:embed="rId2"/>
          <a:srcRect t="54134" r="-488" b="-2016"/>
          <a:stretch/>
        </p:blipFill>
        <p:spPr>
          <a:xfrm>
            <a:off x="4572000" y="1615911"/>
            <a:ext cx="4114799" cy="2462829"/>
          </a:xfrm>
          <a:prstGeom prst="rect">
            <a:avLst/>
          </a:prstGeom>
        </p:spPr>
      </p:pic>
    </p:spTree>
    <p:extLst>
      <p:ext uri="{BB962C8B-B14F-4D97-AF65-F5344CB8AC3E}">
        <p14:creationId xmlns:p14="http://schemas.microsoft.com/office/powerpoint/2010/main" val="6738944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0120D-3E41-4C6F-A71F-04933700CD77}"/>
              </a:ext>
            </a:extLst>
          </p:cNvPr>
          <p:cNvSpPr>
            <a:spLocks noGrp="1"/>
          </p:cNvSpPr>
          <p:nvPr>
            <p:ph type="title"/>
          </p:nvPr>
        </p:nvSpPr>
        <p:spPr/>
        <p:txBody>
          <a:bodyPr/>
          <a:lstStyle/>
          <a:p>
            <a:r>
              <a:rPr lang="en-CA" dirty="0"/>
              <a:t>Overflow </a:t>
            </a:r>
            <a:r>
              <a:rPr lang="en-CA" dirty="0" err="1"/>
              <a:t>Proprerty</a:t>
            </a:r>
            <a:endParaRPr lang="en-CA" dirty="0"/>
          </a:p>
        </p:txBody>
      </p:sp>
      <p:sp>
        <p:nvSpPr>
          <p:cNvPr id="3" name="Text Placeholder 2">
            <a:extLst>
              <a:ext uri="{FF2B5EF4-FFF2-40B4-BE49-F238E27FC236}">
                <a16:creationId xmlns:a16="http://schemas.microsoft.com/office/drawing/2014/main" id="{52FD0D6C-5074-49AF-99A7-97D9B96A80B3}"/>
              </a:ext>
            </a:extLst>
          </p:cNvPr>
          <p:cNvSpPr>
            <a:spLocks noGrp="1"/>
          </p:cNvSpPr>
          <p:nvPr>
            <p:ph type="body" idx="1"/>
          </p:nvPr>
        </p:nvSpPr>
        <p:spPr>
          <a:xfrm>
            <a:off x="457201" y="1081088"/>
            <a:ext cx="3042780" cy="3532476"/>
          </a:xfrm>
        </p:spPr>
        <p:txBody>
          <a:bodyPr/>
          <a:lstStyle/>
          <a:p>
            <a:pPr marL="114300" indent="0" algn="l">
              <a:buNone/>
            </a:pPr>
            <a:r>
              <a:rPr lang="en-US" sz="1800" b="0" i="0" u="none" strike="noStrike" baseline="0" dirty="0">
                <a:latin typeface="+mj-lt"/>
              </a:rPr>
              <a:t>It is possible to control what happens with the content if the box’s width and height are not large enough to display the content using the </a:t>
            </a:r>
            <a:r>
              <a:rPr lang="en-US" sz="1800" b="1" i="0" u="none" strike="noStrike" baseline="0" dirty="0">
                <a:latin typeface="+mj-lt"/>
              </a:rPr>
              <a:t>overflow</a:t>
            </a:r>
            <a:r>
              <a:rPr lang="en-US" sz="1800" b="0" i="0" u="none" strike="noStrike" baseline="0" dirty="0">
                <a:latin typeface="+mj-lt"/>
              </a:rPr>
              <a:t> property</a:t>
            </a:r>
            <a:endParaRPr lang="en-CA" dirty="0">
              <a:latin typeface="+mj-lt"/>
            </a:endParaRPr>
          </a:p>
        </p:txBody>
      </p:sp>
      <p:pic>
        <p:nvPicPr>
          <p:cNvPr id="7" name="Picture 6" descr="FIGURE 4.28 Overflow property">
            <a:extLst>
              <a:ext uri="{FF2B5EF4-FFF2-40B4-BE49-F238E27FC236}">
                <a16:creationId xmlns:a16="http://schemas.microsoft.com/office/drawing/2014/main" id="{376FBA83-8136-4451-9CAC-A81DB5F04C1C}"/>
              </a:ext>
            </a:extLst>
          </p:cNvPr>
          <p:cNvPicPr>
            <a:picLocks noChangeAspect="1"/>
          </p:cNvPicPr>
          <p:nvPr/>
        </p:nvPicPr>
        <p:blipFill>
          <a:blip r:embed="rId2"/>
          <a:stretch>
            <a:fillRect/>
          </a:stretch>
        </p:blipFill>
        <p:spPr>
          <a:xfrm>
            <a:off x="3499980" y="1081088"/>
            <a:ext cx="5186820" cy="3386502"/>
          </a:xfrm>
          <a:prstGeom prst="rect">
            <a:avLst/>
          </a:prstGeom>
        </p:spPr>
      </p:pic>
    </p:spTree>
    <p:extLst>
      <p:ext uri="{BB962C8B-B14F-4D97-AF65-F5344CB8AC3E}">
        <p14:creationId xmlns:p14="http://schemas.microsoft.com/office/powerpoint/2010/main" val="19873948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539B6-05D3-4429-B103-AD2CB9E20665}"/>
              </a:ext>
            </a:extLst>
          </p:cNvPr>
          <p:cNvSpPr>
            <a:spLocks noGrp="1"/>
          </p:cNvSpPr>
          <p:nvPr>
            <p:ph type="title"/>
          </p:nvPr>
        </p:nvSpPr>
        <p:spPr/>
        <p:txBody>
          <a:bodyPr/>
          <a:lstStyle/>
          <a:p>
            <a:r>
              <a:rPr lang="en-CA" dirty="0"/>
              <a:t>Box sizing via percent</a:t>
            </a:r>
          </a:p>
        </p:txBody>
      </p:sp>
      <p:pic>
        <p:nvPicPr>
          <p:cNvPr id="5" name="Picture 4" descr="FIGURE 4.29 Box sizing via percents">
            <a:extLst>
              <a:ext uri="{FF2B5EF4-FFF2-40B4-BE49-F238E27FC236}">
                <a16:creationId xmlns:a16="http://schemas.microsoft.com/office/drawing/2014/main" id="{EEB899B1-E87C-4374-A976-CD3702FF3286}"/>
              </a:ext>
            </a:extLst>
          </p:cNvPr>
          <p:cNvPicPr>
            <a:picLocks noChangeAspect="1"/>
          </p:cNvPicPr>
          <p:nvPr/>
        </p:nvPicPr>
        <p:blipFill rotWithShape="1">
          <a:blip r:embed="rId2"/>
          <a:srcRect r="-275" b="58170"/>
          <a:stretch/>
        </p:blipFill>
        <p:spPr>
          <a:xfrm>
            <a:off x="1194237" y="984487"/>
            <a:ext cx="6755526" cy="3353501"/>
          </a:xfrm>
          <a:prstGeom prst="rect">
            <a:avLst/>
          </a:prstGeom>
        </p:spPr>
      </p:pic>
    </p:spTree>
    <p:extLst>
      <p:ext uri="{BB962C8B-B14F-4D97-AF65-F5344CB8AC3E}">
        <p14:creationId xmlns:p14="http://schemas.microsoft.com/office/powerpoint/2010/main" val="17398212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A889D-97EC-4712-8814-3D74CE8A888E}"/>
              </a:ext>
            </a:extLst>
          </p:cNvPr>
          <p:cNvSpPr>
            <a:spLocks noGrp="1"/>
          </p:cNvSpPr>
          <p:nvPr>
            <p:ph type="title"/>
          </p:nvPr>
        </p:nvSpPr>
        <p:spPr/>
        <p:txBody>
          <a:bodyPr/>
          <a:lstStyle/>
          <a:p>
            <a:r>
              <a:rPr lang="en-CA" dirty="0"/>
              <a:t>CSS Text Styling</a:t>
            </a:r>
          </a:p>
        </p:txBody>
      </p:sp>
      <p:sp>
        <p:nvSpPr>
          <p:cNvPr id="3" name="Text Placeholder 2">
            <a:extLst>
              <a:ext uri="{FF2B5EF4-FFF2-40B4-BE49-F238E27FC236}">
                <a16:creationId xmlns:a16="http://schemas.microsoft.com/office/drawing/2014/main" id="{49BD9DF8-CA7C-4DA4-9A32-6F60CCB40825}"/>
              </a:ext>
            </a:extLst>
          </p:cNvPr>
          <p:cNvSpPr>
            <a:spLocks noGrp="1"/>
          </p:cNvSpPr>
          <p:nvPr>
            <p:ph type="body" idx="1"/>
          </p:nvPr>
        </p:nvSpPr>
        <p:spPr/>
        <p:txBody>
          <a:bodyPr/>
          <a:lstStyle/>
          <a:p>
            <a:pPr marL="114300" indent="0">
              <a:buNone/>
            </a:pPr>
            <a:r>
              <a:rPr lang="en-US" sz="1800" b="0" i="0" u="none" strike="noStrike" baseline="0" dirty="0">
                <a:latin typeface="SabonLTPro-Roman"/>
              </a:rPr>
              <a:t>CSS provides two types of properties that affect text.</a:t>
            </a:r>
          </a:p>
          <a:p>
            <a:pPr algn="l"/>
            <a:r>
              <a:rPr lang="en-US" sz="1800" b="1" i="0" u="none" strike="noStrike" baseline="0" dirty="0">
                <a:latin typeface="SabonLTPro-Roman"/>
              </a:rPr>
              <a:t>Font properties</a:t>
            </a:r>
            <a:r>
              <a:rPr lang="en-US" sz="1800" b="0" i="0" u="none" strike="noStrike" baseline="0" dirty="0">
                <a:latin typeface="SabonLTPro-Roman"/>
              </a:rPr>
              <a:t> that affect the font and its appearance. </a:t>
            </a:r>
          </a:p>
          <a:p>
            <a:pPr algn="l"/>
            <a:r>
              <a:rPr lang="en-US" sz="1800" b="1" i="0" u="none" strike="noStrike" baseline="0" dirty="0">
                <a:latin typeface="SabonLTPro-Roman"/>
              </a:rPr>
              <a:t>Paragraph properties </a:t>
            </a:r>
            <a:r>
              <a:rPr lang="en-US" sz="1800" b="0" i="0" u="none" strike="noStrike" baseline="0" dirty="0">
                <a:latin typeface="SabonLTPro-Roman"/>
              </a:rPr>
              <a:t>that affect the text in a similar way no matter which font is being used</a:t>
            </a:r>
          </a:p>
          <a:p>
            <a:pPr algn="l"/>
            <a:r>
              <a:rPr lang="en-US" sz="1800" b="0" i="0" u="none" strike="noStrike" baseline="0" dirty="0">
                <a:latin typeface="SabonLTPro-Roman"/>
              </a:rPr>
              <a:t>Many of the most common font properties are shown in Table 4.9 and include</a:t>
            </a:r>
          </a:p>
          <a:p>
            <a:pPr lvl="1"/>
            <a:r>
              <a:rPr lang="en-US" dirty="0">
                <a:latin typeface="SabonLTPro-Roman"/>
              </a:rPr>
              <a:t>Font, font-family, font-style, font-size, font-variant, font-weight</a:t>
            </a:r>
            <a:endParaRPr lang="en-CA" dirty="0">
              <a:latin typeface="SabonLTPro-Roman"/>
            </a:endParaRPr>
          </a:p>
          <a:p>
            <a:endParaRPr lang="en-US" dirty="0">
              <a:latin typeface="SabonLTPro-Roman"/>
            </a:endParaRPr>
          </a:p>
        </p:txBody>
      </p:sp>
    </p:spTree>
    <p:extLst>
      <p:ext uri="{BB962C8B-B14F-4D97-AF65-F5344CB8AC3E}">
        <p14:creationId xmlns:p14="http://schemas.microsoft.com/office/powerpoint/2010/main" val="38929200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D6845-9FC9-4281-922D-F3A7B63CC346}"/>
              </a:ext>
            </a:extLst>
          </p:cNvPr>
          <p:cNvSpPr>
            <a:spLocks noGrp="1"/>
          </p:cNvSpPr>
          <p:nvPr>
            <p:ph type="title"/>
          </p:nvPr>
        </p:nvSpPr>
        <p:spPr/>
        <p:txBody>
          <a:bodyPr/>
          <a:lstStyle/>
          <a:p>
            <a:r>
              <a:rPr lang="en-CA" dirty="0"/>
              <a:t>Font Family</a:t>
            </a:r>
          </a:p>
        </p:txBody>
      </p:sp>
      <p:sp>
        <p:nvSpPr>
          <p:cNvPr id="3" name="Text Placeholder 2">
            <a:extLst>
              <a:ext uri="{FF2B5EF4-FFF2-40B4-BE49-F238E27FC236}">
                <a16:creationId xmlns:a16="http://schemas.microsoft.com/office/drawing/2014/main" id="{31A46F3D-4FEC-4500-A986-2FD8AB5C64EA}"/>
              </a:ext>
            </a:extLst>
          </p:cNvPr>
          <p:cNvSpPr>
            <a:spLocks noGrp="1"/>
          </p:cNvSpPr>
          <p:nvPr>
            <p:ph type="body" idx="1"/>
          </p:nvPr>
        </p:nvSpPr>
        <p:spPr/>
        <p:txBody>
          <a:bodyPr/>
          <a:lstStyle/>
          <a:p>
            <a:pPr marL="114300" indent="0" algn="l">
              <a:buNone/>
            </a:pPr>
            <a:r>
              <a:rPr lang="en-US" sz="1800" dirty="0">
                <a:latin typeface="SabonLTPro-Roman"/>
              </a:rPr>
              <a:t>J</a:t>
            </a:r>
            <a:r>
              <a:rPr lang="en-US" sz="1800" b="0" i="0" u="none" strike="noStrike" baseline="0" dirty="0">
                <a:latin typeface="SabonLTPro-Roman"/>
              </a:rPr>
              <a:t>ust because a given font is available on the web developer’s computer does not mean it will be available for all users.</a:t>
            </a:r>
          </a:p>
          <a:p>
            <a:pPr marL="114300" indent="0" algn="l">
              <a:buNone/>
            </a:pPr>
            <a:r>
              <a:rPr lang="en-US" sz="1800" b="0" i="0" u="none" strike="noStrike" baseline="0" dirty="0">
                <a:solidFill>
                  <a:srgbClr val="000000"/>
                </a:solidFill>
                <a:latin typeface="SabonLTPro-Roman"/>
              </a:rPr>
              <a:t>For this reason, it is conventional to supply a so-called </a:t>
            </a:r>
            <a:r>
              <a:rPr lang="en-US" sz="1800" b="1" i="0" u="none" strike="noStrike" baseline="0" dirty="0">
                <a:solidFill>
                  <a:srgbClr val="009A9A"/>
                </a:solidFill>
                <a:latin typeface="SabonLTPro-Bold"/>
              </a:rPr>
              <a:t>web font </a:t>
            </a:r>
            <a:r>
              <a:rPr lang="en-CA" sz="1800" b="1" i="0" u="none" strike="noStrike" baseline="0" dirty="0">
                <a:solidFill>
                  <a:srgbClr val="009A9A"/>
                </a:solidFill>
                <a:latin typeface="SabonLTPro-Bold"/>
              </a:rPr>
              <a:t>stack</a:t>
            </a:r>
            <a:r>
              <a:rPr lang="en-CA" sz="1800" b="0" i="0" u="none" strike="noStrike" baseline="0" dirty="0">
                <a:solidFill>
                  <a:srgbClr val="000000"/>
                </a:solidFill>
                <a:latin typeface="SabonLTPro-Roman"/>
              </a:rPr>
              <a:t>— a</a:t>
            </a:r>
            <a:r>
              <a:rPr lang="en-CA" sz="1800" dirty="0">
                <a:solidFill>
                  <a:srgbClr val="000000"/>
                </a:solidFill>
                <a:latin typeface="SabonLTPro-Roman"/>
              </a:rPr>
              <a:t> </a:t>
            </a:r>
            <a:r>
              <a:rPr lang="en-US" sz="1800" b="0" i="0" u="none" strike="noStrike" baseline="0" dirty="0">
                <a:solidFill>
                  <a:srgbClr val="000000"/>
                </a:solidFill>
                <a:latin typeface="SabonLTPro-Roman"/>
              </a:rPr>
              <a:t>series of alternate fonts to use in case the original font choice is not on the user’s computer</a:t>
            </a:r>
            <a:endParaRPr lang="en-CA" dirty="0"/>
          </a:p>
        </p:txBody>
      </p:sp>
      <p:pic>
        <p:nvPicPr>
          <p:cNvPr id="5" name="Picture 4" descr="FIGURE 4.31 Specifying the font family">
            <a:extLst>
              <a:ext uri="{FF2B5EF4-FFF2-40B4-BE49-F238E27FC236}">
                <a16:creationId xmlns:a16="http://schemas.microsoft.com/office/drawing/2014/main" id="{BFAD0BDF-54D2-42A8-9DEE-70020A834A47}"/>
              </a:ext>
            </a:extLst>
          </p:cNvPr>
          <p:cNvPicPr>
            <a:picLocks noChangeAspect="1"/>
          </p:cNvPicPr>
          <p:nvPr/>
        </p:nvPicPr>
        <p:blipFill>
          <a:blip r:embed="rId2"/>
          <a:stretch>
            <a:fillRect/>
          </a:stretch>
        </p:blipFill>
        <p:spPr>
          <a:xfrm>
            <a:off x="1993576" y="3091708"/>
            <a:ext cx="5156848" cy="1618457"/>
          </a:xfrm>
          <a:prstGeom prst="rect">
            <a:avLst/>
          </a:prstGeom>
        </p:spPr>
      </p:pic>
    </p:spTree>
    <p:extLst>
      <p:ext uri="{BB962C8B-B14F-4D97-AF65-F5344CB8AC3E}">
        <p14:creationId xmlns:p14="http://schemas.microsoft.com/office/powerpoint/2010/main" val="19727515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CE613-BC00-4F8C-B6A6-8E90464CEB4D}"/>
              </a:ext>
            </a:extLst>
          </p:cNvPr>
          <p:cNvSpPr>
            <a:spLocks noGrp="1"/>
          </p:cNvSpPr>
          <p:nvPr>
            <p:ph type="title"/>
          </p:nvPr>
        </p:nvSpPr>
        <p:spPr/>
        <p:txBody>
          <a:bodyPr/>
          <a:lstStyle/>
          <a:p>
            <a:r>
              <a:rPr lang="en-CA" dirty="0"/>
              <a:t>Different font families</a:t>
            </a:r>
          </a:p>
        </p:txBody>
      </p:sp>
      <p:pic>
        <p:nvPicPr>
          <p:cNvPr id="5" name="Picture 4" descr="FIGURE 4.32 The different font families">
            <a:extLst>
              <a:ext uri="{FF2B5EF4-FFF2-40B4-BE49-F238E27FC236}">
                <a16:creationId xmlns:a16="http://schemas.microsoft.com/office/drawing/2014/main" id="{F08D69C7-F9F2-4AD8-A1CD-E8F5B0731E0A}"/>
              </a:ext>
            </a:extLst>
          </p:cNvPr>
          <p:cNvPicPr>
            <a:picLocks noChangeAspect="1"/>
          </p:cNvPicPr>
          <p:nvPr/>
        </p:nvPicPr>
        <p:blipFill>
          <a:blip r:embed="rId2"/>
          <a:stretch>
            <a:fillRect/>
          </a:stretch>
        </p:blipFill>
        <p:spPr>
          <a:xfrm>
            <a:off x="981560" y="984487"/>
            <a:ext cx="7180880" cy="3537528"/>
          </a:xfrm>
          <a:prstGeom prst="rect">
            <a:avLst/>
          </a:prstGeom>
        </p:spPr>
      </p:pic>
    </p:spTree>
    <p:extLst>
      <p:ext uri="{BB962C8B-B14F-4D97-AF65-F5344CB8AC3E}">
        <p14:creationId xmlns:p14="http://schemas.microsoft.com/office/powerpoint/2010/main" val="36822643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C2BA2-DEF0-48EA-A8FB-D0176ADDF29C}"/>
              </a:ext>
            </a:extLst>
          </p:cNvPr>
          <p:cNvSpPr>
            <a:spLocks noGrp="1"/>
          </p:cNvSpPr>
          <p:nvPr>
            <p:ph type="title"/>
          </p:nvPr>
        </p:nvSpPr>
        <p:spPr/>
        <p:txBody>
          <a:bodyPr/>
          <a:lstStyle/>
          <a:p>
            <a:r>
              <a:rPr lang="en-CA" dirty="0"/>
              <a:t>Font Sizes</a:t>
            </a:r>
          </a:p>
        </p:txBody>
      </p:sp>
      <p:sp>
        <p:nvSpPr>
          <p:cNvPr id="3" name="Text Placeholder 2">
            <a:extLst>
              <a:ext uri="{FF2B5EF4-FFF2-40B4-BE49-F238E27FC236}">
                <a16:creationId xmlns:a16="http://schemas.microsoft.com/office/drawing/2014/main" id="{E8A70D5D-932B-4870-BA8F-48EA0C19028E}"/>
              </a:ext>
            </a:extLst>
          </p:cNvPr>
          <p:cNvSpPr>
            <a:spLocks noGrp="1"/>
          </p:cNvSpPr>
          <p:nvPr>
            <p:ph type="body" idx="1"/>
          </p:nvPr>
        </p:nvSpPr>
        <p:spPr/>
        <p:txBody>
          <a:bodyPr/>
          <a:lstStyle/>
          <a:p>
            <a:pPr marL="114300" indent="0" algn="l">
              <a:buNone/>
            </a:pPr>
            <a:r>
              <a:rPr lang="en-US" sz="1800" dirty="0">
                <a:solidFill>
                  <a:srgbClr val="000000"/>
                </a:solidFill>
                <a:latin typeface="+mj-lt"/>
              </a:rPr>
              <a:t>I</a:t>
            </a:r>
            <a:r>
              <a:rPr lang="en-US" sz="1800" b="0" i="0" u="none" strike="noStrike" baseline="0" dirty="0">
                <a:solidFill>
                  <a:srgbClr val="000000"/>
                </a:solidFill>
                <a:latin typeface="+mj-lt"/>
              </a:rPr>
              <a:t>f we wish to create web layouts that work well on different devices, we should learn to use relative units such as </a:t>
            </a:r>
            <a:r>
              <a:rPr lang="en-US" sz="1800" b="1" i="0" u="none" strike="noStrike" baseline="0" dirty="0" err="1">
                <a:solidFill>
                  <a:srgbClr val="009A9A"/>
                </a:solidFill>
                <a:latin typeface="+mj-lt"/>
              </a:rPr>
              <a:t>em</a:t>
            </a:r>
            <a:r>
              <a:rPr lang="en-US" sz="1800" b="1" i="0" u="none" strike="noStrike" baseline="0" dirty="0">
                <a:solidFill>
                  <a:srgbClr val="009A9A"/>
                </a:solidFill>
                <a:latin typeface="+mj-lt"/>
              </a:rPr>
              <a:t> units </a:t>
            </a:r>
            <a:r>
              <a:rPr lang="en-US" sz="1800" b="0" i="0" u="none" strike="noStrike" baseline="0" dirty="0">
                <a:solidFill>
                  <a:srgbClr val="000000"/>
                </a:solidFill>
                <a:latin typeface="+mj-lt"/>
              </a:rPr>
              <a:t>or </a:t>
            </a:r>
            <a:r>
              <a:rPr lang="en-US" sz="1800" b="1" i="0" u="none" strike="noStrike" baseline="0" dirty="0">
                <a:solidFill>
                  <a:srgbClr val="009A9A"/>
                </a:solidFill>
                <a:latin typeface="+mj-lt"/>
              </a:rPr>
              <a:t>percentages </a:t>
            </a:r>
            <a:r>
              <a:rPr lang="en-US" sz="1800" b="0" i="0" u="none" strike="noStrike" baseline="0" dirty="0">
                <a:solidFill>
                  <a:srgbClr val="000000"/>
                </a:solidFill>
                <a:latin typeface="+mj-lt"/>
              </a:rPr>
              <a:t>for our font sizes</a:t>
            </a:r>
          </a:p>
          <a:p>
            <a:pPr algn="l"/>
            <a:r>
              <a:rPr lang="en-US" sz="1800" b="0" i="0" u="none" strike="noStrike" baseline="0" dirty="0">
                <a:latin typeface="+mj-lt"/>
              </a:rPr>
              <a:t>it can quickly become difficult to calculate actual sizes when there are nested elements</a:t>
            </a:r>
          </a:p>
          <a:p>
            <a:pPr lvl="1"/>
            <a:r>
              <a:rPr lang="en-US" sz="1800" b="0" i="0" u="none" strike="noStrike" baseline="0" dirty="0">
                <a:solidFill>
                  <a:srgbClr val="000000"/>
                </a:solidFill>
                <a:latin typeface="+mj-lt"/>
              </a:rPr>
              <a:t>For this reason, CSS3 now supports a new relative measure, the </a:t>
            </a:r>
            <a:r>
              <a:rPr lang="en-US" sz="1800" b="1" i="0" u="none" strike="noStrike" baseline="0" dirty="0">
                <a:solidFill>
                  <a:srgbClr val="009A9A"/>
                </a:solidFill>
                <a:latin typeface="+mj-lt"/>
              </a:rPr>
              <a:t>rem </a:t>
            </a:r>
            <a:r>
              <a:rPr lang="en-US" sz="1800" b="0" i="0" u="none" strike="noStrike" baseline="0" dirty="0">
                <a:solidFill>
                  <a:srgbClr val="000000"/>
                </a:solidFill>
                <a:latin typeface="+mj-lt"/>
              </a:rPr>
              <a:t>(for root </a:t>
            </a:r>
            <a:r>
              <a:rPr lang="en-US" sz="1800" b="0" i="0" u="none" strike="noStrike" baseline="0" dirty="0" err="1">
                <a:solidFill>
                  <a:srgbClr val="000000"/>
                </a:solidFill>
                <a:latin typeface="+mj-lt"/>
              </a:rPr>
              <a:t>em</a:t>
            </a:r>
            <a:r>
              <a:rPr lang="en-US" sz="1800" b="0" i="0" u="none" strike="noStrike" baseline="0" dirty="0">
                <a:solidFill>
                  <a:srgbClr val="000000"/>
                </a:solidFill>
                <a:latin typeface="+mj-lt"/>
              </a:rPr>
              <a:t> unit). This unit is always relative to the size of the root element (i.e., the &lt;html&gt; </a:t>
            </a:r>
            <a:r>
              <a:rPr lang="en-CA" sz="1800" b="0" i="0" u="none" strike="noStrike" baseline="0" dirty="0">
                <a:solidFill>
                  <a:srgbClr val="000000"/>
                </a:solidFill>
                <a:latin typeface="+mj-lt"/>
              </a:rPr>
              <a:t>element).</a:t>
            </a:r>
          </a:p>
          <a:p>
            <a:pPr marL="114300" indent="0" algn="l">
              <a:buNone/>
            </a:pPr>
            <a:r>
              <a:rPr lang="en-US" sz="1800" b="0" i="0" u="none" strike="noStrike" baseline="0" dirty="0">
                <a:latin typeface="+mj-lt"/>
              </a:rPr>
              <a:t>To muddy the picture even more, some developers have begun to advocate again for using the pixel as the unit of measure in CSS since modern browsers provide built-in scaling/zooming </a:t>
            </a:r>
            <a:r>
              <a:rPr lang="en-CA" sz="1800" b="0" i="0" u="none" strike="noStrike" baseline="0" dirty="0">
                <a:latin typeface="+mj-lt"/>
              </a:rPr>
              <a:t>that preserve layout…</a:t>
            </a:r>
            <a:endParaRPr lang="en-CA" dirty="0">
              <a:latin typeface="+mj-lt"/>
            </a:endParaRPr>
          </a:p>
        </p:txBody>
      </p:sp>
    </p:spTree>
    <p:extLst>
      <p:ext uri="{BB962C8B-B14F-4D97-AF65-F5344CB8AC3E}">
        <p14:creationId xmlns:p14="http://schemas.microsoft.com/office/powerpoint/2010/main" val="4213565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@font-face</a:t>
            </a:r>
            <a:endParaRPr lang="en-CA" dirty="0"/>
          </a:p>
        </p:txBody>
      </p:sp>
      <p:sp>
        <p:nvSpPr>
          <p:cNvPr id="4" name="TextBox 3">
            <a:extLst>
              <a:ext uri="{FF2B5EF4-FFF2-40B4-BE49-F238E27FC236}">
                <a16:creationId xmlns:a16="http://schemas.microsoft.com/office/drawing/2014/main" id="{5FD2E31B-E1FB-47E8-82A6-82E7E23D96CF}"/>
              </a:ext>
            </a:extLst>
          </p:cNvPr>
          <p:cNvSpPr txBox="1"/>
          <p:nvPr/>
        </p:nvSpPr>
        <p:spPr>
          <a:xfrm>
            <a:off x="379961" y="984487"/>
            <a:ext cx="6989027" cy="3754874"/>
          </a:xfrm>
          <a:prstGeom prst="rect">
            <a:avLst/>
          </a:prstGeom>
          <a:solidFill>
            <a:srgbClr val="FCE1D3"/>
          </a:solidFill>
        </p:spPr>
        <p:txBody>
          <a:bodyPr wrap="square" numCol="1" rtlCol="0">
            <a:spAutoFit/>
          </a:bodyPr>
          <a:lstStyle/>
          <a:p>
            <a:pPr algn="l"/>
            <a:r>
              <a:rPr lang="pt-BR" b="1" i="0" u="none" strike="noStrike" baseline="0" dirty="0">
                <a:solidFill>
                  <a:srgbClr val="9A0000"/>
                </a:solidFill>
                <a:latin typeface="+mj-lt"/>
              </a:rPr>
              <a:t>DIVE DEEPER</a:t>
            </a:r>
          </a:p>
          <a:p>
            <a:pPr algn="l"/>
            <a:r>
              <a:rPr lang="en-US" b="0" i="0" u="none" strike="noStrike" baseline="0" dirty="0">
                <a:latin typeface="+mj-lt"/>
              </a:rPr>
              <a:t>The @font-face selector that allows you to use a font even if it is not installed on the user’s </a:t>
            </a:r>
            <a:r>
              <a:rPr lang="en-US" dirty="0">
                <a:latin typeface="+mj-lt"/>
              </a:rPr>
              <a:t>computer. Open source font sites such as Google Web Fonts (https://fonts.google.com) and Font Squirrel (</a:t>
            </a:r>
            <a:r>
              <a:rPr lang="en-US" dirty="0">
                <a:latin typeface="+mj-lt"/>
                <a:hlinkClick r:id="rId2"/>
              </a:rPr>
              <a:t>http://www.fontsquirrel.com/</a:t>
            </a:r>
            <a:r>
              <a:rPr lang="en-US" dirty="0">
                <a:latin typeface="+mj-lt"/>
              </a:rPr>
              <a:t>) have promoted the use of @font-face</a:t>
            </a:r>
            <a:br>
              <a:rPr lang="en-US" dirty="0">
                <a:latin typeface="+mj-lt"/>
              </a:rPr>
            </a:br>
            <a:endParaRPr lang="en-US" dirty="0">
              <a:latin typeface="+mj-lt"/>
            </a:endParaRPr>
          </a:p>
          <a:p>
            <a:pPr algn="l"/>
            <a:r>
              <a:rPr lang="en-CA" dirty="0">
                <a:latin typeface="+mj-lt"/>
              </a:rPr>
              <a:t>To u</a:t>
            </a:r>
            <a:r>
              <a:rPr lang="en-CA" b="0" i="0" u="none" strike="noStrike" baseline="0" dirty="0">
                <a:latin typeface="+mj-lt"/>
              </a:rPr>
              <a:t>se Droid Sans, </a:t>
            </a:r>
            <a:r>
              <a:rPr lang="en-US" b="0" i="0" u="none" strike="noStrike" baseline="0" dirty="0">
                <a:latin typeface="+mj-lt"/>
              </a:rPr>
              <a:t>you can add the following to your &lt;head&gt; section</a:t>
            </a:r>
            <a:br>
              <a:rPr lang="en-US" b="0" i="0" u="none" strike="noStrike" baseline="0" dirty="0">
                <a:latin typeface="+mj-lt"/>
              </a:rPr>
            </a:br>
            <a:endParaRPr lang="en-US" b="0" i="0" u="none" strike="noStrike" baseline="0" dirty="0">
              <a:latin typeface="+mj-lt"/>
              <a:cs typeface="Calibri" panose="020F0502020204030204" pitchFamily="34" charset="0"/>
            </a:endParaRPr>
          </a:p>
          <a:p>
            <a:pPr algn="l"/>
            <a:r>
              <a:rPr lang="en-CA" b="1" i="0" u="none" strike="noStrike" baseline="0" dirty="0">
                <a:latin typeface="Calibri" panose="020F0502020204030204" pitchFamily="34" charset="0"/>
                <a:cs typeface="Calibri" panose="020F0502020204030204" pitchFamily="34" charset="0"/>
              </a:rPr>
              <a:t>&lt;link </a:t>
            </a:r>
            <a:r>
              <a:rPr lang="en-CA" b="1" i="0" u="none" strike="noStrike" baseline="0" dirty="0" err="1">
                <a:latin typeface="Calibri" panose="020F0502020204030204" pitchFamily="34" charset="0"/>
                <a:cs typeface="Calibri" panose="020F0502020204030204" pitchFamily="34" charset="0"/>
              </a:rPr>
              <a:t>href</a:t>
            </a:r>
            <a:r>
              <a:rPr lang="en-CA" b="1" i="0" u="none" strike="noStrike" baseline="0" dirty="0">
                <a:latin typeface="Calibri" panose="020F0502020204030204" pitchFamily="34" charset="0"/>
                <a:cs typeface="Calibri" panose="020F0502020204030204" pitchFamily="34" charset="0"/>
              </a:rPr>
              <a:t>="https://fonts.googleapis.com/</a:t>
            </a:r>
            <a:r>
              <a:rPr lang="en-CA" b="1" i="0" u="none" strike="noStrike" baseline="0" dirty="0" err="1">
                <a:latin typeface="Calibri" panose="020F0502020204030204" pitchFamily="34" charset="0"/>
                <a:cs typeface="Calibri" panose="020F0502020204030204" pitchFamily="34" charset="0"/>
              </a:rPr>
              <a:t>css?family</a:t>
            </a:r>
            <a:r>
              <a:rPr lang="en-CA" b="1" i="0" u="none" strike="noStrike" baseline="0" dirty="0">
                <a:latin typeface="Calibri" panose="020F0502020204030204" pitchFamily="34" charset="0"/>
                <a:cs typeface="Calibri" panose="020F0502020204030204" pitchFamily="34" charset="0"/>
              </a:rPr>
              <a:t>=</a:t>
            </a:r>
            <a:r>
              <a:rPr lang="en-CA" b="1" i="0" u="none" strike="noStrike" baseline="0" dirty="0" err="1">
                <a:latin typeface="Calibri" panose="020F0502020204030204" pitchFamily="34" charset="0"/>
                <a:cs typeface="Calibri" panose="020F0502020204030204" pitchFamily="34" charset="0"/>
              </a:rPr>
              <a:t>Droid+Sans</a:t>
            </a:r>
            <a:r>
              <a:rPr lang="en-CA" b="1" i="0" u="none" strike="noStrike" baseline="0" dirty="0">
                <a:latin typeface="Calibri" panose="020F0502020204030204" pitchFamily="34" charset="0"/>
                <a:cs typeface="Calibri" panose="020F0502020204030204" pitchFamily="34" charset="0"/>
              </a:rPr>
              <a:t>" </a:t>
            </a:r>
            <a:r>
              <a:rPr lang="en-US" b="1" i="0" u="none" strike="noStrike" baseline="0" dirty="0" err="1">
                <a:latin typeface="Calibri" panose="020F0502020204030204" pitchFamily="34" charset="0"/>
                <a:cs typeface="Calibri" panose="020F0502020204030204" pitchFamily="34" charset="0"/>
              </a:rPr>
              <a:t>rel</a:t>
            </a:r>
            <a:r>
              <a:rPr lang="en-US" b="1" i="0" u="none" strike="noStrike" baseline="0" dirty="0">
                <a:latin typeface="Calibri" panose="020F0502020204030204" pitchFamily="34" charset="0"/>
                <a:cs typeface="Calibri" panose="020F0502020204030204" pitchFamily="34" charset="0"/>
              </a:rPr>
              <a:t>="stylesheet" type="text/</a:t>
            </a:r>
            <a:r>
              <a:rPr lang="en-US" b="1" i="0" u="none" strike="noStrike" baseline="0" dirty="0" err="1">
                <a:latin typeface="Calibri" panose="020F0502020204030204" pitchFamily="34" charset="0"/>
                <a:cs typeface="Calibri" panose="020F0502020204030204" pitchFamily="34" charset="0"/>
              </a:rPr>
              <a:t>css</a:t>
            </a:r>
            <a:r>
              <a:rPr lang="en-US" b="1" i="0" u="none" strike="noStrike" baseline="0" dirty="0">
                <a:latin typeface="Calibri" panose="020F0502020204030204" pitchFamily="34" charset="0"/>
                <a:cs typeface="Calibri" panose="020F0502020204030204" pitchFamily="34" charset="0"/>
              </a:rPr>
              <a:t>"&gt;</a:t>
            </a:r>
          </a:p>
          <a:p>
            <a:pPr algn="l"/>
            <a:endParaRPr lang="en-US" b="0" i="0" u="none" strike="noStrike" baseline="0" dirty="0">
              <a:latin typeface="+mj-lt"/>
            </a:endParaRPr>
          </a:p>
          <a:p>
            <a:pPr algn="l"/>
            <a:r>
              <a:rPr lang="en-US" b="0" i="0" u="none" strike="noStrike" baseline="0" dirty="0">
                <a:latin typeface="+mj-lt"/>
              </a:rPr>
              <a:t>Or, add the following import inside one of your </a:t>
            </a:r>
            <a:r>
              <a:rPr lang="en-CA" b="0" i="0" u="none" strike="noStrike" baseline="0" dirty="0">
                <a:latin typeface="+mj-lt"/>
              </a:rPr>
              <a:t>CSS files:</a:t>
            </a:r>
          </a:p>
          <a:p>
            <a:pPr algn="l"/>
            <a:br>
              <a:rPr lang="en-CA" b="0" i="0" u="none" strike="noStrike" baseline="0" dirty="0">
                <a:latin typeface="+mj-lt"/>
              </a:rPr>
            </a:br>
            <a:r>
              <a:rPr lang="en-CA" b="1" i="0" u="none" strike="noStrike" baseline="0" dirty="0">
                <a:latin typeface="Calibri" panose="020F0502020204030204" pitchFamily="34" charset="0"/>
                <a:cs typeface="Calibri" panose="020F0502020204030204" pitchFamily="34" charset="0"/>
              </a:rPr>
              <a:t>@import </a:t>
            </a:r>
            <a:r>
              <a:rPr lang="en-CA" b="1" i="0" u="none" strike="noStrike" baseline="0" dirty="0" err="1">
                <a:latin typeface="Calibri" panose="020F0502020204030204" pitchFamily="34" charset="0"/>
                <a:cs typeface="Calibri" panose="020F0502020204030204" pitchFamily="34" charset="0"/>
              </a:rPr>
              <a:t>url</a:t>
            </a:r>
            <a:r>
              <a:rPr lang="en-CA" b="1" i="0" u="none" strike="noStrike" baseline="0" dirty="0">
                <a:latin typeface="Calibri" panose="020F0502020204030204" pitchFamily="34" charset="0"/>
                <a:cs typeface="Calibri" panose="020F0502020204030204" pitchFamily="34" charset="0"/>
              </a:rPr>
              <a:t>(</a:t>
            </a:r>
            <a:r>
              <a:rPr lang="en-CA" b="1" i="0" u="none" strike="noStrike" baseline="0" dirty="0">
                <a:latin typeface="Calibri" panose="020F0502020204030204" pitchFamily="34" charset="0"/>
                <a:cs typeface="Calibri" panose="020F0502020204030204" pitchFamily="34" charset="0"/>
                <a:hlinkClick r:id="rId3"/>
              </a:rPr>
              <a:t>https://fonts.googleapis.com/css?family=Droid+Sans</a:t>
            </a:r>
            <a:r>
              <a:rPr lang="en-CA" b="1" i="0" u="none" strike="noStrike" baseline="0" dirty="0">
                <a:latin typeface="Calibri" panose="020F0502020204030204" pitchFamily="34" charset="0"/>
                <a:cs typeface="Calibri" panose="020F0502020204030204" pitchFamily="34" charset="0"/>
              </a:rPr>
              <a:t>);</a:t>
            </a:r>
          </a:p>
          <a:p>
            <a:pPr algn="l"/>
            <a:endParaRPr lang="en-CA" dirty="0">
              <a:solidFill>
                <a:srgbClr val="000000"/>
              </a:solidFill>
              <a:latin typeface="Calibri" panose="020F0502020204030204" pitchFamily="34" charset="0"/>
              <a:cs typeface="Calibri" panose="020F0502020204030204" pitchFamily="34" charset="0"/>
            </a:endParaRPr>
          </a:p>
          <a:p>
            <a:pPr algn="l"/>
            <a:r>
              <a:rPr lang="en-CA" dirty="0">
                <a:latin typeface="Calibri" panose="020F0502020204030204" pitchFamily="34" charset="0"/>
                <a:cs typeface="Calibri" panose="020F0502020204030204" pitchFamily="34" charset="0"/>
              </a:rPr>
              <a:t>Or check out the longer-form @font-face selector (on p 170)</a:t>
            </a:r>
            <a:endParaRPr lang="en-US" dirty="0">
              <a:solidFill>
                <a:srgbClr val="000000"/>
              </a:solidFill>
              <a:latin typeface="Calibri" panose="020F0502020204030204" pitchFamily="34" charset="0"/>
              <a:cs typeface="Calibri" panose="020F0502020204030204" pitchFamily="34" charset="0"/>
            </a:endParaRPr>
          </a:p>
          <a:p>
            <a:pPr algn="l"/>
            <a:endParaRPr lang="en-US" b="0" i="0" u="none" strike="noStrike" baseline="0" dirty="0">
              <a:solidFill>
                <a:srgbClr val="000000"/>
              </a:solidFill>
              <a:latin typeface="+mj-lt"/>
            </a:endParaRPr>
          </a:p>
        </p:txBody>
      </p:sp>
      <p:pic>
        <p:nvPicPr>
          <p:cNvPr id="5" name="Picture 4">
            <a:extLst>
              <a:ext uri="{FF2B5EF4-FFF2-40B4-BE49-F238E27FC236}">
                <a16:creationId xmlns:a16="http://schemas.microsoft.com/office/drawing/2014/main" id="{D449062F-1A0B-4A43-A8D7-183F8F29CF5C}"/>
              </a:ext>
              <a:ext uri="{C183D7F6-B498-43B3-948B-1728B52AA6E4}">
                <adec:decorative xmlns:adec="http://schemas.microsoft.com/office/drawing/2017/decorative" val="1"/>
              </a:ext>
            </a:extLst>
          </p:cNvPr>
          <p:cNvPicPr>
            <a:picLocks noChangeAspect="1"/>
          </p:cNvPicPr>
          <p:nvPr/>
        </p:nvPicPr>
        <p:blipFill>
          <a:blip r:embed="rId4"/>
          <a:srcRect/>
          <a:stretch/>
        </p:blipFill>
        <p:spPr>
          <a:xfrm flipH="1">
            <a:off x="7368988" y="975515"/>
            <a:ext cx="1538344" cy="3803597"/>
          </a:xfrm>
          <a:prstGeom prst="rect">
            <a:avLst/>
          </a:prstGeom>
        </p:spPr>
      </p:pic>
    </p:spTree>
    <p:extLst>
      <p:ext uri="{BB962C8B-B14F-4D97-AF65-F5344CB8AC3E}">
        <p14:creationId xmlns:p14="http://schemas.microsoft.com/office/powerpoint/2010/main" val="24225328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349F4-19A9-444B-9EA3-D3FBD8010840}"/>
              </a:ext>
            </a:extLst>
          </p:cNvPr>
          <p:cNvSpPr>
            <a:spLocks noGrp="1"/>
          </p:cNvSpPr>
          <p:nvPr>
            <p:ph type="title"/>
          </p:nvPr>
        </p:nvSpPr>
        <p:spPr/>
        <p:txBody>
          <a:bodyPr/>
          <a:lstStyle/>
          <a:p>
            <a:r>
              <a:rPr lang="en-CA" dirty="0"/>
              <a:t>Font Weight</a:t>
            </a:r>
          </a:p>
        </p:txBody>
      </p:sp>
      <p:sp>
        <p:nvSpPr>
          <p:cNvPr id="3" name="Text Placeholder 2">
            <a:extLst>
              <a:ext uri="{FF2B5EF4-FFF2-40B4-BE49-F238E27FC236}">
                <a16:creationId xmlns:a16="http://schemas.microsoft.com/office/drawing/2014/main" id="{0DA6B9E8-5F99-446B-88E8-FC888C19793E}"/>
              </a:ext>
            </a:extLst>
          </p:cNvPr>
          <p:cNvSpPr>
            <a:spLocks noGrp="1"/>
          </p:cNvSpPr>
          <p:nvPr>
            <p:ph type="body" idx="1"/>
          </p:nvPr>
        </p:nvSpPr>
        <p:spPr>
          <a:xfrm>
            <a:off x="457201" y="1081088"/>
            <a:ext cx="4561366" cy="3532476"/>
          </a:xfrm>
        </p:spPr>
        <p:txBody>
          <a:bodyPr/>
          <a:lstStyle/>
          <a:p>
            <a:pPr marL="114300" indent="0" algn="l">
              <a:buNone/>
            </a:pPr>
            <a:r>
              <a:rPr lang="en-US" b="0" i="0" u="none" strike="noStrike" baseline="0" dirty="0">
                <a:latin typeface="+mj-lt"/>
              </a:rPr>
              <a:t>Google Fonts made web fonts available to the masses, before that </a:t>
            </a:r>
            <a:r>
              <a:rPr lang="en-US" b="1" i="0" u="none" strike="noStrike" baseline="0" dirty="0">
                <a:latin typeface="+mj-lt"/>
              </a:rPr>
              <a:t>font-weight</a:t>
            </a:r>
            <a:r>
              <a:rPr lang="en-US" b="0" i="0" u="none" strike="noStrike" baseline="0" dirty="0">
                <a:latin typeface="+mj-lt"/>
              </a:rPr>
              <a:t> was typically set to either normal or bold</a:t>
            </a:r>
          </a:p>
          <a:p>
            <a:pPr algn="l"/>
            <a:r>
              <a:rPr lang="en-US" b="0" i="0" u="none" strike="noStrike" baseline="0" dirty="0">
                <a:latin typeface="+mj-lt"/>
              </a:rPr>
              <a:t>For instance, the popular Open Sans font has five different weights: </a:t>
            </a:r>
            <a:r>
              <a:rPr lang="en-US" b="1" i="0" u="none" strike="noStrike" baseline="0" dirty="0">
                <a:latin typeface="+mj-lt"/>
              </a:rPr>
              <a:t>light, regular, semi-bold, bold, </a:t>
            </a:r>
            <a:r>
              <a:rPr lang="en-US" i="0" u="none" strike="noStrike" baseline="0" dirty="0">
                <a:latin typeface="+mj-lt"/>
              </a:rPr>
              <a:t>and</a:t>
            </a:r>
            <a:r>
              <a:rPr lang="en-US" b="1" i="0" u="none" strike="noStrike" baseline="0" dirty="0">
                <a:latin typeface="+mj-lt"/>
              </a:rPr>
              <a:t> extra bold</a:t>
            </a:r>
          </a:p>
          <a:p>
            <a:pPr algn="l"/>
            <a:r>
              <a:rPr lang="en-CA" b="0" i="0" u="none" strike="noStrike" baseline="0" dirty="0">
                <a:latin typeface="+mj-lt"/>
              </a:rPr>
              <a:t>Within your CSS </a:t>
            </a:r>
            <a:r>
              <a:rPr lang="en-US" b="0" i="0" u="none" strike="noStrike" baseline="0" dirty="0">
                <a:latin typeface="+mj-lt"/>
              </a:rPr>
              <a:t>you specify which of these weights by using their numeric value, which typically ranges from 100 and 900, with larger numbers bolder than lower numbers</a:t>
            </a:r>
            <a:endParaRPr lang="en-CA" sz="1400" dirty="0">
              <a:latin typeface="+mj-lt"/>
            </a:endParaRPr>
          </a:p>
        </p:txBody>
      </p:sp>
      <p:pic>
        <p:nvPicPr>
          <p:cNvPr id="5" name="Picture 4" descr="FIGURE 4.36 Using Google Fonts&#10;">
            <a:extLst>
              <a:ext uri="{FF2B5EF4-FFF2-40B4-BE49-F238E27FC236}">
                <a16:creationId xmlns:a16="http://schemas.microsoft.com/office/drawing/2014/main" id="{F4EBB6F3-2047-45DD-BDB9-C30DEC0A803D}"/>
              </a:ext>
            </a:extLst>
          </p:cNvPr>
          <p:cNvPicPr>
            <a:picLocks noChangeAspect="1"/>
          </p:cNvPicPr>
          <p:nvPr/>
        </p:nvPicPr>
        <p:blipFill>
          <a:blip r:embed="rId2"/>
          <a:stretch>
            <a:fillRect/>
          </a:stretch>
        </p:blipFill>
        <p:spPr>
          <a:xfrm>
            <a:off x="5767024" y="981592"/>
            <a:ext cx="2388148" cy="3631974"/>
          </a:xfrm>
          <a:prstGeom prst="rect">
            <a:avLst/>
          </a:prstGeom>
        </p:spPr>
      </p:pic>
    </p:spTree>
    <p:extLst>
      <p:ext uri="{BB962C8B-B14F-4D97-AF65-F5344CB8AC3E}">
        <p14:creationId xmlns:p14="http://schemas.microsoft.com/office/powerpoint/2010/main" val="31319081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94C7E-4F13-420B-A5A1-06BC3DABC779}"/>
              </a:ext>
            </a:extLst>
          </p:cNvPr>
          <p:cNvSpPr>
            <a:spLocks noGrp="1"/>
          </p:cNvSpPr>
          <p:nvPr>
            <p:ph type="title"/>
          </p:nvPr>
        </p:nvSpPr>
        <p:spPr/>
        <p:txBody>
          <a:bodyPr/>
          <a:lstStyle/>
          <a:p>
            <a:r>
              <a:rPr lang="en-CA" dirty="0"/>
              <a:t>Paragraph Properties</a:t>
            </a:r>
          </a:p>
        </p:txBody>
      </p:sp>
      <p:sp>
        <p:nvSpPr>
          <p:cNvPr id="3" name="Text Placeholder 2">
            <a:extLst>
              <a:ext uri="{FF2B5EF4-FFF2-40B4-BE49-F238E27FC236}">
                <a16:creationId xmlns:a16="http://schemas.microsoft.com/office/drawing/2014/main" id="{C7B7E12E-1441-4ACB-9434-0509013F347F}"/>
              </a:ext>
            </a:extLst>
          </p:cNvPr>
          <p:cNvSpPr>
            <a:spLocks noGrp="1"/>
          </p:cNvSpPr>
          <p:nvPr>
            <p:ph type="body" idx="1"/>
          </p:nvPr>
        </p:nvSpPr>
        <p:spPr/>
        <p:txBody>
          <a:bodyPr/>
          <a:lstStyle/>
          <a:p>
            <a:pPr marL="114300" indent="0" algn="l">
              <a:buNone/>
            </a:pPr>
            <a:r>
              <a:rPr lang="en-US" sz="1800" b="0" i="0" u="none" strike="noStrike" baseline="0" dirty="0">
                <a:latin typeface="+mj-lt"/>
              </a:rPr>
              <a:t>Just as there are properties that affect the font in CSS, there is also a range of CSS properties that affect text independently of the font.</a:t>
            </a:r>
          </a:p>
          <a:p>
            <a:pPr marL="114300" indent="0" algn="l">
              <a:buNone/>
            </a:pPr>
            <a:r>
              <a:rPr lang="en-US" sz="1800" dirty="0">
                <a:latin typeface="+mj-lt"/>
              </a:rPr>
              <a:t>Table 2.10 describes the following paragraph properties in detail: </a:t>
            </a:r>
            <a:r>
              <a:rPr lang="en-US" sz="1800" b="1" dirty="0">
                <a:latin typeface="+mj-lt"/>
              </a:rPr>
              <a:t>letter-spacing, line-height, list-style-image, list-style-type, text-align, text-decoration, text-direction, text-intent, text-shadow, text-transform, vertical-align </a:t>
            </a:r>
            <a:r>
              <a:rPr lang="en-US" sz="1800" dirty="0">
                <a:latin typeface="+mj-lt"/>
              </a:rPr>
              <a:t>and </a:t>
            </a:r>
            <a:r>
              <a:rPr lang="en-US" sz="1800" b="1" dirty="0">
                <a:latin typeface="+mj-lt"/>
              </a:rPr>
              <a:t>word-spacing</a:t>
            </a:r>
            <a:endParaRPr lang="en-CA" dirty="0">
              <a:latin typeface="+mj-lt"/>
            </a:endParaRPr>
          </a:p>
        </p:txBody>
      </p:sp>
    </p:spTree>
    <p:extLst>
      <p:ext uri="{BB962C8B-B14F-4D97-AF65-F5344CB8AC3E}">
        <p14:creationId xmlns:p14="http://schemas.microsoft.com/office/powerpoint/2010/main" val="2163764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609D1-B94B-4556-9D15-5E3699E7E809}"/>
              </a:ext>
            </a:extLst>
          </p:cNvPr>
          <p:cNvSpPr>
            <a:spLocks noGrp="1"/>
          </p:cNvSpPr>
          <p:nvPr>
            <p:ph type="title"/>
          </p:nvPr>
        </p:nvSpPr>
        <p:spPr/>
        <p:txBody>
          <a:bodyPr/>
          <a:lstStyle/>
          <a:p>
            <a:r>
              <a:rPr lang="en-CA" dirty="0"/>
              <a:t>CSS Versions</a:t>
            </a:r>
          </a:p>
        </p:txBody>
      </p:sp>
      <p:sp>
        <p:nvSpPr>
          <p:cNvPr id="3" name="Text Placeholder 2">
            <a:extLst>
              <a:ext uri="{FF2B5EF4-FFF2-40B4-BE49-F238E27FC236}">
                <a16:creationId xmlns:a16="http://schemas.microsoft.com/office/drawing/2014/main" id="{891404DB-E942-44C1-B6B8-081A557EEA1F}"/>
              </a:ext>
            </a:extLst>
          </p:cNvPr>
          <p:cNvSpPr>
            <a:spLocks noGrp="1"/>
          </p:cNvSpPr>
          <p:nvPr>
            <p:ph type="body" idx="1"/>
          </p:nvPr>
        </p:nvSpPr>
        <p:spPr/>
        <p:txBody>
          <a:bodyPr/>
          <a:lstStyle/>
          <a:p>
            <a:r>
              <a:rPr lang="en-US" sz="1800" b="0" i="0" u="none" strike="noStrike" baseline="0" dirty="0">
                <a:latin typeface="+mj-lt"/>
              </a:rPr>
              <a:t>Style sheets as a way to visually format markup predate the web.</a:t>
            </a:r>
          </a:p>
          <a:p>
            <a:pPr algn="l"/>
            <a:r>
              <a:rPr lang="en-US" sz="1800" b="0" i="0" u="none" strike="noStrike" baseline="0" dirty="0">
                <a:latin typeface="+mj-lt"/>
              </a:rPr>
              <a:t>W3C decided to adopt CSS, and by the end of 1996, the CSS Level 1 Recommendation was published</a:t>
            </a:r>
          </a:p>
          <a:p>
            <a:pPr algn="l"/>
            <a:r>
              <a:rPr lang="en-US" sz="1800" b="0" i="0" u="none" strike="noStrike" baseline="0" dirty="0">
                <a:latin typeface="+mj-lt"/>
              </a:rPr>
              <a:t>A year later, the CSS2 was published</a:t>
            </a:r>
          </a:p>
          <a:p>
            <a:pPr algn="l"/>
            <a:r>
              <a:rPr lang="en-US" sz="1800" b="0" i="0" u="none" strike="noStrike" baseline="0" dirty="0">
                <a:latin typeface="+mj-lt"/>
              </a:rPr>
              <a:t>CSS2.1, did not become an official W3C Recommendation until </a:t>
            </a:r>
            <a:r>
              <a:rPr lang="en-CA" sz="1800" b="0" i="0" u="none" strike="noStrike" baseline="0" dirty="0">
                <a:latin typeface="+mj-lt"/>
              </a:rPr>
              <a:t>June 2011</a:t>
            </a:r>
          </a:p>
          <a:p>
            <a:pPr algn="l"/>
            <a:r>
              <a:rPr lang="en-US" sz="1800" b="0" i="0" u="none" strike="noStrike" baseline="0" dirty="0">
                <a:latin typeface="+mj-lt"/>
              </a:rPr>
              <a:t>At the same time the CSS2.1 standard was being worked on, a different group at the W3C was working on a CSS3 draft</a:t>
            </a:r>
            <a:endParaRPr lang="en-CA" dirty="0">
              <a:latin typeface="+mj-lt"/>
            </a:endParaRPr>
          </a:p>
        </p:txBody>
      </p:sp>
    </p:spTree>
    <p:extLst>
      <p:ext uri="{BB962C8B-B14F-4D97-AF65-F5344CB8AC3E}">
        <p14:creationId xmlns:p14="http://schemas.microsoft.com/office/powerpoint/2010/main" val="6130663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636F0-00BE-4D27-B12C-289A4EA7084F}"/>
              </a:ext>
            </a:extLst>
          </p:cNvPr>
          <p:cNvSpPr>
            <a:spLocks noGrp="1"/>
          </p:cNvSpPr>
          <p:nvPr>
            <p:ph type="title"/>
          </p:nvPr>
        </p:nvSpPr>
        <p:spPr/>
        <p:txBody>
          <a:bodyPr/>
          <a:lstStyle/>
          <a:p>
            <a:r>
              <a:rPr lang="en-CA" dirty="0"/>
              <a:t>Sample text properties</a:t>
            </a:r>
          </a:p>
        </p:txBody>
      </p:sp>
      <p:pic>
        <p:nvPicPr>
          <p:cNvPr id="5" name="Picture 4" descr="FIGURE 4.37 Sample text properties">
            <a:extLst>
              <a:ext uri="{FF2B5EF4-FFF2-40B4-BE49-F238E27FC236}">
                <a16:creationId xmlns:a16="http://schemas.microsoft.com/office/drawing/2014/main" id="{07DDEA28-9C10-4B5B-8C28-8C4262862002}"/>
              </a:ext>
            </a:extLst>
          </p:cNvPr>
          <p:cNvPicPr>
            <a:picLocks noChangeAspect="1"/>
          </p:cNvPicPr>
          <p:nvPr/>
        </p:nvPicPr>
        <p:blipFill>
          <a:blip r:embed="rId2"/>
          <a:stretch>
            <a:fillRect/>
          </a:stretch>
        </p:blipFill>
        <p:spPr>
          <a:xfrm>
            <a:off x="2510665" y="1081088"/>
            <a:ext cx="4122669" cy="3532476"/>
          </a:xfrm>
          <a:prstGeom prst="rect">
            <a:avLst/>
          </a:prstGeom>
        </p:spPr>
      </p:pic>
    </p:spTree>
    <p:extLst>
      <p:ext uri="{BB962C8B-B14F-4D97-AF65-F5344CB8AC3E}">
        <p14:creationId xmlns:p14="http://schemas.microsoft.com/office/powerpoint/2010/main" val="41628535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E8D8D-706F-450C-A83A-8ED575383D80}"/>
              </a:ext>
            </a:extLst>
          </p:cNvPr>
          <p:cNvSpPr>
            <a:spLocks noGrp="1"/>
          </p:cNvSpPr>
          <p:nvPr>
            <p:ph type="title"/>
          </p:nvPr>
        </p:nvSpPr>
        <p:spPr/>
        <p:txBody>
          <a:bodyPr/>
          <a:lstStyle/>
          <a:p>
            <a:r>
              <a:rPr lang="en-CA" dirty="0"/>
              <a:t>CSS Frameworks and Variables</a:t>
            </a:r>
          </a:p>
        </p:txBody>
      </p:sp>
      <p:sp>
        <p:nvSpPr>
          <p:cNvPr id="3" name="Text Placeholder 2">
            <a:extLst>
              <a:ext uri="{FF2B5EF4-FFF2-40B4-BE49-F238E27FC236}">
                <a16:creationId xmlns:a16="http://schemas.microsoft.com/office/drawing/2014/main" id="{75A91DCA-21A5-4A0D-8BCC-517F328A809E}"/>
              </a:ext>
            </a:extLst>
          </p:cNvPr>
          <p:cNvSpPr>
            <a:spLocks noGrp="1"/>
          </p:cNvSpPr>
          <p:nvPr>
            <p:ph type="body" idx="1"/>
          </p:nvPr>
        </p:nvSpPr>
        <p:spPr/>
        <p:txBody>
          <a:bodyPr/>
          <a:lstStyle/>
          <a:p>
            <a:pPr algn="l"/>
            <a:r>
              <a:rPr lang="en-US" sz="1800" dirty="0">
                <a:latin typeface="+mj-lt"/>
              </a:rPr>
              <a:t>T</a:t>
            </a:r>
            <a:r>
              <a:rPr lang="en-US" sz="1800" b="0" i="0" u="none" strike="noStrike" baseline="0" dirty="0">
                <a:latin typeface="+mj-lt"/>
              </a:rPr>
              <a:t>his chapter and the exercises should make you reasonably confident about the </a:t>
            </a:r>
            <a:r>
              <a:rPr lang="en-US" sz="1800" b="1" i="0" u="none" strike="noStrike" baseline="0" dirty="0">
                <a:latin typeface="+mj-lt"/>
              </a:rPr>
              <a:t>CSS box model </a:t>
            </a:r>
            <a:r>
              <a:rPr lang="en-US" sz="1800" b="0" i="0" u="none" strike="noStrike" baseline="0" dirty="0">
                <a:latin typeface="+mj-lt"/>
              </a:rPr>
              <a:t>and </a:t>
            </a:r>
            <a:r>
              <a:rPr lang="en-US" sz="1800" b="1" i="0" u="none" strike="noStrike" baseline="0" dirty="0">
                <a:latin typeface="+mj-lt"/>
              </a:rPr>
              <a:t>text formatting</a:t>
            </a:r>
          </a:p>
          <a:p>
            <a:pPr algn="l"/>
            <a:r>
              <a:rPr lang="en-US" sz="1800" b="0" i="0" u="none" strike="noStrike" baseline="0" dirty="0">
                <a:latin typeface="+mj-lt"/>
              </a:rPr>
              <a:t>Chapter 5 covers the CSS for working with forms and tables</a:t>
            </a:r>
            <a:endParaRPr lang="en-US" sz="1800" b="1" dirty="0">
              <a:latin typeface="+mj-lt"/>
            </a:endParaRPr>
          </a:p>
          <a:p>
            <a:pPr algn="l"/>
            <a:r>
              <a:rPr lang="en-US" sz="1800" b="0" i="0" u="none" strike="noStrike" baseline="0" dirty="0">
                <a:latin typeface="+mj-lt"/>
              </a:rPr>
              <a:t>Chapter 7 covers layout, transitions, and animations as well</a:t>
            </a:r>
          </a:p>
          <a:p>
            <a:pPr algn="l"/>
            <a:r>
              <a:rPr lang="en-US" sz="1800" b="0" i="0" u="none" strike="noStrike" baseline="0" dirty="0">
                <a:latin typeface="+mj-lt"/>
              </a:rPr>
              <a:t>If you are not feeling overwhelmed yet by CSS, you might be by the end of Chapter 7.</a:t>
            </a:r>
          </a:p>
          <a:p>
            <a:pPr lvl="1"/>
            <a:r>
              <a:rPr lang="en-CA" sz="1800" b="0" i="0" u="none" strike="noStrike" baseline="0" dirty="0">
                <a:latin typeface="+mj-lt"/>
              </a:rPr>
              <a:t>as an alternative to </a:t>
            </a:r>
            <a:r>
              <a:rPr lang="en-US" sz="1800" b="0" i="0" u="none" strike="noStrike" baseline="0" dirty="0">
                <a:latin typeface="+mj-lt"/>
              </a:rPr>
              <a:t>mastering CSS and getting an acceptable visual design, some developers instead use an already developed </a:t>
            </a:r>
            <a:r>
              <a:rPr lang="en-US" sz="1800" b="1" i="0" u="none" strike="noStrike" baseline="0" dirty="0">
                <a:latin typeface="+mj-lt"/>
              </a:rPr>
              <a:t>CSS framework</a:t>
            </a:r>
            <a:endParaRPr lang="en-CA" b="1" dirty="0">
              <a:latin typeface="+mj-lt"/>
            </a:endParaRPr>
          </a:p>
        </p:txBody>
      </p:sp>
    </p:spTree>
    <p:extLst>
      <p:ext uri="{BB962C8B-B14F-4D97-AF65-F5344CB8AC3E}">
        <p14:creationId xmlns:p14="http://schemas.microsoft.com/office/powerpoint/2010/main" val="2726252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00243-8894-40C0-966D-CAD831453008}"/>
              </a:ext>
            </a:extLst>
          </p:cNvPr>
          <p:cNvSpPr>
            <a:spLocks noGrp="1"/>
          </p:cNvSpPr>
          <p:nvPr>
            <p:ph type="title"/>
          </p:nvPr>
        </p:nvSpPr>
        <p:spPr/>
        <p:txBody>
          <a:bodyPr/>
          <a:lstStyle/>
          <a:p>
            <a:r>
              <a:rPr lang="en-US" dirty="0"/>
              <a:t>What is a CSS Framework?</a:t>
            </a:r>
            <a:endParaRPr lang="en-CA" dirty="0"/>
          </a:p>
        </p:txBody>
      </p:sp>
      <p:sp>
        <p:nvSpPr>
          <p:cNvPr id="3" name="Text Placeholder 2">
            <a:extLst>
              <a:ext uri="{FF2B5EF4-FFF2-40B4-BE49-F238E27FC236}">
                <a16:creationId xmlns:a16="http://schemas.microsoft.com/office/drawing/2014/main" id="{D8C0E9A7-74D2-45DF-A600-489A7F44A898}"/>
              </a:ext>
            </a:extLst>
          </p:cNvPr>
          <p:cNvSpPr>
            <a:spLocks noGrp="1"/>
          </p:cNvSpPr>
          <p:nvPr>
            <p:ph type="body" idx="1"/>
          </p:nvPr>
        </p:nvSpPr>
        <p:spPr/>
        <p:txBody>
          <a:bodyPr/>
          <a:lstStyle/>
          <a:p>
            <a:pPr marL="114300" indent="0" algn="l">
              <a:buNone/>
            </a:pPr>
            <a:r>
              <a:rPr lang="en-US" b="0" i="0" u="none" strike="noStrike" baseline="0" dirty="0">
                <a:solidFill>
                  <a:srgbClr val="000000"/>
                </a:solidFill>
                <a:latin typeface="+mj-lt"/>
              </a:rPr>
              <a:t>A </a:t>
            </a:r>
            <a:r>
              <a:rPr lang="en-US" b="1" i="0" u="none" strike="noStrike" baseline="0" dirty="0">
                <a:solidFill>
                  <a:srgbClr val="009A9A"/>
                </a:solidFill>
                <a:latin typeface="+mj-lt"/>
              </a:rPr>
              <a:t>CSS framework </a:t>
            </a:r>
            <a:r>
              <a:rPr lang="en-US" b="0" i="0" u="none" strike="noStrike" baseline="0" dirty="0">
                <a:solidFill>
                  <a:srgbClr val="000000"/>
                </a:solidFill>
                <a:latin typeface="+mj-lt"/>
              </a:rPr>
              <a:t>is a set of CSS classes or other software tools that make it easier to use and work with CSS.</a:t>
            </a:r>
          </a:p>
          <a:p>
            <a:pPr algn="l"/>
            <a:r>
              <a:rPr lang="en-US" b="0" i="0" u="none" strike="noStrike" baseline="0" dirty="0">
                <a:latin typeface="+mj-lt"/>
              </a:rPr>
              <a:t>Early CSS frameworks became popular chiefly as a way to more easily create complex grid-based layouts</a:t>
            </a:r>
          </a:p>
          <a:p>
            <a:pPr algn="l"/>
            <a:r>
              <a:rPr lang="en-CA" b="0" i="0" u="none" strike="noStrike" baseline="0" dirty="0">
                <a:solidFill>
                  <a:srgbClr val="000000"/>
                </a:solidFill>
                <a:latin typeface="+mj-lt"/>
              </a:rPr>
              <a:t>More sophisticated subsequent CSS </a:t>
            </a:r>
            <a:r>
              <a:rPr lang="en-US" b="0" i="0" u="none" strike="noStrike" baseline="0" dirty="0">
                <a:solidFill>
                  <a:srgbClr val="000000"/>
                </a:solidFill>
                <a:latin typeface="+mj-lt"/>
              </a:rPr>
              <a:t>Frameworks such as </a:t>
            </a:r>
          </a:p>
          <a:p>
            <a:pPr lvl="1"/>
            <a:r>
              <a:rPr lang="en-US" b="0" i="0" u="none" strike="noStrike" baseline="0" dirty="0">
                <a:solidFill>
                  <a:srgbClr val="000000"/>
                </a:solidFill>
                <a:latin typeface="+mj-lt"/>
              </a:rPr>
              <a:t>Bootstrap (</a:t>
            </a:r>
            <a:r>
              <a:rPr lang="en-US" b="1" i="0" u="none" strike="noStrike" baseline="0" dirty="0">
                <a:solidFill>
                  <a:srgbClr val="003333"/>
                </a:solidFill>
                <a:latin typeface="+mj-lt"/>
              </a:rPr>
              <a:t>https://getbootstrap.com/</a:t>
            </a:r>
            <a:r>
              <a:rPr lang="en-US" b="0" i="0" u="none" strike="noStrike" baseline="0" dirty="0">
                <a:solidFill>
                  <a:srgbClr val="000000"/>
                </a:solidFill>
                <a:latin typeface="+mj-lt"/>
              </a:rPr>
              <a:t>) and </a:t>
            </a:r>
          </a:p>
          <a:p>
            <a:pPr lvl="1"/>
            <a:r>
              <a:rPr lang="en-US" b="0" i="0" u="none" strike="noStrike" baseline="0" dirty="0">
                <a:solidFill>
                  <a:srgbClr val="000000"/>
                </a:solidFill>
                <a:latin typeface="+mj-lt"/>
              </a:rPr>
              <a:t>Foundation (</a:t>
            </a:r>
            <a:r>
              <a:rPr lang="en-US" b="1" i="0" u="none" strike="noStrike" baseline="0" dirty="0">
                <a:solidFill>
                  <a:srgbClr val="003333"/>
                </a:solidFill>
                <a:latin typeface="+mj-lt"/>
              </a:rPr>
              <a:t>https://get.foundation/</a:t>
            </a:r>
            <a:r>
              <a:rPr lang="en-US" b="0" i="0" u="none" strike="noStrike" baseline="0" dirty="0">
                <a:solidFill>
                  <a:srgbClr val="000000"/>
                </a:solidFill>
                <a:latin typeface="+mj-lt"/>
              </a:rPr>
              <a:t>) provide much more than a grid system; they provide a comprehensive set of predefined CSS classes, which makes it easier to construct a consistent </a:t>
            </a:r>
            <a:r>
              <a:rPr lang="en-CA" b="0" i="0" u="none" strike="noStrike" baseline="0" dirty="0">
                <a:solidFill>
                  <a:srgbClr val="000000"/>
                </a:solidFill>
                <a:latin typeface="+mj-lt"/>
              </a:rPr>
              <a:t>and attractive web interface.</a:t>
            </a:r>
          </a:p>
          <a:p>
            <a:r>
              <a:rPr lang="en-CA" dirty="0">
                <a:solidFill>
                  <a:srgbClr val="000000"/>
                </a:solidFill>
                <a:latin typeface="+mj-lt"/>
              </a:rPr>
              <a:t>Table 4.11 lists even more popular CSS Frameworks</a:t>
            </a:r>
            <a:endParaRPr lang="en-CA" b="0" i="0" u="none" strike="noStrike" baseline="0" dirty="0">
              <a:solidFill>
                <a:srgbClr val="000000"/>
              </a:solidFill>
              <a:latin typeface="+mj-lt"/>
            </a:endParaRPr>
          </a:p>
          <a:p>
            <a:pPr lvl="1"/>
            <a:endParaRPr lang="en-CA" dirty="0">
              <a:solidFill>
                <a:srgbClr val="000000"/>
              </a:solidFill>
              <a:latin typeface="+mj-lt"/>
            </a:endParaRPr>
          </a:p>
          <a:p>
            <a:pPr marL="571500" lvl="1" indent="0">
              <a:buNone/>
            </a:pPr>
            <a:endParaRPr lang="en-CA" sz="1400" dirty="0">
              <a:latin typeface="+mj-lt"/>
            </a:endParaRPr>
          </a:p>
        </p:txBody>
      </p:sp>
    </p:spTree>
    <p:extLst>
      <p:ext uri="{BB962C8B-B14F-4D97-AF65-F5344CB8AC3E}">
        <p14:creationId xmlns:p14="http://schemas.microsoft.com/office/powerpoint/2010/main" val="39335620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0B5A5-52C1-432F-A1C9-A22AFDE765DE}"/>
              </a:ext>
            </a:extLst>
          </p:cNvPr>
          <p:cNvSpPr>
            <a:spLocks noGrp="1"/>
          </p:cNvSpPr>
          <p:nvPr>
            <p:ph type="title"/>
          </p:nvPr>
        </p:nvSpPr>
        <p:spPr/>
        <p:txBody>
          <a:bodyPr/>
          <a:lstStyle/>
          <a:p>
            <a:r>
              <a:rPr lang="en-US" dirty="0"/>
              <a:t>Examples using Frameworks</a:t>
            </a:r>
            <a:endParaRPr lang="en-CA" dirty="0"/>
          </a:p>
        </p:txBody>
      </p:sp>
      <p:pic>
        <p:nvPicPr>
          <p:cNvPr id="7" name="Picture 6" descr="FIGURE 4.39 Examples using only Materialize and Bootstrap classes">
            <a:extLst>
              <a:ext uri="{FF2B5EF4-FFF2-40B4-BE49-F238E27FC236}">
                <a16:creationId xmlns:a16="http://schemas.microsoft.com/office/drawing/2014/main" id="{D154241F-1F3A-4F17-9A8E-981E9C6D1319}"/>
              </a:ext>
            </a:extLst>
          </p:cNvPr>
          <p:cNvPicPr>
            <a:picLocks noChangeAspect="1"/>
          </p:cNvPicPr>
          <p:nvPr/>
        </p:nvPicPr>
        <p:blipFill>
          <a:blip r:embed="rId2"/>
          <a:stretch>
            <a:fillRect/>
          </a:stretch>
        </p:blipFill>
        <p:spPr>
          <a:xfrm>
            <a:off x="2803049" y="984487"/>
            <a:ext cx="3002641" cy="3510410"/>
          </a:xfrm>
          <a:prstGeom prst="rect">
            <a:avLst/>
          </a:prstGeom>
        </p:spPr>
      </p:pic>
    </p:spTree>
    <p:extLst>
      <p:ext uri="{BB962C8B-B14F-4D97-AF65-F5344CB8AC3E}">
        <p14:creationId xmlns:p14="http://schemas.microsoft.com/office/powerpoint/2010/main" val="27519370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116F6-52DC-43E1-809C-07CBCFF9A94D}"/>
              </a:ext>
            </a:extLst>
          </p:cNvPr>
          <p:cNvSpPr>
            <a:spLocks noGrp="1"/>
          </p:cNvSpPr>
          <p:nvPr>
            <p:ph type="title"/>
          </p:nvPr>
        </p:nvSpPr>
        <p:spPr/>
        <p:txBody>
          <a:bodyPr/>
          <a:lstStyle/>
          <a:p>
            <a:r>
              <a:rPr lang="en-CA" dirty="0"/>
              <a:t>CSS Variables</a:t>
            </a:r>
          </a:p>
        </p:txBody>
      </p:sp>
      <p:sp>
        <p:nvSpPr>
          <p:cNvPr id="3" name="Text Placeholder 2">
            <a:extLst>
              <a:ext uri="{FF2B5EF4-FFF2-40B4-BE49-F238E27FC236}">
                <a16:creationId xmlns:a16="http://schemas.microsoft.com/office/drawing/2014/main" id="{2A0CA2BE-F6DF-4021-8883-32AA22C0C5AB}"/>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CSS Variables </a:t>
            </a:r>
            <a:r>
              <a:rPr lang="en-US" sz="1800" b="0" i="0" u="none" strike="noStrike" baseline="0" dirty="0">
                <a:solidFill>
                  <a:srgbClr val="000000"/>
                </a:solidFill>
                <a:latin typeface="+mj-lt"/>
              </a:rPr>
              <a:t>(also called custom properties) are a new feature that let you </a:t>
            </a:r>
          </a:p>
          <a:p>
            <a:r>
              <a:rPr lang="en-US" sz="1800" b="0" i="0" u="none" strike="noStrike" baseline="0" dirty="0">
                <a:solidFill>
                  <a:srgbClr val="000000"/>
                </a:solidFill>
                <a:latin typeface="+mj-lt"/>
              </a:rPr>
              <a:t>define variables (which must begin with a double hyphen) at the top of your CSS file usually within a special </a:t>
            </a:r>
            <a:r>
              <a:rPr lang="en-US" sz="1800" b="1" i="0" u="none" strike="noStrike" baseline="0" dirty="0">
                <a:solidFill>
                  <a:srgbClr val="000000"/>
                </a:solidFill>
                <a:latin typeface="+mj-lt"/>
              </a:rPr>
              <a:t>:root </a:t>
            </a:r>
            <a:r>
              <a:rPr lang="en-US" sz="1800" b="0" i="0" u="none" strike="noStrike" baseline="0" dirty="0">
                <a:solidFill>
                  <a:srgbClr val="000000"/>
                </a:solidFill>
                <a:latin typeface="+mj-lt"/>
              </a:rPr>
              <a:t>pseudo-class selector, and </a:t>
            </a:r>
          </a:p>
          <a:p>
            <a:r>
              <a:rPr lang="en-US" sz="1800" b="0" i="0" u="none" strike="noStrike" baseline="0" dirty="0">
                <a:solidFill>
                  <a:srgbClr val="000000"/>
                </a:solidFill>
                <a:latin typeface="+mj-lt"/>
              </a:rPr>
              <a:t>reference those variables as property values using the </a:t>
            </a:r>
            <a:r>
              <a:rPr lang="en-US" sz="1800" b="1" i="0" u="none" strike="noStrike" baseline="0" dirty="0">
                <a:solidFill>
                  <a:srgbClr val="000000"/>
                </a:solidFill>
                <a:latin typeface="+mj-lt"/>
              </a:rPr>
              <a:t>var() </a:t>
            </a:r>
            <a:r>
              <a:rPr lang="en-US" sz="1800" b="0" i="0" u="none" strike="noStrike" baseline="0" dirty="0">
                <a:solidFill>
                  <a:srgbClr val="000000"/>
                </a:solidFill>
                <a:latin typeface="+mj-lt"/>
              </a:rPr>
              <a:t>CSS function.</a:t>
            </a:r>
            <a:endParaRPr lang="en-US" sz="1800" dirty="0">
              <a:solidFill>
                <a:srgbClr val="000000"/>
              </a:solidFill>
              <a:latin typeface="+mj-lt"/>
            </a:endParaRPr>
          </a:p>
          <a:p>
            <a:pPr marL="114300" indent="0" algn="l">
              <a:buNone/>
            </a:pPr>
            <a:r>
              <a:rPr lang="en-CA" sz="1800" b="0" i="0" u="none" strike="noStrike" baseline="0" dirty="0">
                <a:latin typeface="+mj-lt"/>
              </a:rPr>
              <a:t>Duplication </a:t>
            </a:r>
            <a:r>
              <a:rPr lang="en-US" sz="1800" b="0" i="0" u="none" strike="noStrike" baseline="0" dirty="0">
                <a:latin typeface="+mj-lt"/>
              </a:rPr>
              <a:t>of colors, spacing, and borders, often happens numerous times within a single file (and rightly so). CSS  variables address this issue without using a preprocessor (Chapter 7).</a:t>
            </a:r>
            <a:endParaRPr lang="en-CA" dirty="0">
              <a:latin typeface="+mj-lt"/>
            </a:endParaRPr>
          </a:p>
        </p:txBody>
      </p:sp>
    </p:spTree>
    <p:extLst>
      <p:ext uri="{BB962C8B-B14F-4D97-AF65-F5344CB8AC3E}">
        <p14:creationId xmlns:p14="http://schemas.microsoft.com/office/powerpoint/2010/main" val="18668709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C93C0-BE5B-4FDD-800E-659333A72E16}"/>
              </a:ext>
            </a:extLst>
          </p:cNvPr>
          <p:cNvSpPr>
            <a:spLocks noGrp="1"/>
          </p:cNvSpPr>
          <p:nvPr>
            <p:ph type="title"/>
          </p:nvPr>
        </p:nvSpPr>
        <p:spPr/>
        <p:txBody>
          <a:bodyPr numCol="1"/>
          <a:lstStyle/>
          <a:p>
            <a:r>
              <a:rPr lang="en-US" dirty="0"/>
              <a:t>Example Part 1 (duplicate values)</a:t>
            </a:r>
            <a:endParaRPr lang="en-CA" dirty="0"/>
          </a:p>
        </p:txBody>
      </p:sp>
      <p:sp>
        <p:nvSpPr>
          <p:cNvPr id="4" name="TextBox 3" descr="LISTING 4.2 Embedded styles example">
            <a:extLst>
              <a:ext uri="{FF2B5EF4-FFF2-40B4-BE49-F238E27FC236}">
                <a16:creationId xmlns:a16="http://schemas.microsoft.com/office/drawing/2014/main" id="{484BC88F-BDE4-4F65-8E9A-7A37F0B4E6EB}"/>
              </a:ext>
            </a:extLst>
          </p:cNvPr>
          <p:cNvSpPr txBox="1"/>
          <p:nvPr/>
        </p:nvSpPr>
        <p:spPr>
          <a:xfrm>
            <a:off x="457199" y="1232922"/>
            <a:ext cx="7910623" cy="3052639"/>
          </a:xfrm>
          <a:prstGeom prst="rect">
            <a:avLst/>
          </a:prstGeom>
          <a:solidFill>
            <a:srgbClr val="E6F0F5"/>
          </a:solidFill>
        </p:spPr>
        <p:txBody>
          <a:bodyPr wrap="square" numCol="2" rtlCol="0">
            <a:noAutofit/>
          </a:bodyPr>
          <a:lstStyle/>
          <a:p>
            <a:pPr algn="l"/>
            <a:r>
              <a:rPr lang="en-CA" sz="1200" b="0" i="0" u="none" strike="noStrike" baseline="0" dirty="0">
                <a:latin typeface="Calibri" panose="020F0502020204030204" pitchFamily="34" charset="0"/>
                <a:cs typeface="Calibri" panose="020F0502020204030204" pitchFamily="34" charset="0"/>
              </a:rPr>
              <a:t>header {</a:t>
            </a:r>
          </a:p>
          <a:p>
            <a:pPr algn="l"/>
            <a:r>
              <a:rPr lang="en-CA" sz="1200" b="0" i="0" u="none" strike="noStrike" baseline="0" dirty="0">
                <a:latin typeface="Calibri" panose="020F0502020204030204" pitchFamily="34" charset="0"/>
                <a:cs typeface="Calibri" panose="020F0502020204030204" pitchFamily="34" charset="0"/>
              </a:rPr>
              <a:t>  background-color: </a:t>
            </a:r>
            <a:r>
              <a:rPr lang="en-CA" sz="1200" b="0" i="1" u="none" strike="noStrike" baseline="0" dirty="0">
                <a:solidFill>
                  <a:srgbClr val="9A0000"/>
                </a:solidFill>
                <a:latin typeface="Calibri" panose="020F0502020204030204" pitchFamily="34" charset="0"/>
                <a:cs typeface="Calibri" panose="020F0502020204030204" pitchFamily="34" charset="0"/>
              </a:rPr>
              <a:t>#431c5d;</a:t>
            </a:r>
          </a:p>
          <a:p>
            <a:pPr algn="l"/>
            <a:r>
              <a:rPr lang="en-CA" sz="1200" b="0" i="0" u="none" strike="noStrike" baseline="0" dirty="0">
                <a:latin typeface="Calibri" panose="020F0502020204030204" pitchFamily="34" charset="0"/>
                <a:cs typeface="Calibri" panose="020F0502020204030204" pitchFamily="34" charset="0"/>
              </a:rPr>
              <a:t>  color: </a:t>
            </a:r>
            <a:r>
              <a:rPr lang="en-CA" sz="1200" b="0" i="1" u="none" strike="noStrike" baseline="0" dirty="0">
                <a:solidFill>
                  <a:srgbClr val="669AC0"/>
                </a:solidFill>
                <a:latin typeface="Calibri" panose="020F0502020204030204" pitchFamily="34" charset="0"/>
                <a:cs typeface="Calibri" panose="020F0502020204030204" pitchFamily="34" charset="0"/>
              </a:rPr>
              <a:t>#e05915</a:t>
            </a:r>
            <a:r>
              <a:rPr lang="en-CA" sz="1200" b="0" i="0" u="none" strike="noStrike" baseline="0" dirty="0">
                <a:solidFill>
                  <a:srgbClr val="669AC0"/>
                </a:solidFill>
                <a:latin typeface="Calibri" panose="020F0502020204030204" pitchFamily="34" charset="0"/>
                <a:cs typeface="Calibri" panose="020F0502020204030204" pitchFamily="34" charset="0"/>
              </a:rPr>
              <a:t>;</a:t>
            </a:r>
          </a:p>
          <a:p>
            <a:pPr algn="l"/>
            <a:r>
              <a:rPr lang="en-CA" sz="1200" b="0" i="0" u="none" strike="noStrike" baseline="0" dirty="0">
                <a:latin typeface="Calibri" panose="020F0502020204030204" pitchFamily="34" charset="0"/>
                <a:cs typeface="Calibri" panose="020F0502020204030204" pitchFamily="34" charset="0"/>
              </a:rPr>
              <a:t>  padding: </a:t>
            </a:r>
            <a:r>
              <a:rPr lang="en-CA" sz="1200" b="0" i="1" u="none" strike="noStrike" baseline="0" dirty="0">
                <a:solidFill>
                  <a:srgbClr val="800080"/>
                </a:solidFill>
                <a:latin typeface="Calibri" panose="020F0502020204030204" pitchFamily="34" charset="0"/>
                <a:cs typeface="Calibri" panose="020F0502020204030204" pitchFamily="34" charset="0"/>
              </a:rPr>
              <a:t>4px;</a:t>
            </a:r>
          </a:p>
          <a:p>
            <a:pPr algn="l"/>
            <a:r>
              <a:rPr lang="en-CA" sz="1200" b="0" i="0" u="none" strike="noStrike" baseline="0" dirty="0">
                <a:latin typeface="Calibri" panose="020F0502020204030204" pitchFamily="34" charset="0"/>
                <a:cs typeface="Calibri" panose="020F0502020204030204" pitchFamily="34" charset="0"/>
              </a:rPr>
              <a:t>  box-shadow: </a:t>
            </a:r>
            <a:r>
              <a:rPr lang="en-CA" sz="1200" b="0" i="1" u="none" strike="noStrike" baseline="0" dirty="0">
                <a:solidFill>
                  <a:schemeClr val="accent5">
                    <a:lumMod val="75000"/>
                  </a:schemeClr>
                </a:solidFill>
                <a:latin typeface="Calibri" panose="020F0502020204030204" pitchFamily="34" charset="0"/>
                <a:cs typeface="Calibri" panose="020F0502020204030204" pitchFamily="34" charset="0"/>
              </a:rPr>
              <a:t>6px 5px 20px 1px </a:t>
            </a:r>
            <a:r>
              <a:rPr lang="en-CA" sz="1200" b="0" i="1" u="none" strike="noStrike" baseline="0" dirty="0" err="1">
                <a:solidFill>
                  <a:schemeClr val="accent5">
                    <a:lumMod val="75000"/>
                  </a:schemeClr>
                </a:solidFill>
                <a:latin typeface="Calibri" panose="020F0502020204030204" pitchFamily="34" charset="0"/>
                <a:cs typeface="Calibri" panose="020F0502020204030204" pitchFamily="34" charset="0"/>
              </a:rPr>
              <a:t>rgba</a:t>
            </a:r>
            <a:r>
              <a:rPr lang="en-CA" sz="1200" b="0" i="1" u="none" strike="noStrike" baseline="0" dirty="0">
                <a:solidFill>
                  <a:schemeClr val="accent5">
                    <a:lumMod val="75000"/>
                  </a:schemeClr>
                </a:solidFill>
                <a:latin typeface="Calibri" panose="020F0502020204030204" pitchFamily="34" charset="0"/>
                <a:cs typeface="Calibri" panose="020F0502020204030204" pitchFamily="34" charset="0"/>
              </a:rPr>
              <a:t>(0,0,0,0.22);</a:t>
            </a:r>
          </a:p>
          <a:p>
            <a:pPr algn="l"/>
            <a:r>
              <a:rPr lang="en-CA" sz="1200" b="0" i="0" u="none" strike="noStrike" baseline="0" dirty="0">
                <a:latin typeface="Calibri" panose="020F0502020204030204" pitchFamily="34" charset="0"/>
                <a:cs typeface="Calibri" panose="020F0502020204030204" pitchFamily="34" charset="0"/>
              </a:rPr>
              <a:t>  margin: 0;</a:t>
            </a:r>
          </a:p>
          <a:p>
            <a:pPr algn="l"/>
            <a:r>
              <a:rPr lang="en-CA" sz="1200" b="0" i="0" u="none" strike="noStrike" baseline="0" dirty="0">
                <a:latin typeface="Calibri" panose="020F0502020204030204" pitchFamily="34" charset="0"/>
                <a:cs typeface="Calibri" panose="020F0502020204030204" pitchFamily="34" charset="0"/>
              </a:rPr>
              <a:t>}</a:t>
            </a:r>
          </a:p>
          <a:p>
            <a:pPr algn="l"/>
            <a:r>
              <a:rPr lang="en-CA" sz="1200" b="0" i="0" u="none" strike="noStrike" baseline="0" dirty="0">
                <a:latin typeface="Calibri" panose="020F0502020204030204" pitchFamily="34" charset="0"/>
                <a:cs typeface="Calibri" panose="020F0502020204030204" pitchFamily="34" charset="0"/>
              </a:rPr>
              <a:t>header button {</a:t>
            </a:r>
          </a:p>
          <a:p>
            <a:pPr algn="l"/>
            <a:r>
              <a:rPr lang="en-CA" sz="1200" b="0" i="0" u="none" strike="noStrike" baseline="0" dirty="0">
                <a:latin typeface="Calibri" panose="020F0502020204030204" pitchFamily="34" charset="0"/>
                <a:cs typeface="Calibri" panose="020F0502020204030204" pitchFamily="34" charset="0"/>
              </a:rPr>
              <a:t>  background-color: </a:t>
            </a:r>
            <a:r>
              <a:rPr lang="en-CA" sz="1200" b="0" i="1" u="none" strike="noStrike" baseline="0" dirty="0">
                <a:solidFill>
                  <a:srgbClr val="669AC0"/>
                </a:solidFill>
                <a:latin typeface="Calibri" panose="020F0502020204030204" pitchFamily="34" charset="0"/>
                <a:cs typeface="Calibri" panose="020F0502020204030204" pitchFamily="34" charset="0"/>
              </a:rPr>
              <a:t>#e05915;</a:t>
            </a:r>
          </a:p>
          <a:p>
            <a:pPr algn="l"/>
            <a:r>
              <a:rPr lang="en-CA" sz="1200" b="0" i="0" u="none" strike="noStrike" baseline="0" dirty="0">
                <a:latin typeface="Calibri" panose="020F0502020204030204" pitchFamily="34" charset="0"/>
                <a:cs typeface="Calibri" panose="020F0502020204030204" pitchFamily="34" charset="0"/>
              </a:rPr>
              <a:t>  border-radius: </a:t>
            </a:r>
            <a:r>
              <a:rPr lang="en-CA" sz="1200" b="0" i="1" u="none" strike="noStrike" baseline="0" dirty="0">
                <a:solidFill>
                  <a:srgbClr val="FFB300"/>
                </a:solidFill>
                <a:latin typeface="Calibri" panose="020F0502020204030204" pitchFamily="34" charset="0"/>
                <a:cs typeface="Calibri" panose="020F0502020204030204" pitchFamily="34" charset="0"/>
              </a:rPr>
              <a:t>5px;</a:t>
            </a:r>
          </a:p>
          <a:p>
            <a:pPr algn="l"/>
            <a:r>
              <a:rPr lang="en-CA" sz="1200" b="0" i="0" u="none" strike="noStrike" baseline="0" dirty="0">
                <a:latin typeface="Calibri" panose="020F0502020204030204" pitchFamily="34" charset="0"/>
                <a:cs typeface="Calibri" panose="020F0502020204030204" pitchFamily="34" charset="0"/>
              </a:rPr>
              <a:t>  border-color: </a:t>
            </a:r>
            <a:r>
              <a:rPr lang="en-CA" sz="1200" b="0" i="1" u="none" strike="noStrike" baseline="0" dirty="0">
                <a:solidFill>
                  <a:srgbClr val="009A9A"/>
                </a:solidFill>
                <a:latin typeface="Calibri" panose="020F0502020204030204" pitchFamily="34" charset="0"/>
                <a:cs typeface="Calibri" panose="020F0502020204030204" pitchFamily="34" charset="0"/>
              </a:rPr>
              <a:t>#e6e9f0;</a:t>
            </a:r>
          </a:p>
          <a:p>
            <a:pPr algn="l"/>
            <a:r>
              <a:rPr lang="en-CA" sz="1200" b="0" i="0" u="none" strike="noStrike" baseline="0" dirty="0">
                <a:latin typeface="Calibri" panose="020F0502020204030204" pitchFamily="34" charset="0"/>
                <a:cs typeface="Calibri" panose="020F0502020204030204" pitchFamily="34" charset="0"/>
              </a:rPr>
              <a:t>  padding: </a:t>
            </a:r>
            <a:r>
              <a:rPr lang="en-CA" sz="1200" b="0" i="1" u="none" strike="noStrike" baseline="0" dirty="0">
                <a:solidFill>
                  <a:srgbClr val="800080"/>
                </a:solidFill>
                <a:latin typeface="Calibri" panose="020F0502020204030204" pitchFamily="34" charset="0"/>
                <a:cs typeface="Calibri" panose="020F0502020204030204" pitchFamily="34" charset="0"/>
              </a:rPr>
              <a:t>4px;</a:t>
            </a:r>
          </a:p>
          <a:p>
            <a:pPr algn="l"/>
            <a:r>
              <a:rPr lang="en-CA" sz="1200" b="0" i="0" u="none" strike="noStrike" baseline="0" dirty="0">
                <a:latin typeface="Calibri" panose="020F0502020204030204" pitchFamily="34" charset="0"/>
                <a:cs typeface="Calibri" panose="020F0502020204030204" pitchFamily="34" charset="0"/>
              </a:rPr>
              <a:t>  color: </a:t>
            </a:r>
            <a:r>
              <a:rPr lang="en-CA" sz="1200" b="0" i="1" u="none" strike="noStrike" baseline="0" dirty="0">
                <a:solidFill>
                  <a:srgbClr val="009A9A"/>
                </a:solidFill>
                <a:latin typeface="Calibri" panose="020F0502020204030204" pitchFamily="34" charset="0"/>
                <a:cs typeface="Calibri" panose="020F0502020204030204" pitchFamily="34" charset="0"/>
              </a:rPr>
              <a:t>#e6e9f0;</a:t>
            </a:r>
          </a:p>
          <a:p>
            <a:pPr algn="l"/>
            <a:r>
              <a:rPr lang="en-CA" sz="1200" b="0" i="0" u="none" strike="noStrike" baseline="0" dirty="0">
                <a:latin typeface="Calibri" panose="020F0502020204030204" pitchFamily="34" charset="0"/>
                <a:cs typeface="Calibri" panose="020F0502020204030204" pitchFamily="34" charset="0"/>
              </a:rPr>
              <a:t>  font-size: </a:t>
            </a:r>
            <a:r>
              <a:rPr lang="en-CA" sz="1200" b="0" i="1" u="none" strike="noStrike" baseline="0" dirty="0">
                <a:solidFill>
                  <a:srgbClr val="800080"/>
                </a:solidFill>
                <a:latin typeface="Calibri" panose="020F0502020204030204" pitchFamily="34" charset="0"/>
                <a:cs typeface="Calibri" panose="020F0502020204030204" pitchFamily="34" charset="0"/>
              </a:rPr>
              <a:t>18px;</a:t>
            </a:r>
          </a:p>
          <a:p>
            <a:pPr algn="l"/>
            <a:r>
              <a:rPr lang="en-CA" sz="1200" b="0" i="0" u="none" strike="noStrike" baseline="0" dirty="0">
                <a:latin typeface="Calibri" panose="020F0502020204030204" pitchFamily="34" charset="0"/>
                <a:cs typeface="Calibri" panose="020F0502020204030204" pitchFamily="34" charset="0"/>
              </a:rPr>
              <a:t>  margin-top: 9px;</a:t>
            </a:r>
          </a:p>
          <a:p>
            <a:pPr algn="l"/>
            <a:r>
              <a:rPr lang="en-CA" sz="1200" b="0" i="0" u="none" strike="noStrike" baseline="0" dirty="0">
                <a:latin typeface="Calibri" panose="020F0502020204030204" pitchFamily="34" charset="0"/>
                <a:cs typeface="Calibri" panose="020F0502020204030204" pitchFamily="34" charset="0"/>
              </a:rPr>
              <a:t>}</a:t>
            </a:r>
          </a:p>
          <a:p>
            <a:pPr algn="l"/>
            <a:r>
              <a:rPr lang="en-CA" sz="1200" b="0" i="0" u="none" strike="noStrike" baseline="0" dirty="0">
                <a:latin typeface="Calibri" panose="020F0502020204030204" pitchFamily="34" charset="0"/>
                <a:cs typeface="Calibri" panose="020F0502020204030204" pitchFamily="34" charset="0"/>
              </a:rPr>
              <a:t>#results {</a:t>
            </a:r>
          </a:p>
          <a:p>
            <a:pPr algn="l"/>
            <a:r>
              <a:rPr lang="en-CA" sz="1200" b="0" i="0" u="none" strike="noStrike" baseline="0" dirty="0">
                <a:latin typeface="Calibri" panose="020F0502020204030204" pitchFamily="34" charset="0"/>
                <a:cs typeface="Calibri" panose="020F0502020204030204" pitchFamily="34" charset="0"/>
              </a:rPr>
              <a:t>  background-color: </a:t>
            </a:r>
            <a:r>
              <a:rPr lang="en-CA" sz="1200" b="0" i="1" u="none" strike="noStrike" baseline="0" dirty="0">
                <a:solidFill>
                  <a:srgbClr val="9A0000"/>
                </a:solidFill>
                <a:latin typeface="Calibri" panose="020F0502020204030204" pitchFamily="34" charset="0"/>
                <a:cs typeface="Calibri" panose="020F0502020204030204" pitchFamily="34" charset="0"/>
              </a:rPr>
              <a:t>#431c5d;</a:t>
            </a:r>
          </a:p>
          <a:p>
            <a:pPr algn="l"/>
            <a:r>
              <a:rPr lang="en-CA" sz="1200" b="0" i="0" u="none" strike="noStrike" baseline="0" dirty="0">
                <a:latin typeface="Calibri" panose="020F0502020204030204" pitchFamily="34" charset="0"/>
                <a:cs typeface="Calibri" panose="020F0502020204030204" pitchFamily="34" charset="0"/>
              </a:rPr>
              <a:t>  font-size: </a:t>
            </a:r>
            <a:r>
              <a:rPr lang="en-CA" sz="1200" b="0" i="1" u="none" strike="noStrike" baseline="0" dirty="0">
                <a:solidFill>
                  <a:srgbClr val="800080"/>
                </a:solidFill>
                <a:latin typeface="Calibri" panose="020F0502020204030204" pitchFamily="34" charset="0"/>
                <a:cs typeface="Calibri" panose="020F0502020204030204" pitchFamily="34" charset="0"/>
              </a:rPr>
              <a:t>18px;</a:t>
            </a:r>
          </a:p>
          <a:p>
            <a:pPr algn="l"/>
            <a:r>
              <a:rPr lang="en-CA" sz="1200" b="0" i="0" u="none" strike="noStrike" baseline="0" dirty="0">
                <a:latin typeface="Calibri" panose="020F0502020204030204" pitchFamily="34" charset="0"/>
                <a:cs typeface="Calibri" panose="020F0502020204030204" pitchFamily="34" charset="0"/>
              </a:rPr>
              <a:t>  border-radius: </a:t>
            </a:r>
            <a:r>
              <a:rPr lang="en-CA" sz="1200" b="0" i="1" u="none" strike="noStrike" baseline="0" dirty="0">
                <a:solidFill>
                  <a:srgbClr val="FFB300"/>
                </a:solidFill>
                <a:latin typeface="Calibri" panose="020F0502020204030204" pitchFamily="34" charset="0"/>
                <a:cs typeface="Calibri" panose="020F0502020204030204" pitchFamily="34" charset="0"/>
              </a:rPr>
              <a:t>5px;</a:t>
            </a:r>
          </a:p>
          <a:p>
            <a:pPr algn="l"/>
            <a:r>
              <a:rPr lang="en-CA" sz="1200" b="0" i="0" u="none" strike="noStrike" baseline="0" dirty="0">
                <a:latin typeface="Calibri" panose="020F0502020204030204" pitchFamily="34" charset="0"/>
                <a:cs typeface="Calibri" panose="020F0502020204030204" pitchFamily="34" charset="0"/>
              </a:rPr>
              <a:t>  padding: </a:t>
            </a:r>
            <a:r>
              <a:rPr lang="en-CA" sz="1200" b="0" i="1" u="none" strike="noStrike" baseline="0" dirty="0">
                <a:solidFill>
                  <a:srgbClr val="800080"/>
                </a:solidFill>
                <a:latin typeface="Calibri" panose="020F0502020204030204" pitchFamily="34" charset="0"/>
                <a:cs typeface="Calibri" panose="020F0502020204030204" pitchFamily="34" charset="0"/>
              </a:rPr>
              <a:t>4px;</a:t>
            </a:r>
          </a:p>
          <a:p>
            <a:pPr algn="l"/>
            <a:r>
              <a:rPr lang="en-CA" sz="1200" b="0" i="0" u="none" strike="noStrike" baseline="0" dirty="0">
                <a:latin typeface="Calibri" panose="020F0502020204030204" pitchFamily="34" charset="0"/>
                <a:cs typeface="Calibri" panose="020F0502020204030204" pitchFamily="34" charset="0"/>
              </a:rPr>
              <a:t>  box-shadow: </a:t>
            </a:r>
            <a:r>
              <a:rPr lang="en-CA" sz="1200" b="0" i="1" u="none" strike="noStrike" baseline="0" dirty="0">
                <a:solidFill>
                  <a:schemeClr val="accent5">
                    <a:lumMod val="75000"/>
                  </a:schemeClr>
                </a:solidFill>
                <a:latin typeface="Calibri" panose="020F0502020204030204" pitchFamily="34" charset="0"/>
                <a:cs typeface="Calibri" panose="020F0502020204030204" pitchFamily="34" charset="0"/>
              </a:rPr>
              <a:t>6px 5px 20px 1px </a:t>
            </a:r>
            <a:r>
              <a:rPr lang="en-CA" sz="1200" b="0" i="1" u="none" strike="noStrike" baseline="0" dirty="0" err="1">
                <a:solidFill>
                  <a:schemeClr val="accent5">
                    <a:lumMod val="75000"/>
                  </a:schemeClr>
                </a:solidFill>
                <a:latin typeface="Calibri" panose="020F0502020204030204" pitchFamily="34" charset="0"/>
                <a:cs typeface="Calibri" panose="020F0502020204030204" pitchFamily="34" charset="0"/>
              </a:rPr>
              <a:t>rgba</a:t>
            </a:r>
            <a:r>
              <a:rPr lang="en-CA" sz="1200" b="0" i="1" u="none" strike="noStrike" baseline="0" dirty="0">
                <a:solidFill>
                  <a:schemeClr val="accent5">
                    <a:lumMod val="75000"/>
                  </a:schemeClr>
                </a:solidFill>
                <a:latin typeface="Calibri" panose="020F0502020204030204" pitchFamily="34" charset="0"/>
                <a:cs typeface="Calibri" panose="020F0502020204030204" pitchFamily="34" charset="0"/>
              </a:rPr>
              <a:t>(0,0,0,0.22);</a:t>
            </a:r>
          </a:p>
          <a:p>
            <a:pPr algn="l"/>
            <a:r>
              <a:rPr lang="en-CA" sz="1200" b="0" i="0" u="none" strike="noStrike" baseline="0" dirty="0">
                <a:latin typeface="Calibri" panose="020F0502020204030204" pitchFamily="34" charset="0"/>
                <a:cs typeface="Calibri" panose="020F0502020204030204" pitchFamily="34" charset="0"/>
              </a:rPr>
              <a:t>}</a:t>
            </a:r>
            <a:endParaRPr lang="en-CA" sz="1200" dirty="0">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C082C9A-A0E8-41DE-A53A-4D2ABD13E08A}"/>
              </a:ext>
            </a:extLst>
          </p:cNvPr>
          <p:cNvSpPr txBox="1"/>
          <p:nvPr/>
        </p:nvSpPr>
        <p:spPr>
          <a:xfrm>
            <a:off x="457199" y="4285561"/>
            <a:ext cx="4114800" cy="276999"/>
          </a:xfrm>
          <a:prstGeom prst="rect">
            <a:avLst/>
          </a:prstGeom>
          <a:noFill/>
        </p:spPr>
        <p:txBody>
          <a:bodyPr wrap="square" numCol="1" rtlCol="0">
            <a:spAutoFit/>
          </a:bodyPr>
          <a:lstStyle/>
          <a:p>
            <a:r>
              <a:rPr lang="en-US" sz="1200" b="1" i="0" u="none" strike="noStrike" baseline="0" dirty="0">
                <a:solidFill>
                  <a:srgbClr val="009A9A"/>
                </a:solidFill>
                <a:latin typeface="+mj-lt"/>
              </a:rPr>
              <a:t>LISTING 4.8 </a:t>
            </a:r>
            <a:r>
              <a:rPr lang="en-US" sz="1200" b="0" i="0" u="none" strike="noStrike" baseline="0" dirty="0">
                <a:solidFill>
                  <a:srgbClr val="000000"/>
                </a:solidFill>
                <a:latin typeface="+mj-lt"/>
              </a:rPr>
              <a:t>Duplicate property values in CSS</a:t>
            </a:r>
            <a:endParaRPr lang="en-CA" sz="1200" dirty="0">
              <a:latin typeface="+mj-lt"/>
            </a:endParaRPr>
          </a:p>
        </p:txBody>
      </p:sp>
    </p:spTree>
    <p:extLst>
      <p:ext uri="{BB962C8B-B14F-4D97-AF65-F5344CB8AC3E}">
        <p14:creationId xmlns:p14="http://schemas.microsoft.com/office/powerpoint/2010/main" val="21879150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C93C0-BE5B-4FDD-800E-659333A72E16}"/>
              </a:ext>
            </a:extLst>
          </p:cNvPr>
          <p:cNvSpPr>
            <a:spLocks noGrp="1"/>
          </p:cNvSpPr>
          <p:nvPr>
            <p:ph type="title"/>
          </p:nvPr>
        </p:nvSpPr>
        <p:spPr/>
        <p:txBody>
          <a:bodyPr numCol="1"/>
          <a:lstStyle/>
          <a:p>
            <a:r>
              <a:rPr lang="en-US" dirty="0"/>
              <a:t>Example Part 2 (CSS variables)</a:t>
            </a:r>
            <a:endParaRPr lang="en-CA" dirty="0"/>
          </a:p>
        </p:txBody>
      </p:sp>
      <p:sp>
        <p:nvSpPr>
          <p:cNvPr id="4" name="TextBox 3" descr="LISTING 4.2 Embedded styles example">
            <a:extLst>
              <a:ext uri="{FF2B5EF4-FFF2-40B4-BE49-F238E27FC236}">
                <a16:creationId xmlns:a16="http://schemas.microsoft.com/office/drawing/2014/main" id="{484BC88F-BDE4-4F65-8E9A-7A37F0B4E6EB}"/>
              </a:ext>
            </a:extLst>
          </p:cNvPr>
          <p:cNvSpPr txBox="1"/>
          <p:nvPr/>
        </p:nvSpPr>
        <p:spPr>
          <a:xfrm>
            <a:off x="457199" y="1232922"/>
            <a:ext cx="7910623" cy="3162808"/>
          </a:xfrm>
          <a:prstGeom prst="rect">
            <a:avLst/>
          </a:prstGeom>
          <a:solidFill>
            <a:srgbClr val="E6F0F5"/>
          </a:solidFill>
        </p:spPr>
        <p:txBody>
          <a:bodyPr wrap="square" numCol="2" rtlCol="0">
            <a:noAutofit/>
          </a:bodyPr>
          <a:lstStyle/>
          <a:p>
            <a:pPr algn="l"/>
            <a:r>
              <a:rPr lang="en-CA" sz="1200" b="0" i="0" u="none" strike="noStrike" baseline="0" dirty="0">
                <a:solidFill>
                  <a:srgbClr val="000000"/>
                </a:solidFill>
                <a:latin typeface="Calibri" panose="020F0502020204030204" pitchFamily="34" charset="0"/>
                <a:cs typeface="Calibri" panose="020F0502020204030204" pitchFamily="34" charset="0"/>
              </a:rPr>
              <a:t>:root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bg</a:t>
            </a:r>
            <a:r>
              <a:rPr lang="en-CA" sz="1200" b="0" i="0" u="none" strike="noStrike" baseline="0" dirty="0">
                <a:solidFill>
                  <a:srgbClr val="000000"/>
                </a:solidFill>
                <a:latin typeface="Calibri" panose="020F0502020204030204" pitchFamily="34" charset="0"/>
                <a:cs typeface="Calibri" panose="020F0502020204030204" pitchFamily="34" charset="0"/>
              </a:rPr>
              <a:t>-color-main: #431c5d;</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bg</a:t>
            </a:r>
            <a:r>
              <a:rPr lang="en-CA" sz="1200" b="0" i="0" u="none" strike="noStrike" baseline="0" dirty="0">
                <a:solidFill>
                  <a:srgbClr val="000000"/>
                </a:solidFill>
                <a:latin typeface="Calibri" panose="020F0502020204030204" pitchFamily="34" charset="0"/>
                <a:cs typeface="Calibri" panose="020F0502020204030204" pitchFamily="34" charset="0"/>
              </a:rPr>
              <a:t>-color-secondary: #e05915;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fg</a:t>
            </a:r>
            <a:r>
              <a:rPr lang="en-CA" sz="1200" b="0" i="0" u="none" strike="noStrike" baseline="0" dirty="0">
                <a:solidFill>
                  <a:srgbClr val="000000"/>
                </a:solidFill>
                <a:latin typeface="Calibri" panose="020F0502020204030204" pitchFamily="34" charset="0"/>
                <a:cs typeface="Calibri" panose="020F0502020204030204" pitchFamily="34" charset="0"/>
              </a:rPr>
              <a:t>-color-main: #e6e9f0;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--radius-boxes: 5px;</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--padding-boxes: 4px;</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fontsize</a:t>
            </a:r>
            <a:r>
              <a:rPr lang="en-CA" sz="1200" b="0" i="0" u="none" strike="noStrike" baseline="0" dirty="0">
                <a:solidFill>
                  <a:srgbClr val="000000"/>
                </a:solidFill>
                <a:latin typeface="Calibri" panose="020F0502020204030204" pitchFamily="34" charset="0"/>
                <a:cs typeface="Calibri" panose="020F0502020204030204" pitchFamily="34" charset="0"/>
              </a:rPr>
              <a:t>-default: 18px;</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--shadow-color: </a:t>
            </a:r>
            <a:r>
              <a:rPr lang="en-CA" sz="1200" b="0" i="0" u="none" strike="noStrike" baseline="0" dirty="0" err="1">
                <a:solidFill>
                  <a:srgbClr val="000000"/>
                </a:solidFill>
                <a:latin typeface="Calibri" panose="020F0502020204030204" pitchFamily="34" charset="0"/>
                <a:cs typeface="Calibri" panose="020F0502020204030204" pitchFamily="34" charset="0"/>
              </a:rPr>
              <a:t>rgba</a:t>
            </a:r>
            <a:r>
              <a:rPr lang="en-CA" sz="1200" b="0" i="0" u="none" strike="noStrike" baseline="0" dirty="0">
                <a:solidFill>
                  <a:srgbClr val="000000"/>
                </a:solidFill>
                <a:latin typeface="Calibri" panose="020F0502020204030204" pitchFamily="34" charset="0"/>
                <a:cs typeface="Calibri" panose="020F0502020204030204" pitchFamily="34" charset="0"/>
              </a:rPr>
              <a:t>(0,0,0,0.22);</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dropshadow</a:t>
            </a:r>
            <a:r>
              <a:rPr lang="en-CA" sz="1200" b="0" i="0" u="none" strike="noStrike" baseline="0" dirty="0">
                <a:solidFill>
                  <a:srgbClr val="000000"/>
                </a:solidFill>
                <a:latin typeface="Calibri" panose="020F0502020204030204" pitchFamily="34" charset="0"/>
                <a:cs typeface="Calibri" panose="020F0502020204030204" pitchFamily="34" charset="0"/>
              </a:rPr>
              <a:t>: 6px 5px 20px 1px var(--shadow-color);</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header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background-color: var(--</a:t>
            </a:r>
            <a:r>
              <a:rPr lang="en-CA" sz="1200" b="0" i="0" u="none" strike="noStrike" baseline="0" dirty="0" err="1">
                <a:solidFill>
                  <a:srgbClr val="000000"/>
                </a:solidFill>
                <a:latin typeface="Calibri" panose="020F0502020204030204" pitchFamily="34" charset="0"/>
                <a:cs typeface="Calibri" panose="020F0502020204030204" pitchFamily="34" charset="0"/>
              </a:rPr>
              <a:t>bg</a:t>
            </a:r>
            <a:r>
              <a:rPr lang="en-CA" sz="1200" b="0" i="0" u="none" strike="noStrike" baseline="0" dirty="0">
                <a:solidFill>
                  <a:srgbClr val="000000"/>
                </a:solidFill>
                <a:latin typeface="Calibri" panose="020F0502020204030204" pitchFamily="34" charset="0"/>
                <a:cs typeface="Calibri" panose="020F0502020204030204" pitchFamily="34" charset="0"/>
              </a:rPr>
              <a:t>-color-main);</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color: var(--</a:t>
            </a:r>
            <a:r>
              <a:rPr lang="en-CA" sz="1200" b="0" i="0" u="none" strike="noStrike" baseline="0" dirty="0" err="1">
                <a:solidFill>
                  <a:srgbClr val="000000"/>
                </a:solidFill>
                <a:latin typeface="Calibri" panose="020F0502020204030204" pitchFamily="34" charset="0"/>
                <a:cs typeface="Calibri" panose="020F0502020204030204" pitchFamily="34" charset="0"/>
              </a:rPr>
              <a:t>bg</a:t>
            </a:r>
            <a:r>
              <a:rPr lang="en-CA" sz="1200" b="0" i="0" u="none" strike="noStrike" baseline="0" dirty="0">
                <a:solidFill>
                  <a:srgbClr val="000000"/>
                </a:solidFill>
                <a:latin typeface="Calibri" panose="020F0502020204030204" pitchFamily="34" charset="0"/>
                <a:cs typeface="Calibri" panose="020F0502020204030204" pitchFamily="34" charset="0"/>
              </a:rPr>
              <a:t>-color-secondary);</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var(--padding-boxes);</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box-shadow: var(--</a:t>
            </a:r>
            <a:r>
              <a:rPr lang="en-CA" sz="1200" b="0" i="0" u="none" strike="noStrike" baseline="0" dirty="0" err="1">
                <a:solidFill>
                  <a:srgbClr val="000000"/>
                </a:solidFill>
                <a:latin typeface="Calibri" panose="020F0502020204030204" pitchFamily="34" charset="0"/>
                <a:cs typeface="Calibri" panose="020F0502020204030204" pitchFamily="34" charset="0"/>
              </a:rPr>
              <a:t>dropshadow</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margin: 0;</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header button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background-color: var(--</a:t>
            </a:r>
            <a:r>
              <a:rPr lang="en-CA" sz="1200" b="0" i="0" u="none" strike="noStrike" baseline="0" dirty="0" err="1">
                <a:solidFill>
                  <a:srgbClr val="000000"/>
                </a:solidFill>
                <a:latin typeface="Calibri" panose="020F0502020204030204" pitchFamily="34" charset="0"/>
                <a:cs typeface="Calibri" panose="020F0502020204030204" pitchFamily="34" charset="0"/>
              </a:rPr>
              <a:t>bg</a:t>
            </a:r>
            <a:r>
              <a:rPr lang="en-CA" sz="1200" b="0" i="0" u="none" strike="noStrike" baseline="0" dirty="0">
                <a:solidFill>
                  <a:srgbClr val="000000"/>
                </a:solidFill>
                <a:latin typeface="Calibri" panose="020F0502020204030204" pitchFamily="34" charset="0"/>
                <a:cs typeface="Calibri" panose="020F0502020204030204" pitchFamily="34" charset="0"/>
              </a:rPr>
              <a:t>-color-secondary);</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border-radius: var(--radius-boxes);</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border-color: var(--</a:t>
            </a:r>
            <a:r>
              <a:rPr lang="en-CA" sz="1200" b="0" i="0" u="none" strike="noStrike" baseline="0" dirty="0" err="1">
                <a:solidFill>
                  <a:srgbClr val="000000"/>
                </a:solidFill>
                <a:latin typeface="Calibri" panose="020F0502020204030204" pitchFamily="34" charset="0"/>
                <a:cs typeface="Calibri" panose="020F0502020204030204" pitchFamily="34" charset="0"/>
              </a:rPr>
              <a:t>fg</a:t>
            </a:r>
            <a:r>
              <a:rPr lang="en-CA" sz="1200" b="0" i="0" u="none" strike="noStrike" baseline="0" dirty="0">
                <a:solidFill>
                  <a:srgbClr val="000000"/>
                </a:solidFill>
                <a:latin typeface="Calibri" panose="020F0502020204030204" pitchFamily="34" charset="0"/>
                <a:cs typeface="Calibri" panose="020F0502020204030204" pitchFamily="34" charset="0"/>
              </a:rPr>
              <a:t>-color-main);</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var(--padding-boxes);</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color: var(--</a:t>
            </a:r>
            <a:r>
              <a:rPr lang="en-CA" sz="1200" b="0" i="0" u="none" strike="noStrike" baseline="0" dirty="0" err="1">
                <a:solidFill>
                  <a:srgbClr val="000000"/>
                </a:solidFill>
                <a:latin typeface="Calibri" panose="020F0502020204030204" pitchFamily="34" charset="0"/>
                <a:cs typeface="Calibri" panose="020F0502020204030204" pitchFamily="34" charset="0"/>
              </a:rPr>
              <a:t>fg</a:t>
            </a:r>
            <a:r>
              <a:rPr lang="en-CA" sz="1200" b="0" i="0" u="none" strike="noStrike" baseline="0" dirty="0">
                <a:solidFill>
                  <a:srgbClr val="000000"/>
                </a:solidFill>
                <a:latin typeface="Calibri" panose="020F0502020204030204" pitchFamily="34" charset="0"/>
                <a:cs typeface="Calibri" panose="020F0502020204030204" pitchFamily="34" charset="0"/>
              </a:rPr>
              <a:t>-color-main);</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font-size: var(--</a:t>
            </a:r>
            <a:r>
              <a:rPr lang="en-CA" sz="1200" b="0" i="0" u="none" strike="noStrike" baseline="0" dirty="0" err="1">
                <a:solidFill>
                  <a:srgbClr val="000000"/>
                </a:solidFill>
                <a:latin typeface="Calibri" panose="020F0502020204030204" pitchFamily="34" charset="0"/>
                <a:cs typeface="Calibri" panose="020F0502020204030204" pitchFamily="34" charset="0"/>
              </a:rPr>
              <a:t>fontsize</a:t>
            </a:r>
            <a:r>
              <a:rPr lang="en-CA" sz="1200" b="0" i="0" u="none" strike="noStrike" baseline="0" dirty="0">
                <a:solidFill>
                  <a:srgbClr val="000000"/>
                </a:solidFill>
                <a:latin typeface="Calibri" panose="020F0502020204030204" pitchFamily="34" charset="0"/>
                <a:cs typeface="Calibri" panose="020F0502020204030204" pitchFamily="34" charset="0"/>
              </a:rPr>
              <a:t>-default);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margin-top</a:t>
            </a:r>
            <a:r>
              <a:rPr lang="en-CA" sz="1200" b="0" i="0" u="none" strike="noStrike" baseline="0" dirty="0">
                <a:solidFill>
                  <a:schemeClr val="tx1"/>
                </a:solidFill>
                <a:latin typeface="Calibri" panose="020F0502020204030204" pitchFamily="34" charset="0"/>
                <a:cs typeface="Calibri" panose="020F0502020204030204" pitchFamily="34" charset="0"/>
              </a:rPr>
              <a:t>: calc( --</a:t>
            </a:r>
            <a:r>
              <a:rPr lang="en-CA" sz="1200" b="0" i="0" u="none" strike="noStrike" baseline="0" dirty="0" err="1">
                <a:solidFill>
                  <a:schemeClr val="tx1"/>
                </a:solidFill>
                <a:latin typeface="Calibri" panose="020F0502020204030204" pitchFamily="34" charset="0"/>
                <a:cs typeface="Calibri" panose="020F0502020204030204" pitchFamily="34" charset="0"/>
              </a:rPr>
              <a:t>fontsize</a:t>
            </a:r>
            <a:r>
              <a:rPr lang="en-CA" sz="1200" b="0" i="0" u="none" strike="noStrike" baseline="0" dirty="0">
                <a:solidFill>
                  <a:schemeClr val="tx1"/>
                </a:solidFill>
                <a:latin typeface="Calibri" panose="020F0502020204030204" pitchFamily="34" charset="0"/>
                <a:cs typeface="Calibri" panose="020F0502020204030204" pitchFamily="34" charset="0"/>
              </a:rPr>
              <a:t>-default / 2 );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#results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background-color: var(--</a:t>
            </a:r>
            <a:r>
              <a:rPr lang="en-CA" sz="1200" b="0" i="0" u="none" strike="noStrike" baseline="0" dirty="0" err="1">
                <a:solidFill>
                  <a:srgbClr val="000000"/>
                </a:solidFill>
                <a:latin typeface="Calibri" panose="020F0502020204030204" pitchFamily="34" charset="0"/>
                <a:cs typeface="Calibri" panose="020F0502020204030204" pitchFamily="34" charset="0"/>
              </a:rPr>
              <a:t>bg</a:t>
            </a:r>
            <a:r>
              <a:rPr lang="en-CA" sz="1200" b="0" i="0" u="none" strike="noStrike" baseline="0" dirty="0">
                <a:solidFill>
                  <a:srgbClr val="000000"/>
                </a:solidFill>
                <a:latin typeface="Calibri" panose="020F0502020204030204" pitchFamily="34" charset="0"/>
                <a:cs typeface="Calibri" panose="020F0502020204030204" pitchFamily="34" charset="0"/>
              </a:rPr>
              <a:t>-color-main);</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font-size: var(--</a:t>
            </a:r>
            <a:r>
              <a:rPr lang="en-CA" sz="1200" b="0" i="0" u="none" strike="noStrike" baseline="0" dirty="0" err="1">
                <a:solidFill>
                  <a:srgbClr val="000000"/>
                </a:solidFill>
                <a:latin typeface="Calibri" panose="020F0502020204030204" pitchFamily="34" charset="0"/>
                <a:cs typeface="Calibri" panose="020F0502020204030204" pitchFamily="34" charset="0"/>
              </a:rPr>
              <a:t>fontsize</a:t>
            </a:r>
            <a:r>
              <a:rPr lang="en-CA" sz="1200" b="0" i="0" u="none" strike="noStrike" baseline="0" dirty="0">
                <a:solidFill>
                  <a:srgbClr val="000000"/>
                </a:solidFill>
                <a:latin typeface="Calibri" panose="020F0502020204030204" pitchFamily="34" charset="0"/>
                <a:cs typeface="Calibri" panose="020F0502020204030204" pitchFamily="34" charset="0"/>
              </a:rPr>
              <a:t>-default:);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border-radius: var(--radius-boxes);</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padding: var(--padding-boxes);</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box-shadow: var(--</a:t>
            </a:r>
            <a:r>
              <a:rPr lang="en-CA" sz="1200" b="0" i="0" u="none" strike="noStrike" baseline="0" dirty="0" err="1">
                <a:solidFill>
                  <a:srgbClr val="000000"/>
                </a:solidFill>
                <a:latin typeface="Calibri" panose="020F0502020204030204" pitchFamily="34" charset="0"/>
                <a:cs typeface="Calibri" panose="020F0502020204030204" pitchFamily="34" charset="0"/>
              </a:rPr>
              <a:t>dropshadow</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endParaRPr lang="en-CA" sz="1200" dirty="0">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C082C9A-A0E8-41DE-A53A-4D2ABD13E08A}"/>
              </a:ext>
            </a:extLst>
          </p:cNvPr>
          <p:cNvSpPr txBox="1"/>
          <p:nvPr/>
        </p:nvSpPr>
        <p:spPr>
          <a:xfrm>
            <a:off x="457200" y="4395730"/>
            <a:ext cx="4114800" cy="276999"/>
          </a:xfrm>
          <a:prstGeom prst="rect">
            <a:avLst/>
          </a:prstGeom>
          <a:noFill/>
        </p:spPr>
        <p:txBody>
          <a:bodyPr wrap="square" numCol="1" rtlCol="0">
            <a:spAutoFit/>
          </a:bodyPr>
          <a:lstStyle/>
          <a:p>
            <a:r>
              <a:rPr lang="en-US" sz="1200" b="1" i="0" u="none" strike="noStrike" baseline="0" dirty="0">
                <a:solidFill>
                  <a:srgbClr val="009A9A"/>
                </a:solidFill>
                <a:latin typeface="+mj-lt"/>
              </a:rPr>
              <a:t>LISTING 4.9 </a:t>
            </a:r>
            <a:r>
              <a:rPr lang="en-US" sz="1200" b="0" i="0" u="none" strike="noStrike" baseline="0" dirty="0">
                <a:solidFill>
                  <a:srgbClr val="000000"/>
                </a:solidFill>
                <a:latin typeface="+mj-lt"/>
              </a:rPr>
              <a:t>Using CSS </a:t>
            </a:r>
            <a:r>
              <a:rPr lang="en-US" sz="1200" dirty="0">
                <a:latin typeface="+mj-lt"/>
              </a:rPr>
              <a:t>Va</a:t>
            </a:r>
            <a:r>
              <a:rPr lang="en-US" sz="1200" b="0" i="0" u="none" strike="noStrike" baseline="0" dirty="0">
                <a:solidFill>
                  <a:srgbClr val="000000"/>
                </a:solidFill>
                <a:latin typeface="+mj-lt"/>
              </a:rPr>
              <a:t>riables</a:t>
            </a:r>
            <a:endParaRPr lang="en-CA" sz="1200" dirty="0">
              <a:latin typeface="+mj-lt"/>
            </a:endParaRPr>
          </a:p>
        </p:txBody>
      </p:sp>
    </p:spTree>
    <p:extLst>
      <p:ext uri="{BB962C8B-B14F-4D97-AF65-F5344CB8AC3E}">
        <p14:creationId xmlns:p14="http://schemas.microsoft.com/office/powerpoint/2010/main" val="19895114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A5409-C768-415A-BC59-8548D44F4251}"/>
              </a:ext>
            </a:extLst>
          </p:cNvPr>
          <p:cNvSpPr>
            <a:spLocks noGrp="1"/>
          </p:cNvSpPr>
          <p:nvPr>
            <p:ph type="title"/>
          </p:nvPr>
        </p:nvSpPr>
        <p:spPr/>
        <p:txBody>
          <a:bodyPr/>
          <a:lstStyle/>
          <a:p>
            <a:r>
              <a:rPr lang="en-CA" dirty="0"/>
              <a:t>Key Terms</a:t>
            </a:r>
          </a:p>
        </p:txBody>
      </p:sp>
      <p:sp>
        <p:nvSpPr>
          <p:cNvPr id="3" name="Text Placeholder 2">
            <a:extLst>
              <a:ext uri="{FF2B5EF4-FFF2-40B4-BE49-F238E27FC236}">
                <a16:creationId xmlns:a16="http://schemas.microsoft.com/office/drawing/2014/main" id="{B7FF6F48-8DEB-4AA1-9393-7704EF925FB2}"/>
              </a:ext>
            </a:extLst>
          </p:cNvPr>
          <p:cNvSpPr>
            <a:spLocks noGrp="1"/>
          </p:cNvSpPr>
          <p:nvPr>
            <p:ph type="body" idx="1"/>
          </p:nvPr>
        </p:nvSpPr>
        <p:spPr>
          <a:xfrm>
            <a:off x="457200" y="573007"/>
            <a:ext cx="8232775" cy="3532476"/>
          </a:xfrm>
        </p:spPr>
        <p:txBody>
          <a:bodyPr numCol="5"/>
          <a:lstStyle/>
          <a:p>
            <a:pPr marL="114300" indent="0" algn="l">
              <a:buNone/>
            </a:pPr>
            <a:r>
              <a:rPr lang="en-CA" sz="1200" b="0" i="0" u="none" strike="noStrike" baseline="0" dirty="0">
                <a:latin typeface="+mj-lt"/>
              </a:rPr>
              <a:t>absolute units</a:t>
            </a:r>
          </a:p>
          <a:p>
            <a:pPr marL="114300" indent="0" algn="l">
              <a:buNone/>
            </a:pPr>
            <a:r>
              <a:rPr lang="en-CA" sz="1200" b="0" i="0" u="none" strike="noStrike" baseline="0" dirty="0">
                <a:latin typeface="+mj-lt"/>
              </a:rPr>
              <a:t>attribute selector</a:t>
            </a:r>
          </a:p>
          <a:p>
            <a:pPr marL="114300" indent="0" algn="l">
              <a:buNone/>
            </a:pPr>
            <a:r>
              <a:rPr lang="en-CA" sz="1200" b="0" i="0" u="none" strike="noStrike" baseline="0" dirty="0">
                <a:latin typeface="+mj-lt"/>
              </a:rPr>
              <a:t>author-created style sheets</a:t>
            </a:r>
          </a:p>
          <a:p>
            <a:pPr marL="114300" indent="0" algn="l">
              <a:buNone/>
            </a:pPr>
            <a:r>
              <a:rPr lang="en-CA" sz="1200" b="0" i="0" u="none" strike="noStrike" baseline="0" dirty="0">
                <a:latin typeface="+mj-lt"/>
              </a:rPr>
              <a:t>block-level elements</a:t>
            </a:r>
          </a:p>
          <a:p>
            <a:pPr marL="114300" indent="0" algn="l">
              <a:buNone/>
            </a:pPr>
            <a:r>
              <a:rPr lang="en-CA" sz="1200" b="0" i="0" u="none" strike="noStrike" baseline="0" dirty="0">
                <a:latin typeface="+mj-lt"/>
              </a:rPr>
              <a:t>box model</a:t>
            </a:r>
          </a:p>
          <a:p>
            <a:pPr marL="114300" indent="0" algn="l">
              <a:buNone/>
            </a:pPr>
            <a:r>
              <a:rPr lang="en-CA" sz="1200" b="0" i="0" u="none" strike="noStrike" baseline="0" dirty="0">
                <a:latin typeface="+mj-lt"/>
              </a:rPr>
              <a:t>browser style sheets</a:t>
            </a:r>
          </a:p>
          <a:p>
            <a:pPr marL="114300" indent="0" algn="l">
              <a:buNone/>
            </a:pPr>
            <a:r>
              <a:rPr lang="en-CA" sz="1200" b="0" i="0" u="none" strike="noStrike" baseline="0" dirty="0">
                <a:latin typeface="+mj-lt"/>
              </a:rPr>
              <a:t>cascade</a:t>
            </a:r>
          </a:p>
          <a:p>
            <a:pPr marL="114300" indent="0" algn="l">
              <a:buNone/>
            </a:pPr>
            <a:r>
              <a:rPr lang="en-CA" sz="1200" b="0" i="0" u="none" strike="noStrike" baseline="0" dirty="0">
                <a:latin typeface="+mj-lt"/>
              </a:rPr>
              <a:t>Cascading Style Sheets</a:t>
            </a:r>
          </a:p>
          <a:p>
            <a:pPr marL="114300" indent="0" algn="l">
              <a:buNone/>
            </a:pPr>
            <a:r>
              <a:rPr lang="en-CA" sz="1200" b="0" i="0" u="none" strike="noStrike" baseline="0" dirty="0">
                <a:latin typeface="+mj-lt"/>
              </a:rPr>
              <a:t>class selector</a:t>
            </a:r>
          </a:p>
          <a:p>
            <a:pPr marL="114300" indent="0" algn="l">
              <a:buNone/>
            </a:pPr>
            <a:r>
              <a:rPr lang="en-CA" sz="1200" b="0" i="0" u="none" strike="noStrike" baseline="0" dirty="0">
                <a:latin typeface="+mj-lt"/>
              </a:rPr>
              <a:t>collapsing margins</a:t>
            </a:r>
          </a:p>
          <a:p>
            <a:pPr marL="114300" indent="0" algn="l">
              <a:buNone/>
            </a:pPr>
            <a:r>
              <a:rPr lang="en-CA" sz="1200" b="0" i="0" u="none" strike="noStrike" baseline="0" dirty="0">
                <a:latin typeface="+mj-lt"/>
              </a:rPr>
              <a:t>combinators</a:t>
            </a:r>
          </a:p>
          <a:p>
            <a:pPr marL="114300" indent="0" algn="l">
              <a:buNone/>
            </a:pPr>
            <a:r>
              <a:rPr lang="en-CA" sz="1200" b="0" i="0" u="none" strike="noStrike" baseline="0" dirty="0">
                <a:latin typeface="+mj-lt"/>
              </a:rPr>
              <a:t>contextual selector</a:t>
            </a:r>
          </a:p>
          <a:p>
            <a:pPr marL="114300" indent="0" algn="l">
              <a:buNone/>
            </a:pPr>
            <a:r>
              <a:rPr lang="en-CA" sz="1200" b="0" i="0" u="none" strike="noStrike" baseline="0" dirty="0">
                <a:latin typeface="+mj-lt"/>
              </a:rPr>
              <a:t>CSS</a:t>
            </a:r>
          </a:p>
          <a:p>
            <a:pPr marL="114300" indent="0" algn="l">
              <a:buNone/>
            </a:pPr>
            <a:r>
              <a:rPr lang="en-CA" sz="1200" b="0" i="0" u="none" strike="noStrike" baseline="0" dirty="0">
                <a:latin typeface="+mj-lt"/>
              </a:rPr>
              <a:t>CSS framework</a:t>
            </a:r>
          </a:p>
          <a:p>
            <a:pPr marL="114300" indent="0" algn="l">
              <a:buNone/>
            </a:pPr>
            <a:r>
              <a:rPr lang="en-CA" sz="1200" b="0" i="0" u="none" strike="noStrike" baseline="0" dirty="0">
                <a:latin typeface="+mj-lt"/>
              </a:rPr>
              <a:t>CSS variable</a:t>
            </a:r>
          </a:p>
          <a:p>
            <a:pPr marL="114300" indent="0" algn="l">
              <a:buNone/>
            </a:pPr>
            <a:r>
              <a:rPr lang="en-CA" sz="1200" b="0" i="0" u="none" strike="noStrike" baseline="0" dirty="0">
                <a:latin typeface="+mj-lt"/>
              </a:rPr>
              <a:t>CSS3 modules</a:t>
            </a:r>
          </a:p>
          <a:p>
            <a:pPr marL="114300" indent="0" algn="l">
              <a:buNone/>
            </a:pPr>
            <a:r>
              <a:rPr lang="en-CA" sz="1200" b="0" i="0" u="none" strike="noStrike" baseline="0" dirty="0">
                <a:latin typeface="+mj-lt"/>
              </a:rPr>
              <a:t>Declaration</a:t>
            </a:r>
          </a:p>
          <a:p>
            <a:pPr marL="114300" indent="0" algn="l">
              <a:buNone/>
            </a:pPr>
            <a:r>
              <a:rPr lang="en-CA" sz="1200" b="0" i="0" u="none" strike="noStrike" baseline="0" dirty="0">
                <a:latin typeface="+mj-lt"/>
              </a:rPr>
              <a:t>declaration block</a:t>
            </a:r>
          </a:p>
          <a:p>
            <a:pPr marL="114300" indent="0" algn="l">
              <a:buNone/>
            </a:pPr>
            <a:r>
              <a:rPr lang="en-CA" sz="1200" b="0" i="0" u="none" strike="noStrike" baseline="0" dirty="0">
                <a:latin typeface="+mj-lt"/>
              </a:rPr>
              <a:t>descendant selector</a:t>
            </a:r>
          </a:p>
          <a:p>
            <a:pPr marL="114300" indent="0" algn="l">
              <a:buNone/>
            </a:pPr>
            <a:r>
              <a:rPr lang="en-CA" sz="1200" b="0" i="0" u="none" strike="noStrike" baseline="0" dirty="0">
                <a:latin typeface="+mj-lt"/>
              </a:rPr>
              <a:t>Document Object</a:t>
            </a:r>
          </a:p>
          <a:p>
            <a:pPr marL="114300" indent="0" algn="l">
              <a:buNone/>
            </a:pPr>
            <a:r>
              <a:rPr lang="en-CA" sz="1200" b="0" i="0" u="none" strike="noStrike" baseline="0" dirty="0">
                <a:latin typeface="+mj-lt"/>
              </a:rPr>
              <a:t>Model</a:t>
            </a:r>
          </a:p>
          <a:p>
            <a:pPr marL="114300" indent="0" algn="l">
              <a:buNone/>
            </a:pPr>
            <a:r>
              <a:rPr lang="en-CA" sz="1200" b="0" i="0" u="none" strike="noStrike" baseline="0" dirty="0">
                <a:latin typeface="+mj-lt"/>
              </a:rPr>
              <a:t>element box</a:t>
            </a:r>
          </a:p>
          <a:p>
            <a:pPr marL="114300" indent="0" algn="l">
              <a:buNone/>
            </a:pPr>
            <a:r>
              <a:rPr lang="en-CA" sz="1200" b="0" i="0" u="none" strike="noStrike" baseline="0" dirty="0">
                <a:latin typeface="+mj-lt"/>
              </a:rPr>
              <a:t>element selectors</a:t>
            </a:r>
          </a:p>
          <a:p>
            <a:pPr marL="114300" indent="0" algn="l">
              <a:buNone/>
            </a:pPr>
            <a:r>
              <a:rPr lang="en-CA" sz="1200" b="0" i="0" u="none" strike="noStrike" baseline="0" dirty="0" err="1">
                <a:latin typeface="+mj-lt"/>
              </a:rPr>
              <a:t>em</a:t>
            </a:r>
            <a:r>
              <a:rPr lang="en-CA" sz="1200" b="0" i="0" u="none" strike="noStrike" baseline="0" dirty="0">
                <a:latin typeface="+mj-lt"/>
              </a:rPr>
              <a:t> units</a:t>
            </a:r>
          </a:p>
          <a:p>
            <a:pPr marL="114300" indent="0" algn="l">
              <a:buNone/>
            </a:pPr>
            <a:r>
              <a:rPr lang="en-CA" sz="1200" b="0" i="0" u="none" strike="noStrike" baseline="0" dirty="0">
                <a:latin typeface="+mj-lt"/>
              </a:rPr>
              <a:t>embedded style sheets</a:t>
            </a:r>
          </a:p>
          <a:p>
            <a:pPr marL="114300" indent="0" algn="l">
              <a:buNone/>
            </a:pPr>
            <a:r>
              <a:rPr lang="en-CA" sz="1200" b="0" i="0" u="none" strike="noStrike" baseline="0" dirty="0">
                <a:latin typeface="+mj-lt"/>
              </a:rPr>
              <a:t>external style sheets</a:t>
            </a:r>
          </a:p>
          <a:p>
            <a:pPr marL="114300" indent="0" algn="l">
              <a:buNone/>
            </a:pPr>
            <a:r>
              <a:rPr lang="en-CA" sz="1200" b="0" i="0" u="none" strike="noStrike" baseline="0" dirty="0">
                <a:latin typeface="+mj-lt"/>
              </a:rPr>
              <a:t>generic font</a:t>
            </a:r>
          </a:p>
          <a:p>
            <a:pPr marL="114300" indent="0" algn="l">
              <a:buNone/>
            </a:pPr>
            <a:r>
              <a:rPr lang="en-CA" sz="1200" b="0" i="0" u="none" strike="noStrike" baseline="0" dirty="0">
                <a:latin typeface="+mj-lt"/>
              </a:rPr>
              <a:t>grouped selector</a:t>
            </a:r>
          </a:p>
          <a:p>
            <a:pPr marL="114300" indent="0" algn="l">
              <a:buNone/>
            </a:pPr>
            <a:r>
              <a:rPr lang="en-CA" sz="1200" b="0" i="0" u="none" strike="noStrike" baseline="0" dirty="0">
                <a:latin typeface="+mj-lt"/>
              </a:rPr>
              <a:t>id selector</a:t>
            </a:r>
          </a:p>
          <a:p>
            <a:pPr marL="114300" indent="0" algn="l">
              <a:buNone/>
            </a:pPr>
            <a:r>
              <a:rPr lang="en-CA" sz="1200" b="0" i="0" u="none" strike="noStrike" baseline="0" dirty="0">
                <a:latin typeface="+mj-lt"/>
              </a:rPr>
              <a:t>inheritance</a:t>
            </a:r>
          </a:p>
          <a:p>
            <a:pPr marL="114300" indent="0" algn="l">
              <a:buNone/>
            </a:pPr>
            <a:r>
              <a:rPr lang="en-CA" sz="1200" b="0" i="0" u="none" strike="noStrike" baseline="0" dirty="0">
                <a:latin typeface="+mj-lt"/>
              </a:rPr>
              <a:t>inline styles</a:t>
            </a:r>
          </a:p>
          <a:p>
            <a:pPr marL="114300" indent="0" algn="l">
              <a:buNone/>
            </a:pPr>
            <a:r>
              <a:rPr lang="en-CA" sz="1200" b="0" i="0" u="none" strike="noStrike" baseline="0" dirty="0">
                <a:latin typeface="+mj-lt"/>
              </a:rPr>
              <a:t>location</a:t>
            </a:r>
          </a:p>
          <a:p>
            <a:pPr marL="114300" indent="0" algn="l">
              <a:buNone/>
            </a:pPr>
            <a:r>
              <a:rPr lang="en-CA" sz="1200" b="0" i="0" u="none" strike="noStrike" baseline="0" dirty="0">
                <a:latin typeface="+mj-lt"/>
              </a:rPr>
              <a:t>margin</a:t>
            </a:r>
          </a:p>
          <a:p>
            <a:pPr marL="114300" indent="0" algn="l">
              <a:buNone/>
            </a:pPr>
            <a:r>
              <a:rPr lang="en-CA" sz="1200" b="0" i="0" u="none" strike="noStrike" baseline="0" dirty="0">
                <a:latin typeface="+mj-lt"/>
              </a:rPr>
              <a:t>Padding</a:t>
            </a:r>
          </a:p>
          <a:p>
            <a:pPr marL="114300" indent="0" algn="l">
              <a:buNone/>
            </a:pPr>
            <a:r>
              <a:rPr lang="en-CA" sz="1200" b="0" i="0" u="none" strike="noStrike" baseline="0" dirty="0">
                <a:latin typeface="+mj-lt"/>
              </a:rPr>
              <a:t>percentages</a:t>
            </a:r>
          </a:p>
          <a:p>
            <a:pPr marL="114300" indent="0" algn="l">
              <a:buNone/>
            </a:pPr>
            <a:r>
              <a:rPr lang="en-CA" sz="1200" b="0" i="0" u="none" strike="noStrike" baseline="0" dirty="0">
                <a:latin typeface="+mj-lt"/>
              </a:rPr>
              <a:t>property</a:t>
            </a:r>
          </a:p>
          <a:p>
            <a:pPr marL="114300" indent="0" algn="l">
              <a:buNone/>
            </a:pPr>
            <a:r>
              <a:rPr lang="en-CA" sz="1200" b="0" i="0" u="none" strike="noStrike" baseline="0" dirty="0" err="1">
                <a:latin typeface="+mj-lt"/>
              </a:rPr>
              <a:t>property:value</a:t>
            </a:r>
            <a:r>
              <a:rPr lang="en-CA" sz="1200" b="0" i="0" u="none" strike="noStrike" baseline="0" dirty="0">
                <a:latin typeface="+mj-lt"/>
              </a:rPr>
              <a:t> pair</a:t>
            </a:r>
          </a:p>
          <a:p>
            <a:pPr marL="114300" indent="0" algn="l">
              <a:buNone/>
            </a:pPr>
            <a:r>
              <a:rPr lang="en-CA" sz="1200" b="0" i="0" u="none" strike="noStrike" baseline="0" dirty="0">
                <a:latin typeface="+mj-lt"/>
              </a:rPr>
              <a:t>pseudo-class selector</a:t>
            </a:r>
          </a:p>
          <a:p>
            <a:pPr marL="114300" indent="0" algn="l">
              <a:buNone/>
            </a:pPr>
            <a:r>
              <a:rPr lang="en-CA" sz="1200" b="0" i="0" u="none" strike="noStrike" baseline="0" dirty="0">
                <a:latin typeface="+mj-lt"/>
              </a:rPr>
              <a:t>pseudo-element selector</a:t>
            </a:r>
          </a:p>
          <a:p>
            <a:pPr marL="114300" indent="0" algn="l">
              <a:buNone/>
            </a:pPr>
            <a:r>
              <a:rPr lang="en-CA" sz="1200" b="0" i="0" u="none" strike="noStrike" baseline="0" dirty="0">
                <a:latin typeface="+mj-lt"/>
              </a:rPr>
              <a:t>relative units</a:t>
            </a:r>
          </a:p>
          <a:p>
            <a:pPr marL="114300" indent="0" algn="l">
              <a:buNone/>
            </a:pPr>
            <a:r>
              <a:rPr lang="en-CA" sz="1200" b="0" i="0" u="none" strike="noStrike" baseline="0" dirty="0">
                <a:latin typeface="+mj-lt"/>
              </a:rPr>
              <a:t>rem</a:t>
            </a:r>
          </a:p>
          <a:p>
            <a:pPr marL="114300" indent="0" algn="l">
              <a:buNone/>
            </a:pPr>
            <a:r>
              <a:rPr lang="en-CA" sz="1200" b="0" i="0" u="none" strike="noStrike" baseline="0" dirty="0">
                <a:latin typeface="+mj-lt"/>
              </a:rPr>
              <a:t>responsive design</a:t>
            </a:r>
          </a:p>
          <a:p>
            <a:pPr marL="114300" indent="0" algn="l">
              <a:buNone/>
            </a:pPr>
            <a:r>
              <a:rPr lang="en-CA" sz="1200" b="0" i="0" u="none" strike="noStrike" baseline="0" dirty="0">
                <a:latin typeface="+mj-lt"/>
              </a:rPr>
              <a:t>selector</a:t>
            </a:r>
          </a:p>
          <a:p>
            <a:pPr marL="114300" indent="0" algn="l">
              <a:buNone/>
            </a:pPr>
            <a:r>
              <a:rPr lang="en-CA" sz="1200" b="0" i="0" u="none" strike="noStrike" baseline="0" dirty="0">
                <a:latin typeface="+mj-lt"/>
              </a:rPr>
              <a:t>specificity</a:t>
            </a:r>
          </a:p>
          <a:p>
            <a:pPr marL="114300" indent="0" algn="l">
              <a:buNone/>
            </a:pPr>
            <a:r>
              <a:rPr lang="en-CA" sz="1200" b="0" i="0" u="none" strike="noStrike" baseline="0" dirty="0">
                <a:latin typeface="+mj-lt"/>
              </a:rPr>
              <a:t>style rules</a:t>
            </a:r>
          </a:p>
          <a:p>
            <a:pPr marL="114300" indent="0" algn="l">
              <a:buNone/>
            </a:pPr>
            <a:r>
              <a:rPr lang="en-CA" sz="1200" b="0" i="0" u="none" strike="noStrike" baseline="0" dirty="0">
                <a:latin typeface="+mj-lt"/>
              </a:rPr>
              <a:t>universal element</a:t>
            </a:r>
          </a:p>
          <a:p>
            <a:pPr marL="114300" indent="0" algn="l">
              <a:buNone/>
            </a:pPr>
            <a:r>
              <a:rPr lang="en-CA" sz="1200" b="0" i="0" u="none" strike="noStrike" baseline="0" dirty="0">
                <a:latin typeface="+mj-lt"/>
              </a:rPr>
              <a:t>selector</a:t>
            </a:r>
          </a:p>
          <a:p>
            <a:pPr marL="114300" indent="0" algn="l">
              <a:buNone/>
            </a:pPr>
            <a:r>
              <a:rPr lang="en-CA" sz="1200" b="0" i="0" u="none" strike="noStrike" baseline="0" dirty="0">
                <a:latin typeface="+mj-lt"/>
              </a:rPr>
              <a:t>user style sheets</a:t>
            </a:r>
          </a:p>
          <a:p>
            <a:pPr marL="114300" indent="0" algn="l">
              <a:buNone/>
            </a:pPr>
            <a:r>
              <a:rPr lang="en-CA" sz="1200" b="0" i="0" u="none" strike="noStrike" baseline="0" dirty="0">
                <a:latin typeface="+mj-lt"/>
              </a:rPr>
              <a:t>vendor prefixes</a:t>
            </a:r>
          </a:p>
          <a:p>
            <a:pPr marL="114300" indent="0" algn="l">
              <a:buNone/>
            </a:pPr>
            <a:r>
              <a:rPr lang="en-CA" sz="1200" b="0" i="0" u="none" strike="noStrike" baseline="0" dirty="0">
                <a:latin typeface="+mj-lt"/>
              </a:rPr>
              <a:t>web font stack</a:t>
            </a:r>
          </a:p>
          <a:p>
            <a:pPr marL="114300" indent="0" algn="l">
              <a:buNone/>
            </a:pPr>
            <a:r>
              <a:rPr lang="en-CA" sz="1200" b="0" i="0" u="none" strike="noStrike" baseline="0" dirty="0">
                <a:latin typeface="+mj-lt"/>
              </a:rPr>
              <a:t>x-height</a:t>
            </a:r>
            <a:endParaRPr lang="en-CA" sz="1200" dirty="0">
              <a:latin typeface="+mj-lt"/>
            </a:endParaRPr>
          </a:p>
        </p:txBody>
      </p:sp>
    </p:spTree>
    <p:extLst>
      <p:ext uri="{BB962C8B-B14F-4D97-AF65-F5344CB8AC3E}">
        <p14:creationId xmlns:p14="http://schemas.microsoft.com/office/powerpoint/2010/main" val="8477844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Copyright</a:t>
            </a:r>
            <a:endParaRPr dirty="0"/>
          </a:p>
        </p:txBody>
      </p:sp>
      <p:pic>
        <p:nvPicPr>
          <p:cNvPr id="358" name="Google Shape;358;p57" descr="Warning"/>
          <p:cNvPicPr preferRelativeResize="0"/>
          <p:nvPr/>
        </p:nvPicPr>
        <p:blipFill rotWithShape="1">
          <a:blip r:embed="rId3">
            <a:alphaModFix/>
          </a:blip>
          <a:srcRect/>
          <a:stretch/>
        </p:blipFill>
        <p:spPr>
          <a:xfrm>
            <a:off x="246184" y="1738019"/>
            <a:ext cx="1277815" cy="1075519"/>
          </a:xfrm>
          <a:prstGeom prst="rect">
            <a:avLst/>
          </a:prstGeom>
          <a:noFill/>
          <a:ln>
            <a:noFill/>
          </a:ln>
        </p:spPr>
      </p:pic>
      <p:sp>
        <p:nvSpPr>
          <p:cNvPr id="359" name="Google Shape;359;p57"/>
          <p:cNvSpPr txBox="1">
            <a:spLocks noGrp="1"/>
          </p:cNvSpPr>
          <p:nvPr>
            <p:ph type="body" idx="4294967295"/>
          </p:nvPr>
        </p:nvSpPr>
        <p:spPr>
          <a:xfrm>
            <a:off x="1606050" y="1389171"/>
            <a:ext cx="6858000" cy="3108900"/>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182875" tIns="182875" rIns="182875" bIns="182875" anchor="ctr" anchorCtr="0">
            <a:noAutofit/>
          </a:bodyPr>
          <a:lstStyle/>
          <a:p>
            <a:pPr marL="101600" lvl="0" indent="0" algn="l" rtl="0">
              <a:lnSpc>
                <a:spcPct val="100000"/>
              </a:lnSpc>
              <a:spcBef>
                <a:spcPts val="0"/>
              </a:spcBef>
              <a:spcAft>
                <a:spcPts val="0"/>
              </a:spcAft>
              <a:buSzPts val="1600"/>
              <a:buNone/>
            </a:pPr>
            <a:r>
              <a:rPr lang="en" b="1" dirty="0">
                <a:solidFill>
                  <a:schemeClr val="dk1"/>
                </a:solidFill>
                <a:latin typeface="Arial"/>
                <a:ea typeface="Arial"/>
                <a:cs typeface="Arial"/>
                <a:sym typeface="Arial"/>
              </a:rPr>
              <a:t>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C95A9-33F7-4ACE-AE9D-4F5EB80D9384}"/>
              </a:ext>
            </a:extLst>
          </p:cNvPr>
          <p:cNvSpPr>
            <a:spLocks noGrp="1"/>
          </p:cNvSpPr>
          <p:nvPr>
            <p:ph type="title"/>
          </p:nvPr>
        </p:nvSpPr>
        <p:spPr/>
        <p:txBody>
          <a:bodyPr/>
          <a:lstStyle/>
          <a:p>
            <a:r>
              <a:rPr lang="en-CA" dirty="0"/>
              <a:t>Browser Adoption</a:t>
            </a:r>
          </a:p>
        </p:txBody>
      </p:sp>
      <p:sp>
        <p:nvSpPr>
          <p:cNvPr id="3" name="Text Placeholder 2">
            <a:extLst>
              <a:ext uri="{FF2B5EF4-FFF2-40B4-BE49-F238E27FC236}">
                <a16:creationId xmlns:a16="http://schemas.microsoft.com/office/drawing/2014/main" id="{8020E6B6-7F9B-41B8-A461-710482F97C90}"/>
              </a:ext>
            </a:extLst>
          </p:cNvPr>
          <p:cNvSpPr>
            <a:spLocks noGrp="1"/>
          </p:cNvSpPr>
          <p:nvPr>
            <p:ph type="body" idx="1"/>
          </p:nvPr>
        </p:nvSpPr>
        <p:spPr/>
        <p:txBody>
          <a:bodyPr/>
          <a:lstStyle/>
          <a:p>
            <a:pPr algn="l"/>
            <a:r>
              <a:rPr lang="en-US" sz="1800" b="0" i="0" u="none" strike="noStrike" baseline="0" dirty="0">
                <a:latin typeface="+mj-lt"/>
              </a:rPr>
              <a:t>Perhaps the most important thing to keep in mind with CSS is that the different browsers have not always kept up with the W3C.</a:t>
            </a:r>
          </a:p>
          <a:p>
            <a:pPr algn="l"/>
            <a:r>
              <a:rPr lang="en-US" sz="1800" b="0" i="0" u="none" strike="noStrike" baseline="0" dirty="0">
                <a:latin typeface="+mj-lt"/>
              </a:rPr>
              <a:t>For this reason, CSS has a reputation for being a somewhat frustrating language.</a:t>
            </a:r>
            <a:endParaRPr lang="en-US" sz="1800" dirty="0">
              <a:latin typeface="+mj-lt"/>
            </a:endParaRPr>
          </a:p>
          <a:p>
            <a:pPr algn="l"/>
            <a:r>
              <a:rPr lang="en-CA" sz="1800" b="0" i="0" u="none" strike="noStrike" baseline="0" dirty="0">
                <a:latin typeface="+mj-lt"/>
              </a:rPr>
              <a:t>In this </a:t>
            </a:r>
            <a:r>
              <a:rPr lang="en-US" sz="1800" b="0" i="0" u="none" strike="noStrike" baseline="0" dirty="0">
                <a:latin typeface="+mj-lt"/>
              </a:rPr>
              <a:t>book, we hope to redress that negative reputation by covering CSS basics and then incrementally introducing ideas until finally we cover modern frameworks that address many of those challenges.</a:t>
            </a:r>
            <a:endParaRPr lang="en-CA" dirty="0">
              <a:latin typeface="+mj-lt"/>
            </a:endParaRPr>
          </a:p>
        </p:txBody>
      </p:sp>
    </p:spTree>
    <p:extLst>
      <p:ext uri="{BB962C8B-B14F-4D97-AF65-F5344CB8AC3E}">
        <p14:creationId xmlns:p14="http://schemas.microsoft.com/office/powerpoint/2010/main" val="4254338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5CEC7-97A1-4F10-913F-731366C3F03F}"/>
              </a:ext>
            </a:extLst>
          </p:cNvPr>
          <p:cNvSpPr>
            <a:spLocks noGrp="1"/>
          </p:cNvSpPr>
          <p:nvPr>
            <p:ph type="title"/>
          </p:nvPr>
        </p:nvSpPr>
        <p:spPr/>
        <p:txBody>
          <a:bodyPr/>
          <a:lstStyle/>
          <a:p>
            <a:r>
              <a:rPr lang="en-CA" dirty="0"/>
              <a:t>CSS Syntax</a:t>
            </a:r>
          </a:p>
        </p:txBody>
      </p:sp>
      <p:sp>
        <p:nvSpPr>
          <p:cNvPr id="3" name="Text Placeholder 2">
            <a:extLst>
              <a:ext uri="{FF2B5EF4-FFF2-40B4-BE49-F238E27FC236}">
                <a16:creationId xmlns:a16="http://schemas.microsoft.com/office/drawing/2014/main" id="{02066736-A558-4744-BE0B-D39FB2AE0AF4}"/>
              </a:ext>
            </a:extLst>
          </p:cNvPr>
          <p:cNvSpPr>
            <a:spLocks noGrp="1"/>
          </p:cNvSpPr>
          <p:nvPr>
            <p:ph type="body" idx="1"/>
          </p:nvPr>
        </p:nvSpPr>
        <p:spPr>
          <a:xfrm>
            <a:off x="457201" y="1081088"/>
            <a:ext cx="3453788" cy="3532476"/>
          </a:xfrm>
        </p:spPr>
        <p:txBody>
          <a:bodyPr/>
          <a:lstStyle/>
          <a:p>
            <a:pPr algn="l"/>
            <a:r>
              <a:rPr lang="en-US" b="0" i="0" u="none" strike="noStrike" baseline="0" dirty="0">
                <a:solidFill>
                  <a:srgbClr val="000000"/>
                </a:solidFill>
                <a:latin typeface="+mj-lt"/>
              </a:rPr>
              <a:t>A CSS document consists of one or more </a:t>
            </a:r>
            <a:r>
              <a:rPr lang="en-US" b="1" i="0" u="none" strike="noStrike" baseline="0" dirty="0">
                <a:solidFill>
                  <a:srgbClr val="009A9A"/>
                </a:solidFill>
                <a:latin typeface="+mj-lt"/>
              </a:rPr>
              <a:t>style rules</a:t>
            </a:r>
            <a:r>
              <a:rPr lang="en-US" b="0" i="0" u="none" strike="noStrike" baseline="0" dirty="0">
                <a:solidFill>
                  <a:srgbClr val="000000"/>
                </a:solidFill>
                <a:latin typeface="+mj-lt"/>
              </a:rPr>
              <a:t>. </a:t>
            </a:r>
          </a:p>
          <a:p>
            <a:pPr algn="l"/>
            <a:r>
              <a:rPr lang="en-US" b="0" i="0" u="none" strike="noStrike" baseline="0" dirty="0">
                <a:solidFill>
                  <a:srgbClr val="000000"/>
                </a:solidFill>
                <a:latin typeface="+mj-lt"/>
              </a:rPr>
              <a:t>A rule consists of a </a:t>
            </a:r>
            <a:r>
              <a:rPr lang="en-US" b="1" dirty="0">
                <a:solidFill>
                  <a:srgbClr val="009A9A"/>
                </a:solidFill>
                <a:latin typeface="+mj-lt"/>
              </a:rPr>
              <a:t>selector</a:t>
            </a:r>
            <a:r>
              <a:rPr lang="en-US" b="0" i="0" u="none" strike="noStrike" baseline="0" dirty="0">
                <a:solidFill>
                  <a:srgbClr val="000000"/>
                </a:solidFill>
                <a:latin typeface="+mj-lt"/>
              </a:rPr>
              <a:t> that identifies the HTML element or elements that will be affected, followed by a series of </a:t>
            </a:r>
            <a:r>
              <a:rPr lang="en-US" b="1" i="0" u="none" strike="noStrike" baseline="0" dirty="0" err="1">
                <a:solidFill>
                  <a:srgbClr val="009A9A"/>
                </a:solidFill>
                <a:latin typeface="+mj-lt"/>
              </a:rPr>
              <a:t>property:value</a:t>
            </a:r>
            <a:r>
              <a:rPr lang="en-US" b="1" i="0" u="none" strike="noStrike" baseline="0" dirty="0">
                <a:solidFill>
                  <a:srgbClr val="009A9A"/>
                </a:solidFill>
                <a:latin typeface="+mj-lt"/>
              </a:rPr>
              <a:t> pairs </a:t>
            </a:r>
            <a:r>
              <a:rPr lang="en-US" i="0" u="none" strike="noStrike" baseline="0" dirty="0">
                <a:solidFill>
                  <a:schemeClr val="tx1"/>
                </a:solidFill>
                <a:latin typeface="+mj-lt"/>
              </a:rPr>
              <a:t>called</a:t>
            </a:r>
            <a:r>
              <a:rPr lang="en-US" b="1" i="0" u="none" strike="noStrike" baseline="0" dirty="0">
                <a:solidFill>
                  <a:srgbClr val="009A9A"/>
                </a:solidFill>
                <a:latin typeface="+mj-lt"/>
              </a:rPr>
              <a:t> the declaration</a:t>
            </a:r>
          </a:p>
          <a:p>
            <a:pPr algn="l"/>
            <a:r>
              <a:rPr lang="en-US" b="0" i="0" u="none" strike="noStrike" baseline="0" dirty="0">
                <a:solidFill>
                  <a:srgbClr val="000000"/>
                </a:solidFill>
                <a:latin typeface="+mj-lt"/>
              </a:rPr>
              <a:t>The series of declarations is also called the </a:t>
            </a:r>
            <a:r>
              <a:rPr lang="en-US" b="1" i="0" u="none" strike="noStrike" baseline="0" dirty="0">
                <a:solidFill>
                  <a:srgbClr val="009A9A"/>
                </a:solidFill>
                <a:latin typeface="+mj-lt"/>
              </a:rPr>
              <a:t>declaration block</a:t>
            </a:r>
            <a:r>
              <a:rPr lang="en-US" b="0" i="0" u="none" strike="noStrike" baseline="0" dirty="0">
                <a:solidFill>
                  <a:srgbClr val="000000"/>
                </a:solidFill>
                <a:latin typeface="+mj-lt"/>
              </a:rPr>
              <a:t>.</a:t>
            </a:r>
            <a:endParaRPr lang="en-CA" sz="1400" dirty="0">
              <a:latin typeface="+mj-lt"/>
            </a:endParaRPr>
          </a:p>
        </p:txBody>
      </p:sp>
      <p:pic>
        <p:nvPicPr>
          <p:cNvPr id="5" name="Picture 4" descr="FIGURE 4.2 CSS syntax">
            <a:extLst>
              <a:ext uri="{FF2B5EF4-FFF2-40B4-BE49-F238E27FC236}">
                <a16:creationId xmlns:a16="http://schemas.microsoft.com/office/drawing/2014/main" id="{21D238BB-FC73-4F6E-BB1D-EE0BA4823B9B}"/>
              </a:ext>
            </a:extLst>
          </p:cNvPr>
          <p:cNvPicPr>
            <a:picLocks noChangeAspect="1"/>
          </p:cNvPicPr>
          <p:nvPr/>
        </p:nvPicPr>
        <p:blipFill>
          <a:blip r:embed="rId2"/>
          <a:stretch>
            <a:fillRect/>
          </a:stretch>
        </p:blipFill>
        <p:spPr>
          <a:xfrm>
            <a:off x="3910989" y="1081088"/>
            <a:ext cx="5000564" cy="3156903"/>
          </a:xfrm>
          <a:prstGeom prst="rect">
            <a:avLst/>
          </a:prstGeom>
        </p:spPr>
      </p:pic>
    </p:spTree>
    <p:extLst>
      <p:ext uri="{BB962C8B-B14F-4D97-AF65-F5344CB8AC3E}">
        <p14:creationId xmlns:p14="http://schemas.microsoft.com/office/powerpoint/2010/main" val="1774744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5CEC7-97A1-4F10-913F-731366C3F03F}"/>
              </a:ext>
            </a:extLst>
          </p:cNvPr>
          <p:cNvSpPr>
            <a:spLocks noGrp="1"/>
          </p:cNvSpPr>
          <p:nvPr>
            <p:ph type="title"/>
          </p:nvPr>
        </p:nvSpPr>
        <p:spPr/>
        <p:txBody>
          <a:bodyPr/>
          <a:lstStyle/>
          <a:p>
            <a:r>
              <a:rPr lang="en-CA" dirty="0"/>
              <a:t>CSS Syntax: Selector</a:t>
            </a:r>
          </a:p>
        </p:txBody>
      </p:sp>
      <p:pic>
        <p:nvPicPr>
          <p:cNvPr id="5" name="Picture 4">
            <a:extLst>
              <a:ext uri="{FF2B5EF4-FFF2-40B4-BE49-F238E27FC236}">
                <a16:creationId xmlns:a16="http://schemas.microsoft.com/office/drawing/2014/main" id="{21D238BB-FC73-4F6E-BB1D-EE0BA4823B9B}"/>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40000"/>
                    </a14:imgEffect>
                  </a14:imgLayer>
                </a14:imgProps>
              </a:ext>
            </a:extLst>
          </a:blip>
          <a:stretch>
            <a:fillRect/>
          </a:stretch>
        </p:blipFill>
        <p:spPr>
          <a:xfrm>
            <a:off x="3910989" y="1081088"/>
            <a:ext cx="5000564" cy="3156903"/>
          </a:xfrm>
          <a:prstGeom prst="rect">
            <a:avLst/>
          </a:prstGeom>
        </p:spPr>
      </p:pic>
      <p:sp>
        <p:nvSpPr>
          <p:cNvPr id="3" name="Text Placeholder 2">
            <a:extLst>
              <a:ext uri="{FF2B5EF4-FFF2-40B4-BE49-F238E27FC236}">
                <a16:creationId xmlns:a16="http://schemas.microsoft.com/office/drawing/2014/main" id="{02066736-A558-4744-BE0B-D39FB2AE0AF4}"/>
              </a:ext>
            </a:extLst>
          </p:cNvPr>
          <p:cNvSpPr>
            <a:spLocks noGrp="1"/>
          </p:cNvSpPr>
          <p:nvPr>
            <p:ph type="body" idx="1"/>
          </p:nvPr>
        </p:nvSpPr>
        <p:spPr>
          <a:xfrm>
            <a:off x="457201" y="1081088"/>
            <a:ext cx="3453788" cy="3532476"/>
          </a:xfrm>
        </p:spPr>
        <p:txBody>
          <a:bodyPr/>
          <a:lstStyle/>
          <a:p>
            <a:pPr algn="l"/>
            <a:r>
              <a:rPr lang="en-US" sz="1800" b="0" i="0" u="none" strike="noStrike" baseline="0" dirty="0">
                <a:latin typeface="+mj-lt"/>
              </a:rPr>
              <a:t>Every CSS rule begins with a </a:t>
            </a:r>
            <a:r>
              <a:rPr lang="en-US" sz="1800" b="1" i="0" u="none" strike="noStrike" baseline="0" dirty="0">
                <a:latin typeface="+mj-lt"/>
              </a:rPr>
              <a:t>selector</a:t>
            </a:r>
            <a:r>
              <a:rPr lang="en-US" sz="1800" b="0" i="0" u="none" strike="noStrike" baseline="0" dirty="0">
                <a:latin typeface="+mj-lt"/>
              </a:rPr>
              <a:t>.</a:t>
            </a:r>
          </a:p>
          <a:p>
            <a:pPr algn="l"/>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selector </a:t>
            </a:r>
            <a:r>
              <a:rPr lang="en-US" sz="1800" b="0" i="0" u="none" strike="noStrike" baseline="0" dirty="0">
                <a:solidFill>
                  <a:srgbClr val="000000"/>
                </a:solidFill>
                <a:latin typeface="+mj-lt"/>
              </a:rPr>
              <a:t>identifies which element or elements in the HTML document will be affected by the declarations in the rule.</a:t>
            </a:r>
            <a:endParaRPr lang="en-CA" sz="1400" dirty="0">
              <a:latin typeface="+mj-lt"/>
            </a:endParaRPr>
          </a:p>
        </p:txBody>
      </p:sp>
      <p:pic>
        <p:nvPicPr>
          <p:cNvPr id="6" name="Picture 5">
            <a:extLst>
              <a:ext uri="{FF2B5EF4-FFF2-40B4-BE49-F238E27FC236}">
                <a16:creationId xmlns:a16="http://schemas.microsoft.com/office/drawing/2014/main" id="{A39092DD-8792-4999-8488-9EE1AB4636E7}"/>
              </a:ext>
              <a:ext uri="{C183D7F6-B498-43B3-948B-1728B52AA6E4}">
                <adec:decorative xmlns:adec="http://schemas.microsoft.com/office/drawing/2017/decorative" val="1"/>
              </a:ext>
            </a:extLst>
          </p:cNvPr>
          <p:cNvPicPr>
            <a:picLocks noChangeAspect="1"/>
          </p:cNvPicPr>
          <p:nvPr/>
        </p:nvPicPr>
        <p:blipFill rotWithShape="1">
          <a:blip r:embed="rId5"/>
          <a:srcRect r="90821"/>
          <a:stretch/>
        </p:blipFill>
        <p:spPr>
          <a:xfrm>
            <a:off x="3910989" y="1081088"/>
            <a:ext cx="458992" cy="3156903"/>
          </a:xfrm>
          <a:prstGeom prst="rect">
            <a:avLst/>
          </a:prstGeom>
        </p:spPr>
      </p:pic>
      <p:pic>
        <p:nvPicPr>
          <p:cNvPr id="7" name="Picture 6">
            <a:extLst>
              <a:ext uri="{FF2B5EF4-FFF2-40B4-BE49-F238E27FC236}">
                <a16:creationId xmlns:a16="http://schemas.microsoft.com/office/drawing/2014/main" id="{A018B722-E177-444A-AF01-CDF88FF2567B}"/>
              </a:ext>
              <a:ext uri="{C183D7F6-B498-43B3-948B-1728B52AA6E4}">
                <adec:decorative xmlns:adec="http://schemas.microsoft.com/office/drawing/2017/decorative" val="1"/>
              </a:ext>
            </a:extLst>
          </p:cNvPr>
          <p:cNvPicPr>
            <a:picLocks noChangeAspect="1"/>
          </p:cNvPicPr>
          <p:nvPr/>
        </p:nvPicPr>
        <p:blipFill rotWithShape="1">
          <a:blip r:embed="rId5"/>
          <a:srcRect r="86781" b="44992"/>
          <a:stretch/>
        </p:blipFill>
        <p:spPr>
          <a:xfrm>
            <a:off x="3910988" y="1081089"/>
            <a:ext cx="661011" cy="1736540"/>
          </a:xfrm>
          <a:prstGeom prst="rect">
            <a:avLst/>
          </a:prstGeom>
        </p:spPr>
      </p:pic>
    </p:spTree>
    <p:extLst>
      <p:ext uri="{BB962C8B-B14F-4D97-AF65-F5344CB8AC3E}">
        <p14:creationId xmlns:p14="http://schemas.microsoft.com/office/powerpoint/2010/main" val="120976626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2148</TotalTime>
  <Words>4668</Words>
  <Application>Microsoft Office PowerPoint</Application>
  <PresentationFormat>On-screen Show (16:9)</PresentationFormat>
  <Paragraphs>505</Paragraphs>
  <Slides>68</Slides>
  <Notes>6</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68</vt:i4>
      </vt:variant>
    </vt:vector>
  </HeadingPairs>
  <TitlesOfParts>
    <vt:vector size="80" baseType="lpstr">
      <vt:lpstr>Arial</vt:lpstr>
      <vt:lpstr>Calibri</vt:lpstr>
      <vt:lpstr>FrutigerLTCom-Bold</vt:lpstr>
      <vt:lpstr>FrutigerLTCom-Roman</vt:lpstr>
      <vt:lpstr>Noto Sans Symbols</vt:lpstr>
      <vt:lpstr>SabonLTPro-Bold</vt:lpstr>
      <vt:lpstr>SabonLTPro-Roman</vt:lpstr>
      <vt:lpstr>Times New Roman</vt:lpstr>
      <vt:lpstr>Verdana</vt:lpstr>
      <vt:lpstr>Simple Light</vt:lpstr>
      <vt:lpstr>USHE</vt:lpstr>
      <vt:lpstr>USHE_slide options</vt:lpstr>
      <vt:lpstr>Fundamentals of Web Development</vt:lpstr>
      <vt:lpstr>In this chapter you will learn . . .</vt:lpstr>
      <vt:lpstr>What Is CSS?</vt:lpstr>
      <vt:lpstr>Benefits of CSS</vt:lpstr>
      <vt:lpstr>CSS allows Responsive Design</vt:lpstr>
      <vt:lpstr>CSS Versions</vt:lpstr>
      <vt:lpstr>Browser Adoption</vt:lpstr>
      <vt:lpstr>CSS Syntax</vt:lpstr>
      <vt:lpstr>CSS Syntax: Selector</vt:lpstr>
      <vt:lpstr>CSS Syntax: Properties</vt:lpstr>
      <vt:lpstr>CSS Syntax: Values</vt:lpstr>
      <vt:lpstr>TABLE 4.2 Color Values</vt:lpstr>
      <vt:lpstr>Common Units of Measure Values</vt:lpstr>
      <vt:lpstr>CSS Comments</vt:lpstr>
      <vt:lpstr>Location of Styles</vt:lpstr>
      <vt:lpstr>Inline Styles</vt:lpstr>
      <vt:lpstr>Embedded Style Sheet</vt:lpstr>
      <vt:lpstr>External Style Sheet</vt:lpstr>
      <vt:lpstr>Selectors</vt:lpstr>
      <vt:lpstr>The Document Object Model (DOM)</vt:lpstr>
      <vt:lpstr>Element Selectors</vt:lpstr>
      <vt:lpstr>Class and ID Selectors</vt:lpstr>
      <vt:lpstr>Class and ID Selector Example</vt:lpstr>
      <vt:lpstr>Attribute Selectors</vt:lpstr>
      <vt:lpstr>TABLE 4.4 Attribute Selectors</vt:lpstr>
      <vt:lpstr>Attribute Selector Example</vt:lpstr>
      <vt:lpstr>Pseudo-Element and Pseudo-Class Selectors</vt:lpstr>
      <vt:lpstr>Common Pseudo-Class and Pseudo-Element Selectors</vt:lpstr>
      <vt:lpstr>Styling a link using pseudo-class selectors</vt:lpstr>
      <vt:lpstr>Syntax of a descendant selection</vt:lpstr>
      <vt:lpstr>Contextual Selectors</vt:lpstr>
      <vt:lpstr>Contextual selectors in action</vt:lpstr>
      <vt:lpstr>The Cascade: How Styles Interact</vt:lpstr>
      <vt:lpstr>The Cascade: Inheritance</vt:lpstr>
      <vt:lpstr>The Cascade: Specificity</vt:lpstr>
      <vt:lpstr>Simplified Specificity algorithm</vt:lpstr>
      <vt:lpstr>The Cascade: Location</vt:lpstr>
      <vt:lpstr>The Box Model</vt:lpstr>
      <vt:lpstr>Block Elements</vt:lpstr>
      <vt:lpstr>Inline Elements</vt:lpstr>
      <vt:lpstr>Inline Element Example</vt:lpstr>
      <vt:lpstr>Block and inline elements together</vt:lpstr>
      <vt:lpstr>Background</vt:lpstr>
      <vt:lpstr>Background image examples</vt:lpstr>
      <vt:lpstr>Border and Shadow Examples</vt:lpstr>
      <vt:lpstr>Margins and Padding</vt:lpstr>
      <vt:lpstr>Collapsing margins</vt:lpstr>
      <vt:lpstr>Box Model: All or one</vt:lpstr>
      <vt:lpstr>Box Dimensions</vt:lpstr>
      <vt:lpstr>The border-box approach</vt:lpstr>
      <vt:lpstr>Overflow Proprerty</vt:lpstr>
      <vt:lpstr>Box sizing via percent</vt:lpstr>
      <vt:lpstr>CSS Text Styling</vt:lpstr>
      <vt:lpstr>Font Family</vt:lpstr>
      <vt:lpstr>Different font families</vt:lpstr>
      <vt:lpstr>Font Sizes</vt:lpstr>
      <vt:lpstr>@font-face</vt:lpstr>
      <vt:lpstr>Font Weight</vt:lpstr>
      <vt:lpstr>Paragraph Properties</vt:lpstr>
      <vt:lpstr>Sample text properties</vt:lpstr>
      <vt:lpstr>CSS Frameworks and Variables</vt:lpstr>
      <vt:lpstr>What is a CSS Framework?</vt:lpstr>
      <vt:lpstr>Examples using Frameworks</vt:lpstr>
      <vt:lpstr>CSS Variables</vt:lpstr>
      <vt:lpstr>Example Part 1 (duplicate values)</vt:lpstr>
      <vt:lpstr>Example Part 2 (CSS variables)</vt:lpstr>
      <vt:lpstr>Key Terms</vt:lpstr>
      <vt:lpstr>Copyright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Web Development</dc:title>
  <cp:lastModifiedBy>Ricardo Hoar</cp:lastModifiedBy>
  <cp:revision>410</cp:revision>
  <dcterms:modified xsi:type="dcterms:W3CDTF">2021-04-21T07:08:54Z</dcterms:modified>
</cp:coreProperties>
</file>