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56"/>
  </p:notesMasterIdLst>
  <p:handoutMasterIdLst>
    <p:handoutMasterId r:id="rId57"/>
  </p:handoutMasterIdLst>
  <p:sldIdLst>
    <p:sldId id="256" r:id="rId4"/>
    <p:sldId id="257" r:id="rId5"/>
    <p:sldId id="287" r:id="rId6"/>
    <p:sldId id="288" r:id="rId7"/>
    <p:sldId id="289" r:id="rId8"/>
    <p:sldId id="290" r:id="rId9"/>
    <p:sldId id="291" r:id="rId10"/>
    <p:sldId id="292" r:id="rId11"/>
    <p:sldId id="293" r:id="rId12"/>
    <p:sldId id="294" r:id="rId13"/>
    <p:sldId id="295" r:id="rId14"/>
    <p:sldId id="297" r:id="rId15"/>
    <p:sldId id="299" r:id="rId16"/>
    <p:sldId id="298"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285" r:id="rId5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249" autoAdjust="0"/>
  </p:normalViewPr>
  <p:slideViewPr>
    <p:cSldViewPr snapToGrid="0">
      <p:cViewPr>
        <p:scale>
          <a:sx n="68" d="100"/>
          <a:sy n="68" d="100"/>
        </p:scale>
        <p:origin x="714" y="426"/>
      </p:cViewPr>
      <p:guideLst>
        <p:guide orient="horz" pos="1620"/>
        <p:guide pos="2880"/>
      </p:guideLst>
    </p:cSldViewPr>
  </p:slideViewPr>
  <p:outlineViewPr>
    <p:cViewPr>
      <p:scale>
        <a:sx n="33" d="100"/>
        <a:sy n="33" d="100"/>
      </p:scale>
      <p:origin x="0" y="-6114"/>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2021-04-28</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hyperlink" Target="https://developers.google.com/maps/documentation/javascript/overview" TargetMode="Externa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10</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JavaScript 3:</a:t>
            </a:r>
          </a:p>
          <a:p>
            <a:pPr algn="ctr"/>
            <a:r>
              <a:rPr lang="en-US" sz="1800" b="0" i="0" u="none" strike="noStrike" baseline="0" dirty="0">
                <a:solidFill>
                  <a:schemeClr val="tx1"/>
                </a:solidFill>
                <a:latin typeface="+mj-lt"/>
              </a:rPr>
              <a:t>Additional Features</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descr="Pearson Logo"/>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F19B-E2FD-451F-A82A-D7AC5D6CC819}"/>
              </a:ext>
            </a:extLst>
          </p:cNvPr>
          <p:cNvSpPr>
            <a:spLocks noGrp="1"/>
          </p:cNvSpPr>
          <p:nvPr>
            <p:ph type="title"/>
          </p:nvPr>
        </p:nvSpPr>
        <p:spPr/>
        <p:txBody>
          <a:bodyPr/>
          <a:lstStyle/>
          <a:p>
            <a:r>
              <a:rPr lang="en-CA" dirty="0"/>
              <a:t>Custom sort</a:t>
            </a:r>
          </a:p>
        </p:txBody>
      </p:sp>
      <p:sp>
        <p:nvSpPr>
          <p:cNvPr id="10" name="TextBox 9" descr="LISTING 4.2 Embedded styles example">
            <a:extLst>
              <a:ext uri="{FF2B5EF4-FFF2-40B4-BE49-F238E27FC236}">
                <a16:creationId xmlns:a16="http://schemas.microsoft.com/office/drawing/2014/main" id="{0656D861-F0C4-4C49-A954-F59F49A11823}"/>
              </a:ext>
            </a:extLst>
          </p:cNvPr>
          <p:cNvSpPr txBox="1"/>
          <p:nvPr/>
        </p:nvSpPr>
        <p:spPr>
          <a:xfrm>
            <a:off x="574159" y="984487"/>
            <a:ext cx="7442790" cy="3353597"/>
          </a:xfrm>
          <a:prstGeom prst="rect">
            <a:avLst/>
          </a:prstGeom>
          <a:solidFill>
            <a:srgbClr val="E6F0F5"/>
          </a:solidFill>
        </p:spPr>
        <p:txBody>
          <a:bodyPr wrap="square" numCol="1" rtlCol="0">
            <a:noAutofit/>
          </a:bodyPr>
          <a:lstStyle/>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const </a:t>
            </a:r>
            <a:r>
              <a:rPr lang="en-CA" sz="1800" b="0" i="0" u="none" strike="noStrike" baseline="0" dirty="0" err="1">
                <a:solidFill>
                  <a:srgbClr val="000000"/>
                </a:solidFill>
                <a:latin typeface="Calibri" panose="020F0502020204030204" pitchFamily="34" charset="0"/>
                <a:cs typeface="Calibri" panose="020F0502020204030204" pitchFamily="34" charset="0"/>
              </a:rPr>
              <a:t>sortedPaintingsByYear</a:t>
            </a:r>
            <a:r>
              <a:rPr lang="en-CA" sz="1800" b="0" i="0" u="none" strike="noStrike" baseline="0" dirty="0">
                <a:solidFill>
                  <a:srgbClr val="000000"/>
                </a:solidFill>
                <a:latin typeface="Calibri" panose="020F0502020204030204" pitchFamily="34" charset="0"/>
                <a:cs typeface="Calibri" panose="020F0502020204030204" pitchFamily="34" charset="0"/>
              </a:rPr>
              <a:t> = 	</a:t>
            </a:r>
            <a:r>
              <a:rPr lang="en-CA" sz="1800" b="0" i="0" u="none" strike="noStrike" baseline="0" dirty="0" err="1">
                <a:solidFill>
                  <a:srgbClr val="000000"/>
                </a:solidFill>
                <a:latin typeface="Calibri" panose="020F0502020204030204" pitchFamily="34" charset="0"/>
                <a:cs typeface="Calibri" panose="020F0502020204030204" pitchFamily="34" charset="0"/>
              </a:rPr>
              <a:t>paintings.sort</a:t>
            </a:r>
            <a:r>
              <a:rPr lang="en-CA" sz="1800" b="0" i="0" u="none" strike="noStrike" baseline="0" dirty="0">
                <a:solidFill>
                  <a:srgbClr val="000000"/>
                </a:solidFill>
                <a:latin typeface="Calibri" panose="020F0502020204030204" pitchFamily="34" charset="0"/>
                <a:cs typeface="Calibri" panose="020F0502020204030204" pitchFamily="34" charset="0"/>
              </a:rPr>
              <a:t>( function(</a:t>
            </a:r>
            <a:r>
              <a:rPr lang="en-CA" sz="1800" b="0" i="0" u="none" strike="noStrike" baseline="0" dirty="0" err="1">
                <a:solidFill>
                  <a:srgbClr val="000000"/>
                </a:solidFill>
                <a:latin typeface="Calibri" panose="020F0502020204030204" pitchFamily="34" charset="0"/>
                <a:cs typeface="Calibri" panose="020F0502020204030204" pitchFamily="34" charset="0"/>
              </a:rPr>
              <a:t>a,b</a:t>
            </a:r>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if (</a:t>
            </a:r>
            <a:r>
              <a:rPr lang="en-CA" sz="1800" b="0" i="0" u="none" strike="noStrike" baseline="0" dirty="0" err="1">
                <a:solidFill>
                  <a:srgbClr val="000000"/>
                </a:solidFill>
                <a:latin typeface="Calibri" panose="020F0502020204030204" pitchFamily="34" charset="0"/>
                <a:cs typeface="Calibri" panose="020F0502020204030204" pitchFamily="34" charset="0"/>
              </a:rPr>
              <a:t>a.year</a:t>
            </a:r>
            <a:r>
              <a:rPr lang="en-CA" sz="1800" b="0" i="0" u="none" strike="noStrike" baseline="0" dirty="0">
                <a:solidFill>
                  <a:srgbClr val="000000"/>
                </a:solidFill>
                <a:latin typeface="Calibri" panose="020F0502020204030204" pitchFamily="34" charset="0"/>
                <a:cs typeface="Calibri" panose="020F0502020204030204" pitchFamily="34" charset="0"/>
              </a:rPr>
              <a:t> &lt; </a:t>
            </a:r>
            <a:r>
              <a:rPr lang="en-CA" sz="1800" b="0" i="0" u="none" strike="noStrike" baseline="0" dirty="0" err="1">
                <a:solidFill>
                  <a:srgbClr val="000000"/>
                </a:solidFill>
                <a:latin typeface="Calibri" panose="020F0502020204030204" pitchFamily="34" charset="0"/>
                <a:cs typeface="Calibri" panose="020F0502020204030204" pitchFamily="34" charset="0"/>
              </a:rPr>
              <a:t>b.year</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return -1;</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else if (</a:t>
            </a:r>
            <a:r>
              <a:rPr lang="en-CA" sz="1800" b="0" i="0" u="none" strike="noStrike" baseline="0" dirty="0" err="1">
                <a:solidFill>
                  <a:srgbClr val="000000"/>
                </a:solidFill>
                <a:latin typeface="Calibri" panose="020F0502020204030204" pitchFamily="34" charset="0"/>
                <a:cs typeface="Calibri" panose="020F0502020204030204" pitchFamily="34" charset="0"/>
              </a:rPr>
              <a:t>a.year</a:t>
            </a:r>
            <a:r>
              <a:rPr lang="en-CA" sz="1800" b="0" i="0" u="none" strike="noStrike" baseline="0" dirty="0">
                <a:solidFill>
                  <a:srgbClr val="000000"/>
                </a:solidFill>
                <a:latin typeface="Calibri" panose="020F0502020204030204" pitchFamily="34" charset="0"/>
                <a:cs typeface="Calibri" panose="020F0502020204030204" pitchFamily="34" charset="0"/>
              </a:rPr>
              <a:t> &gt; </a:t>
            </a:r>
            <a:r>
              <a:rPr lang="en-CA" sz="1800" b="0" i="0" u="none" strike="noStrike" baseline="0" dirty="0" err="1">
                <a:solidFill>
                  <a:srgbClr val="000000"/>
                </a:solidFill>
                <a:latin typeface="Calibri" panose="020F0502020204030204" pitchFamily="34" charset="0"/>
                <a:cs typeface="Calibri" panose="020F0502020204030204" pitchFamily="34" charset="0"/>
              </a:rPr>
              <a:t>b.year</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return 1;</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else</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return 0;</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endParaRPr lang="en-CA" sz="18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US" sz="1800" b="0" i="0" u="none" strike="noStrike" baseline="0" dirty="0">
                <a:solidFill>
                  <a:srgbClr val="000000"/>
                </a:solidFill>
                <a:latin typeface="Calibri" panose="020F0502020204030204" pitchFamily="34" charset="0"/>
                <a:cs typeface="Calibri" panose="020F0502020204030204" pitchFamily="34" charset="0"/>
              </a:rPr>
              <a:t>// more concise version using ternary operator and arrow syntax</a:t>
            </a:r>
          </a:p>
          <a:p>
            <a:pPr algn="l" defTabSz="180000"/>
            <a:r>
              <a:rPr lang="en-US" sz="1800" b="0" i="0" u="none" strike="noStrike" baseline="0" dirty="0">
                <a:solidFill>
                  <a:srgbClr val="000000"/>
                </a:solidFill>
                <a:latin typeface="Calibri" panose="020F0502020204030204" pitchFamily="34" charset="0"/>
                <a:cs typeface="Calibri" panose="020F0502020204030204" pitchFamily="34" charset="0"/>
              </a:rPr>
              <a:t>const sorted2 = </a:t>
            </a:r>
            <a:r>
              <a:rPr lang="en-US" sz="1800" b="0" i="0" u="none" strike="noStrike" baseline="0" dirty="0" err="1">
                <a:solidFill>
                  <a:srgbClr val="000000"/>
                </a:solidFill>
                <a:latin typeface="Calibri" panose="020F0502020204030204" pitchFamily="34" charset="0"/>
                <a:cs typeface="Calibri" panose="020F0502020204030204" pitchFamily="34" charset="0"/>
              </a:rPr>
              <a:t>paintings.sort</a:t>
            </a:r>
            <a:r>
              <a:rPr lang="en-US" sz="1800" b="0" i="0" u="none" strike="noStrike" baseline="0" dirty="0">
                <a:solidFill>
                  <a:srgbClr val="000000"/>
                </a:solidFill>
                <a:latin typeface="Calibri" panose="020F0502020204030204" pitchFamily="34" charset="0"/>
                <a:cs typeface="Calibri" panose="020F0502020204030204" pitchFamily="34" charset="0"/>
              </a:rPr>
              <a:t>( (</a:t>
            </a:r>
            <a:r>
              <a:rPr lang="en-US" sz="1800" b="0" i="0" u="none" strike="noStrike" baseline="0" dirty="0" err="1">
                <a:solidFill>
                  <a:srgbClr val="000000"/>
                </a:solidFill>
                <a:latin typeface="Calibri" panose="020F0502020204030204" pitchFamily="34" charset="0"/>
                <a:cs typeface="Calibri" panose="020F0502020204030204" pitchFamily="34" charset="0"/>
              </a:rPr>
              <a:t>a,b</a:t>
            </a:r>
            <a:r>
              <a:rPr lang="en-US" sz="1800" b="0" i="0" u="none" strike="noStrike" baseline="0" dirty="0">
                <a:solidFill>
                  <a:srgbClr val="000000"/>
                </a:solidFill>
                <a:latin typeface="Calibri" panose="020F0502020204030204" pitchFamily="34" charset="0"/>
                <a:cs typeface="Calibri" panose="020F0502020204030204" pitchFamily="34" charset="0"/>
              </a:rPr>
              <a:t>) =&gt; </a:t>
            </a:r>
            <a:r>
              <a:rPr lang="en-US" sz="1800" b="0" i="0" u="none" strike="noStrike" baseline="0" dirty="0" err="1">
                <a:solidFill>
                  <a:srgbClr val="000000"/>
                </a:solidFill>
                <a:latin typeface="Calibri" panose="020F0502020204030204" pitchFamily="34" charset="0"/>
                <a:cs typeface="Calibri" panose="020F0502020204030204" pitchFamily="34" charset="0"/>
              </a:rPr>
              <a:t>a.year</a:t>
            </a:r>
            <a:r>
              <a:rPr lang="en-US" sz="1800" b="0" i="0" u="none" strike="noStrike" baseline="0" dirty="0">
                <a:solidFill>
                  <a:srgbClr val="000000"/>
                </a:solidFill>
                <a:latin typeface="Calibri" panose="020F0502020204030204" pitchFamily="34" charset="0"/>
                <a:cs typeface="Calibri" panose="020F0502020204030204" pitchFamily="34" charset="0"/>
              </a:rPr>
              <a:t> &lt; </a:t>
            </a:r>
            <a:r>
              <a:rPr lang="en-US" sz="1800" b="0" i="0" u="none" strike="noStrike" baseline="0" dirty="0" err="1">
                <a:solidFill>
                  <a:srgbClr val="000000"/>
                </a:solidFill>
                <a:latin typeface="Calibri" panose="020F0502020204030204" pitchFamily="34" charset="0"/>
                <a:cs typeface="Calibri" panose="020F0502020204030204" pitchFamily="34" charset="0"/>
              </a:rPr>
              <a:t>b.year</a:t>
            </a:r>
            <a:r>
              <a:rPr lang="en-US" sz="1800" b="0" i="0" u="none" strike="noStrike" baseline="0" dirty="0">
                <a:solidFill>
                  <a:srgbClr val="000000"/>
                </a:solidFill>
                <a:latin typeface="Calibri" panose="020F0502020204030204" pitchFamily="34" charset="0"/>
                <a:cs typeface="Calibri" panose="020F0502020204030204" pitchFamily="34" charset="0"/>
              </a:rPr>
              <a:t>? -1: 1 );</a:t>
            </a:r>
            <a:endParaRPr lang="en-CA" sz="1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99457512-74F1-4D01-88BB-8ACD586DDC11}"/>
              </a:ext>
            </a:extLst>
          </p:cNvPr>
          <p:cNvSpPr txBox="1"/>
          <p:nvPr/>
        </p:nvSpPr>
        <p:spPr>
          <a:xfrm>
            <a:off x="574160" y="4338084"/>
            <a:ext cx="491224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10.3 </a:t>
            </a:r>
            <a:r>
              <a:rPr lang="en-US" sz="1200" b="0" i="0" u="none" strike="noStrike" baseline="0" dirty="0">
                <a:solidFill>
                  <a:srgbClr val="000000"/>
                </a:solidFill>
                <a:latin typeface="+mj-lt"/>
              </a:rPr>
              <a:t>Sorting an array based on the properties of an object</a:t>
            </a:r>
            <a:endParaRPr lang="en-CA" sz="1200" dirty="0">
              <a:latin typeface="+mj-lt"/>
            </a:endParaRPr>
          </a:p>
        </p:txBody>
      </p:sp>
    </p:spTree>
    <p:extLst>
      <p:ext uri="{BB962C8B-B14F-4D97-AF65-F5344CB8AC3E}">
        <p14:creationId xmlns:p14="http://schemas.microsoft.com/office/powerpoint/2010/main" val="3386999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2F2A7-0DBD-4424-9F01-A76E4343C332}"/>
              </a:ext>
            </a:extLst>
          </p:cNvPr>
          <p:cNvSpPr>
            <a:spLocks noGrp="1"/>
          </p:cNvSpPr>
          <p:nvPr>
            <p:ph type="title"/>
          </p:nvPr>
        </p:nvSpPr>
        <p:spPr/>
        <p:txBody>
          <a:bodyPr/>
          <a:lstStyle/>
          <a:p>
            <a:r>
              <a:rPr lang="en-CA" dirty="0"/>
              <a:t>Prototypes, Classes, and Modules</a:t>
            </a:r>
          </a:p>
        </p:txBody>
      </p:sp>
      <p:sp>
        <p:nvSpPr>
          <p:cNvPr id="3" name="Text Placeholder 2">
            <a:extLst>
              <a:ext uri="{FF2B5EF4-FFF2-40B4-BE49-F238E27FC236}">
                <a16:creationId xmlns:a16="http://schemas.microsoft.com/office/drawing/2014/main" id="{342768FB-9F20-4ED5-A64B-C30428FA28D4}"/>
              </a:ext>
            </a:extLst>
          </p:cNvPr>
          <p:cNvSpPr>
            <a:spLocks noGrp="1"/>
          </p:cNvSpPr>
          <p:nvPr>
            <p:ph type="body" idx="1"/>
          </p:nvPr>
        </p:nvSpPr>
        <p:spPr>
          <a:xfrm>
            <a:off x="457201" y="1081088"/>
            <a:ext cx="4986670" cy="3532476"/>
          </a:xfrm>
        </p:spPr>
        <p:txBody>
          <a:bodyPr/>
          <a:lstStyle/>
          <a:p>
            <a:pPr marL="114300" indent="0" algn="l">
              <a:buNone/>
            </a:pPr>
            <a:r>
              <a:rPr lang="en-US" sz="1800" b="0" i="0" u="none" strike="noStrike" baseline="0" dirty="0">
                <a:latin typeface="+mj-lt"/>
              </a:rPr>
              <a:t>In Chapter 8, you learned how to use constructor functions as an approach for creating multiple instances of objects that need to have the same properties. </a:t>
            </a:r>
          </a:p>
          <a:p>
            <a:pPr marL="114300" indent="0" algn="l">
              <a:buNone/>
            </a:pPr>
            <a:r>
              <a:rPr lang="en-US" sz="1800" b="0" i="0" u="none" strike="noStrike" baseline="0" dirty="0">
                <a:latin typeface="+mj-lt"/>
              </a:rPr>
              <a:t>While the constructor function is simple to use, it can be an inefficient approach for objects </a:t>
            </a:r>
            <a:r>
              <a:rPr lang="en-CA" sz="1800" b="0" i="0" u="none" strike="noStrike" baseline="0" dirty="0">
                <a:latin typeface="+mj-lt"/>
              </a:rPr>
              <a:t>that contain methods since memory must be allocated for each (identical) method.</a:t>
            </a:r>
          </a:p>
          <a:p>
            <a:pPr marL="114300" indent="0" algn="l">
              <a:buNone/>
            </a:pPr>
            <a:r>
              <a:rPr lang="en-CA" sz="1800" dirty="0">
                <a:latin typeface="+mj-lt"/>
              </a:rPr>
              <a:t>Prototypes help address this issue.</a:t>
            </a:r>
            <a:endParaRPr lang="en-CA" dirty="0">
              <a:latin typeface="+mj-lt"/>
            </a:endParaRPr>
          </a:p>
        </p:txBody>
      </p:sp>
      <p:pic>
        <p:nvPicPr>
          <p:cNvPr id="7" name="Picture 6" descr="FIGURE 10.3 The memory impact of functions in objects">
            <a:extLst>
              <a:ext uri="{FF2B5EF4-FFF2-40B4-BE49-F238E27FC236}">
                <a16:creationId xmlns:a16="http://schemas.microsoft.com/office/drawing/2014/main" id="{2F515465-826E-4EE4-B8F8-F623B59F907D}"/>
              </a:ext>
            </a:extLst>
          </p:cNvPr>
          <p:cNvPicPr>
            <a:picLocks noChangeAspect="1"/>
          </p:cNvPicPr>
          <p:nvPr/>
        </p:nvPicPr>
        <p:blipFill>
          <a:blip r:embed="rId2"/>
          <a:stretch>
            <a:fillRect/>
          </a:stretch>
        </p:blipFill>
        <p:spPr>
          <a:xfrm>
            <a:off x="6081823" y="984487"/>
            <a:ext cx="2349796" cy="3753389"/>
          </a:xfrm>
          <a:prstGeom prst="rect">
            <a:avLst/>
          </a:prstGeom>
        </p:spPr>
      </p:pic>
    </p:spTree>
    <p:extLst>
      <p:ext uri="{BB962C8B-B14F-4D97-AF65-F5344CB8AC3E}">
        <p14:creationId xmlns:p14="http://schemas.microsoft.com/office/powerpoint/2010/main" val="225497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2F2A7-0DBD-4424-9F01-A76E4343C332}"/>
              </a:ext>
            </a:extLst>
          </p:cNvPr>
          <p:cNvSpPr>
            <a:spLocks noGrp="1"/>
          </p:cNvSpPr>
          <p:nvPr>
            <p:ph type="title"/>
          </p:nvPr>
        </p:nvSpPr>
        <p:spPr/>
        <p:txBody>
          <a:bodyPr/>
          <a:lstStyle/>
          <a:p>
            <a:r>
              <a:rPr lang="en-CA" dirty="0"/>
              <a:t>Prototypes</a:t>
            </a:r>
          </a:p>
        </p:txBody>
      </p:sp>
      <p:sp>
        <p:nvSpPr>
          <p:cNvPr id="3" name="Text Placeholder 2">
            <a:extLst>
              <a:ext uri="{FF2B5EF4-FFF2-40B4-BE49-F238E27FC236}">
                <a16:creationId xmlns:a16="http://schemas.microsoft.com/office/drawing/2014/main" id="{342768FB-9F20-4ED5-A64B-C30428FA28D4}"/>
              </a:ext>
            </a:extLst>
          </p:cNvPr>
          <p:cNvSpPr>
            <a:spLocks noGrp="1"/>
          </p:cNvSpPr>
          <p:nvPr>
            <p:ph type="body" idx="1"/>
          </p:nvPr>
        </p:nvSpPr>
        <p:spPr>
          <a:xfrm>
            <a:off x="457201" y="1081088"/>
            <a:ext cx="4986670" cy="3532476"/>
          </a:xfrm>
        </p:spPr>
        <p:txBody>
          <a:bodyPr/>
          <a:lstStyle/>
          <a:p>
            <a:pPr marL="114300" indent="0" algn="l">
              <a:buNone/>
            </a:pPr>
            <a:r>
              <a:rPr lang="en-US" b="1" i="0" u="none" strike="noStrike" baseline="0" dirty="0">
                <a:solidFill>
                  <a:srgbClr val="009A9A"/>
                </a:solidFill>
                <a:latin typeface="+mj-lt"/>
              </a:rPr>
              <a:t>Prototypes </a:t>
            </a:r>
            <a:r>
              <a:rPr lang="en-US" b="0" i="0" u="none" strike="noStrike" baseline="0" dirty="0">
                <a:solidFill>
                  <a:srgbClr val="000000"/>
                </a:solidFill>
                <a:latin typeface="+mj-lt"/>
              </a:rPr>
              <a:t>make JavaScript behave more like an object-oriented language. </a:t>
            </a:r>
          </a:p>
          <a:p>
            <a:pPr marL="114300" indent="0" algn="l">
              <a:buNone/>
            </a:pPr>
            <a:r>
              <a:rPr lang="en-US" b="0" i="0" u="none" strike="noStrike" baseline="0" dirty="0">
                <a:solidFill>
                  <a:srgbClr val="000000"/>
                </a:solidFill>
                <a:latin typeface="+mj-lt"/>
              </a:rPr>
              <a:t>Every function object </a:t>
            </a:r>
            <a:r>
              <a:rPr lang="en-CA" b="0" i="0" u="none" strike="noStrike" baseline="0" dirty="0">
                <a:solidFill>
                  <a:srgbClr val="000000"/>
                </a:solidFill>
                <a:latin typeface="+mj-lt"/>
              </a:rPr>
              <a:t>has a </a:t>
            </a:r>
            <a:r>
              <a:rPr lang="en-CA" b="1" i="0" u="none" strike="noStrike" baseline="0" dirty="0">
                <a:solidFill>
                  <a:srgbClr val="000000"/>
                </a:solidFill>
                <a:latin typeface="+mj-lt"/>
              </a:rPr>
              <a:t>prototype</a:t>
            </a:r>
            <a:r>
              <a:rPr lang="en-CA" b="0" i="0" u="none" strike="noStrike" baseline="0" dirty="0">
                <a:solidFill>
                  <a:srgbClr val="000000"/>
                </a:solidFill>
                <a:latin typeface="+mj-lt"/>
              </a:rPr>
              <a:t> </a:t>
            </a:r>
            <a:r>
              <a:rPr lang="en-US" b="0" i="0" u="none" strike="noStrike" baseline="0" dirty="0">
                <a:solidFill>
                  <a:srgbClr val="000000"/>
                </a:solidFill>
                <a:latin typeface="+mj-lt"/>
              </a:rPr>
              <a:t>property, which is initially an empty object. </a:t>
            </a:r>
          </a:p>
          <a:p>
            <a:pPr marL="114300" indent="0" algn="l">
              <a:buNone/>
            </a:pPr>
            <a:r>
              <a:rPr lang="en-US" b="0" i="0" u="none" strike="noStrike" baseline="0" dirty="0">
                <a:solidFill>
                  <a:srgbClr val="000000"/>
                </a:solidFill>
                <a:latin typeface="+mj-lt"/>
              </a:rPr>
              <a:t>The prototype properties are defined once for all instances of an object created with the new keyword from a constructor </a:t>
            </a:r>
            <a:r>
              <a:rPr lang="en-CA" b="0" i="0" u="none" strike="noStrike" baseline="0" dirty="0">
                <a:solidFill>
                  <a:srgbClr val="000000"/>
                </a:solidFill>
                <a:latin typeface="+mj-lt"/>
              </a:rPr>
              <a:t>function.</a:t>
            </a:r>
          </a:p>
          <a:p>
            <a:pPr marL="114300" indent="0" algn="l">
              <a:buNone/>
            </a:pPr>
            <a:r>
              <a:rPr lang="en-US" b="0" i="0" u="none" strike="noStrike" baseline="0" dirty="0">
                <a:latin typeface="+mj-lt"/>
              </a:rPr>
              <a:t>This approach is far superior because it defines the method only once, no matter how many instances are created.</a:t>
            </a:r>
            <a:endParaRPr lang="en-CA" dirty="0">
              <a:latin typeface="+mj-lt"/>
            </a:endParaRPr>
          </a:p>
        </p:txBody>
      </p:sp>
      <p:pic>
        <p:nvPicPr>
          <p:cNvPr id="5" name="Picture 4" descr="FIGURE 10.4 Using the prototype property">
            <a:extLst>
              <a:ext uri="{FF2B5EF4-FFF2-40B4-BE49-F238E27FC236}">
                <a16:creationId xmlns:a16="http://schemas.microsoft.com/office/drawing/2014/main" id="{1F19AE42-5EB1-4F9C-8474-C22DE5A6BC6B}"/>
              </a:ext>
            </a:extLst>
          </p:cNvPr>
          <p:cNvPicPr>
            <a:picLocks noChangeAspect="1"/>
          </p:cNvPicPr>
          <p:nvPr/>
        </p:nvPicPr>
        <p:blipFill>
          <a:blip r:embed="rId2"/>
          <a:stretch>
            <a:fillRect/>
          </a:stretch>
        </p:blipFill>
        <p:spPr>
          <a:xfrm>
            <a:off x="5564749" y="984487"/>
            <a:ext cx="3122050" cy="3750635"/>
          </a:xfrm>
          <a:prstGeom prst="rect">
            <a:avLst/>
          </a:prstGeom>
        </p:spPr>
      </p:pic>
    </p:spTree>
    <p:extLst>
      <p:ext uri="{BB962C8B-B14F-4D97-AF65-F5344CB8AC3E}">
        <p14:creationId xmlns:p14="http://schemas.microsoft.com/office/powerpoint/2010/main" val="2533554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F19B-E2FD-451F-A82A-D7AC5D6CC819}"/>
              </a:ext>
            </a:extLst>
          </p:cNvPr>
          <p:cNvSpPr>
            <a:spLocks noGrp="1"/>
          </p:cNvSpPr>
          <p:nvPr>
            <p:ph type="title"/>
          </p:nvPr>
        </p:nvSpPr>
        <p:spPr/>
        <p:txBody>
          <a:bodyPr/>
          <a:lstStyle/>
          <a:p>
            <a:r>
              <a:rPr lang="en-CA" dirty="0"/>
              <a:t>Using a prototype</a:t>
            </a:r>
          </a:p>
        </p:txBody>
      </p:sp>
      <p:sp>
        <p:nvSpPr>
          <p:cNvPr id="10" name="TextBox 9" descr="LISTING 4.2 Embedded styles example">
            <a:extLst>
              <a:ext uri="{FF2B5EF4-FFF2-40B4-BE49-F238E27FC236}">
                <a16:creationId xmlns:a16="http://schemas.microsoft.com/office/drawing/2014/main" id="{0656D861-F0C4-4C49-A954-F59F49A11823}"/>
              </a:ext>
            </a:extLst>
          </p:cNvPr>
          <p:cNvSpPr txBox="1"/>
          <p:nvPr/>
        </p:nvSpPr>
        <p:spPr>
          <a:xfrm>
            <a:off x="457200" y="984487"/>
            <a:ext cx="8112639" cy="3353597"/>
          </a:xfrm>
          <a:prstGeom prst="rect">
            <a:avLst/>
          </a:prstGeom>
          <a:solidFill>
            <a:srgbClr val="E6F0F5"/>
          </a:solidFill>
        </p:spPr>
        <p:txBody>
          <a:bodyPr wrap="square" numCol="2" rtlCol="0">
            <a:noAutofit/>
          </a:bodyPr>
          <a:lstStyle/>
          <a:p>
            <a:pPr algn="l" defTabSz="180000"/>
            <a:r>
              <a:rPr lang="en-US" b="0" i="0" u="none" strike="noStrike" baseline="0" dirty="0">
                <a:solidFill>
                  <a:srgbClr val="000000"/>
                </a:solidFill>
                <a:latin typeface="Calibri" panose="020F0502020204030204" pitchFamily="34" charset="0"/>
                <a:cs typeface="Calibri" panose="020F0502020204030204" pitchFamily="34" charset="0"/>
              </a:rPr>
              <a:t>function Card(title, </a:t>
            </a:r>
            <a:r>
              <a:rPr lang="en-US" b="0" i="0" u="none" strike="noStrike" baseline="0" dirty="0" err="1">
                <a:solidFill>
                  <a:srgbClr val="000000"/>
                </a:solidFill>
                <a:latin typeface="Calibri" panose="020F0502020204030204" pitchFamily="34" charset="0"/>
                <a:cs typeface="Calibri" panose="020F0502020204030204" pitchFamily="34" charset="0"/>
              </a:rPr>
              <a:t>src</a:t>
            </a:r>
            <a:r>
              <a:rPr lang="en-US" b="0" i="0" u="none" strike="noStrike" baseline="0" dirty="0">
                <a:solidFill>
                  <a:srgbClr val="000000"/>
                </a:solidFill>
                <a:latin typeface="Calibri" panose="020F0502020204030204" pitchFamily="34" charset="0"/>
                <a:cs typeface="Calibri" panose="020F0502020204030204" pitchFamily="34" charset="0"/>
              </a:rPr>
              <a:t>, content)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this.title</a:t>
            </a:r>
            <a:r>
              <a:rPr lang="en-CA" b="0" i="0" u="none" strike="noStrike" baseline="0" dirty="0">
                <a:solidFill>
                  <a:srgbClr val="000000"/>
                </a:solidFill>
                <a:latin typeface="Calibri" panose="020F0502020204030204" pitchFamily="34" charset="0"/>
                <a:cs typeface="Calibri" panose="020F0502020204030204" pitchFamily="34" charset="0"/>
              </a:rPr>
              <a:t> = title;</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this.src</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src</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this.content</a:t>
            </a:r>
            <a:r>
              <a:rPr lang="en-CA" b="0" i="0" u="none" strike="noStrike" baseline="0" dirty="0">
                <a:solidFill>
                  <a:srgbClr val="000000"/>
                </a:solidFill>
                <a:latin typeface="Calibri" panose="020F0502020204030204" pitchFamily="34" charset="0"/>
                <a:cs typeface="Calibri" panose="020F0502020204030204" pitchFamily="34" charset="0"/>
              </a:rPr>
              <a:t> = content;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b="0" i="0" u="none" strike="noStrike" baseline="0" dirty="0" err="1">
                <a:solidFill>
                  <a:srgbClr val="000000"/>
                </a:solidFill>
                <a:latin typeface="Calibri" panose="020F0502020204030204" pitchFamily="34" charset="0"/>
                <a:cs typeface="Calibri" panose="020F0502020204030204" pitchFamily="34" charset="0"/>
              </a:rPr>
              <a:t>Card</a:t>
            </a:r>
            <a:r>
              <a:rPr lang="en-CA" b="1" i="0" u="none" strike="noStrike" baseline="0" dirty="0" err="1">
                <a:solidFill>
                  <a:srgbClr val="000000"/>
                </a:solidFill>
                <a:latin typeface="Calibri" panose="020F0502020204030204" pitchFamily="34" charset="0"/>
                <a:cs typeface="Calibri" panose="020F0502020204030204" pitchFamily="34" charset="0"/>
              </a:rPr>
              <a:t>.prototype.makeMarkup</a:t>
            </a:r>
            <a:r>
              <a:rPr lang="en-CA" b="1"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 function()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`&lt;div class="card"&gt; </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&lt;</a:t>
            </a:r>
            <a:r>
              <a:rPr lang="en-CA" b="0" i="0" u="none" strike="noStrike" baseline="0" dirty="0" err="1">
                <a:solidFill>
                  <a:srgbClr val="000000"/>
                </a:solidFill>
                <a:latin typeface="Calibri" panose="020F0502020204030204" pitchFamily="34" charset="0"/>
                <a:cs typeface="Calibri" panose="020F0502020204030204" pitchFamily="34" charset="0"/>
              </a:rPr>
              <a:t>img</a:t>
            </a: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src</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this.src</a:t>
            </a:r>
            <a:r>
              <a:rPr lang="en-CA" b="0" i="0" u="none" strike="noStrike" baseline="0" dirty="0">
                <a:solidFill>
                  <a:srgbClr val="000000"/>
                </a:solidFill>
                <a:latin typeface="Calibri" panose="020F0502020204030204" pitchFamily="34" charset="0"/>
                <a:cs typeface="Calibri" panose="020F0502020204030204" pitchFamily="34" charset="0"/>
              </a:rPr>
              <a:t>}" alt="${</a:t>
            </a:r>
            <a:r>
              <a:rPr lang="en-CA" b="0" i="0" u="none" strike="noStrike" baseline="0" dirty="0" err="1">
                <a:solidFill>
                  <a:srgbClr val="000000"/>
                </a:solidFill>
                <a:latin typeface="Calibri" panose="020F0502020204030204" pitchFamily="34" charset="0"/>
                <a:cs typeface="Calibri" panose="020F0502020204030204" pitchFamily="34" charset="0"/>
              </a:rPr>
              <a:t>this.title</a:t>
            </a:r>
            <a:r>
              <a:rPr lang="en-CA" b="0" i="0" u="none" strike="noStrike" baseline="0" dirty="0">
                <a:solidFill>
                  <a:srgbClr val="000000"/>
                </a:solidFill>
                <a:latin typeface="Calibri" panose="020F0502020204030204" pitchFamily="34" charset="0"/>
                <a:cs typeface="Calibri" panose="020F0502020204030204" pitchFamily="34" charset="0"/>
              </a:rPr>
              <a:t>}" &gt;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&lt;h4&gt;${</a:t>
            </a:r>
            <a:r>
              <a:rPr lang="en-CA" b="0" i="0" u="none" strike="noStrike" baseline="0" dirty="0" err="1">
                <a:solidFill>
                  <a:srgbClr val="000000"/>
                </a:solidFill>
                <a:latin typeface="Calibri" panose="020F0502020204030204" pitchFamily="34" charset="0"/>
                <a:cs typeface="Calibri" panose="020F0502020204030204" pitchFamily="34" charset="0"/>
              </a:rPr>
              <a:t>this.title</a:t>
            </a:r>
            <a:r>
              <a:rPr lang="en-CA" b="0" i="0" u="none" strike="noStrike" baseline="0" dirty="0">
                <a:solidFill>
                  <a:srgbClr val="000000"/>
                </a:solidFill>
                <a:latin typeface="Calibri" panose="020F0502020204030204" pitchFamily="34" charset="0"/>
                <a:cs typeface="Calibri" panose="020F0502020204030204" pitchFamily="34" charset="0"/>
              </a:rPr>
              <a:t>}&lt;/h4&gt;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&lt;p&gt;${</a:t>
            </a:r>
            <a:r>
              <a:rPr lang="en-CA" b="0" i="0" u="none" strike="noStrike" baseline="0" dirty="0" err="1">
                <a:solidFill>
                  <a:srgbClr val="000000"/>
                </a:solidFill>
                <a:latin typeface="Calibri" panose="020F0502020204030204" pitchFamily="34" charset="0"/>
                <a:cs typeface="Calibri" panose="020F0502020204030204" pitchFamily="34" charset="0"/>
              </a:rPr>
              <a:t>this.content</a:t>
            </a:r>
            <a:r>
              <a:rPr lang="en-CA" b="0" i="0" u="none" strike="noStrike" baseline="0" dirty="0">
                <a:solidFill>
                  <a:srgbClr val="000000"/>
                </a:solidFill>
                <a:latin typeface="Calibri" panose="020F0502020204030204" pitchFamily="34" charset="0"/>
                <a:cs typeface="Calibri" panose="020F0502020204030204" pitchFamily="34" charset="0"/>
              </a:rPr>
              <a:t>}&lt;/p&gt;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err="1">
                <a:solidFill>
                  <a:srgbClr val="000000"/>
                </a:solidFill>
                <a:latin typeface="Calibri" panose="020F0502020204030204" pitchFamily="34" charset="0"/>
                <a:cs typeface="Calibri" panose="020F0502020204030204" pitchFamily="34" charset="0"/>
              </a:rPr>
              <a:t>Card</a:t>
            </a:r>
            <a:r>
              <a:rPr lang="en-CA" b="1" i="0" u="none" strike="noStrike" baseline="0" dirty="0" err="1">
                <a:solidFill>
                  <a:srgbClr val="000000"/>
                </a:solidFill>
                <a:latin typeface="Calibri" panose="020F0502020204030204" pitchFamily="34" charset="0"/>
                <a:cs typeface="Calibri" panose="020F0502020204030204" pitchFamily="34" charset="0"/>
              </a:rPr>
              <a:t>.prototype.makeElement</a:t>
            </a:r>
            <a:r>
              <a:rPr lang="en-CA" b="1"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 function() {</a:t>
            </a:r>
          </a:p>
          <a:p>
            <a:pPr algn="l" defTabSz="180000"/>
            <a:r>
              <a:rPr lang="en-US" b="0" i="0" u="none" strike="noStrike" baseline="0" dirty="0">
                <a:solidFill>
                  <a:srgbClr val="000000"/>
                </a:solidFill>
                <a:latin typeface="Calibri" panose="020F0502020204030204" pitchFamily="34" charset="0"/>
                <a:cs typeface="Calibri" panose="020F0502020204030204" pitchFamily="34" charset="0"/>
              </a:rPr>
              <a:t>	let </a:t>
            </a:r>
            <a:r>
              <a:rPr lang="en-US" b="0" i="0" u="none" strike="noStrike" baseline="0" dirty="0" err="1">
                <a:solidFill>
                  <a:srgbClr val="000000"/>
                </a:solidFill>
                <a:latin typeface="Calibri" panose="020F0502020204030204" pitchFamily="34" charset="0"/>
                <a:cs typeface="Calibri" panose="020F0502020204030204" pitchFamily="34" charset="0"/>
              </a:rPr>
              <a:t>cardDiv</a:t>
            </a:r>
            <a:r>
              <a:rPr lang="en-US" b="0" i="0" u="none" strike="noStrike" baseline="0" dirty="0">
                <a:solidFill>
                  <a:srgbClr val="000000"/>
                </a:solidFill>
                <a:latin typeface="Calibri" panose="020F0502020204030204" pitchFamily="34" charset="0"/>
                <a:cs typeface="Calibri" panose="020F0502020204030204" pitchFamily="34" charset="0"/>
              </a:rPr>
              <a:t> = </a:t>
            </a:r>
            <a:r>
              <a:rPr lang="en-US" b="0" i="0" u="none" strike="noStrike" baseline="0" dirty="0" err="1">
                <a:solidFill>
                  <a:srgbClr val="000000"/>
                </a:solidFill>
                <a:latin typeface="Calibri" panose="020F0502020204030204" pitchFamily="34" charset="0"/>
                <a:cs typeface="Calibri" panose="020F0502020204030204" pitchFamily="34" charset="0"/>
              </a:rPr>
              <a:t>document.createElement</a:t>
            </a:r>
            <a:r>
              <a:rPr lang="en-US" b="0" i="0" u="none" strike="noStrike" baseline="0" dirty="0">
                <a:solidFill>
                  <a:srgbClr val="000000"/>
                </a:solidFill>
                <a:latin typeface="Calibri" panose="020F0502020204030204" pitchFamily="34" charset="0"/>
                <a:cs typeface="Calibri" panose="020F0502020204030204" pitchFamily="34" charset="0"/>
              </a:rPr>
              <a:t>('div’);</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cardDiv.appendChild</a:t>
            </a:r>
            <a:r>
              <a:rPr lang="en-CA" b="0" i="0" u="none" strike="noStrike" baseline="0" dirty="0">
                <a:solidFill>
                  <a:srgbClr val="000000"/>
                </a:solidFill>
                <a:latin typeface="Calibri" panose="020F0502020204030204" pitchFamily="34" charset="0"/>
                <a:cs typeface="Calibri" panose="020F0502020204030204" pitchFamily="34" charset="0"/>
              </a:rPr>
              <a:t>(div);</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a:t>
            </a:r>
            <a:r>
              <a:rPr lang="en-CA" b="0" i="0" u="none" strike="noStrike" baseline="0" dirty="0" err="1">
                <a:solidFill>
                  <a:srgbClr val="000000"/>
                </a:solidFill>
                <a:latin typeface="Calibri" panose="020F0502020204030204" pitchFamily="34" charset="0"/>
                <a:cs typeface="Calibri" panose="020F0502020204030204" pitchFamily="34" charset="0"/>
              </a:rPr>
              <a:t>cardDiv</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US" b="0" i="1" u="none" strike="noStrike" baseline="0" dirty="0">
              <a:solidFill>
                <a:srgbClr val="009A9A"/>
              </a:solidFill>
              <a:latin typeface="Calibri" panose="020F0502020204030204" pitchFamily="34" charset="0"/>
              <a:cs typeface="Calibri" panose="020F0502020204030204" pitchFamily="34" charset="0"/>
            </a:endParaRP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You use prototype functions as if they were declared in the object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const container = </a:t>
            </a:r>
            <a:r>
              <a:rPr lang="en-CA"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b="0" i="0" u="none" strike="noStrike" baseline="0" dirty="0">
                <a:solidFill>
                  <a:srgbClr val="000000"/>
                </a:solidFill>
                <a:latin typeface="Calibri" panose="020F0502020204030204" pitchFamily="34" charset="0"/>
                <a:cs typeface="Calibri" panose="020F0502020204030204" pitchFamily="34" charset="0"/>
              </a:rPr>
              <a:t>("#container");</a:t>
            </a:r>
          </a:p>
          <a:p>
            <a:pPr algn="l" defTabSz="180000"/>
            <a:r>
              <a:rPr lang="en-US" b="0" i="0" u="none" strike="noStrike" baseline="0" dirty="0">
                <a:solidFill>
                  <a:srgbClr val="000000"/>
                </a:solidFill>
                <a:latin typeface="Calibri" panose="020F0502020204030204" pitchFamily="34" charset="0"/>
                <a:cs typeface="Calibri" panose="020F0502020204030204" pitchFamily="34" charset="0"/>
              </a:rPr>
              <a:t>const c1 = new Card("Van Gogh", "019170.jpg",</a:t>
            </a:r>
            <a:r>
              <a:rPr lang="en-CA" b="0" i="0" u="none" strike="noStrike" baseline="0" dirty="0">
                <a:latin typeface="Calibri" panose="020F0502020204030204" pitchFamily="34" charset="0"/>
                <a:cs typeface="Calibri" panose="020F0502020204030204" pitchFamily="34" charset="0"/>
              </a:rPr>
              <a:t> "Self Portrait");</a:t>
            </a:r>
          </a:p>
          <a:p>
            <a:pPr algn="l" defTabSz="180000"/>
            <a:r>
              <a:rPr lang="en-CA" b="0" i="0" u="none" strike="noStrike" baseline="0" dirty="0" err="1">
                <a:latin typeface="Calibri" panose="020F0502020204030204" pitchFamily="34" charset="0"/>
                <a:cs typeface="Calibri" panose="020F0502020204030204" pitchFamily="34" charset="0"/>
              </a:rPr>
              <a:t>container.appendChild</a:t>
            </a:r>
            <a:r>
              <a:rPr lang="en-CA" b="0" i="0" u="none" strike="noStrike" baseline="0" dirty="0">
                <a:latin typeface="Calibri" panose="020F0502020204030204" pitchFamily="34" charset="0"/>
                <a:cs typeface="Calibri" panose="020F0502020204030204" pitchFamily="34" charset="0"/>
              </a:rPr>
              <a:t>( c1.makeElement() );</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99457512-74F1-4D01-88BB-8ACD586DDC11}"/>
              </a:ext>
            </a:extLst>
          </p:cNvPr>
          <p:cNvSpPr txBox="1"/>
          <p:nvPr/>
        </p:nvSpPr>
        <p:spPr>
          <a:xfrm>
            <a:off x="457200" y="4369982"/>
            <a:ext cx="491224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10.5 </a:t>
            </a:r>
            <a:r>
              <a:rPr lang="en-US" sz="1200" b="0" i="0" u="none" strike="noStrike" baseline="0" dirty="0">
                <a:solidFill>
                  <a:srgbClr val="000000"/>
                </a:solidFill>
                <a:latin typeface="+mj-lt"/>
              </a:rPr>
              <a:t>Using a prototype</a:t>
            </a:r>
            <a:endParaRPr lang="en-CA" sz="1200" dirty="0">
              <a:latin typeface="+mj-lt"/>
            </a:endParaRPr>
          </a:p>
        </p:txBody>
      </p:sp>
    </p:spTree>
    <p:extLst>
      <p:ext uri="{BB962C8B-B14F-4D97-AF65-F5344CB8AC3E}">
        <p14:creationId xmlns:p14="http://schemas.microsoft.com/office/powerpoint/2010/main" val="4070358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819EB-B2D8-43AE-93CD-250F71C1D347}"/>
              </a:ext>
            </a:extLst>
          </p:cNvPr>
          <p:cNvSpPr>
            <a:spLocks noGrp="1"/>
          </p:cNvSpPr>
          <p:nvPr>
            <p:ph type="title"/>
          </p:nvPr>
        </p:nvSpPr>
        <p:spPr/>
        <p:txBody>
          <a:bodyPr/>
          <a:lstStyle/>
          <a:p>
            <a:r>
              <a:rPr lang="en-US" sz="2800" dirty="0"/>
              <a:t>Using Prototypes to Extend Other Objects</a:t>
            </a:r>
            <a:endParaRPr lang="en-CA" sz="2800" dirty="0"/>
          </a:p>
        </p:txBody>
      </p:sp>
      <p:sp>
        <p:nvSpPr>
          <p:cNvPr id="3" name="Text Placeholder 2">
            <a:extLst>
              <a:ext uri="{FF2B5EF4-FFF2-40B4-BE49-F238E27FC236}">
                <a16:creationId xmlns:a16="http://schemas.microsoft.com/office/drawing/2014/main" id="{16150D5F-E348-449C-80AF-CADC63BDD075}"/>
              </a:ext>
            </a:extLst>
          </p:cNvPr>
          <p:cNvSpPr>
            <a:spLocks noGrp="1"/>
          </p:cNvSpPr>
          <p:nvPr>
            <p:ph type="body" idx="1"/>
          </p:nvPr>
        </p:nvSpPr>
        <p:spPr/>
        <p:txBody>
          <a:bodyPr/>
          <a:lstStyle/>
          <a:p>
            <a:pPr marL="114300" indent="0" algn="l">
              <a:buNone/>
            </a:pPr>
            <a:r>
              <a:rPr lang="en-US" sz="1800" b="0" i="0" u="none" strike="noStrike" baseline="0" dirty="0">
                <a:latin typeface="+mj-lt"/>
              </a:rPr>
              <a:t>Prototypes also enable you to extend existing objects (including built-in objects) by adding to their prototypes. Imagine a method added to the String object that allows you to count instances of a character.</a:t>
            </a:r>
            <a:endParaRPr lang="en-CA" dirty="0">
              <a:latin typeface="+mj-lt"/>
            </a:endParaRPr>
          </a:p>
        </p:txBody>
      </p:sp>
      <p:sp>
        <p:nvSpPr>
          <p:cNvPr id="4" name="TextBox 3" descr="LISTING 4.2 Embedded styles example">
            <a:extLst>
              <a:ext uri="{FF2B5EF4-FFF2-40B4-BE49-F238E27FC236}">
                <a16:creationId xmlns:a16="http://schemas.microsoft.com/office/drawing/2014/main" id="{7BC18A23-E179-4F27-B779-A787B5E14772}"/>
              </a:ext>
            </a:extLst>
          </p:cNvPr>
          <p:cNvSpPr txBox="1"/>
          <p:nvPr/>
        </p:nvSpPr>
        <p:spPr>
          <a:xfrm>
            <a:off x="574159" y="2254102"/>
            <a:ext cx="7442790" cy="1808310"/>
          </a:xfrm>
          <a:prstGeom prst="rect">
            <a:avLst/>
          </a:prstGeom>
          <a:solidFill>
            <a:srgbClr val="E6F0F5"/>
          </a:solidFill>
        </p:spPr>
        <p:txBody>
          <a:bodyPr wrap="square" numCol="2" rtlCol="0">
            <a:noAutofit/>
          </a:bodyPr>
          <a:lstStyle/>
          <a:p>
            <a:pPr algn="l"/>
            <a:r>
              <a:rPr lang="en-US" b="0" i="0" u="none" strike="noStrike" baseline="0" dirty="0" err="1">
                <a:solidFill>
                  <a:srgbClr val="000000"/>
                </a:solidFill>
                <a:latin typeface="Calibri" panose="020F0502020204030204" pitchFamily="34" charset="0"/>
                <a:cs typeface="Calibri" panose="020F0502020204030204" pitchFamily="34" charset="0"/>
              </a:rPr>
              <a:t>String.</a:t>
            </a:r>
            <a:r>
              <a:rPr lang="en-US" b="0" i="0" u="none" strike="noStrike" baseline="0" dirty="0" err="1">
                <a:solidFill>
                  <a:srgbClr val="9A0000"/>
                </a:solidFill>
                <a:latin typeface="Calibri" panose="020F0502020204030204" pitchFamily="34" charset="0"/>
                <a:cs typeface="Calibri" panose="020F0502020204030204" pitchFamily="34" charset="0"/>
              </a:rPr>
              <a:t>prototype.countChars</a:t>
            </a:r>
            <a:r>
              <a:rPr lang="en-US" b="0" i="0" u="none" strike="noStrike" baseline="0"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 function (c) {</a:t>
            </a:r>
          </a:p>
          <a:p>
            <a:pPr algn="l"/>
            <a:r>
              <a:rPr lang="en-CA" b="0" i="0" u="none" strike="noStrike" baseline="0" dirty="0">
                <a:solidFill>
                  <a:srgbClr val="000000"/>
                </a:solidFill>
                <a:latin typeface="Calibri" panose="020F0502020204030204" pitchFamily="34" charset="0"/>
                <a:cs typeface="Calibri" panose="020F0502020204030204" pitchFamily="34" charset="0"/>
              </a:rPr>
              <a:t>	let count=0;</a:t>
            </a:r>
          </a:p>
          <a:p>
            <a:pPr algn="l"/>
            <a:r>
              <a:rPr lang="en-CA" b="0" i="0" u="none" strike="noStrike" baseline="0" dirty="0">
                <a:solidFill>
                  <a:srgbClr val="000000"/>
                </a:solidFill>
                <a:latin typeface="Calibri" panose="020F0502020204030204" pitchFamily="34" charset="0"/>
                <a:cs typeface="Calibri" panose="020F0502020204030204" pitchFamily="34" charset="0"/>
              </a:rPr>
              <a:t>	for (let </a:t>
            </a:r>
            <a:r>
              <a:rPr lang="en-CA" b="0" i="0" u="none" strike="noStrike" baseline="0" dirty="0" err="1">
                <a:solidFill>
                  <a:srgbClr val="000000"/>
                </a:solidFill>
                <a:latin typeface="Calibri" panose="020F0502020204030204" pitchFamily="34" charset="0"/>
                <a:cs typeface="Calibri" panose="020F0502020204030204" pitchFamily="34" charset="0"/>
              </a:rPr>
              <a:t>i</a:t>
            </a:r>
            <a:r>
              <a:rPr lang="en-CA" b="0" i="0" u="none" strike="noStrike" baseline="0" dirty="0">
                <a:solidFill>
                  <a:srgbClr val="000000"/>
                </a:solidFill>
                <a:latin typeface="Calibri" panose="020F0502020204030204" pitchFamily="34" charset="0"/>
                <a:cs typeface="Calibri" panose="020F0502020204030204" pitchFamily="34" charset="0"/>
              </a:rPr>
              <a:t>=0;i&lt;</a:t>
            </a:r>
            <a:r>
              <a:rPr lang="en-CA" b="0" i="0" u="none" strike="noStrike" baseline="0" dirty="0" err="1">
                <a:solidFill>
                  <a:srgbClr val="000000"/>
                </a:solidFill>
                <a:latin typeface="Calibri" panose="020F0502020204030204" pitchFamily="34" charset="0"/>
                <a:cs typeface="Calibri" panose="020F0502020204030204" pitchFamily="34" charset="0"/>
              </a:rPr>
              <a:t>this.length;i</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a:r>
              <a:rPr lang="en-US" dirty="0">
                <a:latin typeface="Calibri" panose="020F0502020204030204" pitchFamily="34" charset="0"/>
                <a:cs typeface="Calibri" panose="020F0502020204030204" pitchFamily="34" charset="0"/>
              </a:rPr>
              <a:t>	</a:t>
            </a:r>
            <a:r>
              <a:rPr lang="en-US" b="0" i="0" u="none" strike="noStrike" baseline="0" dirty="0">
                <a:solidFill>
                  <a:srgbClr val="000000"/>
                </a:solidFill>
                <a:latin typeface="Calibri" panose="020F0502020204030204" pitchFamily="34" charset="0"/>
                <a:cs typeface="Calibri" panose="020F0502020204030204" pitchFamily="34" charset="0"/>
              </a:rPr>
              <a:t>	if (</a:t>
            </a:r>
            <a:r>
              <a:rPr lang="en-US" b="0" i="0" u="none" strike="noStrike" baseline="0" dirty="0" err="1">
                <a:solidFill>
                  <a:srgbClr val="000000"/>
                </a:solidFill>
                <a:latin typeface="Calibri" panose="020F0502020204030204" pitchFamily="34" charset="0"/>
                <a:cs typeface="Calibri" panose="020F0502020204030204" pitchFamily="34" charset="0"/>
              </a:rPr>
              <a:t>this.charAt</a:t>
            </a:r>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i</a:t>
            </a:r>
            <a:r>
              <a:rPr lang="en-US" b="0" i="0" u="none" strike="noStrike" baseline="0" dirty="0">
                <a:solidFill>
                  <a:srgbClr val="000000"/>
                </a:solidFill>
                <a:latin typeface="Calibri" panose="020F0502020204030204" pitchFamily="34" charset="0"/>
                <a:cs typeface="Calibri" panose="020F0502020204030204" pitchFamily="34" charset="0"/>
              </a:rPr>
              <a:t>) == c)</a:t>
            </a:r>
          </a:p>
          <a:p>
            <a:pPr algn="l"/>
            <a:r>
              <a:rPr lang="en-CA" b="0" i="0" u="none" strike="noStrike" baseline="0" dirty="0">
                <a:solidFill>
                  <a:srgbClr val="000000"/>
                </a:solidFill>
                <a:latin typeface="Calibri" panose="020F0502020204030204" pitchFamily="34" charset="0"/>
                <a:cs typeface="Calibri" panose="020F0502020204030204" pitchFamily="34" charset="0"/>
              </a:rPr>
              <a:t>			count++;</a:t>
            </a:r>
          </a:p>
          <a:p>
            <a:pPr algn="l"/>
            <a:r>
              <a:rPr lang="en-CA" b="0" i="0" u="none" strike="noStrike" baseline="0" dirty="0">
                <a:solidFill>
                  <a:srgbClr val="000000"/>
                </a:solidFill>
                <a:latin typeface="Calibri" panose="020F0502020204030204" pitchFamily="34" charset="0"/>
                <a:cs typeface="Calibri" panose="020F0502020204030204" pitchFamily="34" charset="0"/>
              </a:rPr>
              <a:t>	}</a:t>
            </a:r>
          </a:p>
          <a:p>
            <a:pPr algn="l"/>
            <a:r>
              <a:rPr lang="en-CA" b="0" i="0" u="none" strike="noStrike" baseline="0" dirty="0">
                <a:solidFill>
                  <a:srgbClr val="000000"/>
                </a:solidFill>
                <a:latin typeface="Calibri" panose="020F0502020204030204" pitchFamily="34" charset="0"/>
                <a:cs typeface="Calibri" panose="020F0502020204030204" pitchFamily="34" charset="0"/>
              </a:rPr>
              <a:t>	return count;</a:t>
            </a:r>
          </a:p>
          <a:p>
            <a:pPr algn="l"/>
            <a:r>
              <a:rPr lang="en-CA" b="0" i="0" u="none" strike="noStrike" baseline="0" dirty="0">
                <a:solidFill>
                  <a:srgbClr val="000000"/>
                </a:solidFill>
                <a:latin typeface="Calibri" panose="020F0502020204030204" pitchFamily="34" charset="0"/>
                <a:cs typeface="Calibri" panose="020F0502020204030204" pitchFamily="34" charset="0"/>
              </a:rPr>
              <a:t>}</a:t>
            </a:r>
          </a:p>
          <a:p>
            <a:pPr algn="l"/>
            <a:endParaRPr lang="en-CA" b="0" i="0" u="none" strike="noStrike" baseline="0" dirty="0">
              <a:solidFill>
                <a:srgbClr val="000000"/>
              </a:solidFill>
              <a:latin typeface="Calibri" panose="020F0502020204030204" pitchFamily="34" charset="0"/>
              <a:cs typeface="Calibri" panose="020F0502020204030204" pitchFamily="34" charset="0"/>
            </a:endParaRPr>
          </a:p>
          <a:p>
            <a:pPr algn="l"/>
            <a:r>
              <a:rPr lang="en-CA" sz="1600" b="0" i="0" u="none" strike="noStrike" baseline="0" dirty="0">
                <a:latin typeface="Calibri" panose="020F0502020204030204" pitchFamily="34" charset="0"/>
                <a:cs typeface="Calibri" panose="020F0502020204030204" pitchFamily="34" charset="0"/>
              </a:rPr>
              <a:t>const msg = "HELLO WORLD";</a:t>
            </a:r>
          </a:p>
          <a:p>
            <a:pPr algn="l"/>
            <a:r>
              <a:rPr lang="en-CA" sz="1600" b="0" i="0" u="none" strike="noStrike" baseline="0" dirty="0">
                <a:latin typeface="Calibri" panose="020F0502020204030204" pitchFamily="34" charset="0"/>
                <a:cs typeface="Calibri" panose="020F0502020204030204" pitchFamily="34" charset="0"/>
              </a:rPr>
              <a:t>console.log(msg + " has" + </a:t>
            </a:r>
            <a:r>
              <a:rPr lang="en-CA" sz="1600" b="0" i="0" u="none" strike="noStrike" baseline="0" dirty="0" err="1">
                <a:latin typeface="Calibri" panose="020F0502020204030204" pitchFamily="34" charset="0"/>
                <a:cs typeface="Calibri" panose="020F0502020204030204" pitchFamily="34" charset="0"/>
              </a:rPr>
              <a:t>msg.countChars</a:t>
            </a:r>
            <a:r>
              <a:rPr lang="en-CA" sz="1600" b="0" i="0" u="none" strike="noStrike" baseline="0" dirty="0">
                <a:latin typeface="Calibri" panose="020F0502020204030204" pitchFamily="34" charset="0"/>
                <a:cs typeface="Calibri" panose="020F0502020204030204" pitchFamily="34" charset="0"/>
              </a:rPr>
              <a:t>("L") + " letter L's");</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0DA6D54-71A8-4038-9C34-1F9548E5B81D}"/>
              </a:ext>
            </a:extLst>
          </p:cNvPr>
          <p:cNvSpPr txBox="1"/>
          <p:nvPr/>
        </p:nvSpPr>
        <p:spPr>
          <a:xfrm>
            <a:off x="574159" y="4062412"/>
            <a:ext cx="491224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10.6 </a:t>
            </a:r>
            <a:r>
              <a:rPr lang="en-US" sz="1200" b="0" i="0" u="none" strike="noStrike" baseline="0" dirty="0">
                <a:solidFill>
                  <a:srgbClr val="000000"/>
                </a:solidFill>
                <a:latin typeface="+mj-lt"/>
              </a:rPr>
              <a:t>Extending a built-in object using the prototype</a:t>
            </a:r>
            <a:endParaRPr lang="en-CA" sz="1200" dirty="0">
              <a:latin typeface="+mj-lt"/>
            </a:endParaRPr>
          </a:p>
        </p:txBody>
      </p:sp>
    </p:spTree>
    <p:extLst>
      <p:ext uri="{BB962C8B-B14F-4D97-AF65-F5344CB8AC3E}">
        <p14:creationId xmlns:p14="http://schemas.microsoft.com/office/powerpoint/2010/main" val="2280499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B317D-92C3-4841-B381-A2AF6915CB52}"/>
              </a:ext>
            </a:extLst>
          </p:cNvPr>
          <p:cNvSpPr>
            <a:spLocks noGrp="1"/>
          </p:cNvSpPr>
          <p:nvPr>
            <p:ph type="title"/>
          </p:nvPr>
        </p:nvSpPr>
        <p:spPr/>
        <p:txBody>
          <a:bodyPr/>
          <a:lstStyle/>
          <a:p>
            <a:r>
              <a:rPr lang="en-CA" dirty="0"/>
              <a:t>Classes</a:t>
            </a:r>
          </a:p>
        </p:txBody>
      </p:sp>
      <p:sp>
        <p:nvSpPr>
          <p:cNvPr id="3" name="Text Placeholder 2">
            <a:extLst>
              <a:ext uri="{FF2B5EF4-FFF2-40B4-BE49-F238E27FC236}">
                <a16:creationId xmlns:a16="http://schemas.microsoft.com/office/drawing/2014/main" id="{2C3BD699-2FD3-49E1-A904-5BCF32173FE4}"/>
              </a:ext>
            </a:extLst>
          </p:cNvPr>
          <p:cNvSpPr>
            <a:spLocks noGrp="1"/>
          </p:cNvSpPr>
          <p:nvPr>
            <p:ph type="body" idx="1"/>
          </p:nvPr>
        </p:nvSpPr>
        <p:spPr/>
        <p:txBody>
          <a:bodyPr/>
          <a:lstStyle/>
          <a:p>
            <a:pPr algn="l"/>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class </a:t>
            </a:r>
            <a:r>
              <a:rPr lang="en-US" sz="1800" b="0" i="0" u="none" strike="noStrike" baseline="0" dirty="0">
                <a:solidFill>
                  <a:srgbClr val="000000"/>
                </a:solidFill>
                <a:latin typeface="+mj-lt"/>
              </a:rPr>
              <a:t>provides an alternate syntax for a function constructor and the extension of it via its prototype.</a:t>
            </a:r>
            <a:r>
              <a:rPr lang="en-US" sz="1800" b="0" i="0" u="none" strike="noStrike" baseline="0" dirty="0">
                <a:latin typeface="+mj-lt"/>
              </a:rPr>
              <a:t> </a:t>
            </a:r>
            <a:r>
              <a:rPr lang="en-US" sz="1800" dirty="0">
                <a:latin typeface="+mj-lt"/>
              </a:rPr>
              <a:t>I</a:t>
            </a:r>
            <a:r>
              <a:rPr lang="en-US" sz="1800" b="0" i="0" u="none" strike="noStrike" baseline="0" dirty="0">
                <a:latin typeface="+mj-lt"/>
              </a:rPr>
              <a:t>n reality, they are merely “syntactical sugar” for JavaScript’s </a:t>
            </a:r>
            <a:r>
              <a:rPr lang="en-CA" sz="1800" b="0" i="0" u="none" strike="noStrike" baseline="0" dirty="0">
                <a:latin typeface="+mj-lt"/>
              </a:rPr>
              <a:t>prototype approach to inheritance</a:t>
            </a:r>
          </a:p>
          <a:p>
            <a:pPr algn="l"/>
            <a:r>
              <a:rPr lang="en-US" sz="1800" b="0" i="0" u="none" strike="noStrike" baseline="0" dirty="0">
                <a:latin typeface="+mj-lt"/>
              </a:rPr>
              <a:t>While the class syntax provides a familiar alternate syntax for working with functions, the developer community has not universally adopted it</a:t>
            </a:r>
          </a:p>
          <a:p>
            <a:pPr algn="l"/>
            <a:r>
              <a:rPr lang="en-US" sz="1800" b="0" i="0" u="none" strike="noStrike" baseline="0" dirty="0">
                <a:latin typeface="+mj-lt"/>
              </a:rPr>
              <a:t>Regardless of these concerns, the React framework, which has become one of the most widely adopted frameworks in the past several years (and which is covered in Chapter 11), does use JavaScript class syntax, so it is likely that as a JavaScript developer you will encounter this syntax more and more moving forward.</a:t>
            </a:r>
            <a:endParaRPr lang="en-CA" dirty="0">
              <a:latin typeface="+mj-lt"/>
            </a:endParaRPr>
          </a:p>
        </p:txBody>
      </p:sp>
    </p:spTree>
    <p:extLst>
      <p:ext uri="{BB962C8B-B14F-4D97-AF65-F5344CB8AC3E}">
        <p14:creationId xmlns:p14="http://schemas.microsoft.com/office/powerpoint/2010/main" val="1572475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F19B-E2FD-451F-A82A-D7AC5D6CC819}"/>
              </a:ext>
            </a:extLst>
          </p:cNvPr>
          <p:cNvSpPr>
            <a:spLocks noGrp="1"/>
          </p:cNvSpPr>
          <p:nvPr>
            <p:ph type="title"/>
          </p:nvPr>
        </p:nvSpPr>
        <p:spPr/>
        <p:txBody>
          <a:bodyPr/>
          <a:lstStyle/>
          <a:p>
            <a:r>
              <a:rPr lang="en-CA" dirty="0"/>
              <a:t>Using a class</a:t>
            </a:r>
          </a:p>
        </p:txBody>
      </p:sp>
      <p:sp>
        <p:nvSpPr>
          <p:cNvPr id="10" name="TextBox 9" descr="LISTING 4.2 Embedded styles example">
            <a:extLst>
              <a:ext uri="{FF2B5EF4-FFF2-40B4-BE49-F238E27FC236}">
                <a16:creationId xmlns:a16="http://schemas.microsoft.com/office/drawing/2014/main" id="{0656D861-F0C4-4C49-A954-F59F49A11823}"/>
              </a:ext>
            </a:extLst>
          </p:cNvPr>
          <p:cNvSpPr txBox="1"/>
          <p:nvPr/>
        </p:nvSpPr>
        <p:spPr>
          <a:xfrm>
            <a:off x="419986" y="850603"/>
            <a:ext cx="8304028" cy="3680041"/>
          </a:xfrm>
          <a:prstGeom prst="rect">
            <a:avLst/>
          </a:prstGeom>
          <a:solidFill>
            <a:srgbClr val="E6F0F5"/>
          </a:solidFill>
        </p:spPr>
        <p:txBody>
          <a:bodyPr wrap="square" numCol="2" rtlCol="0">
            <a:noAutofit/>
          </a:bodyPr>
          <a:lstStyle/>
          <a:p>
            <a:pPr algn="l" defTabSz="180000"/>
            <a:r>
              <a:rPr lang="en-CA" b="1" i="0" u="none" strike="noStrike" baseline="0" dirty="0">
                <a:solidFill>
                  <a:srgbClr val="9A0000"/>
                </a:solidFill>
                <a:latin typeface="Calibri" panose="020F0502020204030204" pitchFamily="34" charset="0"/>
                <a:cs typeface="Calibri" panose="020F0502020204030204" pitchFamily="34" charset="0"/>
              </a:rPr>
              <a:t>class</a:t>
            </a:r>
            <a:r>
              <a:rPr lang="en-CA" b="0" i="0" u="none" strike="noStrike" baseline="0" dirty="0">
                <a:solidFill>
                  <a:srgbClr val="9A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Card {</a:t>
            </a:r>
          </a:p>
          <a:p>
            <a:pPr algn="l" defTabSz="180000"/>
            <a:r>
              <a:rPr lang="en-CA" dirty="0">
                <a:solidFill>
                  <a:schemeClr val="tx1"/>
                </a:solidFill>
                <a:latin typeface="Calibri" panose="020F0502020204030204" pitchFamily="34" charset="0"/>
                <a:cs typeface="Calibri" panose="020F0502020204030204" pitchFamily="34" charset="0"/>
              </a:rPr>
              <a:t>	</a:t>
            </a:r>
            <a:r>
              <a:rPr lang="en-US" b="0" i="1" u="none" strike="noStrike" baseline="0" dirty="0">
                <a:solidFill>
                  <a:schemeClr val="tx1"/>
                </a:solidFill>
                <a:latin typeface="Calibri" panose="020F0502020204030204" pitchFamily="34" charset="0"/>
                <a:cs typeface="Calibri" panose="020F0502020204030204" pitchFamily="34" charset="0"/>
              </a:rPr>
              <a:t>// constructor replaces the function constructor</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constructor(title, </a:t>
            </a:r>
            <a:r>
              <a:rPr lang="en-CA" b="0" i="0" u="none" strike="noStrike" baseline="0" dirty="0" err="1">
                <a:solidFill>
                  <a:schemeClr val="tx1"/>
                </a:solidFill>
                <a:latin typeface="Calibri" panose="020F0502020204030204" pitchFamily="34" charset="0"/>
                <a:cs typeface="Calibri" panose="020F0502020204030204" pitchFamily="34" charset="0"/>
              </a:rPr>
              <a:t>src</a:t>
            </a:r>
            <a:r>
              <a:rPr lang="en-CA" b="0" i="0" u="none" strike="noStrike" baseline="0" dirty="0">
                <a:solidFill>
                  <a:schemeClr val="tx1"/>
                </a:solidFill>
                <a:latin typeface="Calibri" panose="020F0502020204030204" pitchFamily="34" charset="0"/>
                <a:cs typeface="Calibri" panose="020F0502020204030204" pitchFamily="34" charset="0"/>
              </a:rPr>
              <a:t>, content)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this.title</a:t>
            </a:r>
            <a:r>
              <a:rPr lang="en-CA" b="0" i="0" u="none" strike="noStrike" baseline="0" dirty="0">
                <a:solidFill>
                  <a:schemeClr val="tx1"/>
                </a:solidFill>
                <a:latin typeface="Calibri" panose="020F0502020204030204" pitchFamily="34" charset="0"/>
                <a:cs typeface="Calibri" panose="020F0502020204030204" pitchFamily="34" charset="0"/>
              </a:rPr>
              <a:t> = title;</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this.src</a:t>
            </a:r>
            <a:r>
              <a:rPr lang="en-CA" b="0" i="0" u="none" strike="noStrike" baseline="0" dirty="0">
                <a:solidFill>
                  <a:schemeClr val="tx1"/>
                </a:solidFill>
                <a:latin typeface="Calibri" panose="020F0502020204030204" pitchFamily="34" charset="0"/>
                <a:cs typeface="Calibri" panose="020F0502020204030204" pitchFamily="34" charset="0"/>
              </a:rPr>
              <a:t> = </a:t>
            </a:r>
            <a:r>
              <a:rPr lang="en-CA" b="0" i="0" u="none" strike="noStrike" baseline="0" dirty="0" err="1">
                <a:solidFill>
                  <a:schemeClr val="tx1"/>
                </a:solidFill>
                <a:latin typeface="Calibri" panose="020F0502020204030204" pitchFamily="34" charset="0"/>
                <a:cs typeface="Calibri" panose="020F0502020204030204" pitchFamily="34" charset="0"/>
              </a:rPr>
              <a:t>src</a:t>
            </a:r>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this.content</a:t>
            </a:r>
            <a:r>
              <a:rPr lang="en-CA" b="0" i="0" u="none" strike="noStrike" baseline="0" dirty="0">
                <a:solidFill>
                  <a:schemeClr val="tx1"/>
                </a:solidFill>
                <a:latin typeface="Calibri" panose="020F0502020204030204" pitchFamily="34" charset="0"/>
                <a:cs typeface="Calibri" panose="020F0502020204030204" pitchFamily="34" charset="0"/>
              </a:rPr>
              <a:t> = content;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1" u="none" strike="noStrike" baseline="0" dirty="0">
                <a:solidFill>
                  <a:schemeClr val="tx1"/>
                </a:solidFill>
                <a:latin typeface="Calibri" panose="020F0502020204030204" pitchFamily="34" charset="0"/>
                <a:cs typeface="Calibri" panose="020F0502020204030204" pitchFamily="34" charset="0"/>
              </a:rPr>
              <a:t>	// class methods replace prototypes</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makeMarkup</a:t>
            </a:r>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return `&lt;div class="card"&gt; </a:t>
            </a:r>
          </a:p>
          <a:p>
            <a:pPr algn="l" defTabSz="180000"/>
            <a:r>
              <a:rPr lang="en-CA" dirty="0">
                <a:solidFill>
                  <a:schemeClr val="tx1"/>
                </a:solidFill>
                <a:latin typeface="Calibri" panose="020F0502020204030204" pitchFamily="34" charset="0"/>
                <a:cs typeface="Calibri" panose="020F0502020204030204" pitchFamily="34" charset="0"/>
              </a:rPr>
              <a:t>			</a:t>
            </a:r>
            <a:r>
              <a:rPr lang="en-CA" b="0" i="0" u="none" strike="noStrike" baseline="0" dirty="0">
                <a:solidFill>
                  <a:schemeClr val="tx1"/>
                </a:solidFill>
                <a:latin typeface="Calibri" panose="020F0502020204030204" pitchFamily="34" charset="0"/>
                <a:cs typeface="Calibri" panose="020F0502020204030204" pitchFamily="34" charset="0"/>
              </a:rPr>
              <a:t>&lt;</a:t>
            </a:r>
            <a:r>
              <a:rPr lang="en-CA" b="0" i="0" u="none" strike="noStrike" baseline="0" dirty="0" err="1">
                <a:solidFill>
                  <a:schemeClr val="tx1"/>
                </a:solidFill>
                <a:latin typeface="Calibri" panose="020F0502020204030204" pitchFamily="34" charset="0"/>
                <a:cs typeface="Calibri" panose="020F0502020204030204" pitchFamily="34" charset="0"/>
              </a:rPr>
              <a:t>img</a:t>
            </a:r>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src</a:t>
            </a:r>
            <a:r>
              <a:rPr lang="en-CA" b="0" i="0" u="none" strike="noStrike" baseline="0" dirty="0">
                <a:solidFill>
                  <a:schemeClr val="tx1"/>
                </a:solidFill>
                <a:latin typeface="Calibri" panose="020F0502020204030204" pitchFamily="34" charset="0"/>
                <a:cs typeface="Calibri" panose="020F0502020204030204" pitchFamily="34" charset="0"/>
              </a:rPr>
              <a:t>="${</a:t>
            </a:r>
            <a:r>
              <a:rPr lang="en-CA" b="0" i="0" u="none" strike="noStrike" baseline="0" dirty="0" err="1">
                <a:solidFill>
                  <a:schemeClr val="tx1"/>
                </a:solidFill>
                <a:latin typeface="Calibri" panose="020F0502020204030204" pitchFamily="34" charset="0"/>
                <a:cs typeface="Calibri" panose="020F0502020204030204" pitchFamily="34" charset="0"/>
              </a:rPr>
              <a:t>this.src</a:t>
            </a:r>
            <a:r>
              <a:rPr lang="en-CA" b="0" i="0" u="none" strike="noStrike" baseline="0" dirty="0">
                <a:solidFill>
                  <a:schemeClr val="tx1"/>
                </a:solidFill>
                <a:latin typeface="Calibri" panose="020F0502020204030204" pitchFamily="34" charset="0"/>
                <a:cs typeface="Calibri" panose="020F0502020204030204" pitchFamily="34" charset="0"/>
              </a:rPr>
              <a:t>}" alt="${</a:t>
            </a:r>
            <a:r>
              <a:rPr lang="en-CA" b="0" i="0" u="none" strike="noStrike" baseline="0" dirty="0" err="1">
                <a:solidFill>
                  <a:schemeClr val="tx1"/>
                </a:solidFill>
                <a:latin typeface="Calibri" panose="020F0502020204030204" pitchFamily="34" charset="0"/>
                <a:cs typeface="Calibri" panose="020F0502020204030204" pitchFamily="34" charset="0"/>
              </a:rPr>
              <a:t>this.title</a:t>
            </a:r>
            <a:r>
              <a:rPr lang="en-CA" b="0" i="0" u="none" strike="noStrike" baseline="0" dirty="0">
                <a:solidFill>
                  <a:schemeClr val="tx1"/>
                </a:solidFill>
                <a:latin typeface="Calibri" panose="020F0502020204030204" pitchFamily="34" charset="0"/>
                <a:cs typeface="Calibri" panose="020F0502020204030204" pitchFamily="34" charset="0"/>
              </a:rPr>
              <a:t>}" &gt;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&lt;h4&gt;${</a:t>
            </a:r>
            <a:r>
              <a:rPr lang="en-CA" b="0" i="0" u="none" strike="noStrike" baseline="0" dirty="0" err="1">
                <a:solidFill>
                  <a:schemeClr val="tx1"/>
                </a:solidFill>
                <a:latin typeface="Calibri" panose="020F0502020204030204" pitchFamily="34" charset="0"/>
                <a:cs typeface="Calibri" panose="020F0502020204030204" pitchFamily="34" charset="0"/>
              </a:rPr>
              <a:t>this.title</a:t>
            </a:r>
            <a:r>
              <a:rPr lang="en-CA" b="0" i="0" u="none" strike="noStrike" baseline="0" dirty="0">
                <a:solidFill>
                  <a:schemeClr val="tx1"/>
                </a:solidFill>
                <a:latin typeface="Calibri" panose="020F0502020204030204" pitchFamily="34" charset="0"/>
                <a:cs typeface="Calibri" panose="020F0502020204030204" pitchFamily="34" charset="0"/>
              </a:rPr>
              <a:t>}&lt;/h4&gt;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&lt;p&gt;${</a:t>
            </a:r>
            <a:r>
              <a:rPr lang="en-CA" b="0" i="0" u="none" strike="noStrike" baseline="0" dirty="0" err="1">
                <a:solidFill>
                  <a:schemeClr val="tx1"/>
                </a:solidFill>
                <a:latin typeface="Calibri" panose="020F0502020204030204" pitchFamily="34" charset="0"/>
                <a:cs typeface="Calibri" panose="020F0502020204030204" pitchFamily="34" charset="0"/>
              </a:rPr>
              <a:t>this.content</a:t>
            </a:r>
            <a:r>
              <a:rPr lang="en-CA" b="0" i="0" u="none" strike="noStrike" baseline="0" dirty="0">
                <a:solidFill>
                  <a:schemeClr val="tx1"/>
                </a:solidFill>
                <a:latin typeface="Calibri" panose="020F0502020204030204" pitchFamily="34" charset="0"/>
                <a:cs typeface="Calibri" panose="020F0502020204030204" pitchFamily="34" charset="0"/>
              </a:rPr>
              <a:t>}&lt;/p&gt;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&lt;/div&gt;`;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 notice the function property shorthand syntax</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makeElement</a:t>
            </a:r>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let </a:t>
            </a:r>
            <a:r>
              <a:rPr lang="en-US" b="0" i="0" u="none" strike="noStrike" baseline="0" dirty="0" err="1">
                <a:solidFill>
                  <a:schemeClr val="tx1"/>
                </a:solidFill>
                <a:latin typeface="Calibri" panose="020F0502020204030204" pitchFamily="34" charset="0"/>
                <a:cs typeface="Calibri" panose="020F0502020204030204" pitchFamily="34" charset="0"/>
              </a:rPr>
              <a:t>cardDiv</a:t>
            </a:r>
            <a:r>
              <a:rPr lang="en-US" b="0" i="0" u="none" strike="noStrike" baseline="0" dirty="0">
                <a:solidFill>
                  <a:schemeClr val="tx1"/>
                </a:solidFill>
                <a:latin typeface="Calibri" panose="020F0502020204030204" pitchFamily="34" charset="0"/>
                <a:cs typeface="Calibri" panose="020F0502020204030204" pitchFamily="34" charset="0"/>
              </a:rPr>
              <a:t> = </a:t>
            </a:r>
            <a:r>
              <a:rPr lang="en-US" b="0" i="0" u="none" strike="noStrike" baseline="0" dirty="0" err="1">
                <a:solidFill>
                  <a:schemeClr val="tx1"/>
                </a:solidFill>
                <a:latin typeface="Calibri" panose="020F0502020204030204" pitchFamily="34" charset="0"/>
                <a:cs typeface="Calibri" panose="020F0502020204030204" pitchFamily="34" charset="0"/>
              </a:rPr>
              <a:t>document.createElement</a:t>
            </a:r>
            <a:r>
              <a:rPr lang="en-US" b="0" i="0" u="none" strike="noStrike" baseline="0" dirty="0">
                <a:solidFill>
                  <a:schemeClr val="tx1"/>
                </a:solidFill>
                <a:latin typeface="Calibri" panose="020F0502020204030204" pitchFamily="34" charset="0"/>
                <a:cs typeface="Calibri" panose="020F0502020204030204" pitchFamily="34" charset="0"/>
              </a:rPr>
              <a:t>('div’);</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return </a:t>
            </a:r>
            <a:r>
              <a:rPr lang="en-CA" b="0" i="0" u="none" strike="noStrike" baseline="0" dirty="0" err="1">
                <a:solidFill>
                  <a:schemeClr val="tx1"/>
                </a:solidFill>
                <a:latin typeface="Calibri" panose="020F0502020204030204" pitchFamily="34" charset="0"/>
                <a:cs typeface="Calibri" panose="020F0502020204030204" pitchFamily="34" charset="0"/>
              </a:rPr>
              <a:t>cardDiv</a:t>
            </a:r>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endParaRPr lang="en-CA" b="0" i="0" u="none" strike="noStrike" baseline="0" dirty="0">
              <a:solidFill>
                <a:schemeClr val="tx1"/>
              </a:solidFill>
              <a:latin typeface="Calibri" panose="020F0502020204030204" pitchFamily="34" charset="0"/>
              <a:cs typeface="Calibri" panose="020F0502020204030204" pitchFamily="34" charset="0"/>
            </a:endParaRPr>
          </a:p>
          <a:p>
            <a:pPr algn="l" defTabSz="180000"/>
            <a:r>
              <a:rPr lang="en-CA" b="0" i="1" u="none" strike="noStrike" baseline="0" dirty="0">
                <a:solidFill>
                  <a:schemeClr val="tx1"/>
                </a:solidFill>
                <a:latin typeface="Calibri" panose="020F0502020204030204" pitchFamily="34" charset="0"/>
                <a:cs typeface="Calibri" panose="020F0502020204030204" pitchFamily="34" charset="0"/>
              </a:rPr>
              <a:t>// Use the class</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const container = </a:t>
            </a:r>
            <a:r>
              <a:rPr lang="en-CA" b="0" i="0" u="none" strike="noStrike" baseline="0" dirty="0" err="1">
                <a:solidFill>
                  <a:schemeClr val="tx1"/>
                </a:solidFill>
                <a:latin typeface="Calibri" panose="020F0502020204030204" pitchFamily="34" charset="0"/>
                <a:cs typeface="Calibri" panose="020F0502020204030204" pitchFamily="34" charset="0"/>
              </a:rPr>
              <a:t>document.querySelector</a:t>
            </a:r>
            <a:r>
              <a:rPr lang="en-CA" b="0" i="0" u="none" strike="noStrike" baseline="0" dirty="0">
                <a:solidFill>
                  <a:schemeClr val="tx1"/>
                </a:solidFill>
                <a:latin typeface="Calibri" panose="020F0502020204030204" pitchFamily="34" charset="0"/>
                <a:cs typeface="Calibri" panose="020F0502020204030204" pitchFamily="34" charset="0"/>
              </a:rPr>
              <a:t>("#container");</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const c1 = new Card("Van Gogh", "images/019170.jpg", "Self Portrait");</a:t>
            </a:r>
          </a:p>
          <a:p>
            <a:pPr algn="l" defTabSz="180000"/>
            <a:r>
              <a:rPr lang="en-CA" b="0" i="0" u="none" strike="noStrike" baseline="0" dirty="0" err="1">
                <a:solidFill>
                  <a:srgbClr val="000000"/>
                </a:solidFill>
                <a:latin typeface="Calibri" panose="020F0502020204030204" pitchFamily="34" charset="0"/>
                <a:cs typeface="Calibri" panose="020F0502020204030204" pitchFamily="34" charset="0"/>
              </a:rPr>
              <a:t>container.append</a:t>
            </a:r>
            <a:r>
              <a:rPr lang="en-CA" b="0" i="0" u="none" strike="noStrike" baseline="0" dirty="0">
                <a:solidFill>
                  <a:srgbClr val="000000"/>
                </a:solidFill>
                <a:latin typeface="Calibri" panose="020F0502020204030204" pitchFamily="34" charset="0"/>
                <a:cs typeface="Calibri" panose="020F0502020204030204" pitchFamily="34" charset="0"/>
              </a:rPr>
              <a:t>( c1.makeElement() );</a:t>
            </a:r>
          </a:p>
          <a:p>
            <a:pPr algn="l" defTabSz="180000"/>
            <a:endParaRPr lang="en-CA" dirty="0">
              <a:latin typeface="Calibri" panose="020F0502020204030204" pitchFamily="34" charset="0"/>
              <a:cs typeface="Calibri" panose="020F0502020204030204" pitchFamily="34" charset="0"/>
            </a:endParaRPr>
          </a:p>
          <a:p>
            <a:pPr algn="l" defTabSz="180000"/>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99457512-74F1-4D01-88BB-8ACD586DDC11}"/>
              </a:ext>
            </a:extLst>
          </p:cNvPr>
          <p:cNvSpPr txBox="1"/>
          <p:nvPr/>
        </p:nvSpPr>
        <p:spPr>
          <a:xfrm>
            <a:off x="419986" y="4497572"/>
            <a:ext cx="491224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10.7 </a:t>
            </a:r>
            <a:r>
              <a:rPr lang="en-US" sz="1200" b="0" i="0" u="none" strike="noStrike" baseline="0" dirty="0">
                <a:solidFill>
                  <a:srgbClr val="000000"/>
                </a:solidFill>
                <a:latin typeface="+mj-lt"/>
              </a:rPr>
              <a:t>Implementing Listing 10.5 (slide 13) using class syntax</a:t>
            </a:r>
            <a:endParaRPr lang="en-CA" sz="1200" dirty="0">
              <a:latin typeface="+mj-lt"/>
            </a:endParaRPr>
          </a:p>
        </p:txBody>
      </p:sp>
    </p:spTree>
    <p:extLst>
      <p:ext uri="{BB962C8B-B14F-4D97-AF65-F5344CB8AC3E}">
        <p14:creationId xmlns:p14="http://schemas.microsoft.com/office/powerpoint/2010/main" val="3431522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865A3-56BA-42EC-94B2-8BF36A55BF9F}"/>
              </a:ext>
            </a:extLst>
          </p:cNvPr>
          <p:cNvSpPr>
            <a:spLocks noGrp="1"/>
          </p:cNvSpPr>
          <p:nvPr>
            <p:ph type="title"/>
          </p:nvPr>
        </p:nvSpPr>
        <p:spPr/>
        <p:txBody>
          <a:bodyPr/>
          <a:lstStyle/>
          <a:p>
            <a:r>
              <a:rPr lang="en-CA" dirty="0"/>
              <a:t>Extending classes and more</a:t>
            </a:r>
          </a:p>
        </p:txBody>
      </p:sp>
      <p:sp>
        <p:nvSpPr>
          <p:cNvPr id="3" name="Text Placeholder 2">
            <a:extLst>
              <a:ext uri="{FF2B5EF4-FFF2-40B4-BE49-F238E27FC236}">
                <a16:creationId xmlns:a16="http://schemas.microsoft.com/office/drawing/2014/main" id="{D3F302B7-C9C1-4816-9EDC-F8FEE18AEF99}"/>
              </a:ext>
            </a:extLst>
          </p:cNvPr>
          <p:cNvSpPr>
            <a:spLocks noGrp="1"/>
          </p:cNvSpPr>
          <p:nvPr>
            <p:ph type="body" idx="1"/>
          </p:nvPr>
        </p:nvSpPr>
        <p:spPr/>
        <p:txBody>
          <a:bodyPr/>
          <a:lstStyle/>
          <a:p>
            <a:pPr marL="114300" indent="0" algn="l">
              <a:buNone/>
            </a:pPr>
            <a:r>
              <a:rPr lang="en-US" sz="1800" b="0" i="0" u="none" strike="noStrike" baseline="0" dirty="0">
                <a:latin typeface="+mj-lt"/>
              </a:rPr>
              <a:t>There are additional syntactical features of classes in JavaScript, including getters/ setters and static functions that we are not covering.</a:t>
            </a:r>
            <a:br>
              <a:rPr lang="en-US" sz="1800" b="0" i="0" u="none" strike="noStrike" baseline="0" dirty="0">
                <a:latin typeface="+mj-lt"/>
              </a:rPr>
            </a:br>
            <a:br>
              <a:rPr lang="en-US" sz="1800" b="0" i="0" u="none" strike="noStrike" baseline="0" dirty="0">
                <a:latin typeface="+mj-lt"/>
              </a:rPr>
            </a:br>
            <a:r>
              <a:rPr lang="en-US" sz="1800" b="0" i="0" u="none" strike="noStrike" baseline="0" dirty="0">
                <a:latin typeface="+mj-lt"/>
              </a:rPr>
              <a:t>Extending classes is one advanced feature worth noting. T</a:t>
            </a:r>
            <a:r>
              <a:rPr lang="en-CA" sz="1800" b="0" i="0" u="none" strike="noStrike" baseline="0" dirty="0">
                <a:latin typeface="+mj-lt"/>
              </a:rPr>
              <a:t>he </a:t>
            </a:r>
            <a:r>
              <a:rPr lang="en-CA" sz="1800" b="1" i="0" u="none" strike="noStrike" baseline="0" dirty="0">
                <a:latin typeface="+mj-lt"/>
              </a:rPr>
              <a:t>extends</a:t>
            </a:r>
            <a:r>
              <a:rPr lang="en-CA" sz="1800" b="0" i="0" u="none" strike="noStrike" baseline="0" dirty="0">
                <a:latin typeface="+mj-lt"/>
              </a:rPr>
              <a:t> keyword lets a class</a:t>
            </a:r>
            <a:r>
              <a:rPr lang="en-US" sz="1800" b="0" i="0" u="none" strike="noStrike" baseline="0" dirty="0">
                <a:latin typeface="+mj-lt"/>
              </a:rPr>
              <a:t> inherit the properties and methods of another class as with class-based programming languages such as Java or C#</a:t>
            </a:r>
          </a:p>
          <a:p>
            <a:pPr marL="571500" lvl="1" indent="0">
              <a:buNone/>
            </a:pPr>
            <a:r>
              <a:rPr lang="en-CA" b="0" i="0" u="none" strike="noStrike" baseline="0" dirty="0">
                <a:solidFill>
                  <a:srgbClr val="000000"/>
                </a:solidFill>
                <a:latin typeface="Calibri" panose="020F0502020204030204" pitchFamily="34" charset="0"/>
                <a:cs typeface="Calibri" panose="020F0502020204030204" pitchFamily="34" charset="0"/>
              </a:rPr>
              <a:t>class </a:t>
            </a:r>
            <a:r>
              <a:rPr lang="en-CA" b="0" i="0" u="none" strike="noStrike" baseline="0" dirty="0" err="1">
                <a:solidFill>
                  <a:srgbClr val="000000"/>
                </a:solidFill>
                <a:latin typeface="Calibri" panose="020F0502020204030204" pitchFamily="34" charset="0"/>
                <a:cs typeface="Calibri" panose="020F0502020204030204" pitchFamily="34" charset="0"/>
              </a:rPr>
              <a:t>AnimatedCard</a:t>
            </a: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a:solidFill>
                  <a:srgbClr val="9A0000"/>
                </a:solidFill>
                <a:latin typeface="Calibri" panose="020F0502020204030204" pitchFamily="34" charset="0"/>
                <a:cs typeface="Calibri" panose="020F0502020204030204" pitchFamily="34" charset="0"/>
              </a:rPr>
              <a:t>extends </a:t>
            </a:r>
            <a:r>
              <a:rPr lang="en-CA" b="0" i="0" u="none" strike="noStrike" baseline="0" dirty="0">
                <a:solidFill>
                  <a:srgbClr val="000000"/>
                </a:solidFill>
                <a:latin typeface="Calibri" panose="020F0502020204030204" pitchFamily="34" charset="0"/>
                <a:cs typeface="Calibri" panose="020F0502020204030204" pitchFamily="34" charset="0"/>
              </a:rPr>
              <a:t>Card {</a:t>
            </a:r>
          </a:p>
          <a:p>
            <a:pPr marL="571500" lvl="1" indent="0">
              <a:buNone/>
            </a:pPr>
            <a:r>
              <a:rPr lang="en-CA" b="0" i="0" u="none" strike="noStrike" baseline="0" dirty="0">
                <a:solidFill>
                  <a:srgbClr val="000000"/>
                </a:solidFill>
                <a:latin typeface="Calibri" panose="020F0502020204030204" pitchFamily="34" charset="0"/>
                <a:cs typeface="Calibri" panose="020F0502020204030204" pitchFamily="34" charset="0"/>
              </a:rPr>
              <a:t>	constructor(title, </a:t>
            </a:r>
            <a:r>
              <a:rPr lang="en-CA" b="0" i="0" u="none" strike="noStrike" baseline="0" dirty="0" err="1">
                <a:solidFill>
                  <a:srgbClr val="000000"/>
                </a:solidFill>
                <a:latin typeface="Calibri" panose="020F0502020204030204" pitchFamily="34" charset="0"/>
                <a:cs typeface="Calibri" panose="020F0502020204030204" pitchFamily="34" charset="0"/>
              </a:rPr>
              <a:t>src</a:t>
            </a:r>
            <a:r>
              <a:rPr lang="en-CA" b="0" i="0" u="none" strike="noStrike" baseline="0" dirty="0">
                <a:solidFill>
                  <a:srgbClr val="000000"/>
                </a:solidFill>
                <a:latin typeface="Calibri" panose="020F0502020204030204" pitchFamily="34" charset="0"/>
                <a:cs typeface="Calibri" panose="020F0502020204030204" pitchFamily="34" charset="0"/>
              </a:rPr>
              <a:t>, content, effect) {</a:t>
            </a:r>
          </a:p>
          <a:p>
            <a:pPr marL="571500" lvl="1" indent="0">
              <a:buNone/>
            </a:pPr>
            <a:r>
              <a:rPr lang="en-CA" b="0" i="0" u="none" strike="noStrike" baseline="0" dirty="0">
                <a:solidFill>
                  <a:srgbClr val="9A0000"/>
                </a:solidFill>
                <a:latin typeface="Calibri" panose="020F0502020204030204" pitchFamily="34" charset="0"/>
                <a:cs typeface="Calibri" panose="020F0502020204030204" pitchFamily="34" charset="0"/>
              </a:rPr>
              <a:t>	super(title, </a:t>
            </a:r>
            <a:r>
              <a:rPr lang="en-CA" b="0" i="0" u="none" strike="noStrike" baseline="0" dirty="0" err="1">
                <a:solidFill>
                  <a:srgbClr val="9A0000"/>
                </a:solidFill>
                <a:latin typeface="Calibri" panose="020F0502020204030204" pitchFamily="34" charset="0"/>
                <a:cs typeface="Calibri" panose="020F0502020204030204" pitchFamily="34" charset="0"/>
              </a:rPr>
              <a:t>src</a:t>
            </a:r>
            <a:r>
              <a:rPr lang="en-CA" b="0" i="0" u="none" strike="noStrike" baseline="0" dirty="0">
                <a:solidFill>
                  <a:srgbClr val="9A0000"/>
                </a:solidFill>
                <a:latin typeface="Calibri" panose="020F0502020204030204" pitchFamily="34" charset="0"/>
                <a:cs typeface="Calibri" panose="020F0502020204030204" pitchFamily="34" charset="0"/>
              </a:rPr>
              <a:t>, content)</a:t>
            </a:r>
          </a:p>
          <a:p>
            <a:pPr marL="571500" lvl="1" indent="0">
              <a:buNone/>
            </a:pP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this.effect</a:t>
            </a:r>
            <a:r>
              <a:rPr lang="en-CA" b="0" i="0" u="none" strike="noStrike" baseline="0" dirty="0">
                <a:solidFill>
                  <a:srgbClr val="000000"/>
                </a:solidFill>
                <a:latin typeface="Calibri" panose="020F0502020204030204" pitchFamily="34" charset="0"/>
                <a:cs typeface="Calibri" panose="020F0502020204030204" pitchFamily="34" charset="0"/>
              </a:rPr>
              <a:t>=effect;</a:t>
            </a:r>
          </a:p>
          <a:p>
            <a:pPr marL="571500" lvl="1" indent="0">
              <a:buNone/>
            </a:pPr>
            <a:r>
              <a:rPr lang="en-CA" b="0" i="0" u="none" strike="noStrike" baseline="0" dirty="0">
                <a:solidFill>
                  <a:srgbClr val="000000"/>
                </a:solidFill>
                <a:latin typeface="Calibri" panose="020F0502020204030204" pitchFamily="34" charset="0"/>
                <a:cs typeface="Calibri" panose="020F0502020204030204" pitchFamily="34" charset="0"/>
              </a:rPr>
              <a:t>}</a:t>
            </a:r>
          </a:p>
          <a:p>
            <a:pPr marL="114300" indent="0" algn="l">
              <a:buNone/>
            </a:pPr>
            <a:endParaRPr lang="en-CA" dirty="0">
              <a:latin typeface="+mj-lt"/>
            </a:endParaRPr>
          </a:p>
        </p:txBody>
      </p:sp>
    </p:spTree>
    <p:extLst>
      <p:ext uri="{BB962C8B-B14F-4D97-AF65-F5344CB8AC3E}">
        <p14:creationId xmlns:p14="http://schemas.microsoft.com/office/powerpoint/2010/main" val="2094235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91394-1C21-4D92-B6FF-3112DD68E3CF}"/>
              </a:ext>
            </a:extLst>
          </p:cNvPr>
          <p:cNvSpPr>
            <a:spLocks noGrp="1"/>
          </p:cNvSpPr>
          <p:nvPr>
            <p:ph type="title"/>
          </p:nvPr>
        </p:nvSpPr>
        <p:spPr/>
        <p:txBody>
          <a:bodyPr/>
          <a:lstStyle/>
          <a:p>
            <a:r>
              <a:rPr lang="en-CA" dirty="0"/>
              <a:t>Name Conflicts</a:t>
            </a:r>
          </a:p>
        </p:txBody>
      </p:sp>
      <p:sp>
        <p:nvSpPr>
          <p:cNvPr id="3" name="Text Placeholder 2">
            <a:extLst>
              <a:ext uri="{FF2B5EF4-FFF2-40B4-BE49-F238E27FC236}">
                <a16:creationId xmlns:a16="http://schemas.microsoft.com/office/drawing/2014/main" id="{3EBB33D2-05EA-4A6F-B950-2943888F3374}"/>
              </a:ext>
            </a:extLst>
          </p:cNvPr>
          <p:cNvSpPr>
            <a:spLocks noGrp="1"/>
          </p:cNvSpPr>
          <p:nvPr>
            <p:ph type="body" idx="1"/>
          </p:nvPr>
        </p:nvSpPr>
        <p:spPr>
          <a:xfrm>
            <a:off x="457200" y="1081088"/>
            <a:ext cx="3988191" cy="3532476"/>
          </a:xfrm>
        </p:spPr>
        <p:txBody>
          <a:bodyPr/>
          <a:lstStyle/>
          <a:p>
            <a:pPr marL="114300" indent="0" algn="l">
              <a:buNone/>
            </a:pPr>
            <a:r>
              <a:rPr lang="en-US" sz="1800" b="0" i="0" u="none" strike="noStrike" baseline="0" dirty="0">
                <a:latin typeface="+mj-lt"/>
              </a:rPr>
              <a:t>As shown in Figure 10.5, complex contemporary JavaScript applications might contain hundreds of literals defined in dozens of .</a:t>
            </a:r>
            <a:r>
              <a:rPr lang="en-US" sz="1800" b="0" i="0" u="none" strike="noStrike" baseline="0" dirty="0" err="1">
                <a:latin typeface="+mj-lt"/>
              </a:rPr>
              <a:t>js</a:t>
            </a:r>
            <a:r>
              <a:rPr lang="en-US" sz="1800" b="0" i="0" u="none" strike="noStrike" baseline="0" dirty="0">
                <a:latin typeface="+mj-lt"/>
              </a:rPr>
              <a:t> files, so some way of preventing name conflicts becomes especially important</a:t>
            </a:r>
            <a:endParaRPr lang="en-CA" dirty="0">
              <a:latin typeface="+mj-lt"/>
            </a:endParaRPr>
          </a:p>
        </p:txBody>
      </p:sp>
      <p:pic>
        <p:nvPicPr>
          <p:cNvPr id="5" name="Picture 4" descr="FIGURE 10.5 Name conflicts in JavaScript">
            <a:extLst>
              <a:ext uri="{FF2B5EF4-FFF2-40B4-BE49-F238E27FC236}">
                <a16:creationId xmlns:a16="http://schemas.microsoft.com/office/drawing/2014/main" id="{E018F814-C069-4C51-8135-C6E28B81EEED}"/>
              </a:ext>
            </a:extLst>
          </p:cNvPr>
          <p:cNvPicPr>
            <a:picLocks noChangeAspect="1"/>
          </p:cNvPicPr>
          <p:nvPr/>
        </p:nvPicPr>
        <p:blipFill>
          <a:blip r:embed="rId2"/>
          <a:stretch>
            <a:fillRect/>
          </a:stretch>
        </p:blipFill>
        <p:spPr>
          <a:xfrm>
            <a:off x="4698609" y="162835"/>
            <a:ext cx="3988191" cy="4354129"/>
          </a:xfrm>
          <a:prstGeom prst="rect">
            <a:avLst/>
          </a:prstGeom>
        </p:spPr>
      </p:pic>
    </p:spTree>
    <p:extLst>
      <p:ext uri="{BB962C8B-B14F-4D97-AF65-F5344CB8AC3E}">
        <p14:creationId xmlns:p14="http://schemas.microsoft.com/office/powerpoint/2010/main" val="3695084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7EA0E-59BD-49C4-A6C7-5DE3ED5B6E8E}"/>
              </a:ext>
            </a:extLst>
          </p:cNvPr>
          <p:cNvSpPr>
            <a:spLocks noGrp="1"/>
          </p:cNvSpPr>
          <p:nvPr>
            <p:ph type="title"/>
          </p:nvPr>
        </p:nvSpPr>
        <p:spPr/>
        <p:txBody>
          <a:bodyPr/>
          <a:lstStyle/>
          <a:p>
            <a:r>
              <a:rPr lang="en-CA" dirty="0"/>
              <a:t>Modules</a:t>
            </a:r>
          </a:p>
        </p:txBody>
      </p:sp>
      <p:sp>
        <p:nvSpPr>
          <p:cNvPr id="3" name="Text Placeholder 2">
            <a:extLst>
              <a:ext uri="{FF2B5EF4-FFF2-40B4-BE49-F238E27FC236}">
                <a16:creationId xmlns:a16="http://schemas.microsoft.com/office/drawing/2014/main" id="{DEC83B94-6A2E-4F6C-8CEF-D7AA9BC15B5C}"/>
              </a:ext>
            </a:extLst>
          </p:cNvPr>
          <p:cNvSpPr>
            <a:spLocks noGrp="1"/>
          </p:cNvSpPr>
          <p:nvPr>
            <p:ph type="body" idx="1"/>
          </p:nvPr>
        </p:nvSpPr>
        <p:spPr/>
        <p:txBody>
          <a:bodyPr/>
          <a:lstStyle/>
          <a:p>
            <a:pPr marL="114300" indent="0" algn="l">
              <a:buNone/>
            </a:pPr>
            <a:r>
              <a:rPr lang="en-CA" sz="1800" b="0" i="0" u="none" strike="noStrike" baseline="0" dirty="0">
                <a:solidFill>
                  <a:srgbClr val="000000"/>
                </a:solidFill>
                <a:latin typeface="+mj-lt"/>
              </a:rPr>
              <a:t>An ES6 </a:t>
            </a:r>
            <a:r>
              <a:rPr lang="en-US" sz="1800" b="1" i="0" u="none" strike="noStrike" baseline="0" dirty="0">
                <a:solidFill>
                  <a:srgbClr val="009A9A"/>
                </a:solidFill>
                <a:latin typeface="+mj-lt"/>
              </a:rPr>
              <a:t>module </a:t>
            </a:r>
            <a:r>
              <a:rPr lang="en-US" sz="1800" b="0" i="0" u="none" strike="noStrike" baseline="0" dirty="0">
                <a:solidFill>
                  <a:srgbClr val="000000"/>
                </a:solidFill>
                <a:latin typeface="+mj-lt"/>
              </a:rPr>
              <a:t>is simply a file that contains JavaScript.</a:t>
            </a:r>
            <a:r>
              <a:rPr lang="en-US" sz="1800" b="0" i="0" u="none" strike="noStrike" baseline="0" dirty="0">
                <a:latin typeface="+mj-lt"/>
              </a:rPr>
              <a:t> Unlike a regular JavaScript external file, literals defined within the module are scoped to that module.</a:t>
            </a:r>
          </a:p>
          <a:p>
            <a:pPr marL="114300" indent="0" algn="l">
              <a:buNone/>
            </a:pPr>
            <a:r>
              <a:rPr lang="en-US" sz="1800" b="0" i="0" u="none" strike="noStrike" baseline="0" dirty="0">
                <a:solidFill>
                  <a:srgbClr val="000000"/>
                </a:solidFill>
                <a:latin typeface="+mj-lt"/>
              </a:rPr>
              <a:t>You do have to tell the browser that a JavaScript file is a module and not just a regular external JavaScript file within the &lt;script&gt; element. This is achieved via the type attribute as shown </a:t>
            </a:r>
            <a:r>
              <a:rPr lang="en-CA" sz="1800" b="0" i="0" u="none" strike="noStrike" baseline="0" dirty="0">
                <a:solidFill>
                  <a:srgbClr val="000000"/>
                </a:solidFill>
                <a:latin typeface="+mj-lt"/>
              </a:rPr>
              <a:t>in the following:</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&lt;script </a:t>
            </a:r>
            <a:r>
              <a:rPr lang="en-CA" sz="1800" b="0" i="0" u="none" strike="noStrike" baseline="0" dirty="0" err="1">
                <a:solidFill>
                  <a:srgbClr val="000000"/>
                </a:solidFill>
                <a:latin typeface="Calibri" panose="020F0502020204030204" pitchFamily="34" charset="0"/>
                <a:cs typeface="Calibri" panose="020F0502020204030204" pitchFamily="34" charset="0"/>
              </a:rPr>
              <a:t>src</a:t>
            </a:r>
            <a:r>
              <a:rPr lang="en-CA" sz="1800" b="0" i="0" u="none" strike="noStrike" baseline="0" dirty="0">
                <a:solidFill>
                  <a:srgbClr val="000000"/>
                </a:solidFill>
                <a:latin typeface="Calibri" panose="020F0502020204030204" pitchFamily="34" charset="0"/>
                <a:cs typeface="Calibri" panose="020F0502020204030204" pitchFamily="34" charset="0"/>
              </a:rPr>
              <a:t>="art.js" </a:t>
            </a:r>
            <a:r>
              <a:rPr lang="en-CA" sz="1800" b="0" i="0" u="none" strike="noStrike" baseline="0" dirty="0">
                <a:solidFill>
                  <a:srgbClr val="9A0000"/>
                </a:solidFill>
                <a:latin typeface="Calibri" panose="020F0502020204030204" pitchFamily="34" charset="0"/>
                <a:cs typeface="Calibri" panose="020F0502020204030204" pitchFamily="34" charset="0"/>
              </a:rPr>
              <a:t>type="module"</a:t>
            </a:r>
            <a:r>
              <a:rPr lang="en-CA" sz="1800" b="0" i="0" u="none" strike="noStrike" baseline="0" dirty="0">
                <a:solidFill>
                  <a:srgbClr val="000000"/>
                </a:solidFill>
                <a:latin typeface="Calibri" panose="020F0502020204030204" pitchFamily="34" charset="0"/>
                <a:cs typeface="Calibri" panose="020F0502020204030204" pitchFamily="34" charset="0"/>
              </a:rPr>
              <a:t>&gt;&lt;/script&gt;</a:t>
            </a:r>
          </a:p>
          <a:p>
            <a:pPr marL="114300" indent="0">
              <a:buNone/>
            </a:pPr>
            <a:r>
              <a:rPr lang="en-US" sz="1800" b="0" i="0" u="none" strike="noStrike" baseline="0" dirty="0">
                <a:solidFill>
                  <a:srgbClr val="000000"/>
                </a:solidFill>
                <a:latin typeface="+mj-lt"/>
                <a:cs typeface="Calibri" panose="020F0502020204030204" pitchFamily="34" charset="0"/>
              </a:rPr>
              <a:t>Within a module, any literals are private to that module. To make content in the module file available to other scripts outside the module, you have to make use of the </a:t>
            </a:r>
            <a:r>
              <a:rPr lang="en-US" sz="1800" b="1" i="0" u="none" strike="noStrike" baseline="0" dirty="0">
                <a:solidFill>
                  <a:srgbClr val="000000"/>
                </a:solidFill>
                <a:latin typeface="+mj-lt"/>
                <a:cs typeface="Calibri" panose="020F0502020204030204" pitchFamily="34" charset="0"/>
              </a:rPr>
              <a:t>export</a:t>
            </a:r>
            <a:r>
              <a:rPr lang="en-US" sz="1800" b="0" i="0" u="none" strike="noStrike" baseline="0" dirty="0">
                <a:solidFill>
                  <a:srgbClr val="000000"/>
                </a:solidFill>
                <a:latin typeface="+mj-lt"/>
                <a:cs typeface="Calibri" panose="020F0502020204030204" pitchFamily="34" charset="0"/>
              </a:rPr>
              <a:t> keyword.</a:t>
            </a:r>
            <a:endParaRPr lang="en-CA" sz="1800" b="0" i="0" u="none" strike="noStrike" baseline="0" dirty="0">
              <a:solidFill>
                <a:srgbClr val="000000"/>
              </a:solidFill>
              <a:latin typeface="+mj-lt"/>
              <a:cs typeface="Calibri" panose="020F0502020204030204" pitchFamily="34" charset="0"/>
            </a:endParaRPr>
          </a:p>
        </p:txBody>
      </p:sp>
    </p:spTree>
    <p:extLst>
      <p:ext uri="{BB962C8B-B14F-4D97-AF65-F5344CB8AC3E}">
        <p14:creationId xmlns:p14="http://schemas.microsoft.com/office/powerpoint/2010/main" val="3033532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Additional language features in JavaScript</a:t>
            </a:r>
          </a:p>
          <a:p>
            <a:pPr algn="l"/>
            <a:r>
              <a:rPr lang="en-US" sz="1800" b="0" i="0" u="none" strike="noStrike" baseline="0" dirty="0">
                <a:solidFill>
                  <a:schemeClr val="tx1"/>
                </a:solidFill>
                <a:latin typeface="+mj-lt"/>
              </a:rPr>
              <a:t>How to asynchronously consume web APIs in JavaScript</a:t>
            </a:r>
          </a:p>
          <a:p>
            <a:pPr algn="l"/>
            <a:r>
              <a:rPr lang="en-US" sz="1800" b="0" i="0" u="none" strike="noStrike" baseline="0" dirty="0">
                <a:solidFill>
                  <a:schemeClr val="tx1"/>
                </a:solidFill>
                <a:latin typeface="+mj-lt"/>
              </a:rPr>
              <a:t>Extend the capabilities of your pages using browser APIs</a:t>
            </a:r>
          </a:p>
          <a:p>
            <a:pPr algn="l"/>
            <a:r>
              <a:rPr lang="en-US" sz="1800" b="0" i="0" u="none" strike="noStrike" baseline="0" dirty="0">
                <a:solidFill>
                  <a:schemeClr val="tx1"/>
                </a:solidFill>
                <a:latin typeface="+mj-lt"/>
              </a:rPr>
              <a:t>Utilize external APIs for mapping and charting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3BFBF-69E4-454E-A404-EA317B7502A8}"/>
              </a:ext>
            </a:extLst>
          </p:cNvPr>
          <p:cNvSpPr>
            <a:spLocks noGrp="1"/>
          </p:cNvSpPr>
          <p:nvPr>
            <p:ph type="title"/>
          </p:nvPr>
        </p:nvSpPr>
        <p:spPr/>
        <p:txBody>
          <a:bodyPr/>
          <a:lstStyle/>
          <a:p>
            <a:r>
              <a:rPr lang="en-CA" dirty="0"/>
              <a:t>Visualizing Modules in JavaScript</a:t>
            </a:r>
          </a:p>
        </p:txBody>
      </p:sp>
      <p:pic>
        <p:nvPicPr>
          <p:cNvPr id="5" name="Picture 4" descr="FIGURE 10.6 Modules in JavaScript">
            <a:extLst>
              <a:ext uri="{FF2B5EF4-FFF2-40B4-BE49-F238E27FC236}">
                <a16:creationId xmlns:a16="http://schemas.microsoft.com/office/drawing/2014/main" id="{A02373C0-0EA3-4231-B615-2651543A787A}"/>
              </a:ext>
            </a:extLst>
          </p:cNvPr>
          <p:cNvPicPr>
            <a:picLocks noChangeAspect="1"/>
          </p:cNvPicPr>
          <p:nvPr/>
        </p:nvPicPr>
        <p:blipFill>
          <a:blip r:embed="rId2"/>
          <a:stretch>
            <a:fillRect/>
          </a:stretch>
        </p:blipFill>
        <p:spPr>
          <a:xfrm>
            <a:off x="2949511" y="984487"/>
            <a:ext cx="3244978" cy="3784500"/>
          </a:xfrm>
          <a:prstGeom prst="rect">
            <a:avLst/>
          </a:prstGeom>
        </p:spPr>
      </p:pic>
    </p:spTree>
    <p:extLst>
      <p:ext uri="{BB962C8B-B14F-4D97-AF65-F5344CB8AC3E}">
        <p14:creationId xmlns:p14="http://schemas.microsoft.com/office/powerpoint/2010/main" val="947164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90A21-1DC7-4667-A0CD-57166532DD9E}"/>
              </a:ext>
            </a:extLst>
          </p:cNvPr>
          <p:cNvSpPr>
            <a:spLocks noGrp="1"/>
          </p:cNvSpPr>
          <p:nvPr>
            <p:ph type="title"/>
          </p:nvPr>
        </p:nvSpPr>
        <p:spPr/>
        <p:txBody>
          <a:bodyPr/>
          <a:lstStyle/>
          <a:p>
            <a:r>
              <a:rPr lang="en-CA" sz="3200" dirty="0"/>
              <a:t>Asynchronous Coding with JavaScript</a:t>
            </a:r>
          </a:p>
        </p:txBody>
      </p:sp>
      <p:sp>
        <p:nvSpPr>
          <p:cNvPr id="3" name="Text Placeholder 2">
            <a:extLst>
              <a:ext uri="{FF2B5EF4-FFF2-40B4-BE49-F238E27FC236}">
                <a16:creationId xmlns:a16="http://schemas.microsoft.com/office/drawing/2014/main" id="{B16BDD77-DFBA-41FB-BB48-71407331D2C6}"/>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asynchronous code </a:t>
            </a:r>
            <a:r>
              <a:rPr lang="en-US" sz="1800" b="0" i="0" u="none" strike="noStrike" baseline="0" dirty="0">
                <a:solidFill>
                  <a:srgbClr val="000000"/>
                </a:solidFill>
                <a:latin typeface="+mj-lt"/>
              </a:rPr>
              <a:t>is code that is doing (or seemingly doing) multiple things at once. In multi-tasking operating systems, asynchronous execution is often achieved via </a:t>
            </a:r>
            <a:r>
              <a:rPr lang="en-US" sz="1800" b="1" i="0" u="none" strike="noStrike" baseline="0" dirty="0">
                <a:solidFill>
                  <a:srgbClr val="009A9A"/>
                </a:solidFill>
                <a:latin typeface="+mj-lt"/>
              </a:rPr>
              <a:t>threads</a:t>
            </a:r>
            <a:r>
              <a:rPr lang="en-US" sz="1800" b="0" i="0" u="none" strike="noStrike" baseline="0" dirty="0">
                <a:solidFill>
                  <a:srgbClr val="000000"/>
                </a:solidFill>
                <a:latin typeface="+mj-lt"/>
              </a:rPr>
              <a:t>: each thread can do only one task at a time, but the operating system switches between threads</a:t>
            </a:r>
          </a:p>
          <a:p>
            <a:pPr marL="114300" indent="0" algn="l">
              <a:buNone/>
            </a:pPr>
            <a:r>
              <a:rPr lang="en-CA" sz="1800" b="0" i="0" u="none" strike="noStrike" baseline="0" dirty="0">
                <a:solidFill>
                  <a:srgbClr val="000000"/>
                </a:solidFill>
                <a:latin typeface="+mj-lt"/>
              </a:rPr>
              <a:t>Many contemporary web </a:t>
            </a:r>
            <a:r>
              <a:rPr lang="en-US" sz="1800" b="0" i="0" u="none" strike="noStrike" baseline="0" dirty="0">
                <a:solidFill>
                  <a:srgbClr val="000000"/>
                </a:solidFill>
                <a:latin typeface="+mj-lt"/>
              </a:rPr>
              <a:t>sites make use of asynchronous JavaScript data requests of Web APIs, thereby allowing a page to be dynamically updated without requiring additional HTTP requests. </a:t>
            </a:r>
          </a:p>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web API </a:t>
            </a:r>
            <a:r>
              <a:rPr lang="en-US" sz="1800" b="0" i="0" u="none" strike="noStrike" baseline="0" dirty="0">
                <a:solidFill>
                  <a:srgbClr val="000000"/>
                </a:solidFill>
                <a:latin typeface="+mj-lt"/>
              </a:rPr>
              <a:t>is simply a web resource that returns data instead of HTML, </a:t>
            </a:r>
            <a:r>
              <a:rPr lang="en-CA" sz="1800" b="0" i="0" u="none" strike="noStrike" baseline="0" dirty="0">
                <a:solidFill>
                  <a:srgbClr val="000000"/>
                </a:solidFill>
                <a:latin typeface="+mj-lt"/>
              </a:rPr>
              <a:t>CSS, JavaScript, or images</a:t>
            </a:r>
            <a:endParaRPr lang="en-US" sz="1800" b="0" i="0" u="none" strike="noStrike" baseline="0" dirty="0">
              <a:solidFill>
                <a:srgbClr val="000000"/>
              </a:solidFill>
              <a:latin typeface="+mj-lt"/>
            </a:endParaRPr>
          </a:p>
        </p:txBody>
      </p:sp>
    </p:spTree>
    <p:extLst>
      <p:ext uri="{BB962C8B-B14F-4D97-AF65-F5344CB8AC3E}">
        <p14:creationId xmlns:p14="http://schemas.microsoft.com/office/powerpoint/2010/main" val="2118085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21214-6F86-4AC1-96FF-B9E50E5C9F8B}"/>
              </a:ext>
            </a:extLst>
          </p:cNvPr>
          <p:cNvSpPr>
            <a:spLocks noGrp="1"/>
          </p:cNvSpPr>
          <p:nvPr>
            <p:ph type="title"/>
          </p:nvPr>
        </p:nvSpPr>
        <p:spPr/>
        <p:txBody>
          <a:bodyPr/>
          <a:lstStyle/>
          <a:p>
            <a:r>
              <a:rPr lang="en-CA" sz="3200" dirty="0"/>
              <a:t>Normal HTTP request–response loop</a:t>
            </a:r>
          </a:p>
        </p:txBody>
      </p:sp>
      <p:pic>
        <p:nvPicPr>
          <p:cNvPr id="5" name="Picture 4" descr="FIGURE 10.9 Normal HTTP request–response loop">
            <a:extLst>
              <a:ext uri="{FF2B5EF4-FFF2-40B4-BE49-F238E27FC236}">
                <a16:creationId xmlns:a16="http://schemas.microsoft.com/office/drawing/2014/main" id="{28A54C43-097D-4C55-8BC5-C5973F8AE36C}"/>
              </a:ext>
            </a:extLst>
          </p:cNvPr>
          <p:cNvPicPr>
            <a:picLocks noChangeAspect="1"/>
          </p:cNvPicPr>
          <p:nvPr/>
        </p:nvPicPr>
        <p:blipFill rotWithShape="1">
          <a:blip r:embed="rId2"/>
          <a:srcRect b="44536"/>
          <a:stretch/>
        </p:blipFill>
        <p:spPr>
          <a:xfrm>
            <a:off x="102333" y="1183811"/>
            <a:ext cx="5270053" cy="3444460"/>
          </a:xfrm>
          <a:prstGeom prst="rect">
            <a:avLst/>
          </a:prstGeom>
        </p:spPr>
      </p:pic>
      <p:pic>
        <p:nvPicPr>
          <p:cNvPr id="6" name="Picture 5">
            <a:extLst>
              <a:ext uri="{FF2B5EF4-FFF2-40B4-BE49-F238E27FC236}">
                <a16:creationId xmlns:a16="http://schemas.microsoft.com/office/drawing/2014/main" id="{CE04BD66-778B-45C6-AE82-4B5A13BF662F}"/>
              </a:ext>
              <a:ext uri="{C183D7F6-B498-43B3-948B-1728B52AA6E4}">
                <adec:decorative xmlns:adec="http://schemas.microsoft.com/office/drawing/2017/decorative" val="1"/>
              </a:ext>
            </a:extLst>
          </p:cNvPr>
          <p:cNvPicPr>
            <a:picLocks noChangeAspect="1"/>
          </p:cNvPicPr>
          <p:nvPr/>
        </p:nvPicPr>
        <p:blipFill rotWithShape="1">
          <a:blip r:embed="rId2"/>
          <a:srcRect l="11274" t="55037"/>
          <a:stretch/>
        </p:blipFill>
        <p:spPr>
          <a:xfrm>
            <a:off x="5128796" y="1856935"/>
            <a:ext cx="3912871" cy="2336645"/>
          </a:xfrm>
          <a:prstGeom prst="rect">
            <a:avLst/>
          </a:prstGeom>
        </p:spPr>
      </p:pic>
    </p:spTree>
    <p:extLst>
      <p:ext uri="{BB962C8B-B14F-4D97-AF65-F5344CB8AC3E}">
        <p14:creationId xmlns:p14="http://schemas.microsoft.com/office/powerpoint/2010/main" val="169041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20FCF-ABDA-44BE-8512-B7410D855CCD}"/>
              </a:ext>
            </a:extLst>
          </p:cNvPr>
          <p:cNvSpPr>
            <a:spLocks noGrp="1"/>
          </p:cNvSpPr>
          <p:nvPr>
            <p:ph type="title"/>
          </p:nvPr>
        </p:nvSpPr>
        <p:spPr/>
        <p:txBody>
          <a:bodyPr/>
          <a:lstStyle/>
          <a:p>
            <a:r>
              <a:rPr lang="en-US" dirty="0"/>
              <a:t>Asynchronous data requests</a:t>
            </a:r>
            <a:endParaRPr lang="en-CA" dirty="0"/>
          </a:p>
        </p:txBody>
      </p:sp>
      <p:pic>
        <p:nvPicPr>
          <p:cNvPr id="5" name="Picture 4" descr="FIGURE 10.10 Asynchronous data requests">
            <a:extLst>
              <a:ext uri="{FF2B5EF4-FFF2-40B4-BE49-F238E27FC236}">
                <a16:creationId xmlns:a16="http://schemas.microsoft.com/office/drawing/2014/main" id="{48A5A75E-72D3-4635-8ACF-D99FD8848BBE}"/>
              </a:ext>
            </a:extLst>
          </p:cNvPr>
          <p:cNvPicPr>
            <a:picLocks noChangeAspect="1"/>
          </p:cNvPicPr>
          <p:nvPr/>
        </p:nvPicPr>
        <p:blipFill>
          <a:blip r:embed="rId2"/>
          <a:stretch>
            <a:fillRect/>
          </a:stretch>
        </p:blipFill>
        <p:spPr>
          <a:xfrm>
            <a:off x="2434725" y="1081088"/>
            <a:ext cx="4274549" cy="3723705"/>
          </a:xfrm>
          <a:prstGeom prst="rect">
            <a:avLst/>
          </a:prstGeom>
        </p:spPr>
      </p:pic>
    </p:spTree>
    <p:extLst>
      <p:ext uri="{BB962C8B-B14F-4D97-AF65-F5344CB8AC3E}">
        <p14:creationId xmlns:p14="http://schemas.microsoft.com/office/powerpoint/2010/main" val="936574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64CAB-32A9-4EFD-80C1-92BCD1AD3A44}"/>
              </a:ext>
            </a:extLst>
          </p:cNvPr>
          <p:cNvSpPr>
            <a:spLocks noGrp="1"/>
          </p:cNvSpPr>
          <p:nvPr>
            <p:ph type="title"/>
          </p:nvPr>
        </p:nvSpPr>
        <p:spPr/>
        <p:txBody>
          <a:bodyPr/>
          <a:lstStyle/>
          <a:p>
            <a:r>
              <a:rPr lang="en-US" dirty="0"/>
              <a:t>Fetching Data from a Web API</a:t>
            </a:r>
            <a:endParaRPr lang="en-CA" dirty="0"/>
          </a:p>
        </p:txBody>
      </p:sp>
      <p:sp>
        <p:nvSpPr>
          <p:cNvPr id="3" name="Text Placeholder 2">
            <a:extLst>
              <a:ext uri="{FF2B5EF4-FFF2-40B4-BE49-F238E27FC236}">
                <a16:creationId xmlns:a16="http://schemas.microsoft.com/office/drawing/2014/main" id="{83F85AA5-232E-4FDC-A2E6-ADA7182F2027}"/>
              </a:ext>
            </a:extLst>
          </p:cNvPr>
          <p:cNvSpPr>
            <a:spLocks noGrp="1"/>
          </p:cNvSpPr>
          <p:nvPr>
            <p:ph type="body" idx="1"/>
          </p:nvPr>
        </p:nvSpPr>
        <p:spPr>
          <a:xfrm>
            <a:off x="457200" y="1081088"/>
            <a:ext cx="4012539" cy="3532476"/>
          </a:xfrm>
        </p:spPr>
        <p:txBody>
          <a:bodyPr/>
          <a:lstStyle/>
          <a:p>
            <a:pPr marL="114300" indent="0" algn="l">
              <a:buNone/>
            </a:pPr>
            <a:r>
              <a:rPr lang="en-US" sz="1800" b="0" i="0" u="none" strike="noStrike" baseline="0" dirty="0">
                <a:latin typeface="+mj-lt"/>
              </a:rPr>
              <a:t>To illustrate fetch, consider the scenario of a page containing a &lt;select&gt; element.</a:t>
            </a:r>
          </a:p>
          <a:p>
            <a:pPr marL="114300" indent="0" algn="l">
              <a:buNone/>
            </a:pPr>
            <a:r>
              <a:rPr lang="en-US" sz="1800" b="0" i="0" u="none" strike="noStrike" baseline="0" dirty="0">
                <a:latin typeface="+mj-lt"/>
              </a:rPr>
              <a:t>When the user selects from the country list, the page makes an asynchronous request to retrieve a list of cities for that country.</a:t>
            </a:r>
          </a:p>
          <a:p>
            <a:pPr marL="114300" indent="0" algn="l">
              <a:buNone/>
            </a:pPr>
            <a:r>
              <a:rPr lang="en-US" sz="1400" b="0" i="0" u="none" strike="noStrike" baseline="0" dirty="0">
                <a:latin typeface="Calibri" panose="020F0502020204030204" pitchFamily="34" charset="0"/>
                <a:cs typeface="Calibri" panose="020F0502020204030204" pitchFamily="34" charset="0"/>
              </a:rPr>
              <a:t>let cities = fetch('/</a:t>
            </a:r>
            <a:r>
              <a:rPr lang="en-US" sz="1400" b="0" i="0" u="none" strike="noStrike" baseline="0" dirty="0" err="1">
                <a:latin typeface="Calibri" panose="020F0502020204030204" pitchFamily="34" charset="0"/>
                <a:cs typeface="Calibri" panose="020F0502020204030204" pitchFamily="34" charset="0"/>
              </a:rPr>
              <a:t>api</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cities.php?country</a:t>
            </a:r>
            <a:r>
              <a:rPr lang="en-US" sz="1400" b="0" i="0" u="none" strike="noStrike" baseline="0" dirty="0">
                <a:latin typeface="Calibri" panose="020F0502020204030204" pitchFamily="34" charset="0"/>
                <a:cs typeface="Calibri" panose="020F0502020204030204" pitchFamily="34" charset="0"/>
              </a:rPr>
              <a:t>=</a:t>
            </a:r>
            <a:r>
              <a:rPr lang="en-US" sz="1400" b="0" i="0" u="none" strike="noStrike" baseline="0" dirty="0" err="1">
                <a:latin typeface="Calibri" panose="020F0502020204030204" pitchFamily="34" charset="0"/>
                <a:cs typeface="Calibri" panose="020F0502020204030204" pitchFamily="34" charset="0"/>
              </a:rPr>
              <a:t>italy</a:t>
            </a:r>
            <a:r>
              <a:rPr lang="en-US" sz="1400" b="0" i="0" u="none" strike="noStrike" baseline="0" dirty="0">
                <a:latin typeface="Calibri" panose="020F0502020204030204" pitchFamily="34" charset="0"/>
                <a:cs typeface="Calibri" panose="020F0502020204030204" pitchFamily="34" charset="0"/>
              </a:rPr>
              <a:t>');</a:t>
            </a:r>
            <a:endParaRPr lang="en-CA" sz="1200" dirty="0">
              <a:latin typeface="Calibri" panose="020F0502020204030204" pitchFamily="34" charset="0"/>
              <a:cs typeface="Calibri" panose="020F0502020204030204" pitchFamily="34" charset="0"/>
            </a:endParaRPr>
          </a:p>
        </p:txBody>
      </p:sp>
      <p:pic>
        <p:nvPicPr>
          <p:cNvPr id="5" name="Picture 4" descr="FIGURE 10.11 Illustration of a list being updated asynchronously">
            <a:extLst>
              <a:ext uri="{FF2B5EF4-FFF2-40B4-BE49-F238E27FC236}">
                <a16:creationId xmlns:a16="http://schemas.microsoft.com/office/drawing/2014/main" id="{96925E42-EA88-490A-B359-953CDD187F66}"/>
              </a:ext>
            </a:extLst>
          </p:cNvPr>
          <p:cNvPicPr>
            <a:picLocks noChangeAspect="1"/>
          </p:cNvPicPr>
          <p:nvPr/>
        </p:nvPicPr>
        <p:blipFill>
          <a:blip r:embed="rId2"/>
          <a:stretch>
            <a:fillRect/>
          </a:stretch>
        </p:blipFill>
        <p:spPr>
          <a:xfrm>
            <a:off x="4674261" y="1233235"/>
            <a:ext cx="4012539" cy="3228182"/>
          </a:xfrm>
          <a:prstGeom prst="rect">
            <a:avLst/>
          </a:prstGeom>
        </p:spPr>
      </p:pic>
    </p:spTree>
    <p:extLst>
      <p:ext uri="{BB962C8B-B14F-4D97-AF65-F5344CB8AC3E}">
        <p14:creationId xmlns:p14="http://schemas.microsoft.com/office/powerpoint/2010/main" val="3735313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BEB7B-5035-484C-8557-BF44CF559D1E}"/>
              </a:ext>
            </a:extLst>
          </p:cNvPr>
          <p:cNvSpPr>
            <a:spLocks noGrp="1"/>
          </p:cNvSpPr>
          <p:nvPr>
            <p:ph type="title"/>
          </p:nvPr>
        </p:nvSpPr>
        <p:spPr/>
        <p:txBody>
          <a:bodyPr/>
          <a:lstStyle/>
          <a:p>
            <a:r>
              <a:rPr lang="en-US" dirty="0"/>
              <a:t>Fetching Data from a Web API (ii)</a:t>
            </a:r>
            <a:endParaRPr lang="en-CA" dirty="0"/>
          </a:p>
        </p:txBody>
      </p:sp>
      <p:sp>
        <p:nvSpPr>
          <p:cNvPr id="3" name="Text Placeholder 2">
            <a:extLst>
              <a:ext uri="{FF2B5EF4-FFF2-40B4-BE49-F238E27FC236}">
                <a16:creationId xmlns:a16="http://schemas.microsoft.com/office/drawing/2014/main" id="{3831A61B-80AF-4041-9600-516C93712CA6}"/>
              </a:ext>
            </a:extLst>
          </p:cNvPr>
          <p:cNvSpPr>
            <a:spLocks noGrp="1"/>
          </p:cNvSpPr>
          <p:nvPr>
            <p:ph type="body" idx="1"/>
          </p:nvPr>
        </p:nvSpPr>
        <p:spPr/>
        <p:txBody>
          <a:bodyPr/>
          <a:lstStyle/>
          <a:p>
            <a:pPr marL="114300" indent="0" algn="l">
              <a:buNone/>
            </a:pPr>
            <a:r>
              <a:rPr lang="en-US" sz="1800" b="0" i="0" u="none" strike="noStrike" baseline="0" dirty="0">
                <a:latin typeface="+mj-lt"/>
              </a:rPr>
              <a:t>So what does cities contain after this call? You might expect it to contain the requested JSON data. But it doesn’t. Why? Because it will take time for this service to execute and respond to our request.</a:t>
            </a:r>
          </a:p>
          <a:p>
            <a:pPr marL="114300" indent="0" algn="l">
              <a:buNone/>
            </a:pPr>
            <a:r>
              <a:rPr lang="en-US" sz="1800" b="0" i="0" u="none" strike="noStrike" baseline="0" dirty="0">
                <a:latin typeface="+mj-lt"/>
              </a:rPr>
              <a:t>What the above fetch will return instead is a </a:t>
            </a:r>
            <a:r>
              <a:rPr lang="en-CA" sz="1800" b="0" i="0" u="none" strike="noStrike" baseline="0" dirty="0">
                <a:latin typeface="+mj-lt"/>
              </a:rPr>
              <a:t>special Promise object.</a:t>
            </a:r>
          </a:p>
          <a:p>
            <a:pPr marL="114300" indent="0" algn="l">
              <a:buNone/>
            </a:pPr>
            <a:r>
              <a:rPr lang="en-US" sz="1800" b="0" i="0" u="none" strike="noStrike" baseline="0" dirty="0">
                <a:latin typeface="+mj-lt"/>
              </a:rPr>
              <a:t>Promises in JavaScript are usually handled by invoking two methods: then() for responding to the successful arrival of data, and catch() for responding to an </a:t>
            </a:r>
            <a:r>
              <a:rPr lang="en-CA" sz="1800" b="0" i="0" u="none" strike="noStrike" baseline="0" dirty="0">
                <a:latin typeface="+mj-lt"/>
              </a:rPr>
              <a:t>unsuccessful arrival.</a:t>
            </a:r>
            <a:endParaRPr lang="en-CA" dirty="0">
              <a:latin typeface="+mj-lt"/>
            </a:endParaRPr>
          </a:p>
        </p:txBody>
      </p:sp>
    </p:spTree>
    <p:extLst>
      <p:ext uri="{BB962C8B-B14F-4D97-AF65-F5344CB8AC3E}">
        <p14:creationId xmlns:p14="http://schemas.microsoft.com/office/powerpoint/2010/main" val="3569873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72B90-C2D7-4CC5-8AA8-83EAE6AC9F67}"/>
              </a:ext>
            </a:extLst>
          </p:cNvPr>
          <p:cNvSpPr>
            <a:spLocks noGrp="1"/>
          </p:cNvSpPr>
          <p:nvPr>
            <p:ph type="title"/>
          </p:nvPr>
        </p:nvSpPr>
        <p:spPr/>
        <p:txBody>
          <a:bodyPr/>
          <a:lstStyle/>
          <a:p>
            <a:r>
              <a:rPr lang="en-US" sz="2800" dirty="0"/>
              <a:t>Example of asynchronous request using fetch</a:t>
            </a:r>
            <a:endParaRPr lang="en-CA" sz="2800" dirty="0"/>
          </a:p>
        </p:txBody>
      </p:sp>
      <p:pic>
        <p:nvPicPr>
          <p:cNvPr id="5" name="Picture 4" descr="FIGURE 10.13 Example of asynchronous request using fetch">
            <a:extLst>
              <a:ext uri="{FF2B5EF4-FFF2-40B4-BE49-F238E27FC236}">
                <a16:creationId xmlns:a16="http://schemas.microsoft.com/office/drawing/2014/main" id="{1C3237C8-E0E7-4885-8A3F-940D655339B0}"/>
              </a:ext>
            </a:extLst>
          </p:cNvPr>
          <p:cNvPicPr>
            <a:picLocks noChangeAspect="1"/>
          </p:cNvPicPr>
          <p:nvPr/>
        </p:nvPicPr>
        <p:blipFill>
          <a:blip r:embed="rId2"/>
          <a:stretch>
            <a:fillRect/>
          </a:stretch>
        </p:blipFill>
        <p:spPr>
          <a:xfrm>
            <a:off x="2562932" y="1081088"/>
            <a:ext cx="4018136" cy="3589749"/>
          </a:xfrm>
          <a:prstGeom prst="rect">
            <a:avLst/>
          </a:prstGeom>
        </p:spPr>
      </p:pic>
    </p:spTree>
    <p:extLst>
      <p:ext uri="{BB962C8B-B14F-4D97-AF65-F5344CB8AC3E}">
        <p14:creationId xmlns:p14="http://schemas.microsoft.com/office/powerpoint/2010/main" val="1753828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EFCD7-25B2-459E-8E2A-91F450A98611}"/>
              </a:ext>
            </a:extLst>
          </p:cNvPr>
          <p:cNvSpPr>
            <a:spLocks noGrp="1"/>
          </p:cNvSpPr>
          <p:nvPr>
            <p:ph type="title"/>
          </p:nvPr>
        </p:nvSpPr>
        <p:spPr/>
        <p:txBody>
          <a:bodyPr/>
          <a:lstStyle/>
          <a:p>
            <a:r>
              <a:rPr lang="en-CA" dirty="0"/>
              <a:t>Common Mistakes with Fetch</a:t>
            </a:r>
          </a:p>
        </p:txBody>
      </p:sp>
      <p:sp>
        <p:nvSpPr>
          <p:cNvPr id="3" name="Text Placeholder 2">
            <a:extLst>
              <a:ext uri="{FF2B5EF4-FFF2-40B4-BE49-F238E27FC236}">
                <a16:creationId xmlns:a16="http://schemas.microsoft.com/office/drawing/2014/main" id="{B1E1606F-A9B2-49B7-A594-F4BC48F63255}"/>
              </a:ext>
            </a:extLst>
          </p:cNvPr>
          <p:cNvSpPr>
            <a:spLocks noGrp="1"/>
          </p:cNvSpPr>
          <p:nvPr>
            <p:ph type="body" idx="1"/>
          </p:nvPr>
        </p:nvSpPr>
        <p:spPr>
          <a:xfrm>
            <a:off x="457201" y="1081088"/>
            <a:ext cx="4114800" cy="1547958"/>
          </a:xfrm>
        </p:spPr>
        <p:txBody>
          <a:bodyPr/>
          <a:lstStyle/>
          <a:p>
            <a:pPr marL="114300" indent="0" algn="l">
              <a:buNone/>
            </a:pPr>
            <a:r>
              <a:rPr lang="en-US" sz="1800" b="0" i="0" u="none" strike="noStrike" baseline="0" dirty="0">
                <a:latin typeface="+mj-lt"/>
              </a:rPr>
              <a:t>Students often struggle at first with using fetch and often commit some version of the mistake shown in Figure 10.14.</a:t>
            </a:r>
          </a:p>
          <a:p>
            <a:pPr marL="114300" indent="0" algn="l">
              <a:buNone/>
            </a:pPr>
            <a:endParaRPr lang="en-US" sz="1800" dirty="0">
              <a:latin typeface="+mj-lt"/>
            </a:endParaRPr>
          </a:p>
          <a:p>
            <a:pPr marL="114300" indent="0" algn="l">
              <a:buNone/>
            </a:pPr>
            <a:r>
              <a:rPr lang="en-US" sz="1800" dirty="0">
                <a:latin typeface="+mj-lt"/>
              </a:rPr>
              <a:t>Multiple nested fetches can be problematic, </a:t>
            </a:r>
            <a:endParaRPr lang="en-CA" dirty="0">
              <a:latin typeface="+mj-lt"/>
            </a:endParaRPr>
          </a:p>
        </p:txBody>
      </p:sp>
      <p:pic>
        <p:nvPicPr>
          <p:cNvPr id="5" name="Picture 4" descr="FIGURE 10.14 Common fetch mistake">
            <a:extLst>
              <a:ext uri="{FF2B5EF4-FFF2-40B4-BE49-F238E27FC236}">
                <a16:creationId xmlns:a16="http://schemas.microsoft.com/office/drawing/2014/main" id="{C0B3924B-628F-4A1C-90BB-4C8C006CDA50}"/>
              </a:ext>
            </a:extLst>
          </p:cNvPr>
          <p:cNvPicPr>
            <a:picLocks noChangeAspect="1"/>
          </p:cNvPicPr>
          <p:nvPr/>
        </p:nvPicPr>
        <p:blipFill>
          <a:blip r:embed="rId2"/>
          <a:stretch>
            <a:fillRect/>
          </a:stretch>
        </p:blipFill>
        <p:spPr>
          <a:xfrm>
            <a:off x="4002257" y="2534967"/>
            <a:ext cx="4684542" cy="1984518"/>
          </a:xfrm>
          <a:prstGeom prst="rect">
            <a:avLst/>
          </a:prstGeom>
        </p:spPr>
      </p:pic>
    </p:spTree>
    <p:extLst>
      <p:ext uri="{BB962C8B-B14F-4D97-AF65-F5344CB8AC3E}">
        <p14:creationId xmlns:p14="http://schemas.microsoft.com/office/powerpoint/2010/main" val="2857015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09EFE-7606-4E71-8983-5BC060F3BCE4}"/>
              </a:ext>
            </a:extLst>
          </p:cNvPr>
          <p:cNvSpPr>
            <a:spLocks noGrp="1"/>
          </p:cNvSpPr>
          <p:nvPr>
            <p:ph type="title"/>
          </p:nvPr>
        </p:nvSpPr>
        <p:spPr/>
        <p:txBody>
          <a:bodyPr/>
          <a:lstStyle/>
          <a:p>
            <a:r>
              <a:rPr lang="en-CA" dirty="0"/>
              <a:t>Cross-Origin Resource Sharing</a:t>
            </a:r>
          </a:p>
        </p:txBody>
      </p:sp>
      <p:sp>
        <p:nvSpPr>
          <p:cNvPr id="3" name="Text Placeholder 2">
            <a:extLst>
              <a:ext uri="{FF2B5EF4-FFF2-40B4-BE49-F238E27FC236}">
                <a16:creationId xmlns:a16="http://schemas.microsoft.com/office/drawing/2014/main" id="{62822EB0-EF51-4C61-87E8-E16E630CE0B8}"/>
              </a:ext>
            </a:extLst>
          </p:cNvPr>
          <p:cNvSpPr>
            <a:spLocks noGrp="1"/>
          </p:cNvSpPr>
          <p:nvPr>
            <p:ph type="body" idx="1"/>
          </p:nvPr>
        </p:nvSpPr>
        <p:spPr/>
        <p:txBody>
          <a:bodyPr/>
          <a:lstStyle/>
          <a:p>
            <a:pPr marL="114300" indent="0">
              <a:buNone/>
            </a:pPr>
            <a:r>
              <a:rPr lang="en-US" sz="1800" dirty="0">
                <a:latin typeface="+mj-lt"/>
              </a:rPr>
              <a:t>M</a:t>
            </a:r>
            <a:r>
              <a:rPr lang="en-US" sz="1800" b="0" i="0" u="none" strike="noStrike" baseline="0" dirty="0">
                <a:latin typeface="+mj-lt"/>
              </a:rPr>
              <a:t>odern browsers prevent cross-origin requests by default (Chapter 16), so sharing content legitimately between two domains becomes harder. </a:t>
            </a:r>
          </a:p>
          <a:p>
            <a:pPr marL="114300" indent="0">
              <a:buNone/>
            </a:pPr>
            <a:r>
              <a:rPr lang="en-US" sz="1800" b="1" i="0" u="none" strike="noStrike" baseline="0" dirty="0">
                <a:solidFill>
                  <a:srgbClr val="009A9A"/>
                </a:solidFill>
                <a:latin typeface="+mj-lt"/>
              </a:rPr>
              <a:t>Cross-origin resource sharing (CORS) </a:t>
            </a:r>
            <a:r>
              <a:rPr lang="en-US" sz="1800" b="0" i="0" u="none" strike="noStrike" baseline="0" dirty="0">
                <a:solidFill>
                  <a:srgbClr val="000000"/>
                </a:solidFill>
                <a:latin typeface="+mj-lt"/>
              </a:rPr>
              <a:t>is a mechanism that uses new HTTP headers in the HTML5 standard that allows a JavaScript application in one </a:t>
            </a:r>
            <a:r>
              <a:rPr lang="en-US" sz="1800" b="1" i="0" u="none" strike="noStrike" baseline="0" dirty="0">
                <a:solidFill>
                  <a:srgbClr val="009A9A"/>
                </a:solidFill>
                <a:latin typeface="+mj-lt"/>
              </a:rPr>
              <a:t>origin </a:t>
            </a:r>
            <a:r>
              <a:rPr lang="en-US" sz="1800" b="0" i="0" u="none" strike="noStrike" baseline="0" dirty="0">
                <a:solidFill>
                  <a:srgbClr val="000000"/>
                </a:solidFill>
                <a:latin typeface="+mj-lt"/>
              </a:rPr>
              <a:t>(i.e., a protocol, domain, and port) to access resources from a different origin.</a:t>
            </a:r>
          </a:p>
          <a:p>
            <a:pPr marL="114300" indent="0" algn="l">
              <a:buNone/>
            </a:pPr>
            <a:r>
              <a:rPr lang="en-CA" sz="1800" dirty="0">
                <a:latin typeface="+mj-lt"/>
              </a:rPr>
              <a:t>I</a:t>
            </a:r>
            <a:r>
              <a:rPr lang="en-CA" sz="1800" b="0" i="0" u="none" strike="noStrike" baseline="0" dirty="0">
                <a:latin typeface="+mj-lt"/>
              </a:rPr>
              <a:t>f an </a:t>
            </a:r>
            <a:r>
              <a:rPr lang="en-US" sz="1800" b="0" i="0" u="none" strike="noStrike" baseline="0" dirty="0">
                <a:latin typeface="+mj-lt"/>
              </a:rPr>
              <a:t>API site wants to allow any domain to access its content through JavaScript, it would add the following header to all of its responses:</a:t>
            </a:r>
          </a:p>
          <a:p>
            <a:pPr marL="571500" lvl="1" indent="0">
              <a:buNone/>
            </a:pPr>
            <a:r>
              <a:rPr lang="en-CA" sz="1800" b="1" i="0" u="none" strike="noStrike" baseline="0" dirty="0">
                <a:latin typeface="Calibri" panose="020F0502020204030204" pitchFamily="34" charset="0"/>
                <a:cs typeface="Calibri" panose="020F0502020204030204" pitchFamily="34" charset="0"/>
              </a:rPr>
              <a:t>Access-Control-Allow-Origin: *</a:t>
            </a:r>
            <a:endParaRPr lang="en-CA"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5913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17E1B-AB95-4661-ABD6-CD21A52394EA}"/>
              </a:ext>
            </a:extLst>
          </p:cNvPr>
          <p:cNvSpPr>
            <a:spLocks noGrp="1"/>
          </p:cNvSpPr>
          <p:nvPr>
            <p:ph type="title"/>
          </p:nvPr>
        </p:nvSpPr>
        <p:spPr/>
        <p:txBody>
          <a:bodyPr/>
          <a:lstStyle/>
          <a:p>
            <a:r>
              <a:rPr lang="en-US" dirty="0"/>
              <a:t>Fetching Using Other HTTP Methods</a:t>
            </a:r>
            <a:endParaRPr lang="en-CA" dirty="0"/>
          </a:p>
        </p:txBody>
      </p:sp>
      <p:sp>
        <p:nvSpPr>
          <p:cNvPr id="3" name="Text Placeholder 2">
            <a:extLst>
              <a:ext uri="{FF2B5EF4-FFF2-40B4-BE49-F238E27FC236}">
                <a16:creationId xmlns:a16="http://schemas.microsoft.com/office/drawing/2014/main" id="{1009A26D-F40E-42BF-9A13-5000BA40AE7E}"/>
              </a:ext>
            </a:extLst>
          </p:cNvPr>
          <p:cNvSpPr>
            <a:spLocks noGrp="1"/>
          </p:cNvSpPr>
          <p:nvPr>
            <p:ph type="body" idx="1"/>
          </p:nvPr>
        </p:nvSpPr>
        <p:spPr>
          <a:xfrm>
            <a:off x="457201" y="1081088"/>
            <a:ext cx="3861581" cy="3532476"/>
          </a:xfrm>
        </p:spPr>
        <p:txBody>
          <a:bodyPr/>
          <a:lstStyle/>
          <a:p>
            <a:pPr marL="114300" indent="0" algn="l">
              <a:buNone/>
            </a:pPr>
            <a:r>
              <a:rPr lang="en-US" sz="1800" b="0" i="0" u="none" strike="noStrike" baseline="0" dirty="0">
                <a:latin typeface="+mj-lt"/>
              </a:rPr>
              <a:t>By default, fetch uses the HTTP GET method. There are times when you will instead want to use POST, or even PUT or DELETE</a:t>
            </a:r>
          </a:p>
          <a:p>
            <a:pPr marL="114300" indent="0" algn="l">
              <a:buNone/>
            </a:pPr>
            <a:r>
              <a:rPr lang="en-US" sz="1800" b="0" i="0" u="none" strike="noStrike" baseline="0" dirty="0">
                <a:latin typeface="+mj-lt"/>
              </a:rPr>
              <a:t>For instance, imagine you wanted to add an item to a favorites list or to a shopping cart in an asynchronous manner. This would typically require sending data to the server, so a POST fetch makes the most sense.</a:t>
            </a:r>
            <a:endParaRPr lang="en-CA" dirty="0">
              <a:latin typeface="+mj-lt"/>
            </a:endParaRPr>
          </a:p>
        </p:txBody>
      </p:sp>
      <p:pic>
        <p:nvPicPr>
          <p:cNvPr id="5" name="Picture 4" descr="FIGURE 10.15 Process flow for fetching via POST example">
            <a:extLst>
              <a:ext uri="{FF2B5EF4-FFF2-40B4-BE49-F238E27FC236}">
                <a16:creationId xmlns:a16="http://schemas.microsoft.com/office/drawing/2014/main" id="{DFAB023A-73BF-4946-A578-6DE4827A7242}"/>
              </a:ext>
            </a:extLst>
          </p:cNvPr>
          <p:cNvPicPr>
            <a:picLocks noChangeAspect="1"/>
          </p:cNvPicPr>
          <p:nvPr/>
        </p:nvPicPr>
        <p:blipFill>
          <a:blip r:embed="rId2"/>
          <a:stretch>
            <a:fillRect/>
          </a:stretch>
        </p:blipFill>
        <p:spPr>
          <a:xfrm>
            <a:off x="4318781" y="1016208"/>
            <a:ext cx="4368017" cy="3243914"/>
          </a:xfrm>
          <a:prstGeom prst="rect">
            <a:avLst/>
          </a:prstGeom>
        </p:spPr>
      </p:pic>
    </p:spTree>
    <p:extLst>
      <p:ext uri="{BB962C8B-B14F-4D97-AF65-F5344CB8AC3E}">
        <p14:creationId xmlns:p14="http://schemas.microsoft.com/office/powerpoint/2010/main" val="1869135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41D20-CAFC-4DCA-B05E-6F3436E93AA3}"/>
              </a:ext>
            </a:extLst>
          </p:cNvPr>
          <p:cNvSpPr>
            <a:spLocks noGrp="1"/>
          </p:cNvSpPr>
          <p:nvPr>
            <p:ph type="title"/>
          </p:nvPr>
        </p:nvSpPr>
        <p:spPr/>
        <p:txBody>
          <a:bodyPr/>
          <a:lstStyle/>
          <a:p>
            <a:r>
              <a:rPr lang="en-CA" dirty="0"/>
              <a:t>Array Functions</a:t>
            </a:r>
          </a:p>
        </p:txBody>
      </p:sp>
      <p:sp>
        <p:nvSpPr>
          <p:cNvPr id="3" name="Text Placeholder 2">
            <a:extLst>
              <a:ext uri="{FF2B5EF4-FFF2-40B4-BE49-F238E27FC236}">
                <a16:creationId xmlns:a16="http://schemas.microsoft.com/office/drawing/2014/main" id="{DB4E528D-0F00-47EB-A35A-CC15E58FF48B}"/>
              </a:ext>
            </a:extLst>
          </p:cNvPr>
          <p:cNvSpPr>
            <a:spLocks noGrp="1"/>
          </p:cNvSpPr>
          <p:nvPr>
            <p:ph type="body" idx="1"/>
          </p:nvPr>
        </p:nvSpPr>
        <p:spPr/>
        <p:txBody>
          <a:bodyPr/>
          <a:lstStyle/>
          <a:p>
            <a:r>
              <a:rPr lang="en-CA" sz="1800" b="1" dirty="0" err="1">
                <a:latin typeface="+mj-lt"/>
              </a:rPr>
              <a:t>forEach</a:t>
            </a:r>
            <a:r>
              <a:rPr lang="en-CA" sz="1800" b="1" dirty="0">
                <a:latin typeface="+mj-lt"/>
              </a:rPr>
              <a:t>() </a:t>
            </a:r>
            <a:r>
              <a:rPr lang="en-CA" sz="1800" b="0" i="0" u="none" strike="noStrike" baseline="0" dirty="0">
                <a:latin typeface="+mj-lt"/>
              </a:rPr>
              <a:t>iterate through an array</a:t>
            </a:r>
            <a:endParaRPr lang="en-CA" sz="1800" b="1" dirty="0">
              <a:latin typeface="+mj-lt"/>
            </a:endParaRPr>
          </a:p>
          <a:p>
            <a:pPr algn="l"/>
            <a:r>
              <a:rPr lang="en-CA" sz="1800" b="1" dirty="0">
                <a:latin typeface="+mj-lt"/>
              </a:rPr>
              <a:t>find() </a:t>
            </a:r>
            <a:r>
              <a:rPr lang="en-CA" sz="1800" b="0" i="0" u="none" strike="noStrike" baseline="0" dirty="0">
                <a:latin typeface="+mj-lt"/>
              </a:rPr>
              <a:t>find the </a:t>
            </a:r>
            <a:r>
              <a:rPr lang="en-US" sz="1800" b="0" i="1" u="none" strike="noStrike" baseline="0" dirty="0">
                <a:latin typeface="+mj-lt"/>
              </a:rPr>
              <a:t>first </a:t>
            </a:r>
            <a:r>
              <a:rPr lang="en-US" sz="1800" b="0" i="0" u="none" strike="noStrike" baseline="0" dirty="0">
                <a:latin typeface="+mj-lt"/>
              </a:rPr>
              <a:t>object whose property matches some condition</a:t>
            </a:r>
            <a:endParaRPr lang="en-CA" sz="1800" b="1" dirty="0">
              <a:latin typeface="+mj-lt"/>
            </a:endParaRPr>
          </a:p>
          <a:p>
            <a:r>
              <a:rPr lang="en-CA" sz="1800" b="1" dirty="0">
                <a:latin typeface="+mj-lt"/>
              </a:rPr>
              <a:t>filter() </a:t>
            </a:r>
            <a:r>
              <a:rPr lang="en-CA" sz="1800" dirty="0">
                <a:latin typeface="+mj-lt"/>
              </a:rPr>
              <a:t>find all matches</a:t>
            </a:r>
            <a:r>
              <a:rPr lang="en-US" sz="1800" i="0" u="none" strike="noStrike" baseline="0" dirty="0">
                <a:latin typeface="+mj-lt"/>
              </a:rPr>
              <a:t> whose property matches some condition</a:t>
            </a:r>
            <a:endParaRPr lang="en-CA" sz="1800" dirty="0">
              <a:latin typeface="+mj-lt"/>
            </a:endParaRPr>
          </a:p>
          <a:p>
            <a:pPr algn="l"/>
            <a:r>
              <a:rPr lang="en-CA" sz="1800" b="1" dirty="0">
                <a:latin typeface="+mj-lt"/>
              </a:rPr>
              <a:t>map()</a:t>
            </a:r>
            <a:r>
              <a:rPr lang="en-US" sz="1800" b="0" i="0" u="none" strike="noStrike" baseline="0" dirty="0">
                <a:latin typeface="+mj-lt"/>
              </a:rPr>
              <a:t> is similar manner to filter except it creates a new array of the same size whose values have been transformed by the passed function</a:t>
            </a:r>
            <a:endParaRPr lang="en-CA" sz="1800" b="1" dirty="0">
              <a:latin typeface="+mj-lt"/>
            </a:endParaRPr>
          </a:p>
          <a:p>
            <a:r>
              <a:rPr lang="en-CA" sz="1800" b="1" dirty="0">
                <a:latin typeface="+mj-lt"/>
              </a:rPr>
              <a:t>reduce() </a:t>
            </a:r>
            <a:r>
              <a:rPr lang="en-US" sz="1800" b="0" i="0" u="none" strike="noStrike" baseline="0" dirty="0">
                <a:latin typeface="+mj-lt"/>
              </a:rPr>
              <a:t>reduces an array into a single value</a:t>
            </a:r>
            <a:endParaRPr lang="en-CA" sz="1800" b="1" dirty="0">
              <a:latin typeface="+mj-lt"/>
            </a:endParaRPr>
          </a:p>
          <a:p>
            <a:r>
              <a:rPr lang="en-CA" sz="1800" b="1" dirty="0">
                <a:latin typeface="+mj-lt"/>
              </a:rPr>
              <a:t>sort() </a:t>
            </a:r>
            <a:r>
              <a:rPr lang="en-CA" sz="1800" dirty="0">
                <a:latin typeface="+mj-lt"/>
              </a:rPr>
              <a:t>sorts a one-dimensional array</a:t>
            </a:r>
          </a:p>
        </p:txBody>
      </p:sp>
    </p:spTree>
    <p:extLst>
      <p:ext uri="{BB962C8B-B14F-4D97-AF65-F5344CB8AC3E}">
        <p14:creationId xmlns:p14="http://schemas.microsoft.com/office/powerpoint/2010/main" val="31004865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48ADF-153A-4D0C-99A2-7CDD1B8FF825}"/>
              </a:ext>
            </a:extLst>
          </p:cNvPr>
          <p:cNvSpPr>
            <a:spLocks noGrp="1"/>
          </p:cNvSpPr>
          <p:nvPr>
            <p:ph type="title"/>
          </p:nvPr>
        </p:nvSpPr>
        <p:spPr/>
        <p:txBody>
          <a:bodyPr/>
          <a:lstStyle/>
          <a:p>
            <a:r>
              <a:rPr lang="en-CA" dirty="0"/>
              <a:t>Adding a Loading Animation</a:t>
            </a:r>
          </a:p>
        </p:txBody>
      </p:sp>
      <p:sp>
        <p:nvSpPr>
          <p:cNvPr id="3" name="Text Placeholder 2">
            <a:extLst>
              <a:ext uri="{FF2B5EF4-FFF2-40B4-BE49-F238E27FC236}">
                <a16:creationId xmlns:a16="http://schemas.microsoft.com/office/drawing/2014/main" id="{7A03989B-0F4F-43ED-8538-88AEF64FE6CE}"/>
              </a:ext>
            </a:extLst>
          </p:cNvPr>
          <p:cNvSpPr>
            <a:spLocks noGrp="1"/>
          </p:cNvSpPr>
          <p:nvPr>
            <p:ph type="body" idx="1"/>
          </p:nvPr>
        </p:nvSpPr>
        <p:spPr>
          <a:xfrm>
            <a:off x="457201" y="1081088"/>
            <a:ext cx="3017520" cy="3532476"/>
          </a:xfrm>
        </p:spPr>
        <p:txBody>
          <a:bodyPr/>
          <a:lstStyle/>
          <a:p>
            <a:pPr marL="114300" indent="0" algn="l">
              <a:buNone/>
            </a:pPr>
            <a:r>
              <a:rPr lang="en-US" sz="1800" b="0" i="0" u="none" strike="noStrike" baseline="0" dirty="0">
                <a:latin typeface="SabonLTPro-Roman"/>
              </a:rPr>
              <a:t>Fetching takes time. A common user interface feature is to supply the user with a loading animation while the data is being fetched.</a:t>
            </a:r>
          </a:p>
          <a:p>
            <a:pPr marL="114300" indent="0" algn="l">
              <a:buNone/>
            </a:pPr>
            <a:r>
              <a:rPr lang="en-US" sz="1800" b="0" i="0" u="none" strike="noStrike" baseline="0" dirty="0">
                <a:latin typeface="SabonLTPro-Roman"/>
              </a:rPr>
              <a:t>Simply show or hide an element that contains either an animated GIF, or, even better, CSS that uses animation</a:t>
            </a:r>
            <a:endParaRPr lang="en-CA" dirty="0"/>
          </a:p>
        </p:txBody>
      </p:sp>
      <p:pic>
        <p:nvPicPr>
          <p:cNvPr id="5" name="Picture 4" descr="FIGURE 10.16 Adding a loading animation">
            <a:extLst>
              <a:ext uri="{FF2B5EF4-FFF2-40B4-BE49-F238E27FC236}">
                <a16:creationId xmlns:a16="http://schemas.microsoft.com/office/drawing/2014/main" id="{AE037AE7-F358-4327-8F12-C665F4BB1B3D}"/>
              </a:ext>
            </a:extLst>
          </p:cNvPr>
          <p:cNvPicPr>
            <a:picLocks noChangeAspect="1"/>
          </p:cNvPicPr>
          <p:nvPr/>
        </p:nvPicPr>
        <p:blipFill>
          <a:blip r:embed="rId2"/>
          <a:stretch>
            <a:fillRect/>
          </a:stretch>
        </p:blipFill>
        <p:spPr>
          <a:xfrm>
            <a:off x="3474721" y="984487"/>
            <a:ext cx="5212078" cy="3401764"/>
          </a:xfrm>
          <a:prstGeom prst="rect">
            <a:avLst/>
          </a:prstGeom>
        </p:spPr>
      </p:pic>
    </p:spTree>
    <p:extLst>
      <p:ext uri="{BB962C8B-B14F-4D97-AF65-F5344CB8AC3E}">
        <p14:creationId xmlns:p14="http://schemas.microsoft.com/office/powerpoint/2010/main" val="3275207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D892B-C0A7-4D85-9D8F-B4516AF9E58D}"/>
              </a:ext>
            </a:extLst>
          </p:cNvPr>
          <p:cNvSpPr>
            <a:spLocks noGrp="1"/>
          </p:cNvSpPr>
          <p:nvPr>
            <p:ph type="title"/>
          </p:nvPr>
        </p:nvSpPr>
        <p:spPr/>
        <p:txBody>
          <a:bodyPr/>
          <a:lstStyle/>
          <a:p>
            <a:r>
              <a:rPr lang="en-CA" dirty="0"/>
              <a:t>Promises</a:t>
            </a:r>
          </a:p>
        </p:txBody>
      </p:sp>
      <p:sp>
        <p:nvSpPr>
          <p:cNvPr id="3" name="Text Placeholder 2">
            <a:extLst>
              <a:ext uri="{FF2B5EF4-FFF2-40B4-BE49-F238E27FC236}">
                <a16:creationId xmlns:a16="http://schemas.microsoft.com/office/drawing/2014/main" id="{E380999E-73A1-40F2-A595-E2B0FFDB50DE}"/>
              </a:ext>
            </a:extLst>
          </p:cNvPr>
          <p:cNvSpPr>
            <a:spLocks noGrp="1"/>
          </p:cNvSpPr>
          <p:nvPr>
            <p:ph type="body" idx="1"/>
          </p:nvPr>
        </p:nvSpPr>
        <p:spPr>
          <a:xfrm>
            <a:off x="457200" y="1081088"/>
            <a:ext cx="3158197" cy="3532476"/>
          </a:xfrm>
        </p:spPr>
        <p:txBody>
          <a:bodyPr/>
          <a:lstStyle/>
          <a:p>
            <a:pPr marL="114300" indent="0" algn="l">
              <a:buNone/>
            </a:pPr>
            <a:r>
              <a:rPr lang="en-US" sz="1800" dirty="0">
                <a:solidFill>
                  <a:srgbClr val="000000"/>
                </a:solidFill>
                <a:latin typeface="+mj-lt"/>
              </a:rPr>
              <a:t>A</a:t>
            </a:r>
            <a:r>
              <a:rPr lang="en-US" sz="1800" b="0" i="0" u="none" strike="noStrike" baseline="0" dirty="0">
                <a:solidFill>
                  <a:srgbClr val="000000"/>
                </a:solidFill>
                <a:latin typeface="+mj-lt"/>
              </a:rPr>
              <a:t> </a:t>
            </a:r>
            <a:r>
              <a:rPr lang="en-US" sz="1800" b="1" i="0" u="none" strike="noStrike" baseline="0" dirty="0">
                <a:solidFill>
                  <a:srgbClr val="009A9A"/>
                </a:solidFill>
                <a:latin typeface="+mj-lt"/>
              </a:rPr>
              <a:t>Promise </a:t>
            </a:r>
            <a:r>
              <a:rPr lang="en-US" sz="1800" b="0" i="0" u="none" strike="noStrike" baseline="0" dirty="0">
                <a:solidFill>
                  <a:srgbClr val="000000"/>
                </a:solidFill>
                <a:latin typeface="+mj-lt"/>
              </a:rPr>
              <a:t>is a placeholder for a value that we don’t have now but will arrive later. Eventually, that promise will be completed and we will receive the data, or it won’t, and we will get an error </a:t>
            </a:r>
            <a:r>
              <a:rPr lang="en-US" sz="1800" b="0" i="0" u="none" strike="noStrike" baseline="0" dirty="0" err="1">
                <a:solidFill>
                  <a:srgbClr val="000000"/>
                </a:solidFill>
                <a:latin typeface="+mj-lt"/>
              </a:rPr>
              <a:t>instea</a:t>
            </a:r>
            <a:r>
              <a:rPr lang="en-US" sz="1800" b="0" i="0" u="none" strike="noStrike" baseline="0" dirty="0">
                <a:solidFill>
                  <a:srgbClr val="000000"/>
                </a:solidFill>
                <a:latin typeface="+mj-lt"/>
              </a:rPr>
              <a:t>,</a:t>
            </a:r>
            <a:endParaRPr lang="en-CA" dirty="0">
              <a:latin typeface="+mj-lt"/>
            </a:endParaRPr>
          </a:p>
        </p:txBody>
      </p:sp>
      <p:pic>
        <p:nvPicPr>
          <p:cNvPr id="5" name="Picture 4" descr="FIGURE 10.18 Promises in real life and in JavaScript">
            <a:extLst>
              <a:ext uri="{FF2B5EF4-FFF2-40B4-BE49-F238E27FC236}">
                <a16:creationId xmlns:a16="http://schemas.microsoft.com/office/drawing/2014/main" id="{ADAAD43D-5405-4FC6-89C9-CE882195067C}"/>
              </a:ext>
            </a:extLst>
          </p:cNvPr>
          <p:cNvPicPr>
            <a:picLocks noChangeAspect="1"/>
          </p:cNvPicPr>
          <p:nvPr/>
        </p:nvPicPr>
        <p:blipFill>
          <a:blip r:embed="rId2"/>
          <a:stretch>
            <a:fillRect/>
          </a:stretch>
        </p:blipFill>
        <p:spPr>
          <a:xfrm>
            <a:off x="3770142" y="223793"/>
            <a:ext cx="4916658" cy="4389772"/>
          </a:xfrm>
          <a:prstGeom prst="rect">
            <a:avLst/>
          </a:prstGeom>
        </p:spPr>
      </p:pic>
    </p:spTree>
    <p:extLst>
      <p:ext uri="{BB962C8B-B14F-4D97-AF65-F5344CB8AC3E}">
        <p14:creationId xmlns:p14="http://schemas.microsoft.com/office/powerpoint/2010/main" val="16472049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164CC-2DDA-487F-BBBE-AE617BA0335C}"/>
              </a:ext>
            </a:extLst>
          </p:cNvPr>
          <p:cNvSpPr>
            <a:spLocks noGrp="1"/>
          </p:cNvSpPr>
          <p:nvPr>
            <p:ph type="title"/>
          </p:nvPr>
        </p:nvSpPr>
        <p:spPr/>
        <p:txBody>
          <a:bodyPr/>
          <a:lstStyle/>
          <a:p>
            <a:r>
              <a:rPr lang="en-CA" dirty="0"/>
              <a:t>Creating a Promise</a:t>
            </a:r>
          </a:p>
        </p:txBody>
      </p:sp>
      <p:sp>
        <p:nvSpPr>
          <p:cNvPr id="3" name="Text Placeholder 2">
            <a:extLst>
              <a:ext uri="{FF2B5EF4-FFF2-40B4-BE49-F238E27FC236}">
                <a16:creationId xmlns:a16="http://schemas.microsoft.com/office/drawing/2014/main" id="{C1899714-89B8-4DA9-A329-357EDC1BD292}"/>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Creating a promise is quite simple: you simply instantiate a Promise object.</a:t>
            </a:r>
            <a:br>
              <a:rPr lang="en-US" sz="1800" b="0" i="0" u="none" strike="noStrike" baseline="0" dirty="0">
                <a:solidFill>
                  <a:srgbClr val="000000"/>
                </a:solidFill>
                <a:latin typeface="+mj-lt"/>
              </a:rPr>
            </a:br>
            <a:r>
              <a:rPr lang="en-US" sz="1800" b="0" i="0" u="none" strike="noStrike" baseline="0" dirty="0">
                <a:latin typeface="+mj-lt"/>
              </a:rPr>
              <a:t>For promises to make some sense, we must first understand that the handler function passed to the Promise constructor must take two parameters: a </a:t>
            </a:r>
            <a:r>
              <a:rPr lang="en-US" sz="1800" b="1" i="0" u="none" strike="noStrike" baseline="0" dirty="0">
                <a:latin typeface="+mj-lt"/>
              </a:rPr>
              <a:t>resolve</a:t>
            </a:r>
            <a:r>
              <a:rPr lang="en-US" sz="1800" b="0" i="0" u="none" strike="noStrike" baseline="0" dirty="0">
                <a:latin typeface="+mj-lt"/>
              </a:rPr>
              <a:t>() function and a </a:t>
            </a:r>
            <a:r>
              <a:rPr lang="en-US" sz="1800" b="1" i="0" u="none" strike="noStrike" baseline="0" dirty="0">
                <a:latin typeface="+mj-lt"/>
              </a:rPr>
              <a:t>reject</a:t>
            </a:r>
            <a:r>
              <a:rPr lang="en-US" sz="1800" b="0" i="0" u="none" strike="noStrike" baseline="0" dirty="0">
                <a:latin typeface="+mj-lt"/>
              </a:rPr>
              <a:t>() function.</a:t>
            </a:r>
            <a:endParaRPr lang="en-CA" sz="1200" dirty="0">
              <a:latin typeface="+mj-lt"/>
              <a:cs typeface="Calibri" panose="020F0502020204030204" pitchFamily="34" charset="0"/>
            </a:endParaRPr>
          </a:p>
        </p:txBody>
      </p:sp>
      <p:sp>
        <p:nvSpPr>
          <p:cNvPr id="4" name="Text Placeholder 2">
            <a:extLst>
              <a:ext uri="{FF2B5EF4-FFF2-40B4-BE49-F238E27FC236}">
                <a16:creationId xmlns:a16="http://schemas.microsoft.com/office/drawing/2014/main" id="{AD86892A-2609-4FFA-9135-FE222FA1E903}"/>
              </a:ext>
            </a:extLst>
          </p:cNvPr>
          <p:cNvSpPr txBox="1">
            <a:spLocks/>
          </p:cNvSpPr>
          <p:nvPr/>
        </p:nvSpPr>
        <p:spPr>
          <a:xfrm>
            <a:off x="4572000" y="1081088"/>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defTabSz="180000">
              <a:spcBef>
                <a:spcPts val="500"/>
              </a:spcBef>
              <a:buFont typeface="Arial"/>
              <a:buNone/>
            </a:pPr>
            <a:r>
              <a:rPr lang="en-US" sz="1200" dirty="0">
                <a:solidFill>
                  <a:srgbClr val="000000"/>
                </a:solidFill>
                <a:latin typeface="+mj-lt"/>
              </a:rPr>
              <a:t>const </a:t>
            </a:r>
            <a:r>
              <a:rPr lang="en-US" sz="1200" dirty="0" err="1">
                <a:solidFill>
                  <a:srgbClr val="000000"/>
                </a:solidFill>
                <a:latin typeface="+mj-lt"/>
              </a:rPr>
              <a:t>promiseObj</a:t>
            </a:r>
            <a:r>
              <a:rPr lang="en-US" sz="1200" dirty="0">
                <a:solidFill>
                  <a:srgbClr val="000000"/>
                </a:solidFill>
                <a:latin typeface="+mj-lt"/>
              </a:rPr>
              <a:t> = new Promise( (resolve, reject) =&gt; {</a:t>
            </a:r>
          </a:p>
          <a:p>
            <a:pPr marL="114300" indent="0" defTabSz="180000">
              <a:spcBef>
                <a:spcPts val="500"/>
              </a:spcBef>
              <a:buFont typeface="Arial"/>
              <a:buNone/>
            </a:pPr>
            <a:r>
              <a:rPr lang="en-CA" sz="1200" dirty="0">
                <a:solidFill>
                  <a:srgbClr val="000000"/>
                </a:solidFill>
                <a:latin typeface="+mj-lt"/>
              </a:rPr>
              <a:t>	if (</a:t>
            </a:r>
            <a:r>
              <a:rPr lang="en-CA" sz="1200" dirty="0" err="1">
                <a:solidFill>
                  <a:srgbClr val="000000"/>
                </a:solidFill>
                <a:latin typeface="+mj-lt"/>
              </a:rPr>
              <a:t>someCondition</a:t>
            </a:r>
            <a:r>
              <a:rPr lang="en-CA" sz="1200" dirty="0">
                <a:solidFill>
                  <a:srgbClr val="000000"/>
                </a:solidFill>
                <a:latin typeface="+mj-lt"/>
              </a:rPr>
              <a:t>)</a:t>
            </a:r>
          </a:p>
          <a:p>
            <a:pPr marL="114300" indent="0" defTabSz="180000">
              <a:spcBef>
                <a:spcPts val="500"/>
              </a:spcBef>
              <a:buFont typeface="Arial"/>
              <a:buNone/>
            </a:pPr>
            <a:r>
              <a:rPr lang="en-CA" sz="1200" dirty="0">
                <a:solidFill>
                  <a:srgbClr val="000000"/>
                </a:solidFill>
                <a:latin typeface="+mj-lt"/>
              </a:rPr>
              <a:t>		resolve(</a:t>
            </a:r>
            <a:r>
              <a:rPr lang="en-CA" sz="1200" dirty="0" err="1">
                <a:solidFill>
                  <a:srgbClr val="000000"/>
                </a:solidFill>
                <a:latin typeface="+mj-lt"/>
              </a:rPr>
              <a:t>someValue</a:t>
            </a:r>
            <a:r>
              <a:rPr lang="en-CA" sz="1200" dirty="0">
                <a:solidFill>
                  <a:srgbClr val="000000"/>
                </a:solidFill>
                <a:latin typeface="+mj-lt"/>
              </a:rPr>
              <a:t>);</a:t>
            </a:r>
          </a:p>
          <a:p>
            <a:pPr marL="114300" indent="0" defTabSz="180000">
              <a:spcBef>
                <a:spcPts val="500"/>
              </a:spcBef>
              <a:buFont typeface="Arial"/>
              <a:buNone/>
            </a:pPr>
            <a:r>
              <a:rPr lang="en-CA" sz="1200" dirty="0">
                <a:solidFill>
                  <a:srgbClr val="000000"/>
                </a:solidFill>
                <a:latin typeface="+mj-lt"/>
              </a:rPr>
              <a:t>	else</a:t>
            </a:r>
          </a:p>
          <a:p>
            <a:pPr marL="114300" indent="0" defTabSz="180000">
              <a:spcBef>
                <a:spcPts val="500"/>
              </a:spcBef>
              <a:buFont typeface="Arial"/>
              <a:buNone/>
            </a:pPr>
            <a:r>
              <a:rPr lang="en-CA" sz="1200" dirty="0">
                <a:solidFill>
                  <a:srgbClr val="000000"/>
                </a:solidFill>
                <a:latin typeface="+mj-lt"/>
              </a:rPr>
              <a:t>		reject(</a:t>
            </a:r>
            <a:r>
              <a:rPr lang="en-CA" sz="1200" dirty="0" err="1">
                <a:solidFill>
                  <a:srgbClr val="000000"/>
                </a:solidFill>
                <a:latin typeface="+mj-lt"/>
              </a:rPr>
              <a:t>someMessage</a:t>
            </a:r>
            <a:r>
              <a:rPr lang="en-CA" sz="1200" dirty="0">
                <a:solidFill>
                  <a:srgbClr val="000000"/>
                </a:solidFill>
                <a:latin typeface="+mj-lt"/>
              </a:rPr>
              <a:t>);</a:t>
            </a:r>
          </a:p>
          <a:p>
            <a:pPr marL="114300" indent="0" defTabSz="180000">
              <a:spcBef>
                <a:spcPts val="500"/>
              </a:spcBef>
              <a:buFont typeface="Arial"/>
              <a:buNone/>
            </a:pPr>
            <a:r>
              <a:rPr lang="en-CA" sz="1200" dirty="0">
                <a:solidFill>
                  <a:srgbClr val="000000"/>
                </a:solidFill>
                <a:latin typeface="+mj-lt"/>
              </a:rPr>
              <a:t>	});</a:t>
            </a:r>
          </a:p>
          <a:p>
            <a:pPr marL="114300" indent="0" defTabSz="180000">
              <a:spcBef>
                <a:spcPts val="500"/>
              </a:spcBef>
              <a:buFont typeface="Arial"/>
              <a:buNone/>
            </a:pPr>
            <a:r>
              <a:rPr lang="en-CA" sz="1200" dirty="0" err="1">
                <a:solidFill>
                  <a:srgbClr val="000000"/>
                </a:solidFill>
                <a:latin typeface="+mj-lt"/>
              </a:rPr>
              <a:t>promiseObj</a:t>
            </a:r>
            <a:endParaRPr lang="en-CA" sz="1200" dirty="0">
              <a:solidFill>
                <a:srgbClr val="000000"/>
              </a:solidFill>
              <a:latin typeface="+mj-lt"/>
            </a:endParaRPr>
          </a:p>
          <a:p>
            <a:pPr marL="114300" indent="0" defTabSz="180000">
              <a:spcBef>
                <a:spcPts val="500"/>
              </a:spcBef>
              <a:buFont typeface="Arial"/>
              <a:buNone/>
            </a:pPr>
            <a:r>
              <a:rPr lang="en-CA" sz="1200" dirty="0">
                <a:solidFill>
                  <a:srgbClr val="000000"/>
                </a:solidFill>
                <a:latin typeface="+mj-lt"/>
              </a:rPr>
              <a:t>		.then( </a:t>
            </a:r>
            <a:r>
              <a:rPr lang="en-CA" sz="1200" dirty="0" err="1">
                <a:solidFill>
                  <a:srgbClr val="000000"/>
                </a:solidFill>
                <a:latin typeface="+mj-lt"/>
              </a:rPr>
              <a:t>someValue</a:t>
            </a:r>
            <a:r>
              <a:rPr lang="en-CA" sz="1200" dirty="0">
                <a:solidFill>
                  <a:srgbClr val="000000"/>
                </a:solidFill>
                <a:latin typeface="+mj-lt"/>
              </a:rPr>
              <a:t> =&gt; {</a:t>
            </a:r>
          </a:p>
          <a:p>
            <a:pPr marL="114300" indent="0" defTabSz="180000">
              <a:spcBef>
                <a:spcPts val="500"/>
              </a:spcBef>
              <a:buFont typeface="Arial"/>
              <a:buNone/>
            </a:pPr>
            <a:r>
              <a:rPr lang="en-CA" sz="1200" i="1" dirty="0">
                <a:solidFill>
                  <a:srgbClr val="009A9A"/>
                </a:solidFill>
                <a:latin typeface="+mj-lt"/>
              </a:rPr>
              <a:t>			// success, promise was achieved!</a:t>
            </a:r>
          </a:p>
          <a:p>
            <a:pPr marL="114300" indent="0" defTabSz="180000">
              <a:spcBef>
                <a:spcPts val="500"/>
              </a:spcBef>
              <a:buFont typeface="Arial"/>
              <a:buNone/>
            </a:pPr>
            <a:r>
              <a:rPr lang="en-CA" sz="1200" dirty="0">
                <a:solidFill>
                  <a:srgbClr val="000000"/>
                </a:solidFill>
                <a:latin typeface="+mj-lt"/>
              </a:rPr>
              <a:t>		})</a:t>
            </a:r>
          </a:p>
          <a:p>
            <a:pPr marL="114300" indent="0" defTabSz="180000">
              <a:spcBef>
                <a:spcPts val="500"/>
              </a:spcBef>
              <a:buFont typeface="Arial"/>
              <a:buNone/>
            </a:pPr>
            <a:r>
              <a:rPr lang="en-CA" sz="1200" dirty="0">
                <a:solidFill>
                  <a:srgbClr val="000000"/>
                </a:solidFill>
                <a:latin typeface="+mj-lt"/>
              </a:rPr>
              <a:t>		.catch( </a:t>
            </a:r>
            <a:r>
              <a:rPr lang="en-CA" sz="1200" dirty="0" err="1">
                <a:solidFill>
                  <a:srgbClr val="000000"/>
                </a:solidFill>
                <a:latin typeface="+mj-lt"/>
              </a:rPr>
              <a:t>someMessage</a:t>
            </a:r>
            <a:r>
              <a:rPr lang="en-CA" sz="1200" dirty="0">
                <a:solidFill>
                  <a:srgbClr val="000000"/>
                </a:solidFill>
                <a:latin typeface="+mj-lt"/>
              </a:rPr>
              <a:t> =&gt; {</a:t>
            </a:r>
          </a:p>
          <a:p>
            <a:pPr marL="114300" indent="0" defTabSz="180000">
              <a:spcBef>
                <a:spcPts val="500"/>
              </a:spcBef>
              <a:buFont typeface="Arial"/>
              <a:buNone/>
            </a:pPr>
            <a:r>
              <a:rPr lang="en-US" sz="1200" i="1" dirty="0">
                <a:solidFill>
                  <a:srgbClr val="009A9A"/>
                </a:solidFill>
                <a:latin typeface="+mj-lt"/>
              </a:rPr>
              <a:t>			// oh no, promise was not satisfied!!</a:t>
            </a:r>
          </a:p>
          <a:p>
            <a:pPr marL="114300" indent="0" defTabSz="180000">
              <a:spcBef>
                <a:spcPts val="500"/>
              </a:spcBef>
              <a:buFont typeface="Arial"/>
              <a:buNone/>
            </a:pPr>
            <a:r>
              <a:rPr lang="en-CA" sz="1200" dirty="0">
                <a:solidFill>
                  <a:srgbClr val="000000"/>
                </a:solidFill>
                <a:latin typeface="+mj-lt"/>
              </a:rPr>
              <a:t>		});</a:t>
            </a:r>
            <a:endParaRPr lang="en-CA" sz="1200" dirty="0">
              <a:latin typeface="+mj-lt"/>
              <a:cs typeface="Calibri" panose="020F0502020204030204" pitchFamily="34" charset="0"/>
            </a:endParaRPr>
          </a:p>
        </p:txBody>
      </p:sp>
    </p:spTree>
    <p:extLst>
      <p:ext uri="{BB962C8B-B14F-4D97-AF65-F5344CB8AC3E}">
        <p14:creationId xmlns:p14="http://schemas.microsoft.com/office/powerpoint/2010/main" val="4147291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AC0C7-7679-4DDF-AF46-1FC048E3BF7B}"/>
              </a:ext>
            </a:extLst>
          </p:cNvPr>
          <p:cNvSpPr>
            <a:spLocks noGrp="1"/>
          </p:cNvSpPr>
          <p:nvPr>
            <p:ph type="title"/>
          </p:nvPr>
        </p:nvSpPr>
        <p:spPr/>
        <p:txBody>
          <a:bodyPr/>
          <a:lstStyle/>
          <a:p>
            <a:r>
              <a:rPr lang="en-CA" dirty="0"/>
              <a:t>A Promise example</a:t>
            </a:r>
          </a:p>
        </p:txBody>
      </p:sp>
      <p:sp>
        <p:nvSpPr>
          <p:cNvPr id="6" name="TextBox 5" descr="LISTING 4.2 Embedded styles example">
            <a:extLst>
              <a:ext uri="{FF2B5EF4-FFF2-40B4-BE49-F238E27FC236}">
                <a16:creationId xmlns:a16="http://schemas.microsoft.com/office/drawing/2014/main" id="{F34070C1-B5D9-4D3D-8717-369A697BE2C4}"/>
              </a:ext>
            </a:extLst>
          </p:cNvPr>
          <p:cNvSpPr txBox="1"/>
          <p:nvPr/>
        </p:nvSpPr>
        <p:spPr>
          <a:xfrm>
            <a:off x="457200" y="984487"/>
            <a:ext cx="4114800" cy="3545310"/>
          </a:xfrm>
          <a:prstGeom prst="rect">
            <a:avLst/>
          </a:prstGeom>
          <a:solidFill>
            <a:srgbClr val="E6F0F5"/>
          </a:solidFill>
        </p:spPr>
        <p:txBody>
          <a:bodyPr wrap="square" numCol="1" rtlCol="0">
            <a:noAutofit/>
          </a:bodyPr>
          <a:lstStyle/>
          <a:p>
            <a:pPr algn="l" defTabSz="180000"/>
            <a:r>
              <a:rPr lang="en-US" sz="1200" b="0" i="1" u="none" strike="noStrike" baseline="0" dirty="0">
                <a:solidFill>
                  <a:schemeClr val="tx1"/>
                </a:solidFill>
                <a:latin typeface="Calibri" panose="020F0502020204030204" pitchFamily="34" charset="0"/>
                <a:cs typeface="Calibri" panose="020F0502020204030204" pitchFamily="34" charset="0"/>
              </a:rPr>
              <a:t>// </a:t>
            </a:r>
            <a:r>
              <a:rPr lang="en-US" sz="1200" b="0" i="1" u="none" strike="noStrike" baseline="0" dirty="0" err="1">
                <a:solidFill>
                  <a:schemeClr val="tx1"/>
                </a:solidFill>
                <a:latin typeface="Calibri" panose="020F0502020204030204" pitchFamily="34" charset="0"/>
                <a:cs typeface="Calibri" panose="020F0502020204030204" pitchFamily="34" charset="0"/>
              </a:rPr>
              <a:t>promisified</a:t>
            </a:r>
            <a:r>
              <a:rPr lang="en-US" sz="1200" b="0" i="1" u="none" strike="noStrike" baseline="0" dirty="0">
                <a:solidFill>
                  <a:schemeClr val="tx1"/>
                </a:solidFill>
                <a:latin typeface="Calibri" panose="020F0502020204030204" pitchFamily="34" charset="0"/>
                <a:cs typeface="Calibri" panose="020F0502020204030204" pitchFamily="34" charset="0"/>
              </a:rPr>
              <a:t> version of the transfer task</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function </a:t>
            </a:r>
            <a:r>
              <a:rPr lang="en-CA" sz="1200" b="0" i="0" u="none" strike="noStrike" baseline="0" dirty="0" err="1">
                <a:solidFill>
                  <a:srgbClr val="000000"/>
                </a:solidFill>
                <a:latin typeface="Calibri" panose="020F0502020204030204" pitchFamily="34" charset="0"/>
                <a:cs typeface="Calibri" panose="020F0502020204030204" pitchFamily="34" charset="0"/>
              </a:rPr>
              <a:t>transferToCloud</a:t>
            </a:r>
            <a:r>
              <a:rPr lang="en-CA" sz="1200" b="0" i="0" u="none" strike="noStrike" baseline="0" dirty="0">
                <a:solidFill>
                  <a:srgbClr val="000000"/>
                </a:solidFill>
                <a:latin typeface="Calibri" panose="020F0502020204030204" pitchFamily="34" charset="0"/>
                <a:cs typeface="Calibri" panose="020F0502020204030204" pitchFamily="34" charset="0"/>
              </a:rPr>
              <a:t>(filename) {</a:t>
            </a:r>
          </a:p>
          <a:p>
            <a:pPr algn="l" defTabSz="180000"/>
            <a:r>
              <a:rPr lang="en-US" sz="1200" b="0" i="0" u="none" strike="noStrike" baseline="0" dirty="0">
                <a:solidFill>
                  <a:srgbClr val="000000"/>
                </a:solidFill>
                <a:latin typeface="Calibri" panose="020F0502020204030204" pitchFamily="34" charset="0"/>
                <a:cs typeface="Calibri" panose="020F0502020204030204" pitchFamily="34" charset="0"/>
              </a:rPr>
              <a:t>	return </a:t>
            </a:r>
            <a:r>
              <a:rPr lang="en-US" sz="1200" b="0" i="0" u="none" strike="noStrike" baseline="0" dirty="0">
                <a:solidFill>
                  <a:srgbClr val="9A0000"/>
                </a:solidFill>
                <a:latin typeface="Calibri" panose="020F0502020204030204" pitchFamily="34" charset="0"/>
                <a:cs typeface="Calibri" panose="020F0502020204030204" pitchFamily="34" charset="0"/>
              </a:rPr>
              <a:t>new Promise( (resolve, reject) =&gt; {</a:t>
            </a:r>
          </a:p>
          <a:p>
            <a:pPr algn="l" defTabSz="180000"/>
            <a:r>
              <a:rPr lang="en-US" sz="1200" b="0" i="1" u="none" strike="noStrike" baseline="0" dirty="0">
                <a:solidFill>
                  <a:srgbClr val="009A9A"/>
                </a:solidFill>
                <a:latin typeface="Calibri" panose="020F0502020204030204" pitchFamily="34" charset="0"/>
                <a:cs typeface="Calibri" panose="020F0502020204030204" pitchFamily="34" charset="0"/>
              </a:rPr>
              <a:t>		</a:t>
            </a:r>
            <a:r>
              <a:rPr lang="en-US" sz="1200" b="0" i="1" u="none" strike="noStrike" baseline="0" dirty="0">
                <a:solidFill>
                  <a:schemeClr val="tx1"/>
                </a:solidFill>
                <a:latin typeface="Calibri" panose="020F0502020204030204" pitchFamily="34" charset="0"/>
                <a:cs typeface="Calibri" panose="020F0502020204030204" pitchFamily="34" charset="0"/>
              </a:rPr>
              <a:t>// just have a made-up AWS </a:t>
            </a:r>
            <a:r>
              <a:rPr lang="en-US" sz="1200" b="0" i="1" u="none" strike="noStrike" baseline="0" dirty="0" err="1">
                <a:solidFill>
                  <a:schemeClr val="tx1"/>
                </a:solidFill>
                <a:latin typeface="Calibri" panose="020F0502020204030204" pitchFamily="34" charset="0"/>
                <a:cs typeface="Calibri" panose="020F0502020204030204" pitchFamily="34" charset="0"/>
              </a:rPr>
              <a:t>url</a:t>
            </a:r>
            <a:r>
              <a:rPr lang="en-US" sz="1200" b="0" i="1" u="none" strike="noStrike" baseline="0" dirty="0">
                <a:solidFill>
                  <a:schemeClr val="tx1"/>
                </a:solidFill>
                <a:latin typeface="Calibri" panose="020F0502020204030204" pitchFamily="34" charset="0"/>
                <a:cs typeface="Calibri" panose="020F0502020204030204" pitchFamily="34" charset="0"/>
              </a:rPr>
              <a:t> for now</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let </a:t>
            </a:r>
            <a:r>
              <a:rPr lang="en-CA" sz="1200" b="0" i="0" u="none" strike="noStrike" baseline="0" dirty="0" err="1">
                <a:solidFill>
                  <a:srgbClr val="000000"/>
                </a:solidFill>
                <a:latin typeface="Calibri" panose="020F0502020204030204" pitchFamily="34" charset="0"/>
                <a:cs typeface="Calibri" panose="020F0502020204030204" pitchFamily="34" charset="0"/>
              </a:rPr>
              <a:t>cloudURL</a:t>
            </a:r>
            <a:r>
              <a:rPr lang="en-CA" sz="1200" b="0" i="0" u="none" strike="noStrike" baseline="0" dirty="0">
                <a:solidFill>
                  <a:srgbClr val="000000"/>
                </a:solidFill>
                <a:latin typeface="Calibri" panose="020F0502020204030204" pitchFamily="34" charset="0"/>
                <a:cs typeface="Calibri" panose="020F0502020204030204" pitchFamily="34" charset="0"/>
              </a:rPr>
              <a:t> ="http://.../makebelieve.jpg";</a:t>
            </a:r>
          </a:p>
          <a:p>
            <a:pPr algn="l" defTabSz="180000"/>
            <a:r>
              <a:rPr lang="en-US" sz="1200" b="0" i="1" u="none" strike="noStrike" baseline="0" dirty="0">
                <a:solidFill>
                  <a:srgbClr val="009A9A"/>
                </a:solidFill>
                <a:latin typeface="Calibri" panose="020F0502020204030204" pitchFamily="34" charset="0"/>
                <a:cs typeface="Calibri" panose="020F0502020204030204" pitchFamily="34" charset="0"/>
              </a:rPr>
              <a:t>		</a:t>
            </a:r>
            <a:r>
              <a:rPr lang="en-US" sz="1200" b="0" i="1" u="none" strike="noStrike" baseline="0" dirty="0">
                <a:solidFill>
                  <a:schemeClr val="tx1"/>
                </a:solidFill>
                <a:latin typeface="Calibri" panose="020F0502020204030204" pitchFamily="34" charset="0"/>
                <a:cs typeface="Calibri" panose="020F0502020204030204" pitchFamily="34" charset="0"/>
              </a:rPr>
              <a:t>// if passed filename exists then upload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if ( </a:t>
            </a:r>
            <a:r>
              <a:rPr lang="en-CA" sz="1200" b="0" i="0" u="none" strike="noStrike" baseline="0" dirty="0" err="1">
                <a:solidFill>
                  <a:srgbClr val="000000"/>
                </a:solidFill>
                <a:latin typeface="Calibri" panose="020F0502020204030204" pitchFamily="34" charset="0"/>
                <a:cs typeface="Calibri" panose="020F0502020204030204" pitchFamily="34" charset="0"/>
              </a:rPr>
              <a:t>existsOnServer</a:t>
            </a:r>
            <a:r>
              <a:rPr lang="en-CA" sz="1200" b="0" i="0" u="none" strike="noStrike" baseline="0" dirty="0">
                <a:solidFill>
                  <a:srgbClr val="000000"/>
                </a:solidFill>
                <a:latin typeface="Calibri" panose="020F0502020204030204" pitchFamily="34" charset="0"/>
                <a:cs typeface="Calibri" panose="020F0502020204030204" pitchFamily="34" charset="0"/>
              </a:rPr>
              <a:t>(filename) )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performTransfer</a:t>
            </a:r>
            <a:r>
              <a:rPr lang="en-CA" sz="1200" b="0" i="0" u="none" strike="noStrike" baseline="0" dirty="0">
                <a:solidFill>
                  <a:srgbClr val="000000"/>
                </a:solidFill>
                <a:latin typeface="Calibri" panose="020F0502020204030204" pitchFamily="34" charset="0"/>
                <a:cs typeface="Calibri" panose="020F0502020204030204" pitchFamily="34" charset="0"/>
              </a:rPr>
              <a:t>(filename, </a:t>
            </a:r>
            <a:r>
              <a:rPr lang="en-CA" sz="1200" b="0" i="0" u="none" strike="noStrike" baseline="0" dirty="0" err="1">
                <a:solidFill>
                  <a:srgbClr val="000000"/>
                </a:solidFill>
                <a:latin typeface="Calibri" panose="020F0502020204030204" pitchFamily="34" charset="0"/>
                <a:cs typeface="Calibri" panose="020F0502020204030204" pitchFamily="34" charset="0"/>
              </a:rPr>
              <a:t>cloudURL</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resolve(</a:t>
            </a:r>
            <a:r>
              <a:rPr lang="en-CA" sz="1200" b="0" i="0" u="none" strike="noStrike" baseline="0" dirty="0" err="1">
                <a:solidFill>
                  <a:srgbClr val="9A0000"/>
                </a:solidFill>
                <a:latin typeface="Calibri" panose="020F0502020204030204" pitchFamily="34" charset="0"/>
                <a:cs typeface="Calibri" panose="020F0502020204030204" pitchFamily="34" charset="0"/>
              </a:rPr>
              <a:t>cloudURL</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 else {</a:t>
            </a:r>
          </a:p>
          <a:p>
            <a:pPr algn="l" defTabSz="180000"/>
            <a:r>
              <a:rPr lang="en-US" sz="1200" b="0" i="0" u="none" strike="noStrike" baseline="0" dirty="0">
                <a:solidFill>
                  <a:srgbClr val="9A0000"/>
                </a:solidFill>
                <a:latin typeface="Calibri" panose="020F0502020204030204" pitchFamily="34" charset="0"/>
                <a:cs typeface="Calibri" panose="020F0502020204030204" pitchFamily="34" charset="0"/>
              </a:rPr>
              <a:t>			reject( new Error('filename does not exist'));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1" u="none" strike="noStrike" baseline="0" dirty="0">
                <a:solidFill>
                  <a:schemeClr val="tx1"/>
                </a:solidFill>
                <a:latin typeface="Calibri" panose="020F0502020204030204" pitchFamily="34" charset="0"/>
                <a:cs typeface="Calibri" panose="020F0502020204030204" pitchFamily="34" charset="0"/>
              </a:rPr>
              <a:t>// use this function</a:t>
            </a: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transferToCloud</a:t>
            </a:r>
            <a:r>
              <a:rPr lang="en-CA" sz="1200" b="0" i="0" u="none" strike="noStrike" baseline="0" dirty="0">
                <a:solidFill>
                  <a:srgbClr val="000000"/>
                </a:solidFill>
                <a:latin typeface="Calibri" panose="020F0502020204030204" pitchFamily="34" charset="0"/>
                <a:cs typeface="Calibri" panose="020F0502020204030204" pitchFamily="34" charset="0"/>
              </a:rPr>
              <a:t>(file)</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.then( </a:t>
            </a:r>
            <a:r>
              <a:rPr lang="en-CA" sz="1200" b="0" i="0" u="none" strike="noStrike" baseline="0" dirty="0" err="1">
                <a:solidFill>
                  <a:srgbClr val="000000"/>
                </a:solidFill>
                <a:latin typeface="Calibri" panose="020F0502020204030204" pitchFamily="34" charset="0"/>
                <a:cs typeface="Calibri" panose="020F0502020204030204" pitchFamily="34" charset="0"/>
              </a:rPr>
              <a:t>url</a:t>
            </a:r>
            <a:r>
              <a:rPr lang="en-CA" sz="1200" b="0" i="0" u="none" strike="noStrike" baseline="0" dirty="0">
                <a:solidFill>
                  <a:srgbClr val="000000"/>
                </a:solidFill>
                <a:latin typeface="Calibri" panose="020F0502020204030204" pitchFamily="34" charset="0"/>
                <a:cs typeface="Calibri" panose="020F0502020204030204" pitchFamily="34" charset="0"/>
              </a:rPr>
              <a:t> =&gt; </a:t>
            </a:r>
            <a:r>
              <a:rPr lang="en-CA" sz="1200" b="0" i="0" u="none" strike="noStrike" baseline="0" dirty="0" err="1">
                <a:solidFill>
                  <a:srgbClr val="000000"/>
                </a:solidFill>
                <a:latin typeface="Calibri" panose="020F0502020204030204" pitchFamily="34" charset="0"/>
                <a:cs typeface="Calibri" panose="020F0502020204030204" pitchFamily="34" charset="0"/>
              </a:rPr>
              <a:t>extractTags</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url</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.then( </a:t>
            </a:r>
            <a:r>
              <a:rPr lang="en-CA" sz="1200" b="0" i="0" u="none" strike="noStrike" baseline="0" dirty="0" err="1">
                <a:solidFill>
                  <a:srgbClr val="000000"/>
                </a:solidFill>
                <a:latin typeface="Calibri" panose="020F0502020204030204" pitchFamily="34" charset="0"/>
                <a:cs typeface="Calibri" panose="020F0502020204030204" pitchFamily="34" charset="0"/>
              </a:rPr>
              <a:t>url</a:t>
            </a:r>
            <a:r>
              <a:rPr lang="en-CA" sz="1200" b="0" i="0" u="none" strike="noStrike" baseline="0" dirty="0">
                <a:solidFill>
                  <a:srgbClr val="000000"/>
                </a:solidFill>
                <a:latin typeface="Calibri" panose="020F0502020204030204" pitchFamily="34" charset="0"/>
                <a:cs typeface="Calibri" panose="020F0502020204030204" pitchFamily="34" charset="0"/>
              </a:rPr>
              <a:t> =&gt; </a:t>
            </a:r>
            <a:r>
              <a:rPr lang="en-CA" sz="1200" b="0" i="0" u="none" strike="noStrike" baseline="0" dirty="0" err="1">
                <a:solidFill>
                  <a:srgbClr val="000000"/>
                </a:solidFill>
                <a:latin typeface="Calibri" panose="020F0502020204030204" pitchFamily="34" charset="0"/>
                <a:cs typeface="Calibri" panose="020F0502020204030204" pitchFamily="34" charset="0"/>
              </a:rPr>
              <a:t>compressImage</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url</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.catch( </a:t>
            </a:r>
            <a:r>
              <a:rPr lang="en-CA" sz="1200" b="0" i="0" u="none" strike="noStrike" baseline="0" dirty="0">
                <a:solidFill>
                  <a:srgbClr val="000000"/>
                </a:solidFill>
                <a:latin typeface="Calibri" panose="020F0502020204030204" pitchFamily="34" charset="0"/>
                <a:cs typeface="Calibri" panose="020F0502020204030204" pitchFamily="34" charset="0"/>
              </a:rPr>
              <a:t>err =&gt; </a:t>
            </a:r>
            <a:r>
              <a:rPr lang="en-CA" sz="1200" b="0" i="0" u="none" strike="noStrike" baseline="0" dirty="0" err="1">
                <a:solidFill>
                  <a:srgbClr val="000000"/>
                </a:solidFill>
                <a:latin typeface="Calibri" panose="020F0502020204030204" pitchFamily="34" charset="0"/>
                <a:cs typeface="Calibri" panose="020F0502020204030204" pitchFamily="34" charset="0"/>
              </a:rPr>
              <a:t>logThisError</a:t>
            </a:r>
            <a:r>
              <a:rPr lang="en-CA" sz="1200" b="0" i="0" u="none" strike="noStrike" baseline="0" dirty="0">
                <a:solidFill>
                  <a:srgbClr val="000000"/>
                </a:solidFill>
                <a:latin typeface="Calibri" panose="020F0502020204030204" pitchFamily="34" charset="0"/>
                <a:cs typeface="Calibri" panose="020F0502020204030204" pitchFamily="34" charset="0"/>
              </a:rPr>
              <a:t>(err) </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87564677-1C51-41D0-BDA5-FC87E852C8CE}"/>
              </a:ext>
            </a:extLst>
          </p:cNvPr>
          <p:cNvSpPr txBox="1"/>
          <p:nvPr/>
        </p:nvSpPr>
        <p:spPr>
          <a:xfrm>
            <a:off x="457200" y="4529797"/>
            <a:ext cx="411480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10.10 </a:t>
            </a:r>
            <a:r>
              <a:rPr lang="en-US" sz="1200" b="0" i="0" u="none" strike="noStrike" baseline="0" dirty="0">
                <a:solidFill>
                  <a:srgbClr val="000000"/>
                </a:solidFill>
                <a:latin typeface="+mj-lt"/>
              </a:rPr>
              <a:t>Creating Promises</a:t>
            </a:r>
            <a:endParaRPr lang="en-CA" sz="1200" dirty="0">
              <a:latin typeface="+mj-lt"/>
            </a:endParaRPr>
          </a:p>
        </p:txBody>
      </p:sp>
      <p:pic>
        <p:nvPicPr>
          <p:cNvPr id="9" name="Picture 8" descr="FIGURE 10.19 Example problem solved using promises">
            <a:extLst>
              <a:ext uri="{FF2B5EF4-FFF2-40B4-BE49-F238E27FC236}">
                <a16:creationId xmlns:a16="http://schemas.microsoft.com/office/drawing/2014/main" id="{CEE43F31-C1D2-4F53-9A42-B099C12C3DCF}"/>
              </a:ext>
            </a:extLst>
          </p:cNvPr>
          <p:cNvPicPr>
            <a:picLocks noChangeAspect="1"/>
          </p:cNvPicPr>
          <p:nvPr/>
        </p:nvPicPr>
        <p:blipFill>
          <a:blip r:embed="rId2"/>
          <a:stretch>
            <a:fillRect/>
          </a:stretch>
        </p:blipFill>
        <p:spPr>
          <a:xfrm>
            <a:off x="4572000" y="1807446"/>
            <a:ext cx="4572000" cy="2165873"/>
          </a:xfrm>
          <a:prstGeom prst="rect">
            <a:avLst/>
          </a:prstGeom>
        </p:spPr>
      </p:pic>
    </p:spTree>
    <p:extLst>
      <p:ext uri="{BB962C8B-B14F-4D97-AF65-F5344CB8AC3E}">
        <p14:creationId xmlns:p14="http://schemas.microsoft.com/office/powerpoint/2010/main" val="730912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E2190-B973-4325-9E0D-AC5C02139EB4}"/>
              </a:ext>
            </a:extLst>
          </p:cNvPr>
          <p:cNvSpPr>
            <a:spLocks noGrp="1"/>
          </p:cNvSpPr>
          <p:nvPr>
            <p:ph type="title"/>
          </p:nvPr>
        </p:nvSpPr>
        <p:spPr/>
        <p:txBody>
          <a:bodyPr/>
          <a:lstStyle/>
          <a:p>
            <a:r>
              <a:rPr lang="en-US" sz="3200" dirty="0"/>
              <a:t>Executing multiple Promises in parallel</a:t>
            </a:r>
            <a:endParaRPr lang="en-CA" sz="3200" dirty="0"/>
          </a:p>
        </p:txBody>
      </p:sp>
      <p:sp>
        <p:nvSpPr>
          <p:cNvPr id="8" name="Text Placeholder 2">
            <a:extLst>
              <a:ext uri="{FF2B5EF4-FFF2-40B4-BE49-F238E27FC236}">
                <a16:creationId xmlns:a16="http://schemas.microsoft.com/office/drawing/2014/main" id="{12DFFD94-1452-4B05-A55C-44815AB8A6C3}"/>
              </a:ext>
            </a:extLst>
          </p:cNvPr>
          <p:cNvSpPr>
            <a:spLocks noGrp="1"/>
          </p:cNvSpPr>
          <p:nvPr>
            <p:ph type="body" idx="1"/>
          </p:nvPr>
        </p:nvSpPr>
        <p:spPr>
          <a:xfrm>
            <a:off x="457201" y="1081088"/>
            <a:ext cx="2961248" cy="3532476"/>
          </a:xfrm>
        </p:spPr>
        <p:txBody>
          <a:bodyPr/>
          <a:lstStyle/>
          <a:p>
            <a:pPr marL="114300" indent="0" algn="l">
              <a:buNone/>
            </a:pPr>
            <a:r>
              <a:rPr lang="en-CA" sz="1800" b="0" i="0" u="none" strike="noStrike" baseline="0" dirty="0">
                <a:latin typeface="+mj-lt"/>
              </a:rPr>
              <a:t>For executing multiple promises, you can make </a:t>
            </a:r>
            <a:r>
              <a:rPr lang="en-US" sz="1800" b="0" i="0" u="none" strike="noStrike" baseline="0" dirty="0">
                <a:latin typeface="+mj-lt"/>
              </a:rPr>
              <a:t>use of the </a:t>
            </a:r>
            <a:r>
              <a:rPr lang="en-US" sz="1800" b="1" i="0" u="none" strike="noStrike" baseline="0" dirty="0" err="1">
                <a:latin typeface="+mj-lt"/>
              </a:rPr>
              <a:t>Promise.all</a:t>
            </a:r>
            <a:r>
              <a:rPr lang="en-US" sz="1800" b="1" i="0" u="none" strike="noStrike" baseline="0" dirty="0">
                <a:latin typeface="+mj-lt"/>
              </a:rPr>
              <a:t>() </a:t>
            </a:r>
            <a:r>
              <a:rPr lang="en-US" sz="1800" b="0" i="0" u="none" strike="noStrike" baseline="0" dirty="0">
                <a:latin typeface="+mj-lt"/>
              </a:rPr>
              <a:t>method, which returns a single Promise when a group of Promise objects have been resolved.</a:t>
            </a:r>
            <a:endParaRPr lang="en-CA" sz="1200" dirty="0">
              <a:latin typeface="+mj-lt"/>
              <a:cs typeface="Calibri" panose="020F0502020204030204" pitchFamily="34" charset="0"/>
            </a:endParaRPr>
          </a:p>
        </p:txBody>
      </p:sp>
      <p:pic>
        <p:nvPicPr>
          <p:cNvPr id="5" name="Picture 4" descr="FIGURE 10.20 Executing multiple Promises in parallel">
            <a:extLst>
              <a:ext uri="{FF2B5EF4-FFF2-40B4-BE49-F238E27FC236}">
                <a16:creationId xmlns:a16="http://schemas.microsoft.com/office/drawing/2014/main" id="{82365D0B-E8D2-450C-9458-44F9D547ECE8}"/>
              </a:ext>
            </a:extLst>
          </p:cNvPr>
          <p:cNvPicPr>
            <a:picLocks noChangeAspect="1"/>
          </p:cNvPicPr>
          <p:nvPr/>
        </p:nvPicPr>
        <p:blipFill>
          <a:blip r:embed="rId2"/>
          <a:stretch>
            <a:fillRect/>
          </a:stretch>
        </p:blipFill>
        <p:spPr>
          <a:xfrm>
            <a:off x="3418449" y="984487"/>
            <a:ext cx="5268351" cy="3698985"/>
          </a:xfrm>
          <a:prstGeom prst="rect">
            <a:avLst/>
          </a:prstGeom>
        </p:spPr>
      </p:pic>
    </p:spTree>
    <p:extLst>
      <p:ext uri="{BB962C8B-B14F-4D97-AF65-F5344CB8AC3E}">
        <p14:creationId xmlns:p14="http://schemas.microsoft.com/office/powerpoint/2010/main" val="10851904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9D583-2F8B-4844-A333-B5B2B430BBAC}"/>
              </a:ext>
            </a:extLst>
          </p:cNvPr>
          <p:cNvSpPr>
            <a:spLocks noGrp="1"/>
          </p:cNvSpPr>
          <p:nvPr>
            <p:ph type="title"/>
          </p:nvPr>
        </p:nvSpPr>
        <p:spPr/>
        <p:txBody>
          <a:bodyPr/>
          <a:lstStyle/>
          <a:p>
            <a:r>
              <a:rPr lang="en-CA" dirty="0"/>
              <a:t>Async and Await</a:t>
            </a:r>
          </a:p>
        </p:txBody>
      </p:sp>
      <p:sp>
        <p:nvSpPr>
          <p:cNvPr id="3" name="Text Placeholder 2">
            <a:extLst>
              <a:ext uri="{FF2B5EF4-FFF2-40B4-BE49-F238E27FC236}">
                <a16:creationId xmlns:a16="http://schemas.microsoft.com/office/drawing/2014/main" id="{1FC4D578-35C2-4F0D-A7C7-EE17F871B59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ES7 introduced the </a:t>
            </a:r>
            <a:r>
              <a:rPr lang="en-US" sz="1800" b="1" i="0" u="none" strike="noStrike" baseline="0" dirty="0">
                <a:solidFill>
                  <a:srgbClr val="009A9A"/>
                </a:solidFill>
                <a:latin typeface="+mj-lt"/>
              </a:rPr>
              <a:t>async...await </a:t>
            </a:r>
            <a:r>
              <a:rPr lang="en-US" sz="1800" b="0" i="0" u="none" strike="noStrike" baseline="0" dirty="0">
                <a:solidFill>
                  <a:srgbClr val="000000"/>
                </a:solidFill>
                <a:latin typeface="+mj-lt"/>
              </a:rPr>
              <a:t>keywords that can both simplify the coding and even eliminate the typical nesting structure of typical asynchronous coding.</a:t>
            </a:r>
          </a:p>
          <a:p>
            <a:pPr marL="114300" indent="0" algn="l">
              <a:buNone/>
            </a:pPr>
            <a:r>
              <a:rPr lang="en-US" sz="1800" b="0" i="0" u="none" strike="noStrike" baseline="0" dirty="0">
                <a:latin typeface="+mj-lt"/>
              </a:rPr>
              <a:t>Recall this sample line from the earlier section on fetch? </a:t>
            </a:r>
          </a:p>
          <a:p>
            <a:pPr marL="114300" indent="0" algn="l">
              <a:buNone/>
            </a:pPr>
            <a:r>
              <a:rPr lang="en-US" sz="1800" dirty="0">
                <a:latin typeface="+mj-lt"/>
              </a:rPr>
              <a:t>	</a:t>
            </a:r>
            <a:r>
              <a:rPr lang="en-CA" sz="1800" b="0" i="0" u="none" strike="noStrike" baseline="0" dirty="0">
                <a:latin typeface="+mj-lt"/>
                <a:cs typeface="Calibri" panose="020F0502020204030204" pitchFamily="34" charset="0"/>
              </a:rPr>
              <a:t>let obj = fetch(</a:t>
            </a:r>
            <a:r>
              <a:rPr lang="en-CA" sz="1800" b="0" i="0" u="none" strike="noStrike" baseline="0" dirty="0" err="1">
                <a:latin typeface="+mj-lt"/>
                <a:cs typeface="Calibri" panose="020F0502020204030204" pitchFamily="34" charset="0"/>
              </a:rPr>
              <a:t>url</a:t>
            </a:r>
            <a:r>
              <a:rPr lang="en-CA" sz="1800" b="0" i="0" u="none" strike="noStrike" baseline="0" dirty="0">
                <a:latin typeface="+mj-lt"/>
                <a:cs typeface="Calibri" panose="020F0502020204030204" pitchFamily="34" charset="0"/>
              </a:rPr>
              <a:t>);</a:t>
            </a:r>
          </a:p>
          <a:p>
            <a:pPr marL="114300" indent="0" algn="l">
              <a:buNone/>
            </a:pPr>
            <a:r>
              <a:rPr lang="en-US" sz="1800" b="0" i="0" u="none" strike="noStrike" baseline="0" dirty="0">
                <a:latin typeface="+mj-lt"/>
              </a:rPr>
              <a:t>Content is contained in the variable obj is a </a:t>
            </a:r>
            <a:r>
              <a:rPr lang="en-US" sz="1800" b="1" i="0" u="none" strike="noStrike" baseline="0" dirty="0">
                <a:latin typeface="+mj-lt"/>
              </a:rPr>
              <a:t>Promise</a:t>
            </a:r>
            <a:r>
              <a:rPr lang="en-US" sz="1800" b="0" i="0" u="none" strike="noStrike" baseline="0" dirty="0">
                <a:latin typeface="+mj-lt"/>
              </a:rPr>
              <a:t>; the then() method of the Promise object needs to be called and passed a callback function that will use the data from the </a:t>
            </a:r>
            <a:r>
              <a:rPr lang="en-US" sz="1800" b="0" i="1" u="none" strike="noStrike" baseline="0" dirty="0" err="1">
                <a:latin typeface="+mj-lt"/>
              </a:rPr>
              <a:t>promisified</a:t>
            </a:r>
            <a:r>
              <a:rPr lang="en-US" sz="1800" b="0" i="1" u="none" strike="noStrike" baseline="0" dirty="0">
                <a:latin typeface="+mj-lt"/>
              </a:rPr>
              <a:t> </a:t>
            </a:r>
            <a:r>
              <a:rPr lang="en-CA" sz="1800" b="0" i="0" u="none" strike="noStrike" baseline="0" dirty="0">
                <a:latin typeface="+mj-lt"/>
              </a:rPr>
              <a:t>function fetch.</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3213647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9D583-2F8B-4844-A333-B5B2B430BBAC}"/>
              </a:ext>
            </a:extLst>
          </p:cNvPr>
          <p:cNvSpPr>
            <a:spLocks noGrp="1"/>
          </p:cNvSpPr>
          <p:nvPr>
            <p:ph type="title"/>
          </p:nvPr>
        </p:nvSpPr>
        <p:spPr/>
        <p:txBody>
          <a:bodyPr/>
          <a:lstStyle/>
          <a:p>
            <a:r>
              <a:rPr lang="en-CA" dirty="0"/>
              <a:t>Async and Await (ii)</a:t>
            </a:r>
          </a:p>
        </p:txBody>
      </p:sp>
      <p:sp>
        <p:nvSpPr>
          <p:cNvPr id="3" name="Text Placeholder 2">
            <a:extLst>
              <a:ext uri="{FF2B5EF4-FFF2-40B4-BE49-F238E27FC236}">
                <a16:creationId xmlns:a16="http://schemas.microsoft.com/office/drawing/2014/main" id="{1FC4D578-35C2-4F0D-A7C7-EE17F871B599}"/>
              </a:ext>
            </a:extLst>
          </p:cNvPr>
          <p:cNvSpPr>
            <a:spLocks noGrp="1"/>
          </p:cNvSpPr>
          <p:nvPr>
            <p:ph type="body" idx="1"/>
          </p:nvPr>
        </p:nvSpPr>
        <p:spPr/>
        <p:txBody>
          <a:bodyPr/>
          <a:lstStyle/>
          <a:p>
            <a:pPr marL="114300" indent="0" algn="l">
              <a:buNone/>
            </a:pPr>
            <a:r>
              <a:rPr lang="en-US" sz="1800" b="0" i="0" u="none" strike="noStrike" baseline="0" dirty="0">
                <a:latin typeface="+mj-lt"/>
              </a:rPr>
              <a:t>The </a:t>
            </a:r>
            <a:r>
              <a:rPr lang="en-US" sz="1800" b="1" i="0" u="none" strike="noStrike" baseline="0" dirty="0">
                <a:latin typeface="+mj-lt"/>
              </a:rPr>
              <a:t>await</a:t>
            </a:r>
            <a:r>
              <a:rPr lang="en-US" sz="1800" b="0" i="0" u="none" strike="noStrike" baseline="0" dirty="0">
                <a:latin typeface="+mj-lt"/>
              </a:rPr>
              <a:t> keyword provides exactly that functionality, namely, the ability to treat asynchronous functions that return Promise objects as if they were </a:t>
            </a:r>
            <a:r>
              <a:rPr lang="en-CA" sz="1800" b="0" i="0" u="none" strike="noStrike" baseline="0" dirty="0">
                <a:latin typeface="+mj-lt"/>
              </a:rPr>
              <a:t>synchronous.</a:t>
            </a:r>
          </a:p>
          <a:p>
            <a:pPr marL="114300" indent="0" algn="l">
              <a:buNone/>
            </a:pPr>
            <a:r>
              <a:rPr lang="en-US" sz="1800" b="0" i="0" u="none" strike="noStrike" baseline="0" dirty="0">
                <a:solidFill>
                  <a:srgbClr val="000000"/>
                </a:solidFill>
                <a:latin typeface="Calibri" panose="020F0502020204030204" pitchFamily="34" charset="0"/>
                <a:cs typeface="Calibri" panose="020F0502020204030204" pitchFamily="34" charset="0"/>
              </a:rPr>
              <a:t>let obj = </a:t>
            </a:r>
            <a:r>
              <a:rPr lang="en-US" sz="1800" b="0" i="0" u="none" strike="noStrike" baseline="0" dirty="0">
                <a:solidFill>
                  <a:srgbClr val="9A0000"/>
                </a:solidFill>
                <a:latin typeface="Calibri" panose="020F0502020204030204" pitchFamily="34" charset="0"/>
                <a:cs typeface="Calibri" panose="020F0502020204030204" pitchFamily="34" charset="0"/>
              </a:rPr>
              <a:t>await </a:t>
            </a:r>
            <a:r>
              <a:rPr lang="en-US" sz="1800" b="0" i="0" u="none" strike="noStrike" baseline="0" dirty="0">
                <a:solidFill>
                  <a:srgbClr val="000000"/>
                </a:solidFill>
                <a:latin typeface="Calibri" panose="020F0502020204030204" pitchFamily="34" charset="0"/>
                <a:cs typeface="Calibri" panose="020F0502020204030204" pitchFamily="34" charset="0"/>
              </a:rPr>
              <a:t>fetch(</a:t>
            </a:r>
            <a:r>
              <a:rPr lang="en-US" sz="1800" b="0" i="0" u="none" strike="noStrike" baseline="0" dirty="0" err="1">
                <a:solidFill>
                  <a:srgbClr val="000000"/>
                </a:solidFill>
                <a:latin typeface="Calibri" panose="020F0502020204030204" pitchFamily="34" charset="0"/>
                <a:cs typeface="Calibri" panose="020F0502020204030204" pitchFamily="34" charset="0"/>
              </a:rPr>
              <a:t>url</a:t>
            </a:r>
            <a:r>
              <a:rPr lang="en-US" sz="1800" b="0" i="0" u="none" strike="noStrike" baseline="0" dirty="0">
                <a:solidFill>
                  <a:srgbClr val="000000"/>
                </a:solidFill>
                <a:latin typeface="Calibri" panose="020F0502020204030204" pitchFamily="34" charset="0"/>
                <a:cs typeface="Calibri" panose="020F0502020204030204" pitchFamily="34" charset="0"/>
              </a:rPr>
              <a:t>);</a:t>
            </a:r>
          </a:p>
          <a:p>
            <a:pPr marL="114300" indent="0" algn="l">
              <a:buNone/>
            </a:pPr>
            <a:r>
              <a:rPr lang="en-US" sz="1800" b="0" i="0" u="none" strike="noStrike" baseline="0" dirty="0">
                <a:latin typeface="+mj-lt"/>
              </a:rPr>
              <a:t>Now, obj will contain whatever the resolve() function of the fetch() returns, which in this case is the response from the fetch. Notice that no callback function is necessary!</a:t>
            </a:r>
          </a:p>
          <a:p>
            <a:pPr marL="114300" indent="0" algn="l">
              <a:buNone/>
            </a:pPr>
            <a:r>
              <a:rPr lang="en-US" sz="1800" b="0" i="0" u="none" strike="noStrike" baseline="0" dirty="0">
                <a:latin typeface="+mj-lt"/>
              </a:rPr>
              <a:t>There is an important limitation with using the </a:t>
            </a:r>
            <a:r>
              <a:rPr lang="en-US" sz="1800" b="1" i="0" u="none" strike="noStrike" baseline="0" dirty="0">
                <a:latin typeface="+mj-lt"/>
              </a:rPr>
              <a:t>await</a:t>
            </a:r>
            <a:r>
              <a:rPr lang="en-US" sz="1800" b="0" i="0" u="none" strike="noStrike" baseline="0" dirty="0">
                <a:latin typeface="+mj-lt"/>
              </a:rPr>
              <a:t> keyword: it </a:t>
            </a:r>
            <a:r>
              <a:rPr lang="en-US" sz="1800" b="0" i="1" u="none" strike="noStrike" baseline="0" dirty="0">
                <a:latin typeface="+mj-lt"/>
              </a:rPr>
              <a:t>must </a:t>
            </a:r>
            <a:r>
              <a:rPr lang="en-US" sz="1800" b="0" i="0" u="none" strike="noStrike" baseline="0" dirty="0">
                <a:latin typeface="+mj-lt"/>
              </a:rPr>
              <a:t>occur within a function prefaced with the </a:t>
            </a:r>
            <a:r>
              <a:rPr lang="en-US" sz="1800" b="1" i="0" u="none" strike="noStrike" baseline="0" dirty="0">
                <a:latin typeface="+mj-lt"/>
              </a:rPr>
              <a:t>async</a:t>
            </a:r>
            <a:r>
              <a:rPr lang="en-US" sz="1800" b="0" i="0" u="none" strike="noStrike" baseline="0" dirty="0">
                <a:latin typeface="+mj-lt"/>
              </a:rPr>
              <a:t> keyword</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31324392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23B09-B09F-4AAA-AF26-38BE75A1B64A}"/>
              </a:ext>
            </a:extLst>
          </p:cNvPr>
          <p:cNvSpPr>
            <a:spLocks noGrp="1"/>
          </p:cNvSpPr>
          <p:nvPr>
            <p:ph type="title"/>
          </p:nvPr>
        </p:nvSpPr>
        <p:spPr/>
        <p:txBody>
          <a:bodyPr/>
          <a:lstStyle/>
          <a:p>
            <a:r>
              <a:rPr lang="en-CA" dirty="0"/>
              <a:t>Using Browser APIs</a:t>
            </a:r>
          </a:p>
        </p:txBody>
      </p:sp>
      <p:sp>
        <p:nvSpPr>
          <p:cNvPr id="3" name="Text Placeholder 2">
            <a:extLst>
              <a:ext uri="{FF2B5EF4-FFF2-40B4-BE49-F238E27FC236}">
                <a16:creationId xmlns:a16="http://schemas.microsoft.com/office/drawing/2014/main" id="{CB7BAAE2-D008-45DA-AB2C-8DE5681728C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In the last section, you learned how to use the fetch() method to access data from external APIs. In this section, you will instead make use of the </a:t>
            </a:r>
            <a:r>
              <a:rPr lang="en-US" sz="1800" b="1" i="0" u="none" strike="noStrike" baseline="0" dirty="0">
                <a:solidFill>
                  <a:srgbClr val="009A9A"/>
                </a:solidFill>
                <a:latin typeface="+mj-lt"/>
              </a:rPr>
              <a:t>browser </a:t>
            </a:r>
            <a:r>
              <a:rPr lang="en-CA" sz="1800" b="1" i="0" u="none" strike="noStrike" baseline="0" dirty="0">
                <a:solidFill>
                  <a:srgbClr val="009A9A"/>
                </a:solidFill>
                <a:latin typeface="+mj-lt"/>
              </a:rPr>
              <a:t>APIs</a:t>
            </a:r>
          </a:p>
          <a:p>
            <a:pPr marL="114300" indent="0" algn="l">
              <a:buNone/>
            </a:pPr>
            <a:r>
              <a:rPr lang="en-US" sz="1800" b="0" i="0" u="none" strike="noStrike" baseline="0" dirty="0">
                <a:latin typeface="+mj-lt"/>
              </a:rPr>
              <a:t>In recent years, the amount of programmatic control available to the JavaScript </a:t>
            </a:r>
            <a:r>
              <a:rPr lang="en-CA" sz="1800" b="0" i="0" u="none" strike="noStrike" baseline="0" dirty="0">
                <a:latin typeface="+mj-lt"/>
              </a:rPr>
              <a:t>developer has grown tremendously.</a:t>
            </a:r>
            <a:r>
              <a:rPr lang="en-US" sz="1800" b="0" i="0" u="none" strike="noStrike" baseline="0" dirty="0">
                <a:latin typeface="+mj-lt"/>
              </a:rPr>
              <a:t> You can now, for instance, retrieve location information, access synthesized voices, recognize and transcribe speech, and persist data content in the browser’s own local storage. Table 10.1 lists several of the more </a:t>
            </a:r>
            <a:r>
              <a:rPr lang="en-CA" sz="1800" b="0" i="0" u="none" strike="noStrike" baseline="0" dirty="0">
                <a:latin typeface="+mj-lt"/>
              </a:rPr>
              <a:t>important browser APIs.</a:t>
            </a:r>
            <a:endParaRPr lang="en-CA" dirty="0">
              <a:latin typeface="+mj-lt"/>
            </a:endParaRPr>
          </a:p>
        </p:txBody>
      </p:sp>
    </p:spTree>
    <p:extLst>
      <p:ext uri="{BB962C8B-B14F-4D97-AF65-F5344CB8AC3E}">
        <p14:creationId xmlns:p14="http://schemas.microsoft.com/office/powerpoint/2010/main" val="22348342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415C7-C889-4FA2-ADC4-2BEB329F46FC}"/>
              </a:ext>
            </a:extLst>
          </p:cNvPr>
          <p:cNvSpPr>
            <a:spLocks noGrp="1"/>
          </p:cNvSpPr>
          <p:nvPr>
            <p:ph type="title"/>
          </p:nvPr>
        </p:nvSpPr>
        <p:spPr/>
        <p:txBody>
          <a:bodyPr/>
          <a:lstStyle/>
          <a:p>
            <a:r>
              <a:rPr lang="en-CA" dirty="0"/>
              <a:t>Web Storage API</a:t>
            </a:r>
          </a:p>
        </p:txBody>
      </p:sp>
      <p:sp>
        <p:nvSpPr>
          <p:cNvPr id="3" name="Text Placeholder 2">
            <a:extLst>
              <a:ext uri="{FF2B5EF4-FFF2-40B4-BE49-F238E27FC236}">
                <a16:creationId xmlns:a16="http://schemas.microsoft.com/office/drawing/2014/main" id="{B4BAC239-E359-4765-B9DB-051956B6C4B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Web Storage API </a:t>
            </a:r>
            <a:r>
              <a:rPr lang="en-US" sz="1800" b="0" i="0" u="none" strike="noStrike" baseline="0" dirty="0">
                <a:solidFill>
                  <a:srgbClr val="000000"/>
                </a:solidFill>
                <a:latin typeface="+mj-lt"/>
              </a:rPr>
              <a:t>provides a mechanism for preserving non-essential state across requests and even across sessions. It comes in two varieties:</a:t>
            </a:r>
          </a:p>
          <a:p>
            <a:pPr algn="l"/>
            <a:r>
              <a:rPr lang="en-US" sz="1800" b="1" i="0" u="none" strike="noStrike" baseline="0" dirty="0" err="1">
                <a:solidFill>
                  <a:srgbClr val="009A9A"/>
                </a:solidFill>
                <a:latin typeface="+mj-lt"/>
              </a:rPr>
              <a:t>localStorage</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is a dictionary of strings that lasts until removed from the </a:t>
            </a:r>
            <a:r>
              <a:rPr lang="en-CA" sz="1800" b="0" i="0" u="none" strike="noStrike" baseline="0" dirty="0">
                <a:solidFill>
                  <a:srgbClr val="000000"/>
                </a:solidFill>
                <a:latin typeface="+mj-lt"/>
              </a:rPr>
              <a:t>browser.</a:t>
            </a:r>
          </a:p>
          <a:p>
            <a:pPr algn="l"/>
            <a:r>
              <a:rPr lang="en-US" sz="1800" b="0" i="0" u="none" strike="noStrike" baseline="0" dirty="0" err="1">
                <a:solidFill>
                  <a:srgbClr val="000000"/>
                </a:solidFill>
                <a:latin typeface="+mj-lt"/>
              </a:rPr>
              <a:t>sessionStorage</a:t>
            </a:r>
            <a:r>
              <a:rPr lang="en-US" sz="1800" b="0" i="0" u="none" strike="noStrike" baseline="0" dirty="0">
                <a:solidFill>
                  <a:srgbClr val="000000"/>
                </a:solidFill>
                <a:latin typeface="+mj-lt"/>
              </a:rPr>
              <a:t> is also a dictionary of strings but only lasts as long as the </a:t>
            </a:r>
            <a:r>
              <a:rPr lang="en-CA" sz="1800" b="0" i="0" u="none" strike="noStrike" baseline="0" dirty="0">
                <a:solidFill>
                  <a:srgbClr val="000000"/>
                </a:solidFill>
                <a:latin typeface="+mj-lt"/>
              </a:rPr>
              <a:t>browsing session.</a:t>
            </a:r>
          </a:p>
          <a:p>
            <a:pPr marL="114300" indent="0" algn="l">
              <a:buNone/>
            </a:pPr>
            <a:r>
              <a:rPr lang="en-US" sz="1800" b="0" i="0" u="none" strike="noStrike" baseline="0" dirty="0">
                <a:solidFill>
                  <a:srgbClr val="000000"/>
                </a:solidFill>
                <a:latin typeface="+mj-lt"/>
              </a:rPr>
              <a:t>To add a string to either involves calling the </a:t>
            </a:r>
            <a:r>
              <a:rPr lang="en-US" sz="1800" b="1" i="0" u="none" strike="noStrike" baseline="0" dirty="0" err="1">
                <a:solidFill>
                  <a:srgbClr val="000000"/>
                </a:solidFill>
                <a:latin typeface="+mj-lt"/>
              </a:rPr>
              <a:t>setItem</a:t>
            </a:r>
            <a:r>
              <a:rPr lang="en-US" sz="1800" b="0" i="0" u="none" strike="noStrike" baseline="0" dirty="0">
                <a:solidFill>
                  <a:srgbClr val="000000"/>
                </a:solidFill>
                <a:latin typeface="+mj-lt"/>
              </a:rPr>
              <a:t>() method of the </a:t>
            </a:r>
            <a:r>
              <a:rPr lang="en-US" sz="1800" b="1" i="0" u="none" strike="noStrike" baseline="0" dirty="0" err="1">
                <a:solidFill>
                  <a:srgbClr val="000000"/>
                </a:solidFill>
                <a:latin typeface="+mj-lt"/>
              </a:rPr>
              <a:t>localStorage</a:t>
            </a:r>
            <a:r>
              <a:rPr lang="en-US" sz="1800" b="0" i="0" u="none" strike="noStrike" baseline="0" dirty="0">
                <a:solidFill>
                  <a:srgbClr val="000000"/>
                </a:solidFill>
                <a:latin typeface="+mj-lt"/>
              </a:rPr>
              <a:t> or </a:t>
            </a:r>
            <a:r>
              <a:rPr lang="en-US" sz="1800" b="1" i="0" u="none" strike="noStrike" baseline="0" dirty="0" err="1">
                <a:solidFill>
                  <a:srgbClr val="000000"/>
                </a:solidFill>
                <a:latin typeface="+mj-lt"/>
              </a:rPr>
              <a:t>sessionStorage</a:t>
            </a:r>
            <a:r>
              <a:rPr lang="en-US" sz="1800" b="0" i="0" u="none" strike="noStrike" baseline="0" dirty="0">
                <a:solidFill>
                  <a:srgbClr val="000000"/>
                </a:solidFill>
                <a:latin typeface="+mj-lt"/>
              </a:rPr>
              <a:t> objects.</a:t>
            </a:r>
          </a:p>
          <a:p>
            <a:pPr marL="114300" indent="0" algn="l">
              <a:buNone/>
            </a:pPr>
            <a:r>
              <a:rPr lang="en-US" sz="1800" dirty="0">
                <a:latin typeface="+mj-lt"/>
              </a:rPr>
              <a:t>To r</a:t>
            </a:r>
            <a:r>
              <a:rPr lang="en-US" sz="1800" b="0" i="0" u="none" strike="noStrike" baseline="0" dirty="0">
                <a:latin typeface="+mj-lt"/>
              </a:rPr>
              <a:t>etrieve a value from either simply requires using the </a:t>
            </a:r>
            <a:r>
              <a:rPr lang="en-US" sz="1800" b="1" i="0" u="none" strike="noStrike" baseline="0" dirty="0" err="1">
                <a:latin typeface="+mj-lt"/>
              </a:rPr>
              <a:t>getItem</a:t>
            </a:r>
            <a:r>
              <a:rPr lang="en-US" sz="1800" b="0" i="0" u="none" strike="noStrike" baseline="0" dirty="0">
                <a:latin typeface="+mj-lt"/>
              </a:rPr>
              <a:t>() method.</a:t>
            </a:r>
            <a:endParaRPr lang="en-CA" dirty="0">
              <a:latin typeface="+mj-lt"/>
            </a:endParaRPr>
          </a:p>
        </p:txBody>
      </p:sp>
    </p:spTree>
    <p:extLst>
      <p:ext uri="{BB962C8B-B14F-4D97-AF65-F5344CB8AC3E}">
        <p14:creationId xmlns:p14="http://schemas.microsoft.com/office/powerpoint/2010/main" val="4237751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415C7-C889-4FA2-ADC4-2BEB329F46FC}"/>
              </a:ext>
            </a:extLst>
          </p:cNvPr>
          <p:cNvSpPr>
            <a:spLocks noGrp="1"/>
          </p:cNvSpPr>
          <p:nvPr>
            <p:ph type="title"/>
          </p:nvPr>
        </p:nvSpPr>
        <p:spPr/>
        <p:txBody>
          <a:bodyPr/>
          <a:lstStyle/>
          <a:p>
            <a:r>
              <a:rPr lang="en-CA" dirty="0"/>
              <a:t>Web Storage API (ii)</a:t>
            </a:r>
          </a:p>
        </p:txBody>
      </p:sp>
      <p:sp>
        <p:nvSpPr>
          <p:cNvPr id="3" name="Text Placeholder 2">
            <a:extLst>
              <a:ext uri="{FF2B5EF4-FFF2-40B4-BE49-F238E27FC236}">
                <a16:creationId xmlns:a16="http://schemas.microsoft.com/office/drawing/2014/main" id="{B4BAC239-E359-4765-B9DB-051956B6C4B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Web Storage API </a:t>
            </a:r>
            <a:r>
              <a:rPr lang="en-US" sz="1800" b="0" i="0" u="none" strike="noStrike" baseline="0" dirty="0">
                <a:solidFill>
                  <a:srgbClr val="000000"/>
                </a:solidFill>
                <a:latin typeface="+mj-lt"/>
              </a:rPr>
              <a:t>provides a mechanism for preserving non-essential state across requests and even across sessions. It comes in two varieties:</a:t>
            </a:r>
          </a:p>
          <a:p>
            <a:pPr algn="l"/>
            <a:r>
              <a:rPr lang="en-US" sz="1800" b="1" i="0" u="none" strike="noStrike" baseline="0" dirty="0" err="1">
                <a:solidFill>
                  <a:srgbClr val="009A9A"/>
                </a:solidFill>
                <a:latin typeface="+mj-lt"/>
              </a:rPr>
              <a:t>localStorage</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is a dictionary of strings that lasts until removed from the </a:t>
            </a:r>
            <a:r>
              <a:rPr lang="en-CA" sz="1800" b="0" i="0" u="none" strike="noStrike" baseline="0" dirty="0">
                <a:solidFill>
                  <a:srgbClr val="000000"/>
                </a:solidFill>
                <a:latin typeface="+mj-lt"/>
              </a:rPr>
              <a:t>browser.</a:t>
            </a:r>
          </a:p>
          <a:p>
            <a:pPr algn="l"/>
            <a:r>
              <a:rPr lang="en-US" sz="1800" b="0" i="0" u="none" strike="noStrike" baseline="0" dirty="0" err="1">
                <a:solidFill>
                  <a:srgbClr val="000000"/>
                </a:solidFill>
                <a:latin typeface="+mj-lt"/>
              </a:rPr>
              <a:t>sessionStorage</a:t>
            </a:r>
            <a:r>
              <a:rPr lang="en-US" sz="1800" b="0" i="0" u="none" strike="noStrike" baseline="0" dirty="0">
                <a:solidFill>
                  <a:srgbClr val="000000"/>
                </a:solidFill>
                <a:latin typeface="+mj-lt"/>
              </a:rPr>
              <a:t> is also a dictionary of strings but only lasts as long as the </a:t>
            </a:r>
            <a:r>
              <a:rPr lang="en-CA" sz="1800" b="0" i="0" u="none" strike="noStrike" baseline="0" dirty="0">
                <a:solidFill>
                  <a:srgbClr val="000000"/>
                </a:solidFill>
                <a:latin typeface="+mj-lt"/>
              </a:rPr>
              <a:t>browsing session.</a:t>
            </a:r>
          </a:p>
          <a:p>
            <a:pPr marL="114300" indent="0" algn="l">
              <a:buNone/>
            </a:pPr>
            <a:r>
              <a:rPr lang="en-US" sz="1800" b="0" i="0" u="none" strike="noStrike" baseline="0" dirty="0">
                <a:solidFill>
                  <a:srgbClr val="000000"/>
                </a:solidFill>
                <a:latin typeface="+mj-lt"/>
              </a:rPr>
              <a:t>To add a string to either involves calling the </a:t>
            </a:r>
            <a:r>
              <a:rPr lang="en-US" sz="1800" b="1" i="0" u="none" strike="noStrike" baseline="0" dirty="0" err="1">
                <a:solidFill>
                  <a:srgbClr val="000000"/>
                </a:solidFill>
                <a:latin typeface="+mj-lt"/>
              </a:rPr>
              <a:t>setItem</a:t>
            </a:r>
            <a:r>
              <a:rPr lang="en-US" sz="1800" b="0" i="0" u="none" strike="noStrike" baseline="0" dirty="0">
                <a:solidFill>
                  <a:srgbClr val="000000"/>
                </a:solidFill>
                <a:latin typeface="+mj-lt"/>
              </a:rPr>
              <a:t>() method of the </a:t>
            </a:r>
            <a:r>
              <a:rPr lang="en-US" sz="1800" b="1" i="0" u="none" strike="noStrike" baseline="0" dirty="0" err="1">
                <a:solidFill>
                  <a:srgbClr val="000000"/>
                </a:solidFill>
                <a:latin typeface="+mj-lt"/>
              </a:rPr>
              <a:t>localStorage</a:t>
            </a:r>
            <a:r>
              <a:rPr lang="en-US" sz="1800" b="0" i="0" u="none" strike="noStrike" baseline="0" dirty="0">
                <a:solidFill>
                  <a:srgbClr val="000000"/>
                </a:solidFill>
                <a:latin typeface="+mj-lt"/>
              </a:rPr>
              <a:t> or </a:t>
            </a:r>
            <a:r>
              <a:rPr lang="en-US" sz="1800" b="1" i="0" u="none" strike="noStrike" baseline="0" dirty="0" err="1">
                <a:solidFill>
                  <a:srgbClr val="000000"/>
                </a:solidFill>
                <a:latin typeface="+mj-lt"/>
              </a:rPr>
              <a:t>sessionStorage</a:t>
            </a:r>
            <a:r>
              <a:rPr lang="en-US" sz="1800" b="0" i="0" u="none" strike="noStrike" baseline="0" dirty="0">
                <a:solidFill>
                  <a:srgbClr val="000000"/>
                </a:solidFill>
                <a:latin typeface="+mj-lt"/>
              </a:rPr>
              <a:t> objects.</a:t>
            </a:r>
          </a:p>
          <a:p>
            <a:pPr marL="114300" indent="0" algn="l">
              <a:buNone/>
            </a:pPr>
            <a:r>
              <a:rPr lang="en-US" sz="1800" dirty="0">
                <a:latin typeface="+mj-lt"/>
              </a:rPr>
              <a:t>To r</a:t>
            </a:r>
            <a:r>
              <a:rPr lang="en-US" sz="1800" b="0" i="0" u="none" strike="noStrike" baseline="0" dirty="0">
                <a:latin typeface="+mj-lt"/>
              </a:rPr>
              <a:t>etrieve a value from either simply requires using the </a:t>
            </a:r>
            <a:r>
              <a:rPr lang="en-US" sz="1800" b="1" i="0" u="none" strike="noStrike" baseline="0" dirty="0" err="1">
                <a:latin typeface="+mj-lt"/>
              </a:rPr>
              <a:t>getItem</a:t>
            </a:r>
            <a:r>
              <a:rPr lang="en-US" sz="1800" b="0" i="0" u="none" strike="noStrike" baseline="0" dirty="0">
                <a:latin typeface="+mj-lt"/>
              </a:rPr>
              <a:t>() method.</a:t>
            </a:r>
            <a:endParaRPr lang="en-CA" dirty="0">
              <a:latin typeface="+mj-lt"/>
            </a:endParaRPr>
          </a:p>
        </p:txBody>
      </p:sp>
    </p:spTree>
    <p:extLst>
      <p:ext uri="{BB962C8B-B14F-4D97-AF65-F5344CB8AC3E}">
        <p14:creationId xmlns:p14="http://schemas.microsoft.com/office/powerpoint/2010/main" val="3725311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9109E-E757-41EE-B930-6FE45D6A5E76}"/>
              </a:ext>
            </a:extLst>
          </p:cNvPr>
          <p:cNvSpPr>
            <a:spLocks noGrp="1"/>
          </p:cNvSpPr>
          <p:nvPr>
            <p:ph type="title"/>
          </p:nvPr>
        </p:nvSpPr>
        <p:spPr/>
        <p:txBody>
          <a:bodyPr/>
          <a:lstStyle/>
          <a:p>
            <a:r>
              <a:rPr lang="en-CA" dirty="0"/>
              <a:t>Array </a:t>
            </a:r>
            <a:r>
              <a:rPr lang="en-CA" dirty="0" err="1"/>
              <a:t>forEach</a:t>
            </a:r>
            <a:r>
              <a:rPr lang="en-CA" dirty="0"/>
              <a:t>()</a:t>
            </a:r>
          </a:p>
        </p:txBody>
      </p:sp>
      <p:pic>
        <p:nvPicPr>
          <p:cNvPr id="5" name="Picture 4" descr="FIGURE 10.1 How forEach() works">
            <a:extLst>
              <a:ext uri="{FF2B5EF4-FFF2-40B4-BE49-F238E27FC236}">
                <a16:creationId xmlns:a16="http://schemas.microsoft.com/office/drawing/2014/main" id="{5F5573D6-C17C-414F-8255-217EE6B80A88}"/>
              </a:ext>
            </a:extLst>
          </p:cNvPr>
          <p:cNvPicPr>
            <a:picLocks noChangeAspect="1"/>
          </p:cNvPicPr>
          <p:nvPr/>
        </p:nvPicPr>
        <p:blipFill>
          <a:blip r:embed="rId2"/>
          <a:stretch>
            <a:fillRect/>
          </a:stretch>
        </p:blipFill>
        <p:spPr>
          <a:xfrm>
            <a:off x="842486" y="1063257"/>
            <a:ext cx="7459027" cy="3595222"/>
          </a:xfrm>
          <a:prstGeom prst="rect">
            <a:avLst/>
          </a:prstGeom>
        </p:spPr>
      </p:pic>
    </p:spTree>
    <p:extLst>
      <p:ext uri="{BB962C8B-B14F-4D97-AF65-F5344CB8AC3E}">
        <p14:creationId xmlns:p14="http://schemas.microsoft.com/office/powerpoint/2010/main" val="25321676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55062-63F4-47BE-AED1-2F8FA83B6F10}"/>
              </a:ext>
            </a:extLst>
          </p:cNvPr>
          <p:cNvSpPr>
            <a:spLocks noGrp="1"/>
          </p:cNvSpPr>
          <p:nvPr>
            <p:ph type="title"/>
          </p:nvPr>
        </p:nvSpPr>
        <p:spPr/>
        <p:txBody>
          <a:bodyPr/>
          <a:lstStyle/>
          <a:p>
            <a:r>
              <a:rPr lang="en-CA" dirty="0"/>
              <a:t>Web Speech API</a:t>
            </a:r>
          </a:p>
        </p:txBody>
      </p:sp>
      <p:sp>
        <p:nvSpPr>
          <p:cNvPr id="3" name="Text Placeholder 2">
            <a:extLst>
              <a:ext uri="{FF2B5EF4-FFF2-40B4-BE49-F238E27FC236}">
                <a16:creationId xmlns:a16="http://schemas.microsoft.com/office/drawing/2014/main" id="{B31126FB-15FA-4784-9661-2304734F9B4D}"/>
              </a:ext>
            </a:extLst>
          </p:cNvPr>
          <p:cNvSpPr>
            <a:spLocks noGrp="1"/>
          </p:cNvSpPr>
          <p:nvPr>
            <p:ph type="body" idx="1"/>
          </p:nvPr>
        </p:nvSpPr>
        <p:spPr/>
        <p:txBody>
          <a:bodyPr/>
          <a:lstStyle/>
          <a:p>
            <a:pPr marL="114300" indent="0">
              <a:buNone/>
            </a:pPr>
            <a:r>
              <a:rPr lang="en-US" sz="1800" b="0" i="0" u="none" strike="noStrike" baseline="0" dirty="0">
                <a:latin typeface="+mj-lt"/>
              </a:rPr>
              <a:t>The Web Speech API provides a mechanism for turning text into speech (sounds) and for turning speech (microphone input) into text.</a:t>
            </a:r>
          </a:p>
          <a:p>
            <a:pPr marL="114300" indent="0">
              <a:buNone/>
            </a:pPr>
            <a:r>
              <a:rPr lang="en-US" sz="1800" b="0" i="0" u="none" strike="noStrike" baseline="0" dirty="0">
                <a:latin typeface="+mj-lt"/>
              </a:rPr>
              <a:t>To verbalize a string of text, you can simply make use of the </a:t>
            </a:r>
            <a:r>
              <a:rPr lang="en-CA" sz="1800" b="1" i="0" u="none" strike="noStrike" baseline="0" dirty="0" err="1">
                <a:latin typeface="+mj-lt"/>
              </a:rPr>
              <a:t>SpeechSynthesisUtterance</a:t>
            </a:r>
            <a:r>
              <a:rPr lang="en-CA" sz="1800" b="0" i="0" u="none" strike="noStrike" baseline="0" dirty="0">
                <a:latin typeface="+mj-lt"/>
              </a:rPr>
              <a:t> and </a:t>
            </a:r>
            <a:r>
              <a:rPr lang="en-CA" sz="1800" b="1" i="0" u="none" strike="noStrike" baseline="0" dirty="0" err="1">
                <a:latin typeface="+mj-lt"/>
              </a:rPr>
              <a:t>speechSynthesis</a:t>
            </a:r>
            <a:r>
              <a:rPr lang="en-CA" sz="1800" b="0" i="0" u="none" strike="noStrike" baseline="0" dirty="0">
                <a:latin typeface="+mj-lt"/>
              </a:rPr>
              <a:t> objects:</a:t>
            </a:r>
          </a:p>
          <a:p>
            <a:pPr marL="571500" lvl="1" indent="0">
              <a:buNone/>
            </a:pPr>
            <a:r>
              <a:rPr lang="en-US" sz="1800" b="0" i="0" u="none" strike="noStrike" baseline="0" dirty="0">
                <a:latin typeface="Calibri" panose="020F0502020204030204" pitchFamily="34" charset="0"/>
                <a:cs typeface="Calibri" panose="020F0502020204030204" pitchFamily="34" charset="0"/>
              </a:rPr>
              <a:t>const utterance = new </a:t>
            </a:r>
            <a:r>
              <a:rPr lang="en-US" sz="1800" b="0" i="0" u="none" strike="noStrike" baseline="0" dirty="0" err="1">
                <a:latin typeface="Calibri" panose="020F0502020204030204" pitchFamily="34" charset="0"/>
                <a:cs typeface="Calibri" panose="020F0502020204030204" pitchFamily="34" charset="0"/>
              </a:rPr>
              <a:t>SpeechSynthesisUtterance</a:t>
            </a:r>
            <a:r>
              <a:rPr lang="en-US" sz="1800" b="0" i="0" u="none" strike="noStrike" baseline="0" dirty="0">
                <a:latin typeface="Calibri" panose="020F0502020204030204" pitchFamily="34" charset="0"/>
                <a:cs typeface="Calibri" panose="020F0502020204030204" pitchFamily="34" charset="0"/>
              </a:rPr>
              <a:t>('Hello world');</a:t>
            </a:r>
          </a:p>
          <a:p>
            <a:pPr marL="571500" lvl="1" indent="0">
              <a:buNone/>
            </a:pPr>
            <a:r>
              <a:rPr lang="en-CA" sz="1800" b="0" i="0" u="none" strike="noStrike" baseline="0" dirty="0" err="1">
                <a:latin typeface="Calibri" panose="020F0502020204030204" pitchFamily="34" charset="0"/>
                <a:cs typeface="Calibri" panose="020F0502020204030204" pitchFamily="34" charset="0"/>
              </a:rPr>
              <a:t>speechSynthesis.speak</a:t>
            </a:r>
            <a:r>
              <a:rPr lang="en-CA" sz="1800" b="0" i="0" u="none" strike="noStrike" baseline="0" dirty="0">
                <a:latin typeface="Calibri" panose="020F0502020204030204" pitchFamily="34" charset="0"/>
                <a:cs typeface="Calibri" panose="020F0502020204030204" pitchFamily="34" charset="0"/>
              </a:rPr>
              <a:t>(utterance);</a:t>
            </a:r>
          </a:p>
          <a:p>
            <a:pPr marL="114300" indent="0" algn="l">
              <a:buNone/>
            </a:pPr>
            <a:r>
              <a:rPr lang="en-US" sz="1800" dirty="0">
                <a:latin typeface="+mj-lt"/>
              </a:rPr>
              <a:t>Some browsers provide different voices: for instance, U.S. male, U.S. female, U.K. male, etc. You can also adjust the speed and pitch of the speech.</a:t>
            </a:r>
            <a:endParaRPr lang="en-CA" sz="1800" dirty="0">
              <a:latin typeface="+mj-lt"/>
            </a:endParaRPr>
          </a:p>
        </p:txBody>
      </p:sp>
    </p:spTree>
    <p:extLst>
      <p:ext uri="{BB962C8B-B14F-4D97-AF65-F5344CB8AC3E}">
        <p14:creationId xmlns:p14="http://schemas.microsoft.com/office/powerpoint/2010/main" val="12879709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E81D7-A3C6-4322-BCA2-EB74AB45455A}"/>
              </a:ext>
            </a:extLst>
          </p:cNvPr>
          <p:cNvSpPr>
            <a:spLocks noGrp="1"/>
          </p:cNvSpPr>
          <p:nvPr>
            <p:ph type="title"/>
          </p:nvPr>
        </p:nvSpPr>
        <p:spPr/>
        <p:txBody>
          <a:bodyPr/>
          <a:lstStyle/>
          <a:p>
            <a:r>
              <a:rPr lang="en-CA" dirty="0" err="1"/>
              <a:t>GeoLocation</a:t>
            </a:r>
            <a:endParaRPr lang="en-CA" dirty="0"/>
          </a:p>
        </p:txBody>
      </p:sp>
      <p:sp>
        <p:nvSpPr>
          <p:cNvPr id="3" name="Text Placeholder 2">
            <a:extLst>
              <a:ext uri="{FF2B5EF4-FFF2-40B4-BE49-F238E27FC236}">
                <a16:creationId xmlns:a16="http://schemas.microsoft.com/office/drawing/2014/main" id="{57C412E8-6E65-4744-9A26-B8141F76DA69}"/>
              </a:ext>
            </a:extLst>
          </p:cNvPr>
          <p:cNvSpPr>
            <a:spLocks noGrp="1"/>
          </p:cNvSpPr>
          <p:nvPr>
            <p:ph type="body" idx="1"/>
          </p:nvPr>
        </p:nvSpPr>
        <p:spPr>
          <a:xfrm>
            <a:off x="457200" y="1081088"/>
            <a:ext cx="8232775" cy="822959"/>
          </a:xfrm>
        </p:spPr>
        <p:txBody>
          <a:bodyPr/>
          <a:lstStyle/>
          <a:p>
            <a:pPr marL="114300" indent="0">
              <a:buNone/>
            </a:pPr>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Geolocation API </a:t>
            </a:r>
            <a:r>
              <a:rPr lang="en-US" sz="1800" b="0" i="0" u="none" strike="noStrike" baseline="0" dirty="0">
                <a:solidFill>
                  <a:srgbClr val="000000"/>
                </a:solidFill>
                <a:latin typeface="+mj-lt"/>
              </a:rPr>
              <a:t>provides a way for JavaScript to obtain the user’s location (accuracy/availability dependent on permission and device)</a:t>
            </a:r>
            <a:endParaRPr lang="en-CA" dirty="0">
              <a:latin typeface="+mj-lt"/>
            </a:endParaRPr>
          </a:p>
        </p:txBody>
      </p:sp>
      <p:sp>
        <p:nvSpPr>
          <p:cNvPr id="4" name="TextBox 3" descr="LISTING 4.2 Embedded styles example">
            <a:extLst>
              <a:ext uri="{FF2B5EF4-FFF2-40B4-BE49-F238E27FC236}">
                <a16:creationId xmlns:a16="http://schemas.microsoft.com/office/drawing/2014/main" id="{84380AAA-4334-4AFA-9067-B48F3155D34C}"/>
              </a:ext>
            </a:extLst>
          </p:cNvPr>
          <p:cNvSpPr txBox="1"/>
          <p:nvPr/>
        </p:nvSpPr>
        <p:spPr>
          <a:xfrm>
            <a:off x="457200" y="2000648"/>
            <a:ext cx="8229600" cy="2529149"/>
          </a:xfrm>
          <a:prstGeom prst="rect">
            <a:avLst/>
          </a:prstGeom>
          <a:solidFill>
            <a:srgbClr val="E6F0F5"/>
          </a:solidFill>
        </p:spPr>
        <p:txBody>
          <a:bodyPr wrap="square" numCol="2" rtlCol="0">
            <a:noAutofit/>
          </a:bodyPr>
          <a:lstStyle/>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if (</a:t>
            </a:r>
            <a:r>
              <a:rPr lang="en-CA" sz="1600" b="0" i="0" u="none" strike="noStrike" baseline="0" dirty="0" err="1">
                <a:solidFill>
                  <a:srgbClr val="000000"/>
                </a:solidFill>
                <a:latin typeface="Calibri" panose="020F0502020204030204" pitchFamily="34" charset="0"/>
                <a:cs typeface="Calibri" panose="020F0502020204030204" pitchFamily="34" charset="0"/>
              </a:rPr>
              <a:t>navigator.geolocation</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navigator.geolocation.getCurrentPosition</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hav</a:t>
            </a:r>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eLocation</a:t>
            </a:r>
            <a:r>
              <a:rPr lang="en-CA" sz="1600" dirty="0" err="1">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geoError</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else {</a:t>
            </a: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geolocation not supported or accepted</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function </a:t>
            </a:r>
            <a:r>
              <a:rPr lang="en-CA" sz="1600" b="0" i="0" u="none" strike="noStrike" baseline="0" dirty="0" err="1">
                <a:solidFill>
                  <a:srgbClr val="000000"/>
                </a:solidFill>
                <a:latin typeface="Calibri" panose="020F0502020204030204" pitchFamily="34" charset="0"/>
                <a:cs typeface="Calibri" panose="020F0502020204030204" pitchFamily="34" charset="0"/>
              </a:rPr>
              <a:t>haveLocation</a:t>
            </a:r>
            <a:r>
              <a:rPr lang="en-CA" sz="1600" b="0" i="0" u="none" strike="noStrike" baseline="0" dirty="0">
                <a:solidFill>
                  <a:srgbClr val="000000"/>
                </a:solidFill>
                <a:latin typeface="Calibri" panose="020F0502020204030204" pitchFamily="34" charset="0"/>
                <a:cs typeface="Calibri" panose="020F0502020204030204" pitchFamily="34" charset="0"/>
              </a:rPr>
              <a:t>(position) {</a:t>
            </a:r>
          </a:p>
          <a:p>
            <a:pPr algn="l" defTabSz="180000"/>
            <a:r>
              <a:rPr lang="fr-FR" sz="1600" b="0" i="0" u="none" strike="noStrike" baseline="0" dirty="0">
                <a:solidFill>
                  <a:srgbClr val="000000"/>
                </a:solidFill>
                <a:latin typeface="Calibri" panose="020F0502020204030204" pitchFamily="34" charset="0"/>
                <a:cs typeface="Calibri" panose="020F0502020204030204" pitchFamily="34" charset="0"/>
              </a:rPr>
              <a:t>	const latitude = position.coords.latitude;</a:t>
            </a:r>
          </a:p>
          <a:p>
            <a:pPr algn="l" defTabSz="180000"/>
            <a:r>
              <a:rPr lang="fr-FR" sz="1600" b="0" i="0" u="none" strike="noStrike" baseline="0" dirty="0">
                <a:solidFill>
                  <a:srgbClr val="000000"/>
                </a:solidFill>
                <a:latin typeface="Calibri" panose="020F0502020204030204" pitchFamily="34" charset="0"/>
                <a:cs typeface="Calibri" panose="020F0502020204030204" pitchFamily="34" charset="0"/>
              </a:rPr>
              <a:t>	const longitude = position.coords.longitude;</a:t>
            </a:r>
          </a:p>
          <a:p>
            <a:pPr algn="l" defTabSz="180000"/>
            <a:r>
              <a:rPr lang="fr-FR" sz="1600" b="0" i="0" u="none" strike="noStrike" baseline="0" dirty="0">
                <a:solidFill>
                  <a:srgbClr val="000000"/>
                </a:solidFill>
                <a:latin typeface="Calibri" panose="020F0502020204030204" pitchFamily="34" charset="0"/>
                <a:cs typeface="Calibri" panose="020F0502020204030204" pitchFamily="34" charset="0"/>
              </a:rPr>
              <a:t>	const altitude = position.coords.altitude;</a:t>
            </a:r>
          </a:p>
          <a:p>
            <a:pPr algn="l" defTabSz="180000"/>
            <a:r>
              <a:rPr lang="en-US" sz="1600" b="0" i="0" u="none" strike="noStrike" baseline="0" dirty="0">
                <a:solidFill>
                  <a:srgbClr val="000000"/>
                </a:solidFill>
                <a:latin typeface="Calibri" panose="020F0502020204030204" pitchFamily="34" charset="0"/>
                <a:cs typeface="Calibri" panose="020F0502020204030204" pitchFamily="34" charset="0"/>
              </a:rPr>
              <a:t>	const accuracy = </a:t>
            </a:r>
            <a:r>
              <a:rPr lang="en-US" sz="1600" b="0" i="0" u="none" strike="noStrike" baseline="0" dirty="0" err="1">
                <a:solidFill>
                  <a:srgbClr val="000000"/>
                </a:solidFill>
                <a:latin typeface="Calibri" panose="020F0502020204030204" pitchFamily="34" charset="0"/>
                <a:cs typeface="Calibri" panose="020F0502020204030204" pitchFamily="34" charset="0"/>
              </a:rPr>
              <a:t>position.coords.accuracy</a:t>
            </a:r>
            <a:r>
              <a:rPr lang="en-US"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 now do something with this information</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function </a:t>
            </a:r>
            <a:r>
              <a:rPr lang="en-CA" sz="1600" b="0" i="0" u="none" strike="noStrike" baseline="0" dirty="0" err="1">
                <a:solidFill>
                  <a:srgbClr val="000000"/>
                </a:solidFill>
                <a:latin typeface="Calibri" panose="020F0502020204030204" pitchFamily="34" charset="0"/>
                <a:cs typeface="Calibri" panose="020F0502020204030204" pitchFamily="34" charset="0"/>
              </a:rPr>
              <a:t>geoError</a:t>
            </a:r>
            <a:r>
              <a:rPr lang="en-CA" sz="1600" b="0" i="0" u="none" strike="noStrike" baseline="0" dirty="0">
                <a:solidFill>
                  <a:srgbClr val="000000"/>
                </a:solidFill>
                <a:latin typeface="Calibri" panose="020F0502020204030204" pitchFamily="34" charset="0"/>
                <a:cs typeface="Calibri" panose="020F0502020204030204" pitchFamily="34" charset="0"/>
              </a:rPr>
              <a:t>(error) { ... }</a:t>
            </a:r>
            <a:endParaRPr lang="en-CA" sz="11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2D0E6851-38FB-426D-80F2-7E18B4D84BD0}"/>
              </a:ext>
            </a:extLst>
          </p:cNvPr>
          <p:cNvSpPr txBox="1"/>
          <p:nvPr/>
        </p:nvSpPr>
        <p:spPr>
          <a:xfrm>
            <a:off x="457200" y="4529798"/>
            <a:ext cx="8229600"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10.13 </a:t>
            </a:r>
            <a:r>
              <a:rPr lang="en-US" sz="1200" b="0" i="0" u="none" strike="noStrike" baseline="0" dirty="0">
                <a:solidFill>
                  <a:srgbClr val="000000"/>
                </a:solidFill>
                <a:latin typeface="+mj-lt"/>
              </a:rPr>
              <a:t>Sample </a:t>
            </a:r>
            <a:r>
              <a:rPr lang="en-US" sz="1200" b="0" i="0" u="none" strike="noStrike" baseline="0" dirty="0" err="1">
                <a:solidFill>
                  <a:srgbClr val="000000"/>
                </a:solidFill>
                <a:latin typeface="+mj-lt"/>
              </a:rPr>
              <a:t>GeoLocation</a:t>
            </a:r>
            <a:r>
              <a:rPr lang="en-US" sz="1200" b="0" i="0" u="none" strike="noStrike" baseline="0" dirty="0">
                <a:solidFill>
                  <a:srgbClr val="000000"/>
                </a:solidFill>
                <a:latin typeface="+mj-lt"/>
              </a:rPr>
              <a:t> API usage</a:t>
            </a:r>
            <a:endParaRPr lang="en-CA" sz="1200" dirty="0">
              <a:latin typeface="+mj-lt"/>
            </a:endParaRPr>
          </a:p>
        </p:txBody>
      </p:sp>
    </p:spTree>
    <p:extLst>
      <p:ext uri="{BB962C8B-B14F-4D97-AF65-F5344CB8AC3E}">
        <p14:creationId xmlns:p14="http://schemas.microsoft.com/office/powerpoint/2010/main" val="5789751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B2A3D-DEA9-4D99-8DC5-436BF884819E}"/>
              </a:ext>
            </a:extLst>
          </p:cNvPr>
          <p:cNvSpPr>
            <a:spLocks noGrp="1"/>
          </p:cNvSpPr>
          <p:nvPr>
            <p:ph type="title"/>
          </p:nvPr>
        </p:nvSpPr>
        <p:spPr/>
        <p:txBody>
          <a:bodyPr/>
          <a:lstStyle/>
          <a:p>
            <a:r>
              <a:rPr lang="en-CA" dirty="0">
                <a:latin typeface="+mj-lt"/>
              </a:rPr>
              <a:t>Using External APIs</a:t>
            </a:r>
          </a:p>
        </p:txBody>
      </p:sp>
      <p:sp>
        <p:nvSpPr>
          <p:cNvPr id="3" name="Text Placeholder 2">
            <a:extLst>
              <a:ext uri="{FF2B5EF4-FFF2-40B4-BE49-F238E27FC236}">
                <a16:creationId xmlns:a16="http://schemas.microsoft.com/office/drawing/2014/main" id="{09A4D211-DE95-47D8-B449-29B639FC423B}"/>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An </a:t>
            </a:r>
            <a:r>
              <a:rPr lang="en-US" sz="1800" b="1" i="0" u="none" strike="noStrike" baseline="0" dirty="0">
                <a:solidFill>
                  <a:srgbClr val="009A9A"/>
                </a:solidFill>
                <a:latin typeface="+mj-lt"/>
              </a:rPr>
              <a:t>external API </a:t>
            </a:r>
            <a:r>
              <a:rPr lang="en-US" sz="1800" b="0" i="0" u="none" strike="noStrike" baseline="0" dirty="0">
                <a:solidFill>
                  <a:srgbClr val="000000"/>
                </a:solidFill>
                <a:latin typeface="+mj-lt"/>
              </a:rPr>
              <a:t>refers to objects with events and properties that perform a specific task that you can use in your pages.</a:t>
            </a:r>
          </a:p>
          <a:p>
            <a:pPr marL="114300" indent="0" algn="l">
              <a:buNone/>
            </a:pPr>
            <a:r>
              <a:rPr lang="en-CA" sz="1800" b="0" i="0" u="none" strike="noStrike" baseline="0" dirty="0">
                <a:latin typeface="+mj-lt"/>
              </a:rPr>
              <a:t>Unlike </a:t>
            </a:r>
            <a:r>
              <a:rPr lang="en-US" sz="1800" b="0" i="0" u="none" strike="noStrike" baseline="0" dirty="0">
                <a:latin typeface="+mj-lt"/>
              </a:rPr>
              <a:t>browser APIs, these external APIs are </a:t>
            </a:r>
            <a:r>
              <a:rPr lang="en-US" sz="1800" b="1" i="0" u="none" strike="noStrike" baseline="0" dirty="0">
                <a:latin typeface="+mj-lt"/>
              </a:rPr>
              <a:t>not </a:t>
            </a:r>
            <a:r>
              <a:rPr lang="en-US" sz="1800" b="0" i="0" u="none" strike="noStrike" baseline="0" dirty="0">
                <a:latin typeface="+mj-lt"/>
              </a:rPr>
              <a:t>built into the browser but are external JavaScript libraries that need to be downloaded or referenced and added to a page </a:t>
            </a:r>
            <a:r>
              <a:rPr lang="en-CA" sz="1800" b="0" i="0" u="none" strike="noStrike" baseline="0" dirty="0">
                <a:latin typeface="+mj-lt"/>
              </a:rPr>
              <a:t>via a &lt;script&gt; tag.</a:t>
            </a:r>
          </a:p>
          <a:p>
            <a:pPr marL="114300" indent="0" algn="l">
              <a:buNone/>
            </a:pPr>
            <a:r>
              <a:rPr lang="en-US" sz="1800" b="0" i="0" u="none" strike="noStrike" baseline="0" dirty="0">
                <a:latin typeface="+mj-lt"/>
              </a:rPr>
              <a:t>In this section, we will look at two of the most popular ones: the Google Maps API and the </a:t>
            </a:r>
            <a:r>
              <a:rPr lang="en-US" sz="1800" b="0" i="0" u="none" strike="noStrike" baseline="0" dirty="0" err="1">
                <a:latin typeface="+mj-lt"/>
              </a:rPr>
              <a:t>plotly</a:t>
            </a:r>
            <a:r>
              <a:rPr lang="en-US" sz="1800" b="0" i="0" u="none" strike="noStrike" baseline="0" dirty="0">
                <a:latin typeface="+mj-lt"/>
              </a:rPr>
              <a:t> API.</a:t>
            </a:r>
            <a:endParaRPr lang="en-CA" dirty="0">
              <a:latin typeface="+mj-lt"/>
            </a:endParaRPr>
          </a:p>
        </p:txBody>
      </p:sp>
    </p:spTree>
    <p:extLst>
      <p:ext uri="{BB962C8B-B14F-4D97-AF65-F5344CB8AC3E}">
        <p14:creationId xmlns:p14="http://schemas.microsoft.com/office/powerpoint/2010/main" val="2667193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C0DB0-7954-4C1F-A87C-9F1DE1D71E27}"/>
              </a:ext>
            </a:extLst>
          </p:cNvPr>
          <p:cNvSpPr>
            <a:spLocks noGrp="1"/>
          </p:cNvSpPr>
          <p:nvPr>
            <p:ph type="title"/>
          </p:nvPr>
        </p:nvSpPr>
        <p:spPr/>
        <p:txBody>
          <a:bodyPr/>
          <a:lstStyle/>
          <a:p>
            <a:r>
              <a:rPr lang="en-CA" dirty="0"/>
              <a:t>Google Maps</a:t>
            </a:r>
          </a:p>
        </p:txBody>
      </p:sp>
      <p:sp>
        <p:nvSpPr>
          <p:cNvPr id="3" name="Text Placeholder 2">
            <a:extLst>
              <a:ext uri="{FF2B5EF4-FFF2-40B4-BE49-F238E27FC236}">
                <a16:creationId xmlns:a16="http://schemas.microsoft.com/office/drawing/2014/main" id="{AC28D612-2D97-4EC2-976E-D23EFABA95B9}"/>
              </a:ext>
            </a:extLst>
          </p:cNvPr>
          <p:cNvSpPr>
            <a:spLocks noGrp="1"/>
          </p:cNvSpPr>
          <p:nvPr>
            <p:ph type="body" idx="1"/>
          </p:nvPr>
        </p:nvSpPr>
        <p:spPr/>
        <p:txBody>
          <a:bodyPr/>
          <a:lstStyle/>
          <a:p>
            <a:pPr marL="114300" indent="0" algn="l">
              <a:buNone/>
            </a:pPr>
            <a:r>
              <a:rPr lang="en-US" sz="1800" b="0" i="0" u="none" strike="noStrike" baseline="0" dirty="0">
                <a:latin typeface="+mj-lt"/>
              </a:rPr>
              <a:t>The Google Maps code used in the 1</a:t>
            </a:r>
            <a:r>
              <a:rPr lang="en-US" sz="1800" b="0" i="0" u="none" strike="noStrike" baseline="30000" dirty="0">
                <a:latin typeface="+mj-lt"/>
              </a:rPr>
              <a:t>st</a:t>
            </a:r>
            <a:r>
              <a:rPr lang="en-US" sz="1800" b="0" i="0" u="none" strike="noStrike" baseline="0" dirty="0">
                <a:latin typeface="+mj-lt"/>
              </a:rPr>
              <a:t> edition of this book (2014) no longer worked by the time of the second edition (2017). That code no longer works now at the time of writing (2020). Hopefully, when you use this edition, the Google Maps code still works—but it </a:t>
            </a:r>
            <a:r>
              <a:rPr lang="en-CA" sz="1800" b="0" i="0" u="none" strike="noStrike" baseline="0" dirty="0">
                <a:latin typeface="+mj-lt"/>
              </a:rPr>
              <a:t>might not!</a:t>
            </a:r>
          </a:p>
          <a:p>
            <a:pPr algn="l"/>
            <a:r>
              <a:rPr lang="en-US" sz="1800" b="0" i="0" u="none" strike="noStrike" baseline="0" dirty="0">
                <a:latin typeface="+mj-lt"/>
              </a:rPr>
              <a:t>The point here is that external APIs are an externality, meaning that you have no control over them and that change over time should be expected with them.</a:t>
            </a:r>
          </a:p>
          <a:p>
            <a:pPr algn="l"/>
            <a:r>
              <a:rPr lang="en-US" sz="1800" dirty="0">
                <a:latin typeface="+mj-lt"/>
              </a:rPr>
              <a:t>Use the latest Documentation from the API.</a:t>
            </a:r>
            <a:endParaRPr lang="en-US" sz="1800" b="0" i="0" u="none" strike="noStrike" baseline="0" dirty="0">
              <a:latin typeface="+mj-lt"/>
            </a:endParaRPr>
          </a:p>
          <a:p>
            <a:pPr marL="114300" indent="0" algn="l">
              <a:buNone/>
            </a:pPr>
            <a:r>
              <a:rPr lang="en-CA" dirty="0">
                <a:hlinkClick r:id="rId2"/>
              </a:rPr>
              <a:t>Overview  |  Maps JavaScript API  |  Google Developers</a:t>
            </a:r>
            <a:endParaRPr lang="en-CA" dirty="0">
              <a:latin typeface="+mj-lt"/>
            </a:endParaRPr>
          </a:p>
        </p:txBody>
      </p:sp>
    </p:spTree>
    <p:extLst>
      <p:ext uri="{BB962C8B-B14F-4D97-AF65-F5344CB8AC3E}">
        <p14:creationId xmlns:p14="http://schemas.microsoft.com/office/powerpoint/2010/main" val="20670784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C51AF-C473-475F-A6D9-AED42C2E64BC}"/>
              </a:ext>
            </a:extLst>
          </p:cNvPr>
          <p:cNvSpPr>
            <a:spLocks noGrp="1"/>
          </p:cNvSpPr>
          <p:nvPr>
            <p:ph type="title"/>
          </p:nvPr>
        </p:nvSpPr>
        <p:spPr/>
        <p:txBody>
          <a:bodyPr/>
          <a:lstStyle/>
          <a:p>
            <a:r>
              <a:rPr lang="en-CA" dirty="0"/>
              <a:t>Google Maps (ii)</a:t>
            </a:r>
          </a:p>
        </p:txBody>
      </p:sp>
      <p:sp>
        <p:nvSpPr>
          <p:cNvPr id="3" name="Text Placeholder 2">
            <a:extLst>
              <a:ext uri="{FF2B5EF4-FFF2-40B4-BE49-F238E27FC236}">
                <a16:creationId xmlns:a16="http://schemas.microsoft.com/office/drawing/2014/main" id="{A8111D1E-7499-4EEB-9EBD-37584DA43AE0}"/>
              </a:ext>
            </a:extLst>
          </p:cNvPr>
          <p:cNvSpPr>
            <a:spLocks noGrp="1"/>
          </p:cNvSpPr>
          <p:nvPr>
            <p:ph type="body" idx="1"/>
          </p:nvPr>
        </p:nvSpPr>
        <p:spPr>
          <a:xfrm>
            <a:off x="457201" y="1081088"/>
            <a:ext cx="2890910" cy="3532476"/>
          </a:xfrm>
        </p:spPr>
        <p:txBody>
          <a:bodyPr/>
          <a:lstStyle/>
          <a:p>
            <a:pPr marL="114300" indent="0" algn="l">
              <a:buNone/>
            </a:pPr>
            <a:r>
              <a:rPr lang="en-US" sz="1800" b="0" i="0" u="none" strike="noStrike" baseline="0" dirty="0">
                <a:latin typeface="+mj-lt"/>
              </a:rPr>
              <a:t>Notice that the API is made available to your page by referencing it in a </a:t>
            </a:r>
            <a:r>
              <a:rPr lang="en-US" sz="1800" b="1" i="0" u="none" strike="noStrike" baseline="0" dirty="0">
                <a:latin typeface="+mj-lt"/>
              </a:rPr>
              <a:t>&lt;script&gt; </a:t>
            </a:r>
            <a:r>
              <a:rPr lang="en-US" sz="1800" b="0" i="0" u="none" strike="noStrike" baseline="0" dirty="0">
                <a:latin typeface="+mj-lt"/>
              </a:rPr>
              <a:t>tag. </a:t>
            </a:r>
          </a:p>
          <a:p>
            <a:pPr marL="114300" indent="0" algn="l">
              <a:buNone/>
            </a:pPr>
            <a:r>
              <a:rPr lang="en-CA" sz="1800" b="0" i="0" u="none" strike="noStrike" baseline="0" dirty="0">
                <a:latin typeface="+mj-lt"/>
              </a:rPr>
              <a:t>Our </a:t>
            </a:r>
            <a:r>
              <a:rPr lang="en-CA" sz="1800" b="1" i="0" u="none" strike="noStrike" baseline="0" dirty="0" err="1">
                <a:latin typeface="+mj-lt"/>
              </a:rPr>
              <a:t>initMap</a:t>
            </a:r>
            <a:r>
              <a:rPr lang="en-CA" sz="1800" b="0" i="0" u="none" strike="noStrike" baseline="0" dirty="0">
                <a:latin typeface="+mj-lt"/>
              </a:rPr>
              <a:t>() function </a:t>
            </a:r>
            <a:r>
              <a:rPr lang="en-US" sz="1800" b="0" i="0" u="none" strike="noStrike" baseline="0" dirty="0">
                <a:latin typeface="+mj-lt"/>
              </a:rPr>
              <a:t>creates a map object via the </a:t>
            </a:r>
            <a:r>
              <a:rPr lang="en-US" sz="1800" b="1" i="0" u="none" strike="noStrike" baseline="0" dirty="0" err="1">
                <a:latin typeface="+mj-lt"/>
              </a:rPr>
              <a:t>google.maps.Map</a:t>
            </a:r>
            <a:r>
              <a:rPr lang="en-US" sz="1800" b="1" i="0" u="none" strike="noStrike" baseline="0" dirty="0">
                <a:latin typeface="+mj-lt"/>
              </a:rPr>
              <a:t>()</a:t>
            </a:r>
            <a:r>
              <a:rPr lang="en-US" sz="1800" b="0" i="0" u="none" strike="noStrike" baseline="0" dirty="0">
                <a:latin typeface="+mj-lt"/>
              </a:rPr>
              <a:t> function constructor, which is defined within the library downloaded in our &lt;script&gt; </a:t>
            </a:r>
            <a:r>
              <a:rPr lang="en-CA" sz="1800" b="0" i="0" u="none" strike="noStrike" baseline="0" dirty="0">
                <a:latin typeface="+mj-lt"/>
              </a:rPr>
              <a:t>element.</a:t>
            </a:r>
            <a:endParaRPr lang="en-CA" dirty="0">
              <a:latin typeface="+mj-lt"/>
            </a:endParaRPr>
          </a:p>
        </p:txBody>
      </p:sp>
      <p:sp>
        <p:nvSpPr>
          <p:cNvPr id="4" name="TextBox 3" descr="LISTING 4.2 Embedded styles example">
            <a:extLst>
              <a:ext uri="{FF2B5EF4-FFF2-40B4-BE49-F238E27FC236}">
                <a16:creationId xmlns:a16="http://schemas.microsoft.com/office/drawing/2014/main" id="{DA8390A7-4932-4204-A40E-FED68BC9EF3D}"/>
              </a:ext>
            </a:extLst>
          </p:cNvPr>
          <p:cNvSpPr txBox="1"/>
          <p:nvPr/>
        </p:nvSpPr>
        <p:spPr>
          <a:xfrm>
            <a:off x="3348111" y="1081088"/>
            <a:ext cx="5338689" cy="3448709"/>
          </a:xfrm>
          <a:prstGeom prst="rect">
            <a:avLst/>
          </a:prstGeom>
          <a:solidFill>
            <a:srgbClr val="E6F0F5"/>
          </a:solidFill>
        </p:spPr>
        <p:txBody>
          <a:bodyPr wrap="square" numCol="2" rtlCol="0">
            <a:noAutofit/>
          </a:bodyPr>
          <a:lstStyle/>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&lt;head&gt;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&lt;style&gt;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#map {</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height: 500px;</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&lt;/style&gt;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&lt;script&gt;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function </a:t>
            </a:r>
            <a:r>
              <a:rPr lang="en-CA" sz="1200" b="0" i="0" u="none" strike="noStrike" baseline="0" dirty="0" err="1">
                <a:solidFill>
                  <a:srgbClr val="9A0000"/>
                </a:solidFill>
                <a:latin typeface="Calibri" panose="020F0502020204030204" pitchFamily="34" charset="0"/>
                <a:cs typeface="Calibri" panose="020F0502020204030204" pitchFamily="34" charset="0"/>
              </a:rPr>
              <a:t>initMap</a:t>
            </a:r>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const map = new 	</a:t>
            </a:r>
            <a:r>
              <a:rPr lang="en-CA" sz="1200" b="0" i="0" u="none" strike="noStrike" baseline="0" dirty="0" err="1">
                <a:solidFill>
                  <a:srgbClr val="9A0000"/>
                </a:solidFill>
                <a:latin typeface="Calibri" panose="020F0502020204030204" pitchFamily="34" charset="0"/>
                <a:cs typeface="Calibri" panose="020F0502020204030204" pitchFamily="34" charset="0"/>
              </a:rPr>
              <a:t>google.maps.Map</a:t>
            </a:r>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document.querySelector</a:t>
            </a:r>
            <a:r>
              <a:rPr lang="en-CA" sz="1200" b="0" i="0" u="none" strike="noStrike" baseline="0" dirty="0">
                <a:solidFill>
                  <a:srgbClr val="9A0000"/>
                </a:solidFill>
                <a:latin typeface="Calibri" panose="020F0502020204030204" pitchFamily="34" charset="0"/>
                <a:cs typeface="Calibri" panose="020F0502020204030204" pitchFamily="34" charset="0"/>
              </a:rPr>
              <a:t>('#map'), {</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center: {</a:t>
            </a:r>
            <a:r>
              <a:rPr lang="en-CA" sz="1200" b="0" i="0" u="none" strike="noStrike" baseline="0" dirty="0" err="1">
                <a:solidFill>
                  <a:srgbClr val="9A0000"/>
                </a:solidFill>
                <a:latin typeface="Calibri" panose="020F0502020204030204" pitchFamily="34" charset="0"/>
                <a:cs typeface="Calibri" panose="020F0502020204030204" pitchFamily="34" charset="0"/>
              </a:rPr>
              <a:t>lat</a:t>
            </a:r>
            <a:r>
              <a:rPr lang="en-CA" sz="1200" b="0" i="0" u="none" strike="noStrike" baseline="0" dirty="0">
                <a:solidFill>
                  <a:srgbClr val="9A0000"/>
                </a:solidFill>
                <a:latin typeface="Calibri" panose="020F0502020204030204" pitchFamily="34" charset="0"/>
                <a:cs typeface="Calibri" panose="020F0502020204030204" pitchFamily="34" charset="0"/>
              </a:rPr>
              <a:t>: 51.011179, </a:t>
            </a:r>
          </a:p>
          <a:p>
            <a:pPr algn="l" defTabSz="180000"/>
            <a:r>
              <a:rPr lang="en-CA" sz="1200" dirty="0">
                <a:solidFill>
                  <a:srgbClr val="9A0000"/>
                </a:solidFill>
                <a:latin typeface="Calibri" panose="020F0502020204030204" pitchFamily="34" charset="0"/>
                <a:cs typeface="Calibri" panose="020F0502020204030204" pitchFamily="34" charset="0"/>
              </a:rPr>
              <a:t>					</a:t>
            </a:r>
            <a:r>
              <a:rPr lang="en-CA" sz="1200" b="0" i="0" u="none" strike="noStrike" baseline="0" dirty="0" err="1">
                <a:solidFill>
                  <a:srgbClr val="9A0000"/>
                </a:solidFill>
                <a:latin typeface="Calibri" panose="020F0502020204030204" pitchFamily="34" charset="0"/>
                <a:cs typeface="Calibri" panose="020F0502020204030204" pitchFamily="34" charset="0"/>
              </a:rPr>
              <a:t>lng</a:t>
            </a:r>
            <a:r>
              <a:rPr lang="en-CA" sz="1200" b="0" i="0" u="none" strike="noStrike" baseline="0" dirty="0">
                <a:solidFill>
                  <a:srgbClr val="9A0000"/>
                </a:solidFill>
                <a:latin typeface="Calibri" panose="020F0502020204030204" pitchFamily="34" charset="0"/>
                <a:cs typeface="Calibri" panose="020F0502020204030204" pitchFamily="34" charset="0"/>
              </a:rPr>
              <a:t>: -114.132866},</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zoom: 14</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&lt;/script&gt;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&lt;script </a:t>
            </a:r>
            <a:r>
              <a:rPr lang="en-CA" sz="1200" b="0" i="0" u="none" strike="noStrike" baseline="0" dirty="0" err="1">
                <a:solidFill>
                  <a:srgbClr val="000000"/>
                </a:solidFill>
                <a:latin typeface="Calibri" panose="020F0502020204030204" pitchFamily="34" charset="0"/>
                <a:cs typeface="Calibri" panose="020F0502020204030204" pitchFamily="34" charset="0"/>
              </a:rPr>
              <a:t>src</a:t>
            </a:r>
            <a:r>
              <a:rPr lang="en-CA" sz="1200" b="0" i="0" u="none" strike="noStrike" baseline="0" dirty="0">
                <a:solidFill>
                  <a:srgbClr val="000000"/>
                </a:solidFill>
                <a:latin typeface="Calibri" panose="020F0502020204030204" pitchFamily="34" charset="0"/>
                <a:cs typeface="Calibri" panose="020F0502020204030204" pitchFamily="34" charset="0"/>
              </a:rPr>
              <a:t>="https://maps.googleapis.com/maps/</a:t>
            </a:r>
            <a:r>
              <a:rPr lang="en-CA" sz="1200" b="0" i="0" u="none" strike="noStrike" baseline="0" dirty="0" err="1">
                <a:solidFill>
                  <a:srgbClr val="000000"/>
                </a:solidFill>
                <a:latin typeface="Calibri" panose="020F0502020204030204" pitchFamily="34" charset="0"/>
                <a:cs typeface="Calibri" panose="020F0502020204030204" pitchFamily="34" charset="0"/>
              </a:rPr>
              <a:t>api</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js?key</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YOUR-API-KEY</a:t>
            </a:r>
            <a:r>
              <a:rPr lang="en-CA" sz="1200" b="0" i="0" u="none" strike="noStrike" baseline="0" dirty="0" err="1">
                <a:solidFill>
                  <a:srgbClr val="000000"/>
                </a:solidFill>
                <a:latin typeface="Calibri" panose="020F0502020204030204" pitchFamily="34" charset="0"/>
                <a:cs typeface="Calibri" panose="020F0502020204030204" pitchFamily="34" charset="0"/>
              </a:rPr>
              <a:t>&amp;callback</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9A0000"/>
                </a:solidFill>
                <a:latin typeface="Calibri" panose="020F0502020204030204" pitchFamily="34" charset="0"/>
                <a:cs typeface="Calibri" panose="020F0502020204030204" pitchFamily="34" charset="0"/>
              </a:rPr>
              <a:t>initMap</a:t>
            </a:r>
            <a:r>
              <a:rPr lang="en-CA" sz="1200" b="0" i="0" u="none" strike="noStrike" baseline="0" dirty="0">
                <a:solidFill>
                  <a:srgbClr val="000000"/>
                </a:solidFill>
                <a:latin typeface="Calibri" panose="020F0502020204030204" pitchFamily="34" charset="0"/>
                <a:cs typeface="Calibri" panose="020F0502020204030204" pitchFamily="34" charset="0"/>
              </a:rPr>
              <a:t>" async defer&gt;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&lt;/script&gt;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&lt;/head&gt;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&lt;body&gt;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Populating a Google Map</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	&lt;div id="map"&gt;&lt;/div&gt;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&lt;/body&gt;</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&lt;/html&gt;</a:t>
            </a:r>
          </a:p>
        </p:txBody>
      </p:sp>
      <p:sp>
        <p:nvSpPr>
          <p:cNvPr id="5" name="TextBox 4">
            <a:extLst>
              <a:ext uri="{FF2B5EF4-FFF2-40B4-BE49-F238E27FC236}">
                <a16:creationId xmlns:a16="http://schemas.microsoft.com/office/drawing/2014/main" id="{B86FC9E9-C26A-44CB-B99C-35516B99CE98}"/>
              </a:ext>
            </a:extLst>
          </p:cNvPr>
          <p:cNvSpPr txBox="1"/>
          <p:nvPr/>
        </p:nvSpPr>
        <p:spPr>
          <a:xfrm>
            <a:off x="3348111" y="4529798"/>
            <a:ext cx="5338689"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10.14 </a:t>
            </a:r>
            <a:r>
              <a:rPr lang="en-US" sz="1200" b="0" i="0" u="none" strike="noStrike" baseline="0" dirty="0">
                <a:solidFill>
                  <a:srgbClr val="000000"/>
                </a:solidFill>
                <a:latin typeface="+mj-lt"/>
              </a:rPr>
              <a:t>Webpage to output map centered on a location</a:t>
            </a:r>
            <a:endParaRPr lang="en-CA" sz="1200" dirty="0">
              <a:latin typeface="+mj-lt"/>
            </a:endParaRPr>
          </a:p>
        </p:txBody>
      </p:sp>
    </p:spTree>
    <p:extLst>
      <p:ext uri="{BB962C8B-B14F-4D97-AF65-F5344CB8AC3E}">
        <p14:creationId xmlns:p14="http://schemas.microsoft.com/office/powerpoint/2010/main" val="14933225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C2126-A04A-4785-A7A2-ACE46EE4DA5B}"/>
              </a:ext>
            </a:extLst>
          </p:cNvPr>
          <p:cNvSpPr>
            <a:spLocks noGrp="1"/>
          </p:cNvSpPr>
          <p:nvPr>
            <p:ph type="title"/>
          </p:nvPr>
        </p:nvSpPr>
        <p:spPr/>
        <p:txBody>
          <a:bodyPr/>
          <a:lstStyle/>
          <a:p>
            <a:r>
              <a:rPr lang="en-US" dirty="0"/>
              <a:t>Google Maps at work</a:t>
            </a:r>
            <a:endParaRPr lang="en-CA" dirty="0"/>
          </a:p>
        </p:txBody>
      </p:sp>
      <p:pic>
        <p:nvPicPr>
          <p:cNvPr id="5" name="Picture 4" descr="FIGURE 10.24 Google Maps at work">
            <a:extLst>
              <a:ext uri="{FF2B5EF4-FFF2-40B4-BE49-F238E27FC236}">
                <a16:creationId xmlns:a16="http://schemas.microsoft.com/office/drawing/2014/main" id="{3E32E887-5888-4195-A14F-CE5958A40576}"/>
              </a:ext>
            </a:extLst>
          </p:cNvPr>
          <p:cNvPicPr>
            <a:picLocks noChangeAspect="1"/>
          </p:cNvPicPr>
          <p:nvPr/>
        </p:nvPicPr>
        <p:blipFill>
          <a:blip r:embed="rId2"/>
          <a:stretch>
            <a:fillRect/>
          </a:stretch>
        </p:blipFill>
        <p:spPr>
          <a:xfrm>
            <a:off x="2362460" y="984487"/>
            <a:ext cx="4419080" cy="3669941"/>
          </a:xfrm>
          <a:prstGeom prst="rect">
            <a:avLst/>
          </a:prstGeom>
        </p:spPr>
      </p:pic>
    </p:spTree>
    <p:extLst>
      <p:ext uri="{BB962C8B-B14F-4D97-AF65-F5344CB8AC3E}">
        <p14:creationId xmlns:p14="http://schemas.microsoft.com/office/powerpoint/2010/main" val="36961869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384FC-A407-4F64-B325-A265E2550424}"/>
              </a:ext>
            </a:extLst>
          </p:cNvPr>
          <p:cNvSpPr>
            <a:spLocks noGrp="1"/>
          </p:cNvSpPr>
          <p:nvPr>
            <p:ph type="title"/>
          </p:nvPr>
        </p:nvSpPr>
        <p:spPr/>
        <p:txBody>
          <a:bodyPr/>
          <a:lstStyle/>
          <a:p>
            <a:r>
              <a:rPr lang="en-CA" dirty="0"/>
              <a:t>Charting with Plotly.js</a:t>
            </a:r>
          </a:p>
        </p:txBody>
      </p:sp>
      <p:sp>
        <p:nvSpPr>
          <p:cNvPr id="3" name="Text Placeholder 2">
            <a:extLst>
              <a:ext uri="{FF2B5EF4-FFF2-40B4-BE49-F238E27FC236}">
                <a16:creationId xmlns:a16="http://schemas.microsoft.com/office/drawing/2014/main" id="{1F81B5D4-FEE0-4B39-8D28-EC34CFC1C521}"/>
              </a:ext>
            </a:extLst>
          </p:cNvPr>
          <p:cNvSpPr>
            <a:spLocks noGrp="1"/>
          </p:cNvSpPr>
          <p:nvPr>
            <p:ph type="body" idx="1"/>
          </p:nvPr>
        </p:nvSpPr>
        <p:spPr>
          <a:xfrm>
            <a:off x="457201" y="1081088"/>
            <a:ext cx="8222566" cy="3532476"/>
          </a:xfrm>
        </p:spPr>
        <p:txBody>
          <a:bodyPr/>
          <a:lstStyle/>
          <a:p>
            <a:pPr marL="114300" indent="0" algn="l">
              <a:buNone/>
            </a:pPr>
            <a:r>
              <a:rPr lang="en-US" sz="1800" b="0" i="0" u="none" strike="noStrike" baseline="0" dirty="0">
                <a:latin typeface="+mj-lt"/>
              </a:rPr>
              <a:t>Charting is a common need for many websites. </a:t>
            </a:r>
            <a:r>
              <a:rPr lang="en-CA" sz="1800" b="0" i="0" u="none" strike="noStrike" baseline="0" dirty="0">
                <a:latin typeface="+mj-lt"/>
              </a:rPr>
              <a:t>This section makes use </a:t>
            </a:r>
            <a:r>
              <a:rPr lang="en-US" sz="1800" b="0" i="0" u="none" strike="noStrike" baseline="0" dirty="0">
                <a:latin typeface="+mj-lt"/>
              </a:rPr>
              <a:t>of </a:t>
            </a:r>
            <a:r>
              <a:rPr lang="en-US" sz="1800" b="0" i="0" u="none" strike="noStrike" baseline="0" dirty="0" err="1">
                <a:latin typeface="+mj-lt"/>
              </a:rPr>
              <a:t>Plotly</a:t>
            </a:r>
            <a:r>
              <a:rPr lang="en-US" sz="1800" b="0" i="0" u="none" strike="noStrike" baseline="0" dirty="0">
                <a:latin typeface="+mj-lt"/>
              </a:rPr>
              <a:t>, which is open-source and available in a variety of other languages besides </a:t>
            </a:r>
            <a:r>
              <a:rPr lang="en-CA" sz="1800" b="0" i="0" u="none" strike="noStrike" baseline="0" dirty="0">
                <a:latin typeface="+mj-lt"/>
              </a:rPr>
              <a:t>JavaScript.</a:t>
            </a:r>
          </a:p>
          <a:p>
            <a:pPr marL="114300" indent="0" algn="l">
              <a:buNone/>
            </a:pPr>
            <a:r>
              <a:rPr lang="en-US" sz="1800" b="0" i="0" u="none" strike="noStrike" baseline="0" dirty="0">
                <a:latin typeface="+mj-lt"/>
              </a:rPr>
              <a:t>Creating a simple chart is quite straightforward. Simply include the library, add an empty &lt;div&gt; element that will contain the chart, and then make use of the </a:t>
            </a:r>
            <a:r>
              <a:rPr lang="en-US" sz="1800" b="0" i="0" u="none" strike="noStrike" baseline="0" dirty="0" err="1">
                <a:latin typeface="+mj-lt"/>
              </a:rPr>
              <a:t>newPlot</a:t>
            </a:r>
            <a:r>
              <a:rPr lang="en-US" sz="1800" b="0" i="0" u="none" strike="noStrike" baseline="0" dirty="0">
                <a:latin typeface="+mj-lt"/>
              </a:rPr>
              <a:t>() method, as shown in the following slide:</a:t>
            </a:r>
            <a:endParaRPr lang="en-CA" dirty="0">
              <a:latin typeface="+mj-lt"/>
            </a:endParaRPr>
          </a:p>
        </p:txBody>
      </p:sp>
    </p:spTree>
    <p:extLst>
      <p:ext uri="{BB962C8B-B14F-4D97-AF65-F5344CB8AC3E}">
        <p14:creationId xmlns:p14="http://schemas.microsoft.com/office/powerpoint/2010/main" val="12862241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384FC-A407-4F64-B325-A265E2550424}"/>
              </a:ext>
            </a:extLst>
          </p:cNvPr>
          <p:cNvSpPr>
            <a:spLocks noGrp="1"/>
          </p:cNvSpPr>
          <p:nvPr>
            <p:ph type="title"/>
          </p:nvPr>
        </p:nvSpPr>
        <p:spPr/>
        <p:txBody>
          <a:bodyPr/>
          <a:lstStyle/>
          <a:p>
            <a:r>
              <a:rPr lang="en-CA" dirty="0"/>
              <a:t>Charting with Plotly.js (ii)</a:t>
            </a:r>
          </a:p>
        </p:txBody>
      </p:sp>
      <p:sp>
        <p:nvSpPr>
          <p:cNvPr id="3" name="Text Placeholder 2">
            <a:extLst>
              <a:ext uri="{FF2B5EF4-FFF2-40B4-BE49-F238E27FC236}">
                <a16:creationId xmlns:a16="http://schemas.microsoft.com/office/drawing/2014/main" id="{1F81B5D4-FEE0-4B39-8D28-EC34CFC1C521}"/>
              </a:ext>
            </a:extLst>
          </p:cNvPr>
          <p:cNvSpPr>
            <a:spLocks noGrp="1"/>
          </p:cNvSpPr>
          <p:nvPr>
            <p:ph type="body" idx="1"/>
          </p:nvPr>
        </p:nvSpPr>
        <p:spPr>
          <a:xfrm>
            <a:off x="457201" y="858129"/>
            <a:ext cx="8222566" cy="3755435"/>
          </a:xfrm>
        </p:spPr>
        <p:txBody>
          <a:bodyPr/>
          <a:lstStyle/>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&lt;script&gt;</a:t>
            </a:r>
            <a:r>
              <a:rPr lang="en-CA" sz="1400" b="0" i="0" u="none" strike="noStrike" baseline="0" dirty="0" err="1">
                <a:solidFill>
                  <a:srgbClr val="000000"/>
                </a:solidFill>
                <a:latin typeface="Calibri" panose="020F0502020204030204" pitchFamily="34" charset="0"/>
                <a:cs typeface="Calibri" panose="020F0502020204030204" pitchFamily="34" charset="0"/>
              </a:rPr>
              <a:t>window.addEventListener</a:t>
            </a:r>
            <a:r>
              <a:rPr lang="en-CA" sz="1400" b="0" i="0" u="none" strike="noStrike" baseline="0" dirty="0">
                <a:solidFill>
                  <a:srgbClr val="000000"/>
                </a:solidFill>
                <a:latin typeface="Calibri" panose="020F0502020204030204" pitchFamily="34" charset="0"/>
                <a:cs typeface="Calibri" panose="020F0502020204030204" pitchFamily="34" charset="0"/>
              </a:rPr>
              <a:t>("load", function() {</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const data = [</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 x: [4,5,6,7,8,9,10,11],</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y: [23,25,13,15,10,13,17,20]</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a:t>
            </a:r>
          </a:p>
          <a:p>
            <a:pPr marL="114300" indent="0" algn="l" defTabSz="540000">
              <a:spcBef>
                <a:spcPts val="500"/>
              </a:spcBef>
              <a:buNone/>
            </a:pPr>
            <a:r>
              <a:rPr lang="en-US" sz="1400" b="0" i="0" u="none" strike="noStrike" baseline="0" dirty="0">
                <a:solidFill>
                  <a:srgbClr val="000000"/>
                </a:solidFill>
                <a:latin typeface="Calibri" panose="020F0502020204030204" pitchFamily="34" charset="0"/>
                <a:cs typeface="Calibri" panose="020F0502020204030204" pitchFamily="34" charset="0"/>
              </a:rPr>
              <a:t>	const layout = { </a:t>
            </a:r>
            <a:r>
              <a:rPr lang="en-US" sz="1400" b="0" i="0" u="none" strike="noStrike" baseline="0" dirty="0" err="1">
                <a:solidFill>
                  <a:srgbClr val="000000"/>
                </a:solidFill>
                <a:latin typeface="Calibri" panose="020F0502020204030204" pitchFamily="34" charset="0"/>
                <a:cs typeface="Calibri" panose="020F0502020204030204" pitchFamily="34" charset="0"/>
              </a:rPr>
              <a:t>title:'Simple</a:t>
            </a:r>
            <a:r>
              <a:rPr lang="en-US" sz="1400" b="0" i="0" u="none" strike="noStrike" baseline="0" dirty="0">
                <a:solidFill>
                  <a:srgbClr val="000000"/>
                </a:solidFill>
                <a:latin typeface="Calibri" panose="020F0502020204030204" pitchFamily="34" charset="0"/>
                <a:cs typeface="Calibri" panose="020F0502020204030204" pitchFamily="34" charset="0"/>
              </a:rPr>
              <a:t> Line Chart' };</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	const options = { responsive: true };</a:t>
            </a:r>
          </a:p>
          <a:p>
            <a:pPr marL="114300" indent="0" algn="l" defTabSz="540000">
              <a:spcBef>
                <a:spcPts val="500"/>
              </a:spcBef>
              <a:buNone/>
            </a:pPr>
            <a:r>
              <a:rPr lang="en-US" sz="1400" b="0" i="0" u="none" strike="noStrike" baseline="0" dirty="0">
                <a:solidFill>
                  <a:srgbClr val="9A0000"/>
                </a:solidFill>
                <a:latin typeface="Calibri" panose="020F0502020204030204" pitchFamily="34" charset="0"/>
                <a:cs typeface="Calibri" panose="020F0502020204030204" pitchFamily="34" charset="0"/>
              </a:rPr>
              <a:t>	</a:t>
            </a:r>
            <a:r>
              <a:rPr lang="en-US" sz="1400" b="0" i="0" u="none" strike="noStrike" baseline="0" dirty="0" err="1">
                <a:solidFill>
                  <a:srgbClr val="9A0000"/>
                </a:solidFill>
                <a:latin typeface="Calibri" panose="020F0502020204030204" pitchFamily="34" charset="0"/>
                <a:cs typeface="Calibri" panose="020F0502020204030204" pitchFamily="34" charset="0"/>
              </a:rPr>
              <a:t>Plotly.newPlot</a:t>
            </a:r>
            <a:r>
              <a:rPr lang="en-US" sz="1400" b="0" i="0" u="none" strike="noStrike" baseline="0" dirty="0">
                <a:solidFill>
                  <a:srgbClr val="9A0000"/>
                </a:solidFill>
                <a:latin typeface="Calibri" panose="020F0502020204030204" pitchFamily="34" charset="0"/>
                <a:cs typeface="Calibri" panose="020F0502020204030204" pitchFamily="34" charset="0"/>
              </a:rPr>
              <a:t>("</a:t>
            </a:r>
            <a:r>
              <a:rPr lang="en-US" sz="1400" b="0" i="0" u="none" strike="noStrike" baseline="0" dirty="0" err="1">
                <a:solidFill>
                  <a:srgbClr val="9A0000"/>
                </a:solidFill>
                <a:latin typeface="Calibri" panose="020F0502020204030204" pitchFamily="34" charset="0"/>
                <a:cs typeface="Calibri" panose="020F0502020204030204" pitchFamily="34" charset="0"/>
              </a:rPr>
              <a:t>chartDiv</a:t>
            </a:r>
            <a:r>
              <a:rPr lang="en-US" sz="1400" b="0" i="0" u="none" strike="noStrike" baseline="0" dirty="0">
                <a:solidFill>
                  <a:srgbClr val="9A0000"/>
                </a:solidFill>
                <a:latin typeface="Calibri" panose="020F0502020204030204" pitchFamily="34" charset="0"/>
                <a:cs typeface="Calibri" panose="020F0502020204030204" pitchFamily="34" charset="0"/>
              </a:rPr>
              <a:t>", data, layout, options);</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&lt;/script&gt;</a:t>
            </a:r>
          </a:p>
          <a:p>
            <a:pPr marL="114300" indent="0" algn="l" defTabSz="540000">
              <a:spcBef>
                <a:spcPts val="500"/>
              </a:spcBef>
              <a:buNone/>
            </a:pPr>
            <a:r>
              <a:rPr lang="en-CA" sz="1400" b="0" i="0" u="none" strike="noStrike" baseline="0" dirty="0">
                <a:solidFill>
                  <a:srgbClr val="9A0000"/>
                </a:solidFill>
                <a:latin typeface="Calibri" panose="020F0502020204030204" pitchFamily="34" charset="0"/>
                <a:cs typeface="Calibri" panose="020F0502020204030204" pitchFamily="34" charset="0"/>
              </a:rPr>
              <a:t>&lt;script </a:t>
            </a:r>
            <a:r>
              <a:rPr lang="en-CA" sz="1400" b="0" i="0" u="none" strike="noStrike" baseline="0" dirty="0" err="1">
                <a:solidFill>
                  <a:srgbClr val="9A0000"/>
                </a:solidFill>
                <a:latin typeface="Calibri" panose="020F0502020204030204" pitchFamily="34" charset="0"/>
                <a:cs typeface="Calibri" panose="020F0502020204030204" pitchFamily="34" charset="0"/>
              </a:rPr>
              <a:t>src</a:t>
            </a:r>
            <a:r>
              <a:rPr lang="en-CA" sz="1400" b="0" i="0" u="none" strike="noStrike" baseline="0" dirty="0">
                <a:solidFill>
                  <a:srgbClr val="9A0000"/>
                </a:solidFill>
                <a:latin typeface="Calibri" panose="020F0502020204030204" pitchFamily="34" charset="0"/>
                <a:cs typeface="Calibri" panose="020F0502020204030204" pitchFamily="34" charset="0"/>
              </a:rPr>
              <a:t>="https://cdn.plot.ly/plotly-latest.min.js"&gt;&lt;/script&gt;</a:t>
            </a:r>
          </a:p>
          <a:p>
            <a:pPr marL="114300" indent="0" algn="l" defTabSz="540000">
              <a:spcBef>
                <a:spcPts val="500"/>
              </a:spcBef>
              <a:buNone/>
            </a:pPr>
            <a:r>
              <a:rPr lang="en-CA" sz="1400" b="0" i="0" u="none" strike="noStrike" baseline="0" dirty="0">
                <a:solidFill>
                  <a:srgbClr val="000000"/>
                </a:solidFill>
                <a:latin typeface="Calibri" panose="020F0502020204030204" pitchFamily="34" charset="0"/>
                <a:cs typeface="Calibri" panose="020F0502020204030204" pitchFamily="34" charset="0"/>
              </a:rPr>
              <a:t>&lt;div id="</a:t>
            </a:r>
            <a:r>
              <a:rPr lang="en-CA" sz="1400" b="0" i="0" u="none" strike="noStrike" baseline="0" dirty="0" err="1">
                <a:solidFill>
                  <a:srgbClr val="9A0000"/>
                </a:solidFill>
                <a:latin typeface="Calibri" panose="020F0502020204030204" pitchFamily="34" charset="0"/>
                <a:cs typeface="Calibri" panose="020F0502020204030204" pitchFamily="34" charset="0"/>
              </a:rPr>
              <a:t>chartDiv</a:t>
            </a:r>
            <a:r>
              <a:rPr lang="en-CA" sz="1400" b="0" i="0" u="none" strike="noStrike" baseline="0" dirty="0">
                <a:solidFill>
                  <a:srgbClr val="000000"/>
                </a:solidFill>
                <a:latin typeface="Calibri" panose="020F0502020204030204" pitchFamily="34" charset="0"/>
                <a:cs typeface="Calibri" panose="020F0502020204030204" pitchFamily="34" charset="0"/>
              </a:rPr>
              <a:t>"&gt;&lt;/div&gt;</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39003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0F6F4-17DF-4DE6-AEEB-864FA76B41A3}"/>
              </a:ext>
            </a:extLst>
          </p:cNvPr>
          <p:cNvSpPr>
            <a:spLocks noGrp="1"/>
          </p:cNvSpPr>
          <p:nvPr>
            <p:ph type="title"/>
          </p:nvPr>
        </p:nvSpPr>
        <p:spPr/>
        <p:txBody>
          <a:bodyPr/>
          <a:lstStyle/>
          <a:p>
            <a:r>
              <a:rPr lang="en-CA" sz="3200" dirty="0"/>
              <a:t>Plotly.js </a:t>
            </a:r>
            <a:r>
              <a:rPr lang="en-US" sz="3200" dirty="0"/>
              <a:t>display a simple line chart</a:t>
            </a:r>
            <a:endParaRPr lang="en-CA" sz="3200" dirty="0"/>
          </a:p>
        </p:txBody>
      </p:sp>
      <p:sp>
        <p:nvSpPr>
          <p:cNvPr id="6" name="TextBox 5" descr="LISTING 4.2 Embedded styles example">
            <a:extLst>
              <a:ext uri="{FF2B5EF4-FFF2-40B4-BE49-F238E27FC236}">
                <a16:creationId xmlns:a16="http://schemas.microsoft.com/office/drawing/2014/main" id="{AD6EE32F-52DD-423F-856F-C9FCA455086F}"/>
              </a:ext>
            </a:extLst>
          </p:cNvPr>
          <p:cNvSpPr txBox="1"/>
          <p:nvPr/>
        </p:nvSpPr>
        <p:spPr>
          <a:xfrm>
            <a:off x="457200" y="984487"/>
            <a:ext cx="5170757" cy="3448709"/>
          </a:xfrm>
          <a:prstGeom prst="rect">
            <a:avLst/>
          </a:prstGeom>
          <a:solidFill>
            <a:srgbClr val="E6F0F5"/>
          </a:solidFill>
        </p:spPr>
        <p:txBody>
          <a:bodyPr wrap="square" numCol="1" rtlCol="0">
            <a:noAutofit/>
          </a:bodyPr>
          <a:lstStyle/>
          <a:p>
            <a:pPr algn="l" defTabSz="180000"/>
            <a:r>
              <a:rPr lang="en-CA" sz="1600" b="0" i="0" u="none" strike="noStrike" baseline="0" dirty="0" err="1">
                <a:solidFill>
                  <a:srgbClr val="000000"/>
                </a:solidFill>
                <a:latin typeface="Calibri" panose="020F0502020204030204" pitchFamily="34" charset="0"/>
                <a:cs typeface="Calibri" panose="020F0502020204030204" pitchFamily="34" charset="0"/>
              </a:rPr>
              <a:t>window.addEventListener</a:t>
            </a:r>
            <a:r>
              <a:rPr lang="en-CA" sz="1600" b="0" i="0" u="none" strike="noStrike" baseline="0" dirty="0">
                <a:solidFill>
                  <a:srgbClr val="000000"/>
                </a:solidFill>
                <a:latin typeface="Calibri" panose="020F0502020204030204" pitchFamily="34" charset="0"/>
                <a:cs typeface="Calibri" panose="020F0502020204030204" pitchFamily="34" charset="0"/>
              </a:rPr>
              <a:t>("load", async () =&gt;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const </a:t>
            </a:r>
            <a:r>
              <a:rPr lang="en-CA" sz="1600" b="0" i="0" u="none" strike="noStrike" baseline="0" dirty="0" err="1">
                <a:solidFill>
                  <a:srgbClr val="000000"/>
                </a:solidFill>
                <a:latin typeface="Calibri" panose="020F0502020204030204" pitchFamily="34" charset="0"/>
                <a:cs typeface="Calibri" panose="020F0502020204030204" pitchFamily="34" charset="0"/>
              </a:rPr>
              <a:t>url</a:t>
            </a:r>
            <a:r>
              <a:rPr lang="en-CA" sz="1600" b="0" i="0" u="none" strike="noStrike" baseline="0" dirty="0">
                <a:solidFill>
                  <a:srgbClr val="000000"/>
                </a:solidFill>
                <a:latin typeface="Calibri" panose="020F0502020204030204" pitchFamily="34" charset="0"/>
                <a:cs typeface="Calibri" panose="020F0502020204030204" pitchFamily="34" charset="0"/>
              </a:rPr>
              <a:t> = 'https://www.randyconnolly.com/funwebdev/3rd/api/</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stocks/sample-</a:t>
            </a:r>
            <a:r>
              <a:rPr lang="en-CA" sz="1600" b="0" i="0" u="none" strike="noStrike" baseline="0" dirty="0" err="1">
                <a:solidFill>
                  <a:srgbClr val="000000"/>
                </a:solidFill>
                <a:latin typeface="Calibri" panose="020F0502020204030204" pitchFamily="34" charset="0"/>
                <a:cs typeface="Calibri" panose="020F0502020204030204" pitchFamily="34" charset="0"/>
              </a:rPr>
              <a:t>portfolio.json</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try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let </a:t>
            </a:r>
            <a:r>
              <a:rPr lang="en-CA" sz="1600" b="1" i="0" u="none" strike="noStrike" baseline="0" dirty="0">
                <a:solidFill>
                  <a:srgbClr val="000000"/>
                </a:solidFill>
                <a:latin typeface="Calibri" panose="020F0502020204030204" pitchFamily="34" charset="0"/>
                <a:cs typeface="Calibri" panose="020F0502020204030204" pitchFamily="34" charset="0"/>
              </a:rPr>
              <a:t>data</a:t>
            </a:r>
            <a:r>
              <a:rPr lang="en-CA" sz="1600" b="0" i="0" u="none" strike="noStrike" baseline="0" dirty="0">
                <a:solidFill>
                  <a:srgbClr val="000000"/>
                </a:solidFill>
                <a:latin typeface="Calibri" panose="020F0502020204030204" pitchFamily="34" charset="0"/>
                <a:cs typeface="Calibri" panose="020F0502020204030204" pitchFamily="34" charset="0"/>
              </a:rPr>
              <a:t> = await fetch(</a:t>
            </a:r>
            <a:r>
              <a:rPr lang="en-CA" sz="1600" b="0" i="0" u="none" strike="noStrike" baseline="0" dirty="0" err="1">
                <a:solidFill>
                  <a:srgbClr val="000000"/>
                </a:solidFill>
                <a:latin typeface="Calibri" panose="020F0502020204030204" pitchFamily="34" charset="0"/>
                <a:cs typeface="Calibri" panose="020F0502020204030204" pitchFamily="34" charset="0"/>
              </a:rPr>
              <a:t>url</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600" b="0" i="0" u="none" strike="noStrike" baseline="0" dirty="0">
                <a:solidFill>
                  <a:srgbClr val="000000"/>
                </a:solidFill>
                <a:latin typeface="Calibri" panose="020F0502020204030204" pitchFamily="34" charset="0"/>
                <a:cs typeface="Calibri" panose="020F0502020204030204" pitchFamily="34" charset="0"/>
              </a:rPr>
              <a:t>		.then(async response =&gt; await </a:t>
            </a:r>
            <a:r>
              <a:rPr lang="en-US" sz="1600" b="0" i="0" u="none" strike="noStrike" baseline="0" dirty="0" err="1">
                <a:solidFill>
                  <a:srgbClr val="000000"/>
                </a:solidFill>
                <a:latin typeface="Calibri" panose="020F0502020204030204" pitchFamily="34" charset="0"/>
                <a:cs typeface="Calibri" panose="020F0502020204030204" pitchFamily="34" charset="0"/>
              </a:rPr>
              <a:t>response.json</a:t>
            </a:r>
            <a:r>
              <a:rPr lang="en-US"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generateChart</a:t>
            </a:r>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transformDataForCharting</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1" i="0" u="none" strike="noStrike" baseline="0" dirty="0">
                <a:solidFill>
                  <a:srgbClr val="000000"/>
                </a:solidFill>
                <a:latin typeface="Calibri" panose="020F0502020204030204" pitchFamily="34" charset="0"/>
                <a:cs typeface="Calibri" panose="020F0502020204030204" pitchFamily="34" charset="0"/>
              </a:rPr>
              <a:t>data</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catch (err) { </a:t>
            </a:r>
            <a:r>
              <a:rPr lang="en-CA" sz="1600" b="0" i="0" u="none" strike="noStrike" baseline="0" dirty="0" err="1">
                <a:solidFill>
                  <a:srgbClr val="000000"/>
                </a:solidFill>
                <a:latin typeface="Calibri" panose="020F0502020204030204" pitchFamily="34" charset="0"/>
                <a:cs typeface="Calibri" panose="020F0502020204030204" pitchFamily="34" charset="0"/>
              </a:rPr>
              <a:t>console.error</a:t>
            </a:r>
            <a:r>
              <a:rPr lang="en-CA" sz="1600" b="0" i="0" u="none" strike="noStrike" baseline="0" dirty="0">
                <a:solidFill>
                  <a:srgbClr val="000000"/>
                </a:solidFill>
                <a:latin typeface="Calibri" panose="020F0502020204030204" pitchFamily="34" charset="0"/>
                <a:cs typeface="Calibri" panose="020F0502020204030204" pitchFamily="34" charset="0"/>
              </a:rPr>
              <a:t>(err) }</a:t>
            </a: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sz="1600" b="0" i="0" u="none" strike="noStrike" baseline="0" dirty="0">
                <a:latin typeface="Calibri" panose="020F0502020204030204" pitchFamily="34" charset="0"/>
                <a:cs typeface="Calibri" panose="020F0502020204030204" pitchFamily="34" charset="0"/>
              </a:rPr>
              <a:t>	function </a:t>
            </a:r>
            <a:r>
              <a:rPr lang="en-CA" sz="1600" b="0" i="0" u="none" strike="noStrike" baseline="0" dirty="0" err="1">
                <a:latin typeface="Calibri" panose="020F0502020204030204" pitchFamily="34" charset="0"/>
                <a:cs typeface="Calibri" panose="020F0502020204030204" pitchFamily="34" charset="0"/>
              </a:rPr>
              <a:t>transformDataForCharting</a:t>
            </a:r>
            <a:r>
              <a:rPr lang="en-CA" sz="1600" b="0" i="0" u="none" strike="noStrike" baseline="0" dirty="0">
                <a:latin typeface="Calibri" panose="020F0502020204030204" pitchFamily="34" charset="0"/>
                <a:cs typeface="Calibri" panose="020F0502020204030204" pitchFamily="34" charset="0"/>
              </a:rPr>
              <a:t>(</a:t>
            </a:r>
            <a:r>
              <a:rPr lang="en-CA" sz="1600" b="1" i="0" u="none" strike="noStrike" baseline="0" dirty="0">
                <a:latin typeface="Calibri" panose="020F0502020204030204" pitchFamily="34" charset="0"/>
                <a:cs typeface="Calibri" panose="020F0502020204030204" pitchFamily="34" charset="0"/>
              </a:rPr>
              <a:t>data</a:t>
            </a:r>
            <a:r>
              <a:rPr lang="en-CA" sz="1600" b="0" i="0" u="none" strike="noStrike" baseline="0" dirty="0">
                <a:latin typeface="Calibri" panose="020F0502020204030204" pitchFamily="34" charset="0"/>
                <a:cs typeface="Calibri" panose="020F0502020204030204" pitchFamily="34" charset="0"/>
              </a:rPr>
              <a:t>) {</a:t>
            </a:r>
            <a:r>
              <a:rPr lang="en-CA" sz="1600" dirty="0">
                <a:latin typeface="Calibri" panose="020F0502020204030204" pitchFamily="34" charset="0"/>
                <a:cs typeface="Calibri" panose="020F0502020204030204" pitchFamily="34" charset="0"/>
              </a:rPr>
              <a:t>…}</a:t>
            </a:r>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a:latin typeface="Calibri" panose="020F0502020204030204" pitchFamily="34" charset="0"/>
                <a:cs typeface="Calibri" panose="020F0502020204030204" pitchFamily="34" charset="0"/>
              </a:rPr>
              <a:t>function </a:t>
            </a:r>
            <a:r>
              <a:rPr lang="en-CA" sz="1600" b="0" i="0" u="none" strike="noStrike" baseline="0" dirty="0" err="1">
                <a:latin typeface="Calibri" panose="020F0502020204030204" pitchFamily="34" charset="0"/>
                <a:cs typeface="Calibri" panose="020F0502020204030204" pitchFamily="34" charset="0"/>
              </a:rPr>
              <a:t>generateChart</a:t>
            </a:r>
            <a:r>
              <a:rPr lang="en-CA" sz="1600" b="0" i="0" u="none" strike="noStrike" baseline="0" dirty="0">
                <a:latin typeface="Calibri" panose="020F0502020204030204" pitchFamily="34" charset="0"/>
                <a:cs typeface="Calibri" panose="020F0502020204030204" pitchFamily="34" charset="0"/>
              </a:rPr>
              <a:t>(</a:t>
            </a:r>
            <a:r>
              <a:rPr lang="en-CA" sz="1600" b="0" i="0" u="none" strike="noStrike" baseline="0" dirty="0" err="1">
                <a:latin typeface="Calibri" panose="020F0502020204030204" pitchFamily="34" charset="0"/>
                <a:cs typeface="Calibri" panose="020F0502020204030204" pitchFamily="34" charset="0"/>
              </a:rPr>
              <a:t>portfolioData</a:t>
            </a:r>
            <a:r>
              <a:rPr lang="en-CA" sz="1600" b="0" i="0" u="none" strike="noStrike" baseline="0" dirty="0">
                <a:latin typeface="Calibri" panose="020F0502020204030204" pitchFamily="34" charset="0"/>
                <a:cs typeface="Calibri" panose="020F0502020204030204" pitchFamily="34" charset="0"/>
              </a:rPr>
              <a:t>) {…}</a:t>
            </a:r>
          </a:p>
          <a:p>
            <a:pPr algn="l" defTabSz="180000"/>
            <a:r>
              <a:rPr lang="en-CA" sz="1600" b="0" i="0" u="none" strike="noStrike" baseline="0" dirty="0">
                <a:latin typeface="Calibri" panose="020F0502020204030204" pitchFamily="34" charset="0"/>
                <a:cs typeface="Calibri" panose="020F0502020204030204" pitchFamily="34" charset="0"/>
              </a:rPr>
              <a:t>});</a:t>
            </a:r>
            <a:endParaRPr lang="en-CA" sz="1600"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7C33F17E-DF2A-4E8A-8548-0333C5210C77}"/>
              </a:ext>
            </a:extLst>
          </p:cNvPr>
          <p:cNvSpPr txBox="1"/>
          <p:nvPr/>
        </p:nvSpPr>
        <p:spPr>
          <a:xfrm>
            <a:off x="457200" y="4433197"/>
            <a:ext cx="5170757"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10.15 </a:t>
            </a:r>
            <a:r>
              <a:rPr lang="en-US" sz="1200" b="0" i="0" u="none" strike="noStrike" baseline="0" dirty="0">
                <a:solidFill>
                  <a:srgbClr val="000000"/>
                </a:solidFill>
                <a:latin typeface="+mj-lt"/>
              </a:rPr>
              <a:t>Displaying a chart</a:t>
            </a:r>
            <a:endParaRPr lang="en-CA" sz="1200" dirty="0">
              <a:latin typeface="+mj-lt"/>
            </a:endParaRPr>
          </a:p>
        </p:txBody>
      </p:sp>
      <p:pic>
        <p:nvPicPr>
          <p:cNvPr id="5" name="Picture 4" descr="FIGURE 10.26 Transforming data for the chart">
            <a:extLst>
              <a:ext uri="{FF2B5EF4-FFF2-40B4-BE49-F238E27FC236}">
                <a16:creationId xmlns:a16="http://schemas.microsoft.com/office/drawing/2014/main" id="{0E95BD12-1754-4324-9B95-ADD8826F5053}"/>
              </a:ext>
            </a:extLst>
          </p:cNvPr>
          <p:cNvPicPr>
            <a:picLocks noChangeAspect="1"/>
          </p:cNvPicPr>
          <p:nvPr/>
        </p:nvPicPr>
        <p:blipFill rotWithShape="1">
          <a:blip r:embed="rId2"/>
          <a:srcRect r="54498" b="39784"/>
          <a:stretch/>
        </p:blipFill>
        <p:spPr>
          <a:xfrm>
            <a:off x="6074606" y="1044417"/>
            <a:ext cx="2165545" cy="3527279"/>
          </a:xfrm>
          <a:prstGeom prst="rect">
            <a:avLst/>
          </a:prstGeom>
        </p:spPr>
      </p:pic>
    </p:spTree>
    <p:extLst>
      <p:ext uri="{BB962C8B-B14F-4D97-AF65-F5344CB8AC3E}">
        <p14:creationId xmlns:p14="http://schemas.microsoft.com/office/powerpoint/2010/main" val="6296954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0F6F4-17DF-4DE6-AEEB-864FA76B41A3}"/>
              </a:ext>
            </a:extLst>
          </p:cNvPr>
          <p:cNvSpPr>
            <a:spLocks noGrp="1"/>
          </p:cNvSpPr>
          <p:nvPr>
            <p:ph type="title"/>
          </p:nvPr>
        </p:nvSpPr>
        <p:spPr/>
        <p:txBody>
          <a:bodyPr/>
          <a:lstStyle/>
          <a:p>
            <a:r>
              <a:rPr lang="en-CA" sz="3200" dirty="0"/>
              <a:t>Plotly.js </a:t>
            </a:r>
            <a:r>
              <a:rPr lang="en-US" sz="3200" dirty="0"/>
              <a:t>display a simple line chart (ii)</a:t>
            </a:r>
            <a:endParaRPr lang="en-CA" sz="3200" dirty="0"/>
          </a:p>
        </p:txBody>
      </p:sp>
      <p:sp>
        <p:nvSpPr>
          <p:cNvPr id="6" name="TextBox 5" descr="LISTING 4.2 Embedded styles example">
            <a:extLst>
              <a:ext uri="{FF2B5EF4-FFF2-40B4-BE49-F238E27FC236}">
                <a16:creationId xmlns:a16="http://schemas.microsoft.com/office/drawing/2014/main" id="{AD6EE32F-52DD-423F-856F-C9FCA455086F}"/>
              </a:ext>
            </a:extLst>
          </p:cNvPr>
          <p:cNvSpPr txBox="1"/>
          <p:nvPr/>
        </p:nvSpPr>
        <p:spPr>
          <a:xfrm>
            <a:off x="457201" y="984487"/>
            <a:ext cx="4311748" cy="3448709"/>
          </a:xfrm>
          <a:prstGeom prst="rect">
            <a:avLst/>
          </a:prstGeom>
          <a:solidFill>
            <a:srgbClr val="E6F0F5"/>
          </a:solidFill>
        </p:spPr>
        <p:txBody>
          <a:bodyPr wrap="square" numCol="1" rtlCol="0">
            <a:noAutofit/>
          </a:bodyPr>
          <a:lstStyle/>
          <a:p>
            <a:pPr algn="l" defTabSz="540000"/>
            <a:r>
              <a:rPr lang="en-CA" b="0" i="0" u="none" strike="noStrike" baseline="0" dirty="0">
                <a:latin typeface="Calibri" panose="020F0502020204030204" pitchFamily="34" charset="0"/>
                <a:cs typeface="Calibri" panose="020F0502020204030204" pitchFamily="34" charset="0"/>
              </a:rPr>
              <a:t>function </a:t>
            </a:r>
            <a:r>
              <a:rPr lang="en-CA" b="0" i="0" u="none" strike="noStrike" baseline="0" dirty="0" err="1">
                <a:latin typeface="Calibri" panose="020F0502020204030204" pitchFamily="34" charset="0"/>
                <a:cs typeface="Calibri" panose="020F0502020204030204" pitchFamily="34" charset="0"/>
              </a:rPr>
              <a:t>transformDataForCharting</a:t>
            </a:r>
            <a:r>
              <a:rPr lang="en-CA" b="0" i="0" u="none" strike="noStrike" baseline="0" dirty="0">
                <a:latin typeface="Calibri" panose="020F0502020204030204" pitchFamily="34" charset="0"/>
                <a:cs typeface="Calibri" panose="020F0502020204030204" pitchFamily="34" charset="0"/>
              </a:rPr>
              <a:t>(data) {</a:t>
            </a:r>
          </a:p>
          <a:p>
            <a:pPr algn="l" defTabSz="540000"/>
            <a:r>
              <a:rPr lang="en-CA" b="0" i="0" u="none" strike="noStrike" baseline="0" dirty="0">
                <a:latin typeface="Calibri" panose="020F0502020204030204" pitchFamily="34" charset="0"/>
                <a:cs typeface="Calibri" panose="020F0502020204030204" pitchFamily="34" charset="0"/>
              </a:rPr>
              <a:t>	const </a:t>
            </a:r>
            <a:r>
              <a:rPr lang="en-CA" b="0" i="0" u="none" strike="noStrike" baseline="0" dirty="0" err="1">
                <a:latin typeface="Calibri" panose="020F0502020204030204" pitchFamily="34" charset="0"/>
                <a:cs typeface="Calibri" panose="020F0502020204030204" pitchFamily="34" charset="0"/>
              </a:rPr>
              <a:t>portfolioData</a:t>
            </a:r>
            <a:r>
              <a:rPr lang="en-CA" b="0" i="0" u="none" strike="noStrike" baseline="0" dirty="0">
                <a:latin typeface="Calibri" panose="020F0502020204030204" pitchFamily="34" charset="0"/>
                <a:cs typeface="Calibri" panose="020F0502020204030204" pitchFamily="34" charset="0"/>
              </a:rPr>
              <a:t> = [];</a:t>
            </a:r>
          </a:p>
          <a:p>
            <a:pPr algn="l" defTabSz="540000"/>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data.forEach</a:t>
            </a:r>
            <a:r>
              <a:rPr lang="en-CA" b="0" i="0" u="none" strike="noStrike" baseline="0" dirty="0">
                <a:latin typeface="Calibri" panose="020F0502020204030204" pitchFamily="34" charset="0"/>
                <a:cs typeface="Calibri" panose="020F0502020204030204" pitchFamily="34" charset="0"/>
              </a:rPr>
              <a:t>((s) =&gt; {</a:t>
            </a:r>
          </a:p>
          <a:p>
            <a:pPr algn="l" defTabSz="540000"/>
            <a:r>
              <a:rPr lang="en-CA" b="0" i="0" u="none" strike="noStrike" baseline="0" dirty="0">
                <a:latin typeface="Calibri" panose="020F0502020204030204" pitchFamily="34" charset="0"/>
                <a:cs typeface="Calibri" panose="020F0502020204030204" pitchFamily="34" charset="0"/>
              </a:rPr>
              <a:t>		let trace = {};</a:t>
            </a:r>
          </a:p>
          <a:p>
            <a:pPr algn="l" defTabSz="540000"/>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trace.x</a:t>
            </a:r>
            <a:r>
              <a:rPr lang="en-CA" b="0" i="0" u="none" strike="noStrike" baseline="0" dirty="0">
                <a:latin typeface="Calibri" panose="020F0502020204030204" pitchFamily="34" charset="0"/>
                <a:cs typeface="Calibri" panose="020F0502020204030204" pitchFamily="34" charset="0"/>
              </a:rPr>
              <a:t> = [];</a:t>
            </a:r>
          </a:p>
          <a:p>
            <a:pPr algn="l" defTabSz="540000"/>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trace.y</a:t>
            </a:r>
            <a:r>
              <a:rPr lang="en-CA" b="0" i="0" u="none" strike="noStrike" baseline="0" dirty="0">
                <a:latin typeface="Calibri" panose="020F0502020204030204" pitchFamily="34" charset="0"/>
                <a:cs typeface="Calibri" panose="020F0502020204030204" pitchFamily="34" charset="0"/>
              </a:rPr>
              <a:t> = [];</a:t>
            </a:r>
          </a:p>
          <a:p>
            <a:pPr algn="l" defTabSz="540000"/>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trace.type</a:t>
            </a:r>
            <a:r>
              <a:rPr lang="en-CA" b="0" i="0" u="none" strike="noStrike" baseline="0" dirty="0">
                <a:latin typeface="Calibri" panose="020F0502020204030204" pitchFamily="34" charset="0"/>
                <a:cs typeface="Calibri" panose="020F0502020204030204" pitchFamily="34" charset="0"/>
              </a:rPr>
              <a:t> = 'bar’;</a:t>
            </a:r>
          </a:p>
          <a:p>
            <a:pPr algn="l" defTabSz="540000"/>
            <a:r>
              <a:rPr lang="en-CA" b="0" i="0" u="none" strike="noStrike" baseline="0" dirty="0">
                <a:latin typeface="Calibri" panose="020F0502020204030204" pitchFamily="34" charset="0"/>
                <a:cs typeface="Calibri" panose="020F0502020204030204" pitchFamily="34" charset="0"/>
              </a:rPr>
              <a:t>		trace.name = </a:t>
            </a:r>
            <a:r>
              <a:rPr lang="en-CA" b="0" i="0" u="none" strike="noStrike" baseline="0" dirty="0" err="1">
                <a:latin typeface="Calibri" panose="020F0502020204030204" pitchFamily="34" charset="0"/>
                <a:cs typeface="Calibri" panose="020F0502020204030204" pitchFamily="34" charset="0"/>
              </a:rPr>
              <a:t>s.year</a:t>
            </a:r>
            <a:r>
              <a:rPr lang="en-CA" b="0" i="0" u="none" strike="noStrike" baseline="0" dirty="0">
                <a:latin typeface="Calibri" panose="020F0502020204030204" pitchFamily="34" charset="0"/>
                <a:cs typeface="Calibri" panose="020F0502020204030204" pitchFamily="34" charset="0"/>
              </a:rPr>
              <a:t>;</a:t>
            </a:r>
          </a:p>
          <a:p>
            <a:pPr algn="l" defTabSz="540000"/>
            <a:r>
              <a:rPr lang="en-US" b="0" i="0" u="none" strike="noStrike" baseline="0" dirty="0">
                <a:latin typeface="Calibri" panose="020F0502020204030204" pitchFamily="34" charset="0"/>
                <a:cs typeface="Calibri" panose="020F0502020204030204" pitchFamily="34" charset="0"/>
              </a:rPr>
              <a:t>		for (let p of </a:t>
            </a:r>
            <a:r>
              <a:rPr lang="en-US" b="0" i="0" u="none" strike="noStrike" baseline="0" dirty="0" err="1">
                <a:latin typeface="Calibri" panose="020F0502020204030204" pitchFamily="34" charset="0"/>
                <a:cs typeface="Calibri" panose="020F0502020204030204" pitchFamily="34" charset="0"/>
              </a:rPr>
              <a:t>s.portfolio</a:t>
            </a:r>
            <a:r>
              <a:rPr lang="en-US" b="0" i="0" u="none" strike="noStrike" baseline="0" dirty="0">
                <a:latin typeface="Calibri" panose="020F0502020204030204" pitchFamily="34" charset="0"/>
                <a:cs typeface="Calibri" panose="020F0502020204030204" pitchFamily="34" charset="0"/>
              </a:rPr>
              <a:t>) {</a:t>
            </a:r>
          </a:p>
          <a:p>
            <a:pPr algn="l" defTabSz="540000"/>
            <a:r>
              <a:rPr lang="en-US" b="0" i="0" u="none" strike="noStrike" baseline="0" dirty="0">
                <a:latin typeface="Calibri" panose="020F0502020204030204" pitchFamily="34" charset="0"/>
                <a:cs typeface="Calibri" panose="020F0502020204030204" pitchFamily="34" charset="0"/>
              </a:rPr>
              <a:t>			</a:t>
            </a:r>
            <a:r>
              <a:rPr lang="en-US" b="0" i="0" u="none" strike="noStrike" baseline="0" dirty="0" err="1">
                <a:latin typeface="Calibri" panose="020F0502020204030204" pitchFamily="34" charset="0"/>
                <a:cs typeface="Calibri" panose="020F0502020204030204" pitchFamily="34" charset="0"/>
              </a:rPr>
              <a:t>trace.x.push</a:t>
            </a:r>
            <a:r>
              <a:rPr lang="en-US" b="0" i="0" u="none" strike="noStrike" baseline="0" dirty="0">
                <a:latin typeface="Calibri" panose="020F0502020204030204" pitchFamily="34" charset="0"/>
                <a:cs typeface="Calibri" panose="020F0502020204030204" pitchFamily="34" charset="0"/>
              </a:rPr>
              <a:t>(</a:t>
            </a:r>
            <a:r>
              <a:rPr lang="en-US" b="0" i="0" u="none" strike="noStrike" baseline="0" dirty="0" err="1">
                <a:latin typeface="Calibri" panose="020F0502020204030204" pitchFamily="34" charset="0"/>
                <a:cs typeface="Calibri" panose="020F0502020204030204" pitchFamily="34" charset="0"/>
              </a:rPr>
              <a:t>p.symbol</a:t>
            </a:r>
            <a:r>
              <a:rPr lang="en-US" b="0" i="0" u="none" strike="noStrike" baseline="0" dirty="0">
                <a:latin typeface="Calibri" panose="020F0502020204030204" pitchFamily="34" charset="0"/>
                <a:cs typeface="Calibri" panose="020F0502020204030204" pitchFamily="34" charset="0"/>
              </a:rPr>
              <a:t>);</a:t>
            </a:r>
          </a:p>
          <a:p>
            <a:pPr algn="l" defTabSz="540000"/>
            <a:r>
              <a:rPr lang="en-US" b="0" i="0" u="none" strike="noStrike" baseline="0" dirty="0">
                <a:latin typeface="Calibri" panose="020F0502020204030204" pitchFamily="34" charset="0"/>
                <a:cs typeface="Calibri" panose="020F0502020204030204" pitchFamily="34" charset="0"/>
              </a:rPr>
              <a:t>			</a:t>
            </a:r>
            <a:r>
              <a:rPr lang="en-US" b="0" i="0" u="none" strike="noStrike" baseline="0" dirty="0" err="1">
                <a:latin typeface="Calibri" panose="020F0502020204030204" pitchFamily="34" charset="0"/>
                <a:cs typeface="Calibri" panose="020F0502020204030204" pitchFamily="34" charset="0"/>
              </a:rPr>
              <a:t>trace.y.push</a:t>
            </a:r>
            <a:r>
              <a:rPr lang="en-US" b="0" i="0" u="none" strike="noStrike" baseline="0" dirty="0">
                <a:latin typeface="Calibri" panose="020F0502020204030204" pitchFamily="34" charset="0"/>
                <a:cs typeface="Calibri" panose="020F0502020204030204" pitchFamily="34" charset="0"/>
              </a:rPr>
              <a:t>(</a:t>
            </a:r>
            <a:r>
              <a:rPr lang="en-US" b="0" i="0" u="none" strike="noStrike" baseline="0" dirty="0" err="1">
                <a:latin typeface="Calibri" panose="020F0502020204030204" pitchFamily="34" charset="0"/>
                <a:cs typeface="Calibri" panose="020F0502020204030204" pitchFamily="34" charset="0"/>
              </a:rPr>
              <a:t>p.owned</a:t>
            </a:r>
            <a:r>
              <a:rPr lang="en-US" b="0" i="0" u="none" strike="noStrike" baseline="0" dirty="0">
                <a:latin typeface="Calibri" panose="020F0502020204030204" pitchFamily="34" charset="0"/>
                <a:cs typeface="Calibri" panose="020F0502020204030204" pitchFamily="34" charset="0"/>
              </a:rPr>
              <a:t>);</a:t>
            </a:r>
          </a:p>
          <a:p>
            <a:pPr algn="l" defTabSz="540000"/>
            <a:r>
              <a:rPr lang="en-CA" b="0" i="0" u="none" strike="noStrike" baseline="0" dirty="0">
                <a:latin typeface="Calibri" panose="020F0502020204030204" pitchFamily="34" charset="0"/>
                <a:cs typeface="Calibri" panose="020F0502020204030204" pitchFamily="34" charset="0"/>
              </a:rPr>
              <a:t>		}</a:t>
            </a:r>
          </a:p>
          <a:p>
            <a:pPr algn="l" defTabSz="540000"/>
            <a:r>
              <a:rPr lang="en-CA" b="0" i="0" u="none" strike="noStrike" baseline="0" dirty="0">
                <a:latin typeface="Calibri" panose="020F0502020204030204" pitchFamily="34" charset="0"/>
                <a:cs typeface="Calibri" panose="020F0502020204030204" pitchFamily="34" charset="0"/>
              </a:rPr>
              <a:t>	</a:t>
            </a:r>
            <a:r>
              <a:rPr lang="en-CA" b="0" i="0" u="none" strike="noStrike" baseline="0" dirty="0" err="1">
                <a:latin typeface="Calibri" panose="020F0502020204030204" pitchFamily="34" charset="0"/>
                <a:cs typeface="Calibri" panose="020F0502020204030204" pitchFamily="34" charset="0"/>
              </a:rPr>
              <a:t>portfolioData.push</a:t>
            </a:r>
            <a:r>
              <a:rPr lang="en-CA" b="0" i="0" u="none" strike="noStrike" baseline="0" dirty="0">
                <a:latin typeface="Calibri" panose="020F0502020204030204" pitchFamily="34" charset="0"/>
                <a:cs typeface="Calibri" panose="020F0502020204030204" pitchFamily="34" charset="0"/>
              </a:rPr>
              <a:t>(trace);</a:t>
            </a:r>
          </a:p>
          <a:p>
            <a:pPr algn="l" defTabSz="540000"/>
            <a:r>
              <a:rPr lang="en-CA" b="0" i="0" u="none" strike="noStrike" baseline="0" dirty="0">
                <a:latin typeface="Calibri" panose="020F0502020204030204" pitchFamily="34" charset="0"/>
                <a:cs typeface="Calibri" panose="020F0502020204030204" pitchFamily="34" charset="0"/>
              </a:rPr>
              <a:t>	});</a:t>
            </a:r>
          </a:p>
          <a:p>
            <a:pPr algn="l" defTabSz="540000"/>
            <a:r>
              <a:rPr lang="en-CA" b="0" i="0" u="none" strike="noStrike" baseline="0" dirty="0">
                <a:latin typeface="Calibri" panose="020F0502020204030204" pitchFamily="34" charset="0"/>
                <a:cs typeface="Calibri" panose="020F0502020204030204" pitchFamily="34" charset="0"/>
              </a:rPr>
              <a:t>	return </a:t>
            </a:r>
            <a:r>
              <a:rPr lang="en-CA" b="0" i="0" u="none" strike="noStrike" baseline="0" dirty="0" err="1">
                <a:latin typeface="Calibri" panose="020F0502020204030204" pitchFamily="34" charset="0"/>
                <a:cs typeface="Calibri" panose="020F0502020204030204" pitchFamily="34" charset="0"/>
              </a:rPr>
              <a:t>portfolioData</a:t>
            </a:r>
            <a:r>
              <a:rPr lang="en-CA" b="0" i="0" u="none" strike="noStrike" baseline="0" dirty="0">
                <a:latin typeface="Calibri" panose="020F0502020204030204" pitchFamily="34" charset="0"/>
                <a:cs typeface="Calibri" panose="020F0502020204030204" pitchFamily="34" charset="0"/>
              </a:rPr>
              <a:t>;</a:t>
            </a:r>
          </a:p>
          <a:p>
            <a:pPr algn="l" defTabSz="540000"/>
            <a:r>
              <a:rPr lang="en-CA" b="0" i="0" u="none" strike="noStrike" baseline="0" dirty="0">
                <a:latin typeface="Calibri" panose="020F0502020204030204" pitchFamily="34" charset="0"/>
                <a:cs typeface="Calibri" panose="020F0502020204030204" pitchFamily="34" charset="0"/>
              </a:rPr>
              <a:t>}</a:t>
            </a:r>
            <a:endParaRPr lang="en-CA"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7C33F17E-DF2A-4E8A-8548-0333C5210C77}"/>
              </a:ext>
            </a:extLst>
          </p:cNvPr>
          <p:cNvSpPr txBox="1"/>
          <p:nvPr/>
        </p:nvSpPr>
        <p:spPr>
          <a:xfrm>
            <a:off x="457200" y="4433197"/>
            <a:ext cx="5170757"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10.15 </a:t>
            </a:r>
            <a:r>
              <a:rPr lang="en-US" sz="1200" b="0" i="0" u="none" strike="noStrike" baseline="0" dirty="0">
                <a:solidFill>
                  <a:srgbClr val="000000"/>
                </a:solidFill>
                <a:latin typeface="+mj-lt"/>
              </a:rPr>
              <a:t>Displaying a chart</a:t>
            </a:r>
            <a:endParaRPr lang="en-CA" sz="1200" dirty="0">
              <a:latin typeface="+mj-lt"/>
            </a:endParaRPr>
          </a:p>
        </p:txBody>
      </p:sp>
      <p:pic>
        <p:nvPicPr>
          <p:cNvPr id="5" name="Picture 4" descr="FIGURE 10.26 Transforming data for the chart">
            <a:extLst>
              <a:ext uri="{FF2B5EF4-FFF2-40B4-BE49-F238E27FC236}">
                <a16:creationId xmlns:a16="http://schemas.microsoft.com/office/drawing/2014/main" id="{0E95BD12-1754-4324-9B95-ADD8826F5053}"/>
              </a:ext>
            </a:extLst>
          </p:cNvPr>
          <p:cNvPicPr>
            <a:picLocks noChangeAspect="1"/>
          </p:cNvPicPr>
          <p:nvPr/>
        </p:nvPicPr>
        <p:blipFill rotWithShape="1">
          <a:blip r:embed="rId2"/>
          <a:srcRect l="40196" t="40119" r="-1442" b="29807"/>
          <a:stretch/>
        </p:blipFill>
        <p:spPr>
          <a:xfrm>
            <a:off x="5050302" y="1527051"/>
            <a:ext cx="3636498" cy="2197664"/>
          </a:xfrm>
          <a:prstGeom prst="rect">
            <a:avLst/>
          </a:prstGeom>
        </p:spPr>
      </p:pic>
    </p:spTree>
    <p:extLst>
      <p:ext uri="{BB962C8B-B14F-4D97-AF65-F5344CB8AC3E}">
        <p14:creationId xmlns:p14="http://schemas.microsoft.com/office/powerpoint/2010/main" val="4118279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E029F-98C2-44B1-A60A-FAF2A71DD982}"/>
              </a:ext>
            </a:extLst>
          </p:cNvPr>
          <p:cNvSpPr>
            <a:spLocks noGrp="1"/>
          </p:cNvSpPr>
          <p:nvPr>
            <p:ph type="title"/>
          </p:nvPr>
        </p:nvSpPr>
        <p:spPr/>
        <p:txBody>
          <a:bodyPr/>
          <a:lstStyle/>
          <a:p>
            <a:r>
              <a:rPr lang="en-CA" dirty="0"/>
              <a:t>Array find()</a:t>
            </a:r>
          </a:p>
        </p:txBody>
      </p:sp>
      <p:sp>
        <p:nvSpPr>
          <p:cNvPr id="3" name="Text Placeholder 2">
            <a:extLst>
              <a:ext uri="{FF2B5EF4-FFF2-40B4-BE49-F238E27FC236}">
                <a16:creationId xmlns:a16="http://schemas.microsoft.com/office/drawing/2014/main" id="{B5FAFAF8-66B0-40BA-BF8C-67B2D6CF4B87}"/>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One of the more common coding scenarios with an array of objects is to find the </a:t>
            </a:r>
            <a:r>
              <a:rPr lang="en-US" sz="1800" b="0" i="1" u="none" strike="noStrike" baseline="0" dirty="0">
                <a:solidFill>
                  <a:srgbClr val="000000"/>
                </a:solidFill>
                <a:latin typeface="+mj-lt"/>
              </a:rPr>
              <a:t>first </a:t>
            </a:r>
            <a:r>
              <a:rPr lang="en-US" sz="1800" b="0" i="0" u="none" strike="noStrike" baseline="0" dirty="0">
                <a:solidFill>
                  <a:srgbClr val="000000"/>
                </a:solidFill>
                <a:latin typeface="+mj-lt"/>
              </a:rPr>
              <a:t>object whose property matches some condition. This can be achieved via the </a:t>
            </a:r>
            <a:r>
              <a:rPr lang="en-US" sz="1800" b="1" i="0" u="none" strike="noStrike" baseline="0" dirty="0">
                <a:solidFill>
                  <a:srgbClr val="000000"/>
                </a:solidFill>
                <a:latin typeface="+mj-lt"/>
              </a:rPr>
              <a:t>find</a:t>
            </a:r>
            <a:r>
              <a:rPr lang="en-US" sz="1800" b="0" i="0" u="none" strike="noStrike" baseline="0" dirty="0">
                <a:solidFill>
                  <a:srgbClr val="000000"/>
                </a:solidFill>
                <a:latin typeface="+mj-lt"/>
              </a:rPr>
              <a:t>() method of the array object, as shown below.</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a:t>
            </a:r>
            <a:r>
              <a:rPr lang="en-CA" sz="1800" b="0" i="0" u="none" strike="noStrike" baseline="0" dirty="0" err="1">
                <a:solidFill>
                  <a:srgbClr val="000000"/>
                </a:solidFill>
                <a:latin typeface="Calibri" panose="020F0502020204030204" pitchFamily="34" charset="0"/>
                <a:cs typeface="Calibri" panose="020F0502020204030204" pitchFamily="34" charset="0"/>
              </a:rPr>
              <a:t>courbet</a:t>
            </a:r>
            <a:r>
              <a:rPr lang="en-CA" sz="1800" b="0" i="0" u="none" strike="noStrike" baseline="0" dirty="0">
                <a:solidFill>
                  <a:srgbClr val="000000"/>
                </a:solidFill>
                <a:latin typeface="Calibri" panose="020F0502020204030204" pitchFamily="34" charset="0"/>
                <a:cs typeface="Calibri" panose="020F0502020204030204" pitchFamily="34" charset="0"/>
              </a:rPr>
              <a:t> = </a:t>
            </a:r>
            <a:r>
              <a:rPr lang="en-CA" sz="1800" b="0" i="0" u="none" strike="noStrike" baseline="0" dirty="0" err="1">
                <a:solidFill>
                  <a:srgbClr val="000000"/>
                </a:solidFill>
                <a:latin typeface="Calibri" panose="020F0502020204030204" pitchFamily="34" charset="0"/>
                <a:cs typeface="Calibri" panose="020F0502020204030204" pitchFamily="34" charset="0"/>
              </a:rPr>
              <a:t>paintings.</a:t>
            </a:r>
            <a:r>
              <a:rPr lang="en-CA" sz="1800" b="0" i="0" u="none" strike="noStrike" baseline="0" dirty="0" err="1">
                <a:solidFill>
                  <a:srgbClr val="9A0000"/>
                </a:solidFill>
                <a:latin typeface="Calibri" panose="020F0502020204030204" pitchFamily="34" charset="0"/>
                <a:cs typeface="Calibri" panose="020F0502020204030204" pitchFamily="34" charset="0"/>
              </a:rPr>
              <a:t>find</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p =&gt; </a:t>
            </a:r>
            <a:r>
              <a:rPr lang="en-CA" sz="1800" b="0" i="0" u="none" strike="noStrike" baseline="0" dirty="0" err="1">
                <a:solidFill>
                  <a:srgbClr val="000000"/>
                </a:solidFill>
                <a:latin typeface="Calibri" panose="020F0502020204030204" pitchFamily="34" charset="0"/>
                <a:cs typeface="Calibri" panose="020F0502020204030204" pitchFamily="34" charset="0"/>
              </a:rPr>
              <a:t>p.artist</a:t>
            </a:r>
            <a:r>
              <a:rPr lang="en-CA" sz="1800" b="0" i="0" u="none" strike="noStrike" baseline="0" dirty="0">
                <a:solidFill>
                  <a:srgbClr val="000000"/>
                </a:solidFill>
                <a:latin typeface="Calibri" panose="020F0502020204030204" pitchFamily="34" charset="0"/>
                <a:cs typeface="Calibri" panose="020F0502020204030204" pitchFamily="34" charset="0"/>
              </a:rPr>
              <a:t> === 'Courbet' </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console.log(</a:t>
            </a:r>
            <a:r>
              <a:rPr lang="en-CA" sz="1800" b="0" i="0" u="none" strike="noStrike" baseline="0" dirty="0" err="1">
                <a:solidFill>
                  <a:srgbClr val="000000"/>
                </a:solidFill>
                <a:latin typeface="Calibri" panose="020F0502020204030204" pitchFamily="34" charset="0"/>
                <a:cs typeface="Calibri" panose="020F0502020204030204" pitchFamily="34" charset="0"/>
              </a:rPr>
              <a:t>courbet.title</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1" u="none" strike="noStrike" baseline="0" dirty="0">
                <a:solidFill>
                  <a:srgbClr val="009A9A"/>
                </a:solidFill>
                <a:latin typeface="Calibri" panose="020F0502020204030204" pitchFamily="34" charset="0"/>
                <a:cs typeface="Calibri" panose="020F0502020204030204" pitchFamily="34" charset="0"/>
              </a:rPr>
              <a:t>// Burial at </a:t>
            </a:r>
            <a:r>
              <a:rPr lang="en-CA" sz="1800" b="0" i="1" u="none" strike="noStrike" baseline="0" dirty="0" err="1">
                <a:solidFill>
                  <a:srgbClr val="009A9A"/>
                </a:solidFill>
                <a:latin typeface="Calibri" panose="020F0502020204030204" pitchFamily="34" charset="0"/>
                <a:cs typeface="Calibri" panose="020F0502020204030204" pitchFamily="34" charset="0"/>
              </a:rPr>
              <a:t>Ornans</a:t>
            </a:r>
            <a:endParaRPr lang="en-CA" sz="1800" b="0" i="1" u="none" strike="noStrike" baseline="0" dirty="0">
              <a:solidFill>
                <a:srgbClr val="009A9A"/>
              </a:solidFill>
              <a:latin typeface="Calibri" panose="020F0502020204030204" pitchFamily="34" charset="0"/>
              <a:cs typeface="Calibri" panose="020F0502020204030204" pitchFamily="34" charset="0"/>
            </a:endParaRPr>
          </a:p>
          <a:p>
            <a:pPr marL="114300" indent="0" algn="l">
              <a:buNone/>
            </a:pPr>
            <a:r>
              <a:rPr lang="en-US" sz="1800" b="0" i="0" u="none" strike="noStrike" baseline="0" dirty="0">
                <a:solidFill>
                  <a:srgbClr val="000000"/>
                </a:solidFill>
                <a:latin typeface="+mj-lt"/>
              </a:rPr>
              <a:t>Like the </a:t>
            </a:r>
            <a:r>
              <a:rPr lang="en-US" sz="1800" b="1" i="0" u="none" strike="noStrike" baseline="0" dirty="0" err="1">
                <a:solidFill>
                  <a:srgbClr val="000000"/>
                </a:solidFill>
                <a:latin typeface="+mj-lt"/>
              </a:rPr>
              <a:t>forEach</a:t>
            </a:r>
            <a:r>
              <a:rPr lang="en-US" sz="1800" b="0" i="0" u="none" strike="noStrike" baseline="0" dirty="0">
                <a:solidFill>
                  <a:srgbClr val="000000"/>
                </a:solidFill>
                <a:latin typeface="+mj-lt"/>
              </a:rPr>
              <a:t>() method, the </a:t>
            </a:r>
            <a:r>
              <a:rPr lang="en-US" sz="1800" b="1" i="0" u="none" strike="noStrike" baseline="0" dirty="0">
                <a:solidFill>
                  <a:srgbClr val="000000"/>
                </a:solidFill>
                <a:latin typeface="+mj-lt"/>
              </a:rPr>
              <a:t>find</a:t>
            </a:r>
            <a:r>
              <a:rPr lang="en-US" sz="1800" b="0" i="0" u="none" strike="noStrike" baseline="0" dirty="0">
                <a:solidFill>
                  <a:srgbClr val="000000"/>
                </a:solidFill>
                <a:latin typeface="+mj-lt"/>
              </a:rPr>
              <a:t>() method is passed a function; this function must return either true (if condition matches) or false (if condition does not match). In the example code above, it returns the results of the conditional check on the artist name.</a:t>
            </a:r>
            <a:endParaRPr lang="en-CA" dirty="0">
              <a:latin typeface="+mj-lt"/>
            </a:endParaRPr>
          </a:p>
        </p:txBody>
      </p:sp>
    </p:spTree>
    <p:extLst>
      <p:ext uri="{BB962C8B-B14F-4D97-AF65-F5344CB8AC3E}">
        <p14:creationId xmlns:p14="http://schemas.microsoft.com/office/powerpoint/2010/main" val="28695329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0F6F4-17DF-4DE6-AEEB-864FA76B41A3}"/>
              </a:ext>
            </a:extLst>
          </p:cNvPr>
          <p:cNvSpPr>
            <a:spLocks noGrp="1"/>
          </p:cNvSpPr>
          <p:nvPr>
            <p:ph type="title"/>
          </p:nvPr>
        </p:nvSpPr>
        <p:spPr/>
        <p:txBody>
          <a:bodyPr/>
          <a:lstStyle/>
          <a:p>
            <a:r>
              <a:rPr lang="en-CA" sz="3200" dirty="0"/>
              <a:t>Plotly.js </a:t>
            </a:r>
            <a:r>
              <a:rPr lang="en-US" sz="3200" dirty="0"/>
              <a:t>display a simple line chart (iii)</a:t>
            </a:r>
            <a:endParaRPr lang="en-CA" sz="3200" dirty="0"/>
          </a:p>
        </p:txBody>
      </p:sp>
      <p:sp>
        <p:nvSpPr>
          <p:cNvPr id="6" name="TextBox 5" descr="LISTING 4.2 Embedded styles example">
            <a:extLst>
              <a:ext uri="{FF2B5EF4-FFF2-40B4-BE49-F238E27FC236}">
                <a16:creationId xmlns:a16="http://schemas.microsoft.com/office/drawing/2014/main" id="{AD6EE32F-52DD-423F-856F-C9FCA455086F}"/>
              </a:ext>
            </a:extLst>
          </p:cNvPr>
          <p:cNvSpPr txBox="1"/>
          <p:nvPr/>
        </p:nvSpPr>
        <p:spPr>
          <a:xfrm>
            <a:off x="457201" y="984487"/>
            <a:ext cx="3186331" cy="3448709"/>
          </a:xfrm>
          <a:prstGeom prst="rect">
            <a:avLst/>
          </a:prstGeom>
          <a:solidFill>
            <a:srgbClr val="E6F0F5"/>
          </a:solidFill>
        </p:spPr>
        <p:txBody>
          <a:bodyPr wrap="square" numCol="1" rtlCol="0">
            <a:noAutofit/>
          </a:bodyPr>
          <a:lstStyle/>
          <a:p>
            <a:pPr algn="l" defTabSz="540000"/>
            <a:r>
              <a:rPr lang="en-CA" b="0" i="1" u="none" strike="noStrike" baseline="0" dirty="0">
                <a:solidFill>
                  <a:schemeClr val="tx1"/>
                </a:solidFill>
                <a:latin typeface="Calibri" panose="020F0502020204030204" pitchFamily="34" charset="0"/>
                <a:cs typeface="Calibri" panose="020F0502020204030204" pitchFamily="34" charset="0"/>
              </a:rPr>
              <a:t>/* generate the chart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function </a:t>
            </a:r>
            <a:r>
              <a:rPr lang="en-CA" b="0" i="0" u="none" strike="noStrike" baseline="0" dirty="0" err="1">
                <a:solidFill>
                  <a:srgbClr val="000000"/>
                </a:solidFill>
                <a:latin typeface="Calibri" panose="020F0502020204030204" pitchFamily="34" charset="0"/>
                <a:cs typeface="Calibri" panose="020F0502020204030204" pitchFamily="34" charset="0"/>
              </a:rPr>
              <a:t>generateChart</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portfolioData</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const layout =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title: 'Portfolio Changes’,</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barmode</a:t>
            </a:r>
            <a:r>
              <a:rPr lang="en-CA" b="0" i="0" u="none" strike="noStrike" baseline="0" dirty="0">
                <a:solidFill>
                  <a:srgbClr val="000000"/>
                </a:solidFill>
                <a:latin typeface="Calibri" panose="020F0502020204030204" pitchFamily="34" charset="0"/>
                <a:cs typeface="Calibri" panose="020F0502020204030204" pitchFamily="34" charset="0"/>
              </a:rPr>
              <a:t>: 'group’</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const options =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responsive: true</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54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1" i="0" u="none" strike="noStrike" baseline="0" dirty="0" err="1">
                <a:solidFill>
                  <a:srgbClr val="000000"/>
                </a:solidFill>
                <a:latin typeface="Calibri" panose="020F0502020204030204" pitchFamily="34" charset="0"/>
                <a:cs typeface="Calibri" panose="020F0502020204030204" pitchFamily="34" charset="0"/>
              </a:rPr>
              <a:t>Plotly.newPlot</a:t>
            </a:r>
            <a:r>
              <a:rPr lang="en-CA" b="1" i="0" u="none" strike="noStrike" baseline="0" dirty="0">
                <a:solidFill>
                  <a:srgbClr val="000000"/>
                </a:solidFill>
                <a:latin typeface="Calibri" panose="020F0502020204030204" pitchFamily="34" charset="0"/>
                <a:cs typeface="Calibri" panose="020F0502020204030204" pitchFamily="34" charset="0"/>
              </a:rPr>
              <a:t>("</a:t>
            </a:r>
            <a:r>
              <a:rPr lang="en-CA" b="1" i="0" u="none" strike="noStrike" baseline="0" dirty="0" err="1">
                <a:solidFill>
                  <a:srgbClr val="000000"/>
                </a:solidFill>
                <a:latin typeface="Calibri" panose="020F0502020204030204" pitchFamily="34" charset="0"/>
                <a:cs typeface="Calibri" panose="020F0502020204030204" pitchFamily="34" charset="0"/>
              </a:rPr>
              <a:t>chartDiv</a:t>
            </a:r>
            <a:r>
              <a:rPr lang="en-CA" b="1" i="0" u="none" strike="noStrike" baseline="0" dirty="0">
                <a:solidFill>
                  <a:srgbClr val="000000"/>
                </a:solidFill>
                <a:latin typeface="Calibri" panose="020F0502020204030204" pitchFamily="34" charset="0"/>
                <a:cs typeface="Calibri" panose="020F0502020204030204" pitchFamily="34" charset="0"/>
              </a:rPr>
              <a:t>", 	</a:t>
            </a:r>
            <a:r>
              <a:rPr lang="en-CA" b="1" i="0" u="none" strike="noStrike" baseline="0" dirty="0" err="1">
                <a:solidFill>
                  <a:srgbClr val="000000"/>
                </a:solidFill>
                <a:latin typeface="Calibri" panose="020F0502020204030204" pitchFamily="34" charset="0"/>
                <a:cs typeface="Calibri" panose="020F0502020204030204" pitchFamily="34" charset="0"/>
              </a:rPr>
              <a:t>portfolioData</a:t>
            </a:r>
            <a:r>
              <a:rPr lang="en-CA" b="1" i="0" u="none" strike="noStrike" baseline="0" dirty="0">
                <a:solidFill>
                  <a:srgbClr val="000000"/>
                </a:solidFill>
                <a:latin typeface="Calibri" panose="020F0502020204030204" pitchFamily="34" charset="0"/>
                <a:cs typeface="Calibri" panose="020F0502020204030204" pitchFamily="34" charset="0"/>
              </a:rPr>
              <a:t>, layout, options);</a:t>
            </a:r>
          </a:p>
          <a:p>
            <a:pPr algn="l" defTabSz="540000"/>
            <a:r>
              <a:rPr lang="en-CA" b="1" i="0" u="none" strike="noStrike" baseline="0" dirty="0">
                <a:solidFill>
                  <a:srgbClr val="000000"/>
                </a:solidFill>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7C33F17E-DF2A-4E8A-8548-0333C5210C77}"/>
              </a:ext>
            </a:extLst>
          </p:cNvPr>
          <p:cNvSpPr txBox="1"/>
          <p:nvPr/>
        </p:nvSpPr>
        <p:spPr>
          <a:xfrm>
            <a:off x="457200" y="4433197"/>
            <a:ext cx="5170757" cy="276999"/>
          </a:xfrm>
          <a:prstGeom prst="rect">
            <a:avLst/>
          </a:prstGeom>
          <a:noFill/>
        </p:spPr>
        <p:txBody>
          <a:bodyPr wrap="square" rtlCol="0">
            <a:spAutoFit/>
          </a:bodyPr>
          <a:lstStyle/>
          <a:p>
            <a:r>
              <a:rPr lang="en-US" sz="1200" b="1" i="0" u="none" strike="noStrike" baseline="0" dirty="0">
                <a:solidFill>
                  <a:srgbClr val="009A9A"/>
                </a:solidFill>
                <a:latin typeface="+mj-lt"/>
              </a:rPr>
              <a:t>LISTING 10.15 </a:t>
            </a:r>
            <a:r>
              <a:rPr lang="en-US" sz="1200" b="0" i="0" u="none" strike="noStrike" baseline="0" dirty="0">
                <a:solidFill>
                  <a:srgbClr val="000000"/>
                </a:solidFill>
                <a:latin typeface="+mj-lt"/>
              </a:rPr>
              <a:t>Displaying a chart</a:t>
            </a:r>
            <a:endParaRPr lang="en-CA" sz="1200" dirty="0">
              <a:latin typeface="+mj-lt"/>
            </a:endParaRPr>
          </a:p>
        </p:txBody>
      </p:sp>
      <p:pic>
        <p:nvPicPr>
          <p:cNvPr id="5" name="Picture 4" descr="FIGURE 10.26 Transforming data for the chart">
            <a:extLst>
              <a:ext uri="{FF2B5EF4-FFF2-40B4-BE49-F238E27FC236}">
                <a16:creationId xmlns:a16="http://schemas.microsoft.com/office/drawing/2014/main" id="{0E95BD12-1754-4324-9B95-ADD8826F5053}"/>
              </a:ext>
            </a:extLst>
          </p:cNvPr>
          <p:cNvPicPr>
            <a:picLocks noChangeAspect="1"/>
          </p:cNvPicPr>
          <p:nvPr/>
        </p:nvPicPr>
        <p:blipFill rotWithShape="1">
          <a:blip r:embed="rId2"/>
          <a:srcRect l="155" t="60225" r="-1443" b="-459"/>
          <a:stretch/>
        </p:blipFill>
        <p:spPr>
          <a:xfrm>
            <a:off x="3787411" y="1955409"/>
            <a:ext cx="5068200" cy="2477787"/>
          </a:xfrm>
          <a:prstGeom prst="rect">
            <a:avLst/>
          </a:prstGeom>
        </p:spPr>
      </p:pic>
    </p:spTree>
    <p:extLst>
      <p:ext uri="{BB962C8B-B14F-4D97-AF65-F5344CB8AC3E}">
        <p14:creationId xmlns:p14="http://schemas.microsoft.com/office/powerpoint/2010/main" val="35534145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A2D3E-FA09-4C1E-997D-4F938A9274F5}"/>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1AAC3BA1-B89D-4613-83E1-900D13535F1E}"/>
              </a:ext>
            </a:extLst>
          </p:cNvPr>
          <p:cNvSpPr>
            <a:spLocks noGrp="1"/>
          </p:cNvSpPr>
          <p:nvPr>
            <p:ph type="body" idx="1"/>
          </p:nvPr>
        </p:nvSpPr>
        <p:spPr/>
        <p:txBody>
          <a:bodyPr numCol="4"/>
          <a:lstStyle/>
          <a:p>
            <a:pPr marL="114300" indent="0" algn="l">
              <a:buNone/>
            </a:pPr>
            <a:r>
              <a:rPr lang="en-CA" sz="1800" b="0" i="0" u="none" strike="noStrike" baseline="0" dirty="0">
                <a:latin typeface="+mj-lt"/>
              </a:rPr>
              <a:t>async . . . await</a:t>
            </a:r>
          </a:p>
          <a:p>
            <a:pPr marL="114300" indent="0" algn="l">
              <a:buNone/>
            </a:pPr>
            <a:r>
              <a:rPr lang="en-CA" sz="1800" b="0" i="0" u="none" strike="noStrike" baseline="0" dirty="0">
                <a:latin typeface="+mj-lt"/>
              </a:rPr>
              <a:t>asynchronous code</a:t>
            </a:r>
          </a:p>
          <a:p>
            <a:pPr marL="114300" indent="0" algn="l">
              <a:buNone/>
            </a:pPr>
            <a:r>
              <a:rPr lang="en-CA" sz="1800" b="0" i="0" u="none" strike="noStrike" baseline="0" dirty="0">
                <a:latin typeface="+mj-lt"/>
              </a:rPr>
              <a:t>browser API</a:t>
            </a:r>
          </a:p>
          <a:p>
            <a:pPr marL="114300" indent="0" algn="l">
              <a:buNone/>
            </a:pPr>
            <a:r>
              <a:rPr lang="en-CA" sz="1800" b="0" i="0" u="none" strike="noStrike" baseline="0" dirty="0">
                <a:latin typeface="+mj-lt"/>
              </a:rPr>
              <a:t>card</a:t>
            </a:r>
          </a:p>
          <a:p>
            <a:pPr marL="114300" indent="0" algn="l">
              <a:buNone/>
            </a:pPr>
            <a:r>
              <a:rPr lang="en-CA" sz="1800" b="0" i="0" u="none" strike="noStrike" baseline="0" dirty="0">
                <a:latin typeface="+mj-lt"/>
              </a:rPr>
              <a:t>class</a:t>
            </a:r>
          </a:p>
          <a:p>
            <a:pPr marL="114300" indent="0" algn="l">
              <a:buNone/>
            </a:pPr>
            <a:r>
              <a:rPr lang="en-CA" sz="1800" b="0" i="0" u="none" strike="noStrike" baseline="0" dirty="0">
                <a:latin typeface="+mj-lt"/>
              </a:rPr>
              <a:t>cross-origin resource</a:t>
            </a:r>
          </a:p>
          <a:p>
            <a:pPr marL="114300" indent="0" algn="l">
              <a:buNone/>
            </a:pPr>
            <a:r>
              <a:rPr lang="en-CA" sz="1800" b="0" i="0" u="none" strike="noStrike" baseline="0" dirty="0">
                <a:latin typeface="+mj-lt"/>
              </a:rPr>
              <a:t>sharing (CORS)</a:t>
            </a:r>
          </a:p>
          <a:p>
            <a:pPr marL="114300" indent="0" algn="l">
              <a:buNone/>
            </a:pPr>
            <a:r>
              <a:rPr lang="en-CA" sz="1800" b="0" i="0" u="none" strike="noStrike" baseline="0" dirty="0">
                <a:latin typeface="+mj-lt"/>
              </a:rPr>
              <a:t>external API</a:t>
            </a:r>
          </a:p>
          <a:p>
            <a:pPr marL="114300" indent="0" algn="l">
              <a:buNone/>
            </a:pPr>
            <a:r>
              <a:rPr lang="en-CA" sz="1800" b="0" i="0" u="none" strike="noStrike" baseline="0" dirty="0">
                <a:latin typeface="+mj-lt"/>
              </a:rPr>
              <a:t>fetch()</a:t>
            </a:r>
          </a:p>
          <a:p>
            <a:pPr marL="114300" indent="0" algn="l">
              <a:buNone/>
            </a:pPr>
            <a:r>
              <a:rPr lang="en-CA" sz="1800" b="0" i="0" u="none" strike="noStrike" baseline="0" dirty="0" err="1">
                <a:latin typeface="+mj-lt"/>
              </a:rPr>
              <a:t>forEach</a:t>
            </a:r>
            <a:r>
              <a:rPr lang="en-CA" sz="1800" b="0" i="0" u="none" strike="noStrike" baseline="0" dirty="0">
                <a:latin typeface="+mj-lt"/>
              </a:rPr>
              <a:t>()</a:t>
            </a:r>
          </a:p>
          <a:p>
            <a:pPr marL="114300" indent="0" algn="l">
              <a:buNone/>
            </a:pPr>
            <a:r>
              <a:rPr lang="en-CA" sz="1800" b="0" i="0" u="none" strike="noStrike" baseline="0" dirty="0">
                <a:latin typeface="+mj-lt"/>
              </a:rPr>
              <a:t>find()</a:t>
            </a:r>
          </a:p>
          <a:p>
            <a:pPr marL="114300" indent="0" algn="l">
              <a:buNone/>
            </a:pPr>
            <a:r>
              <a:rPr lang="en-CA" sz="1800" b="0" i="0" u="none" strike="noStrike" baseline="0" dirty="0">
                <a:latin typeface="+mj-lt"/>
              </a:rPr>
              <a:t>filter()</a:t>
            </a:r>
          </a:p>
          <a:p>
            <a:pPr marL="114300" indent="0" algn="l">
              <a:buNone/>
            </a:pPr>
            <a:r>
              <a:rPr lang="en-CA" sz="1800" b="0" i="0" u="none" strike="noStrike" baseline="0" dirty="0">
                <a:latin typeface="+mj-lt"/>
              </a:rPr>
              <a:t>Geolocation API</a:t>
            </a:r>
          </a:p>
          <a:p>
            <a:pPr marL="114300" indent="0" algn="l">
              <a:buNone/>
            </a:pPr>
            <a:r>
              <a:rPr lang="en-CA" sz="1800" b="0" i="0" u="none" strike="noStrike" baseline="0" dirty="0" err="1">
                <a:latin typeface="+mj-lt"/>
              </a:rPr>
              <a:t>localStorage</a:t>
            </a:r>
            <a:endParaRPr lang="en-CA" sz="1800" b="0" i="0" u="none" strike="noStrike" baseline="0" dirty="0">
              <a:latin typeface="+mj-lt"/>
            </a:endParaRPr>
          </a:p>
          <a:p>
            <a:pPr marL="114300" indent="0" algn="l">
              <a:buNone/>
            </a:pPr>
            <a:r>
              <a:rPr lang="en-CA" sz="1800" b="0" i="0" u="none" strike="noStrike" baseline="0" dirty="0">
                <a:latin typeface="+mj-lt"/>
              </a:rPr>
              <a:t>map()</a:t>
            </a:r>
          </a:p>
          <a:p>
            <a:pPr marL="114300" indent="0" algn="l">
              <a:buNone/>
            </a:pPr>
            <a:r>
              <a:rPr lang="en-CA" sz="1800" b="0" i="0" u="none" strike="noStrike" baseline="0" dirty="0">
                <a:latin typeface="+mj-lt"/>
              </a:rPr>
              <a:t>module</a:t>
            </a:r>
          </a:p>
          <a:p>
            <a:pPr marL="114300" indent="0" algn="l">
              <a:buNone/>
            </a:pPr>
            <a:r>
              <a:rPr lang="en-CA" sz="1800" b="0" i="0" u="none" strike="noStrike" baseline="0" dirty="0">
                <a:latin typeface="+mj-lt"/>
              </a:rPr>
              <a:t>origin</a:t>
            </a:r>
          </a:p>
          <a:p>
            <a:pPr marL="114300" indent="0" algn="l">
              <a:buNone/>
            </a:pPr>
            <a:r>
              <a:rPr lang="en-CA" sz="1800" b="0" i="0" u="none" strike="noStrike" baseline="0" dirty="0">
                <a:latin typeface="+mj-lt"/>
              </a:rPr>
              <a:t>offline first</a:t>
            </a:r>
          </a:p>
          <a:p>
            <a:pPr marL="114300" indent="0" algn="l">
              <a:buNone/>
            </a:pPr>
            <a:r>
              <a:rPr lang="en-CA" sz="1800" b="0" i="0" u="none" strike="noStrike" baseline="0" dirty="0">
                <a:latin typeface="+mj-lt"/>
              </a:rPr>
              <a:t>Progressive Web</a:t>
            </a:r>
          </a:p>
          <a:p>
            <a:pPr marL="114300" indent="0" algn="l">
              <a:buNone/>
            </a:pPr>
            <a:r>
              <a:rPr lang="en-CA" sz="1800" b="0" i="0" u="none" strike="noStrike" baseline="0" dirty="0">
                <a:latin typeface="+mj-lt"/>
              </a:rPr>
              <a:t>Applications (PWA)</a:t>
            </a:r>
          </a:p>
          <a:p>
            <a:pPr marL="114300" indent="0" algn="l">
              <a:buNone/>
            </a:pPr>
            <a:r>
              <a:rPr lang="en-CA" sz="1800" b="0" i="0" u="none" strike="noStrike" baseline="0" dirty="0">
                <a:latin typeface="+mj-lt"/>
              </a:rPr>
              <a:t>prototype</a:t>
            </a:r>
          </a:p>
          <a:p>
            <a:pPr marL="114300" indent="0" algn="l">
              <a:buNone/>
            </a:pPr>
            <a:r>
              <a:rPr lang="en-CA" sz="1800" b="0" i="0" u="none" strike="noStrike" baseline="0" dirty="0">
                <a:latin typeface="+mj-lt"/>
              </a:rPr>
              <a:t>promise</a:t>
            </a:r>
          </a:p>
          <a:p>
            <a:pPr marL="114300" indent="0" algn="l">
              <a:buNone/>
            </a:pPr>
            <a:r>
              <a:rPr lang="en-CA" sz="1800" b="0" i="0" u="none" strike="noStrike" baseline="0" dirty="0">
                <a:latin typeface="+mj-lt"/>
              </a:rPr>
              <a:t>service workers</a:t>
            </a:r>
          </a:p>
          <a:p>
            <a:pPr marL="114300" indent="0" algn="l">
              <a:buNone/>
            </a:pPr>
            <a:r>
              <a:rPr lang="en-CA" sz="1800" b="0" i="0" u="none" strike="noStrike" baseline="0" dirty="0">
                <a:latin typeface="+mj-lt"/>
              </a:rPr>
              <a:t>threads</a:t>
            </a:r>
          </a:p>
          <a:p>
            <a:pPr marL="114300" indent="0" algn="l">
              <a:buNone/>
            </a:pPr>
            <a:r>
              <a:rPr lang="en-CA" sz="1800" b="0" i="0" u="none" strike="noStrike" baseline="0" dirty="0">
                <a:latin typeface="+mj-lt"/>
              </a:rPr>
              <a:t>TypeScript</a:t>
            </a:r>
          </a:p>
          <a:p>
            <a:pPr marL="114300" indent="0" algn="l">
              <a:buNone/>
            </a:pPr>
            <a:r>
              <a:rPr lang="en-CA" sz="1800" b="0" i="0" u="none" strike="noStrike" baseline="0" dirty="0">
                <a:latin typeface="+mj-lt"/>
              </a:rPr>
              <a:t>web API</a:t>
            </a:r>
          </a:p>
          <a:p>
            <a:pPr marL="114300" indent="0" algn="l">
              <a:buNone/>
            </a:pPr>
            <a:r>
              <a:rPr lang="en-CA" sz="1800" b="0" i="0" u="none" strike="noStrike" baseline="0" dirty="0">
                <a:latin typeface="+mj-lt"/>
              </a:rPr>
              <a:t>Web Storage API</a:t>
            </a:r>
            <a:endParaRPr lang="en-CA" dirty="0">
              <a:latin typeface="+mj-lt"/>
            </a:endParaRPr>
          </a:p>
        </p:txBody>
      </p:sp>
    </p:spTree>
    <p:extLst>
      <p:ext uri="{BB962C8B-B14F-4D97-AF65-F5344CB8AC3E}">
        <p14:creationId xmlns:p14="http://schemas.microsoft.com/office/powerpoint/2010/main" val="2862191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8BFF-95D6-42C9-8856-F73ED09D321D}"/>
              </a:ext>
            </a:extLst>
          </p:cNvPr>
          <p:cNvSpPr>
            <a:spLocks noGrp="1"/>
          </p:cNvSpPr>
          <p:nvPr>
            <p:ph type="title"/>
          </p:nvPr>
        </p:nvSpPr>
        <p:spPr/>
        <p:txBody>
          <a:bodyPr/>
          <a:lstStyle/>
          <a:p>
            <a:r>
              <a:rPr lang="en-CA" dirty="0"/>
              <a:t>Array filter()</a:t>
            </a:r>
          </a:p>
        </p:txBody>
      </p:sp>
      <p:sp>
        <p:nvSpPr>
          <p:cNvPr id="3" name="Text Placeholder 2">
            <a:extLst>
              <a:ext uri="{FF2B5EF4-FFF2-40B4-BE49-F238E27FC236}">
                <a16:creationId xmlns:a16="http://schemas.microsoft.com/office/drawing/2014/main" id="{7E6F3D42-D57D-4E0D-B591-C721469396A7}"/>
              </a:ext>
            </a:extLst>
          </p:cNvPr>
          <p:cNvSpPr>
            <a:spLocks noGrp="1"/>
          </p:cNvSpPr>
          <p:nvPr>
            <p:ph type="body" idx="1"/>
          </p:nvPr>
        </p:nvSpPr>
        <p:spPr/>
        <p:txBody>
          <a:bodyPr/>
          <a:lstStyle/>
          <a:p>
            <a:pPr marL="114300" indent="0" algn="l">
              <a:buNone/>
            </a:pPr>
            <a:r>
              <a:rPr lang="en-US" sz="1800" b="0" i="0" u="none" strike="noStrike" baseline="0" dirty="0">
                <a:latin typeface="+mj-lt"/>
              </a:rPr>
              <a:t>If you were interested in finding all matches you can use the filter() method, as shown in the following:</a:t>
            </a:r>
          </a:p>
          <a:p>
            <a:pPr marL="571500" lvl="1" indent="0">
              <a:buNone/>
            </a:pPr>
            <a:r>
              <a:rPr lang="en-US" sz="1800" b="0" i="1" u="none" strike="noStrike" baseline="0" dirty="0">
                <a:solidFill>
                  <a:srgbClr val="009A9A"/>
                </a:solidFill>
                <a:latin typeface="Calibri" panose="020F0502020204030204" pitchFamily="34" charset="0"/>
                <a:cs typeface="Calibri" panose="020F0502020204030204" pitchFamily="34" charset="0"/>
              </a:rPr>
              <a:t>// </a:t>
            </a:r>
            <a:r>
              <a:rPr lang="en-US" sz="1800" b="0" i="1" u="none" strike="noStrike" baseline="0" dirty="0" err="1">
                <a:solidFill>
                  <a:srgbClr val="009A9A"/>
                </a:solidFill>
                <a:latin typeface="Calibri" panose="020F0502020204030204" pitchFamily="34" charset="0"/>
                <a:cs typeface="Calibri" panose="020F0502020204030204" pitchFamily="34" charset="0"/>
              </a:rPr>
              <a:t>vangoghs</a:t>
            </a:r>
            <a:r>
              <a:rPr lang="en-US" sz="1800" b="0" i="1" u="none" strike="noStrike" baseline="0" dirty="0">
                <a:solidFill>
                  <a:srgbClr val="009A9A"/>
                </a:solidFill>
                <a:latin typeface="Calibri" panose="020F0502020204030204" pitchFamily="34" charset="0"/>
                <a:cs typeface="Calibri" panose="020F0502020204030204" pitchFamily="34" charset="0"/>
              </a:rPr>
              <a:t> will be an array containing two painting objects</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a:t>
            </a:r>
            <a:r>
              <a:rPr lang="en-CA" sz="1800" b="0" i="0" u="none" strike="noStrike" baseline="0" dirty="0" err="1">
                <a:solidFill>
                  <a:srgbClr val="000000"/>
                </a:solidFill>
                <a:latin typeface="Calibri" panose="020F0502020204030204" pitchFamily="34" charset="0"/>
                <a:cs typeface="Calibri" panose="020F0502020204030204" pitchFamily="34" charset="0"/>
              </a:rPr>
              <a:t>vangoghs</a:t>
            </a:r>
            <a:r>
              <a:rPr lang="en-CA" sz="1800" b="0" i="0" u="none" strike="noStrike" baseline="0" dirty="0">
                <a:solidFill>
                  <a:srgbClr val="000000"/>
                </a:solidFill>
                <a:latin typeface="Calibri" panose="020F0502020204030204" pitchFamily="34" charset="0"/>
                <a:cs typeface="Calibri" panose="020F0502020204030204" pitchFamily="34" charset="0"/>
              </a:rPr>
              <a:t> = </a:t>
            </a:r>
            <a:r>
              <a:rPr lang="en-CA" sz="1800" b="0" i="0" u="none" strike="noStrike" baseline="0" dirty="0" err="1">
                <a:solidFill>
                  <a:srgbClr val="000000"/>
                </a:solidFill>
                <a:latin typeface="Calibri" panose="020F0502020204030204" pitchFamily="34" charset="0"/>
                <a:cs typeface="Calibri" panose="020F0502020204030204" pitchFamily="34" charset="0"/>
              </a:rPr>
              <a:t>paintings.filter</a:t>
            </a:r>
            <a:r>
              <a:rPr lang="en-CA" sz="1800" b="0" i="0" u="none" strike="noStrike" baseline="0" dirty="0">
                <a:solidFill>
                  <a:srgbClr val="000000"/>
                </a:solidFill>
                <a:latin typeface="Calibri" panose="020F0502020204030204" pitchFamily="34" charset="0"/>
                <a:cs typeface="Calibri" panose="020F0502020204030204" pitchFamily="34" charset="0"/>
              </a:rPr>
              <a:t>(p =&gt; </a:t>
            </a:r>
            <a:r>
              <a:rPr lang="en-CA" sz="1800" b="0" i="0" u="none" strike="noStrike" baseline="0" dirty="0" err="1">
                <a:solidFill>
                  <a:srgbClr val="000000"/>
                </a:solidFill>
                <a:latin typeface="Calibri" panose="020F0502020204030204" pitchFamily="34" charset="0"/>
                <a:cs typeface="Calibri" panose="020F0502020204030204" pitchFamily="34" charset="0"/>
              </a:rPr>
              <a:t>p.artist</a:t>
            </a:r>
            <a:r>
              <a:rPr lang="en-CA" sz="1800" b="0" i="0" u="none" strike="noStrike" baseline="0" dirty="0">
                <a:solidFill>
                  <a:srgbClr val="000000"/>
                </a:solidFill>
                <a:latin typeface="Calibri" panose="020F0502020204030204" pitchFamily="34" charset="0"/>
                <a:cs typeface="Calibri" panose="020F0502020204030204" pitchFamily="34" charset="0"/>
              </a:rPr>
              <a:t> === 'Van Gogh’);</a:t>
            </a:r>
          </a:p>
          <a:p>
            <a:pPr marL="114300" indent="0" algn="l">
              <a:buNone/>
            </a:pPr>
            <a:r>
              <a:rPr lang="en-US" sz="1800" b="0" i="0" u="none" strike="noStrike" baseline="0" dirty="0">
                <a:latin typeface="+mj-lt"/>
              </a:rPr>
              <a:t>Since the function passed to the filter simply needs to return a true/false value, you can make use of other functions that return true/false. For instance, you could perform a more sophisticated search using regular expressions.</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739853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F19B-E2FD-451F-A82A-D7AC5D6CC819}"/>
              </a:ext>
            </a:extLst>
          </p:cNvPr>
          <p:cNvSpPr>
            <a:spLocks noGrp="1"/>
          </p:cNvSpPr>
          <p:nvPr>
            <p:ph type="title"/>
          </p:nvPr>
        </p:nvSpPr>
        <p:spPr/>
        <p:txBody>
          <a:bodyPr/>
          <a:lstStyle/>
          <a:p>
            <a:r>
              <a:rPr lang="en-CA" dirty="0"/>
              <a:t>Array map()</a:t>
            </a:r>
          </a:p>
        </p:txBody>
      </p:sp>
      <p:sp>
        <p:nvSpPr>
          <p:cNvPr id="3" name="Text Placeholder 2">
            <a:extLst>
              <a:ext uri="{FF2B5EF4-FFF2-40B4-BE49-F238E27FC236}">
                <a16:creationId xmlns:a16="http://schemas.microsoft.com/office/drawing/2014/main" id="{0AAC81E2-8696-404F-B9F2-6B878A587781}"/>
              </a:ext>
            </a:extLst>
          </p:cNvPr>
          <p:cNvSpPr>
            <a:spLocks noGrp="1"/>
          </p:cNvSpPr>
          <p:nvPr>
            <p:ph type="body" idx="1"/>
          </p:nvPr>
        </p:nvSpPr>
        <p:spPr>
          <a:xfrm>
            <a:off x="457200" y="1081088"/>
            <a:ext cx="8232775" cy="1162382"/>
          </a:xfrm>
        </p:spPr>
        <p:txBody>
          <a:bodyPr/>
          <a:lstStyle/>
          <a:p>
            <a:pPr marL="114300" indent="0" algn="l">
              <a:buNone/>
            </a:pPr>
            <a:r>
              <a:rPr lang="en-US" sz="1800" b="0" i="0" u="none" strike="noStrike" baseline="0" dirty="0">
                <a:latin typeface="+mj-lt"/>
              </a:rPr>
              <a:t>The map() function operates in a similar manner except it creates a new array of the same size but whose values have been transformed by the passed function. </a:t>
            </a:r>
          </a:p>
          <a:p>
            <a:pPr marL="114300" indent="0" algn="l">
              <a:buNone/>
            </a:pPr>
            <a:r>
              <a:rPr lang="en-US" sz="1800" b="0" i="0" u="none" strike="noStrike" baseline="0" dirty="0">
                <a:latin typeface="+mj-lt"/>
              </a:rPr>
              <a:t>Listing 10.2 shows map using DOM nodes. Figure 10.2 uses strings.</a:t>
            </a:r>
            <a:endParaRPr lang="en-CA" dirty="0">
              <a:latin typeface="+mj-lt"/>
            </a:endParaRPr>
          </a:p>
        </p:txBody>
      </p:sp>
      <p:sp>
        <p:nvSpPr>
          <p:cNvPr id="10" name="TextBox 9" descr="LISTING 4.2 Embedded styles example">
            <a:extLst>
              <a:ext uri="{FF2B5EF4-FFF2-40B4-BE49-F238E27FC236}">
                <a16:creationId xmlns:a16="http://schemas.microsoft.com/office/drawing/2014/main" id="{0656D861-F0C4-4C49-A954-F59F49A11823}"/>
              </a:ext>
            </a:extLst>
          </p:cNvPr>
          <p:cNvSpPr txBox="1"/>
          <p:nvPr/>
        </p:nvSpPr>
        <p:spPr>
          <a:xfrm>
            <a:off x="574159" y="2776006"/>
            <a:ext cx="3466213" cy="1562078"/>
          </a:xfrm>
          <a:prstGeom prst="rect">
            <a:avLst/>
          </a:prstGeom>
          <a:solidFill>
            <a:srgbClr val="E6F0F5"/>
          </a:solidFill>
        </p:spPr>
        <p:txBody>
          <a:bodyPr wrap="square" numCol="1" rtlCol="0">
            <a:noAutofit/>
          </a:bodyPr>
          <a:lstStyle/>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create array of DOM nodes</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const options = </a:t>
            </a:r>
            <a:r>
              <a:rPr lang="en-CA" b="0" i="0" u="none" strike="noStrike" baseline="0" dirty="0" err="1">
                <a:solidFill>
                  <a:srgbClr val="000000"/>
                </a:solidFill>
                <a:latin typeface="Calibri" panose="020F0502020204030204" pitchFamily="34" charset="0"/>
                <a:cs typeface="Calibri" panose="020F0502020204030204" pitchFamily="34" charset="0"/>
              </a:rPr>
              <a:t>paintings.</a:t>
            </a:r>
            <a:r>
              <a:rPr lang="en-CA" b="1" i="0" u="none" strike="noStrike" baseline="0" dirty="0" err="1">
                <a:solidFill>
                  <a:srgbClr val="C00000"/>
                </a:solidFill>
                <a:latin typeface="Calibri" panose="020F0502020204030204" pitchFamily="34" charset="0"/>
                <a:cs typeface="Calibri" panose="020F0502020204030204" pitchFamily="34" charset="0"/>
              </a:rPr>
              <a:t>map</a:t>
            </a:r>
            <a:r>
              <a:rPr lang="en-CA" b="0" i="0" u="none" strike="noStrike" baseline="0" dirty="0">
                <a:solidFill>
                  <a:srgbClr val="000000"/>
                </a:solidFill>
                <a:latin typeface="Calibri" panose="020F0502020204030204" pitchFamily="34" charset="0"/>
                <a:cs typeface="Calibri" panose="020F0502020204030204" pitchFamily="34" charset="0"/>
              </a:rPr>
              <a:t>( p =&gt;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let item = </a:t>
            </a:r>
            <a:r>
              <a:rPr lang="en-CA" b="0" i="0" u="none" strike="noStrike" baseline="0" dirty="0" err="1">
                <a:solidFill>
                  <a:srgbClr val="000000"/>
                </a:solidFill>
                <a:latin typeface="Calibri" panose="020F0502020204030204" pitchFamily="34" charset="0"/>
                <a:cs typeface="Calibri" panose="020F0502020204030204" pitchFamily="34" charset="0"/>
              </a:rPr>
              <a:t>document.createElement</a:t>
            </a:r>
            <a:r>
              <a:rPr lang="en-CA" b="0" i="0" u="none" strike="noStrike" baseline="0" dirty="0">
                <a:solidFill>
                  <a:srgbClr val="000000"/>
                </a:solidFill>
                <a:latin typeface="Calibri" panose="020F0502020204030204" pitchFamily="34" charset="0"/>
                <a:cs typeface="Calibri" panose="020F0502020204030204" pitchFamily="34" charset="0"/>
              </a:rPr>
              <a:t>("li");</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item.textContent</a:t>
            </a:r>
            <a:r>
              <a:rPr lang="en-CA" b="0" i="0" u="none" strike="noStrike" baseline="0" dirty="0">
                <a:solidFill>
                  <a:srgbClr val="000000"/>
                </a:solidFill>
                <a:latin typeface="Calibri" panose="020F0502020204030204" pitchFamily="34" charset="0"/>
                <a:cs typeface="Calibri" panose="020F0502020204030204" pitchFamily="34" charset="0"/>
              </a:rPr>
              <a:t> = `${</a:t>
            </a:r>
            <a:r>
              <a:rPr lang="en-CA" b="0" i="0" u="none" strike="noStrike" baseline="0" dirty="0" err="1">
                <a:solidFill>
                  <a:srgbClr val="000000"/>
                </a:solidFill>
                <a:latin typeface="Calibri" panose="020F0502020204030204" pitchFamily="34" charset="0"/>
                <a:cs typeface="Calibri" panose="020F0502020204030204" pitchFamily="34" charset="0"/>
              </a:rPr>
              <a:t>p.title</a:t>
            </a:r>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p.artist</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return item;</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1050" b="0" i="0" u="none" strike="noStrike" baseline="0" dirty="0">
              <a:solidFill>
                <a:srgbClr val="000000"/>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99457512-74F1-4D01-88BB-8ACD586DDC11}"/>
              </a:ext>
            </a:extLst>
          </p:cNvPr>
          <p:cNvSpPr txBox="1"/>
          <p:nvPr/>
        </p:nvSpPr>
        <p:spPr>
          <a:xfrm>
            <a:off x="574160" y="4338084"/>
            <a:ext cx="2860158" cy="276999"/>
          </a:xfrm>
          <a:prstGeom prst="rect">
            <a:avLst/>
          </a:prstGeom>
          <a:noFill/>
        </p:spPr>
        <p:txBody>
          <a:bodyPr wrap="square" rtlCol="0">
            <a:spAutoFit/>
          </a:bodyPr>
          <a:lstStyle/>
          <a:p>
            <a:r>
              <a:rPr lang="en-US" sz="1200" b="1" i="0" u="none" strike="noStrike" baseline="0" dirty="0">
                <a:solidFill>
                  <a:srgbClr val="009A9A"/>
                </a:solidFill>
                <a:latin typeface="+mj-lt"/>
              </a:rPr>
              <a:t>LISTING 10.2 </a:t>
            </a:r>
            <a:r>
              <a:rPr lang="en-US" sz="1200" b="0" i="0" u="none" strike="noStrike" baseline="0" dirty="0">
                <a:solidFill>
                  <a:srgbClr val="000000"/>
                </a:solidFill>
                <a:latin typeface="+mj-lt"/>
              </a:rPr>
              <a:t>Using the map() function</a:t>
            </a:r>
            <a:endParaRPr lang="en-CA" sz="1200" dirty="0">
              <a:latin typeface="+mj-lt"/>
            </a:endParaRPr>
          </a:p>
        </p:txBody>
      </p:sp>
      <p:pic>
        <p:nvPicPr>
          <p:cNvPr id="13" name="Picture 12" descr="FIGURE 10.2 Using the map() function">
            <a:extLst>
              <a:ext uri="{FF2B5EF4-FFF2-40B4-BE49-F238E27FC236}">
                <a16:creationId xmlns:a16="http://schemas.microsoft.com/office/drawing/2014/main" id="{2FF3266D-482F-4B4F-BC2E-A0E0CF832F51}"/>
              </a:ext>
            </a:extLst>
          </p:cNvPr>
          <p:cNvPicPr>
            <a:picLocks noChangeAspect="1"/>
          </p:cNvPicPr>
          <p:nvPr/>
        </p:nvPicPr>
        <p:blipFill>
          <a:blip r:embed="rId2"/>
          <a:stretch>
            <a:fillRect/>
          </a:stretch>
        </p:blipFill>
        <p:spPr>
          <a:xfrm>
            <a:off x="4284921" y="2712876"/>
            <a:ext cx="4582633" cy="1688338"/>
          </a:xfrm>
          <a:prstGeom prst="rect">
            <a:avLst/>
          </a:prstGeom>
        </p:spPr>
      </p:pic>
    </p:spTree>
    <p:extLst>
      <p:ext uri="{BB962C8B-B14F-4D97-AF65-F5344CB8AC3E}">
        <p14:creationId xmlns:p14="http://schemas.microsoft.com/office/powerpoint/2010/main" val="4197459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38DA9-FE8F-4DE2-9E14-9628E7386A71}"/>
              </a:ext>
            </a:extLst>
          </p:cNvPr>
          <p:cNvSpPr>
            <a:spLocks noGrp="1"/>
          </p:cNvSpPr>
          <p:nvPr>
            <p:ph type="title"/>
          </p:nvPr>
        </p:nvSpPr>
        <p:spPr/>
        <p:txBody>
          <a:bodyPr/>
          <a:lstStyle/>
          <a:p>
            <a:r>
              <a:rPr lang="en-CA" dirty="0"/>
              <a:t>Reduce</a:t>
            </a:r>
          </a:p>
        </p:txBody>
      </p:sp>
      <p:sp>
        <p:nvSpPr>
          <p:cNvPr id="3" name="Text Placeholder 2">
            <a:extLst>
              <a:ext uri="{FF2B5EF4-FFF2-40B4-BE49-F238E27FC236}">
                <a16:creationId xmlns:a16="http://schemas.microsoft.com/office/drawing/2014/main" id="{453D80E0-A9C0-48E3-A530-05247FEDDE00}"/>
              </a:ext>
            </a:extLst>
          </p:cNvPr>
          <p:cNvSpPr>
            <a:spLocks noGrp="1"/>
          </p:cNvSpPr>
          <p:nvPr>
            <p:ph type="body" idx="1"/>
          </p:nvPr>
        </p:nvSpPr>
        <p:spPr/>
        <p:txBody>
          <a:bodyPr/>
          <a:lstStyle/>
          <a:p>
            <a:pPr marL="114300" indent="0" algn="l">
              <a:buNone/>
            </a:pPr>
            <a:r>
              <a:rPr lang="en-US" sz="1800" b="0" i="0" u="none" strike="noStrike" baseline="0" dirty="0">
                <a:latin typeface="+mj-lt"/>
              </a:rPr>
              <a:t>The </a:t>
            </a:r>
            <a:r>
              <a:rPr lang="en-US" sz="1800" b="1" i="0" u="none" strike="noStrike" baseline="0" dirty="0">
                <a:latin typeface="+mj-lt"/>
              </a:rPr>
              <a:t>reduce</a:t>
            </a:r>
            <a:r>
              <a:rPr lang="en-US" sz="1800" b="0" i="0" u="none" strike="noStrike" baseline="0" dirty="0">
                <a:latin typeface="+mj-lt"/>
              </a:rPr>
              <a:t>() function is used to reduce an array into a single value. Like the other array functions in this section, the </a:t>
            </a:r>
            <a:r>
              <a:rPr lang="en-US" sz="1800" b="1" i="0" u="none" strike="noStrike" baseline="0" dirty="0">
                <a:latin typeface="+mj-lt"/>
              </a:rPr>
              <a:t>reduce</a:t>
            </a:r>
            <a:r>
              <a:rPr lang="en-US" sz="1800" b="0" i="0" u="none" strike="noStrike" baseline="0" dirty="0">
                <a:latin typeface="+mj-lt"/>
              </a:rPr>
              <a:t>() function is passed a function that is invoked for each element in the array.</a:t>
            </a:r>
          </a:p>
          <a:p>
            <a:pPr marL="114300" indent="0" algn="l">
              <a:buNone/>
            </a:pPr>
            <a:r>
              <a:rPr lang="en-US" sz="1800" b="0" i="0" u="none" strike="noStrike" baseline="0" dirty="0">
                <a:latin typeface="+mj-lt"/>
              </a:rPr>
              <a:t>This callback function takes up to four parameters, two of which are required: the previous accumulated value and the current </a:t>
            </a:r>
            <a:r>
              <a:rPr lang="en-CA" sz="1800" b="0" i="0" u="none" strike="noStrike" baseline="0" dirty="0">
                <a:latin typeface="+mj-lt"/>
              </a:rPr>
              <a:t>element in the array.</a:t>
            </a:r>
          </a:p>
          <a:p>
            <a:pPr marL="114300" indent="0" algn="l">
              <a:buNone/>
            </a:pPr>
            <a:r>
              <a:rPr lang="en-US" sz="1800" b="0" i="0" u="none" strike="noStrike" baseline="0" dirty="0">
                <a:latin typeface="+mj-lt"/>
              </a:rPr>
              <a:t>For instance, the following example illustrates how this function can be used to sum the </a:t>
            </a:r>
            <a:r>
              <a:rPr lang="en-US" sz="1800" b="1" i="0" u="none" strike="noStrike" baseline="0" dirty="0">
                <a:latin typeface="+mj-lt"/>
              </a:rPr>
              <a:t>value</a:t>
            </a:r>
            <a:r>
              <a:rPr lang="en-US" sz="1800" b="0" i="0" u="none" strike="noStrike" baseline="0" dirty="0">
                <a:latin typeface="+mj-lt"/>
              </a:rPr>
              <a:t> property of each painting object in our sample paintings array:</a:t>
            </a:r>
          </a:p>
          <a:p>
            <a:pPr marL="571500" lvl="1" indent="0">
              <a:buNone/>
            </a:pPr>
            <a:r>
              <a:rPr lang="en-CA" sz="1800" b="0" i="0" u="none" strike="noStrike" baseline="0" dirty="0">
                <a:latin typeface="Calibri" panose="020F0502020204030204" pitchFamily="34" charset="0"/>
                <a:cs typeface="Calibri" panose="020F0502020204030204" pitchFamily="34" charset="0"/>
              </a:rPr>
              <a:t>let initial = 0;</a:t>
            </a:r>
          </a:p>
          <a:p>
            <a:pPr marL="571500" lvl="1" indent="0">
              <a:buNone/>
            </a:pPr>
            <a:r>
              <a:rPr lang="en-US" sz="1800" b="0" i="0" u="none" strike="noStrike" baseline="0" dirty="0">
                <a:latin typeface="Calibri" panose="020F0502020204030204" pitchFamily="34" charset="0"/>
                <a:cs typeface="Calibri" panose="020F0502020204030204" pitchFamily="34" charset="0"/>
              </a:rPr>
              <a:t>const total = </a:t>
            </a:r>
            <a:r>
              <a:rPr lang="en-US" sz="1800" b="0" i="0" u="none" strike="noStrike" baseline="0" dirty="0" err="1">
                <a:latin typeface="Calibri" panose="020F0502020204030204" pitchFamily="34" charset="0"/>
                <a:cs typeface="Calibri" panose="020F0502020204030204" pitchFamily="34" charset="0"/>
              </a:rPr>
              <a:t>paintings.</a:t>
            </a:r>
            <a:r>
              <a:rPr lang="en-US" sz="1800" b="1" i="0" u="none" strike="noStrike" baseline="0" dirty="0" err="1">
                <a:latin typeface="Calibri" panose="020F0502020204030204" pitchFamily="34" charset="0"/>
                <a:cs typeface="Calibri" panose="020F0502020204030204" pitchFamily="34" charset="0"/>
              </a:rPr>
              <a:t>reduce</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prev</a:t>
            </a:r>
            <a:r>
              <a:rPr lang="en-US" sz="1800" b="0" i="0" u="none" strike="noStrike" baseline="0" dirty="0">
                <a:latin typeface="Calibri" panose="020F0502020204030204" pitchFamily="34" charset="0"/>
                <a:cs typeface="Calibri" panose="020F0502020204030204" pitchFamily="34" charset="0"/>
              </a:rPr>
              <a:t>, p) =&gt; </a:t>
            </a:r>
            <a:r>
              <a:rPr lang="en-US" sz="1800" b="0" i="0" u="none" strike="noStrike" baseline="0" dirty="0" err="1">
                <a:latin typeface="Calibri" panose="020F0502020204030204" pitchFamily="34" charset="0"/>
                <a:cs typeface="Calibri" panose="020F0502020204030204" pitchFamily="34" charset="0"/>
              </a:rPr>
              <a:t>prev</a:t>
            </a:r>
            <a:r>
              <a:rPr lang="en-US" sz="1800" b="0" i="0" u="none" strike="noStrike" baseline="0" dirty="0">
                <a:latin typeface="Calibri" panose="020F0502020204030204" pitchFamily="34" charset="0"/>
                <a:cs typeface="Calibri" panose="020F0502020204030204" pitchFamily="34" charset="0"/>
              </a:rPr>
              <a:t> + </a:t>
            </a:r>
            <a:r>
              <a:rPr lang="en-US" sz="1800" b="0" i="0" u="none" strike="noStrike" baseline="0" dirty="0" err="1">
                <a:latin typeface="Calibri" panose="020F0502020204030204" pitchFamily="34" charset="0"/>
                <a:cs typeface="Calibri" panose="020F0502020204030204" pitchFamily="34" charset="0"/>
              </a:rPr>
              <a:t>p.value</a:t>
            </a:r>
            <a:r>
              <a:rPr lang="en-US" sz="1800" b="0" i="0" u="none" strike="noStrike" baseline="0" dirty="0">
                <a:latin typeface="Calibri" panose="020F0502020204030204" pitchFamily="34" charset="0"/>
                <a:cs typeface="Calibri" panose="020F0502020204030204" pitchFamily="34" charset="0"/>
              </a:rPr>
              <a:t>, initial);</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86634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1BBF2-41DF-4655-9692-11B26273730E}"/>
              </a:ext>
            </a:extLst>
          </p:cNvPr>
          <p:cNvSpPr>
            <a:spLocks noGrp="1"/>
          </p:cNvSpPr>
          <p:nvPr>
            <p:ph type="title"/>
          </p:nvPr>
        </p:nvSpPr>
        <p:spPr/>
        <p:txBody>
          <a:bodyPr/>
          <a:lstStyle/>
          <a:p>
            <a:r>
              <a:rPr lang="en-CA" dirty="0"/>
              <a:t>Sort</a:t>
            </a:r>
          </a:p>
        </p:txBody>
      </p:sp>
      <p:sp>
        <p:nvSpPr>
          <p:cNvPr id="3" name="Text Placeholder 2">
            <a:extLst>
              <a:ext uri="{FF2B5EF4-FFF2-40B4-BE49-F238E27FC236}">
                <a16:creationId xmlns:a16="http://schemas.microsoft.com/office/drawing/2014/main" id="{273DFC04-978E-4BC0-A792-EEAF156D153D}"/>
              </a:ext>
            </a:extLst>
          </p:cNvPr>
          <p:cNvSpPr>
            <a:spLocks noGrp="1"/>
          </p:cNvSpPr>
          <p:nvPr>
            <p:ph type="body" idx="1"/>
          </p:nvPr>
        </p:nvSpPr>
        <p:spPr/>
        <p:txBody>
          <a:bodyPr/>
          <a:lstStyle/>
          <a:p>
            <a:pPr marL="114300" indent="0" algn="l">
              <a:buNone/>
            </a:pPr>
            <a:r>
              <a:rPr lang="en-US" sz="1800" b="1" i="0" u="none" strike="noStrike" baseline="0" dirty="0">
                <a:latin typeface="+mj-lt"/>
              </a:rPr>
              <a:t>sort</a:t>
            </a:r>
            <a:r>
              <a:rPr lang="en-US" sz="1800" b="0" i="0" u="none" strike="noStrike" baseline="0" dirty="0">
                <a:latin typeface="+mj-lt"/>
              </a:rPr>
              <a:t>() function sorts in ascending order (after converting to strings if necessary)</a:t>
            </a:r>
            <a:endParaRPr lang="en-CA" sz="1800" b="0" i="0" u="none" strike="noStrike" baseline="0" dirty="0">
              <a:solidFill>
                <a:srgbClr val="000000"/>
              </a:solidFill>
              <a:latin typeface="+mj-lt"/>
              <a:cs typeface="Calibri" panose="020F0502020204030204" pitchFamily="34" charset="0"/>
            </a:endParaRP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names = ['Bob', 'Sue', 'Ann', 'Tom', 'Jill'];</a:t>
            </a: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a:t>
            </a:r>
            <a:r>
              <a:rPr lang="en-CA" sz="1800" b="0" i="0" u="none" strike="noStrike" baseline="0" dirty="0" err="1">
                <a:solidFill>
                  <a:srgbClr val="000000"/>
                </a:solidFill>
                <a:latin typeface="Calibri" panose="020F0502020204030204" pitchFamily="34" charset="0"/>
                <a:cs typeface="Calibri" panose="020F0502020204030204" pitchFamily="34" charset="0"/>
              </a:rPr>
              <a:t>sortedNames</a:t>
            </a:r>
            <a:r>
              <a:rPr lang="en-CA" sz="1800" b="0" i="0" u="none" strike="noStrike" baseline="0" dirty="0">
                <a:solidFill>
                  <a:srgbClr val="000000"/>
                </a:solidFill>
                <a:latin typeface="Calibri" panose="020F0502020204030204" pitchFamily="34" charset="0"/>
                <a:cs typeface="Calibri" panose="020F0502020204030204" pitchFamily="34" charset="0"/>
              </a:rPr>
              <a:t> = </a:t>
            </a:r>
            <a:r>
              <a:rPr lang="en-CA" sz="1800" b="0" i="0" u="none" strike="noStrike" baseline="0" dirty="0" err="1">
                <a:solidFill>
                  <a:srgbClr val="000000"/>
                </a:solidFill>
                <a:latin typeface="Calibri" panose="020F0502020204030204" pitchFamily="34" charset="0"/>
                <a:cs typeface="Calibri" panose="020F0502020204030204" pitchFamily="34" charset="0"/>
              </a:rPr>
              <a:t>names.sort</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US" sz="1800" b="0" i="1" u="none" strike="noStrike" baseline="0" dirty="0">
                <a:solidFill>
                  <a:srgbClr val="009A9A"/>
                </a:solidFill>
                <a:latin typeface="Calibri" panose="020F0502020204030204" pitchFamily="34" charset="0"/>
                <a:cs typeface="Calibri" panose="020F0502020204030204" pitchFamily="34" charset="0"/>
              </a:rPr>
              <a:t>// </a:t>
            </a:r>
            <a:r>
              <a:rPr lang="en-US" sz="1800" b="0" i="1" u="none" strike="noStrike" baseline="0" dirty="0" err="1">
                <a:solidFill>
                  <a:srgbClr val="009A9A"/>
                </a:solidFill>
                <a:latin typeface="Calibri" panose="020F0502020204030204" pitchFamily="34" charset="0"/>
                <a:cs typeface="Calibri" panose="020F0502020204030204" pitchFamily="34" charset="0"/>
              </a:rPr>
              <a:t>sortedNames</a:t>
            </a:r>
            <a:r>
              <a:rPr lang="en-US" sz="1800" b="0" i="1" u="none" strike="noStrike" baseline="0" dirty="0">
                <a:solidFill>
                  <a:srgbClr val="009A9A"/>
                </a:solidFill>
                <a:latin typeface="Calibri" panose="020F0502020204030204" pitchFamily="34" charset="0"/>
                <a:cs typeface="Calibri" panose="020F0502020204030204" pitchFamily="34" charset="0"/>
              </a:rPr>
              <a:t> contains ["Ann", "Bob", "Jill", "Sue", "Tom"]</a:t>
            </a:r>
            <a:endParaRPr lang="en-US" sz="1800" i="1" dirty="0">
              <a:solidFill>
                <a:srgbClr val="009A9A"/>
              </a:solidFill>
              <a:latin typeface="Calibri" panose="020F0502020204030204" pitchFamily="34" charset="0"/>
              <a:cs typeface="Calibri" panose="020F0502020204030204" pitchFamily="34" charset="0"/>
            </a:endParaRPr>
          </a:p>
          <a:p>
            <a:pPr marL="114300" indent="0" algn="l">
              <a:buNone/>
            </a:pPr>
            <a:r>
              <a:rPr lang="en-US" sz="1800" b="0" i="0" u="none" strike="noStrike" baseline="0" dirty="0">
                <a:latin typeface="+mj-lt"/>
              </a:rPr>
              <a:t>If you need to sort an array of objects based on one of the object properties, you will need to supply the sort() method with a compare </a:t>
            </a:r>
            <a:r>
              <a:rPr lang="en-CA" sz="1800" b="0" i="0" u="none" strike="noStrike" baseline="0" dirty="0">
                <a:latin typeface="+mj-lt"/>
              </a:rPr>
              <a:t>function </a:t>
            </a:r>
            <a:r>
              <a:rPr lang="en-US" sz="1800" b="0" i="0" u="none" strike="noStrike" baseline="0" dirty="0">
                <a:latin typeface="+mj-lt"/>
              </a:rPr>
              <a:t>that returns either 0, 1, or −1, depending on whether two values are equal (0), the first value is greater than the second (1), or the first value is less than </a:t>
            </a:r>
            <a:r>
              <a:rPr lang="en-CA" sz="1800" b="0" i="0" u="none" strike="noStrike" baseline="0" dirty="0">
                <a:latin typeface="+mj-lt"/>
              </a:rPr>
              <a:t>the second (−1).</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157781430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13675</TotalTime>
  <Words>4598</Words>
  <Application>Microsoft Office PowerPoint</Application>
  <PresentationFormat>On-screen Show (16:9)</PresentationFormat>
  <Paragraphs>419</Paragraphs>
  <Slides>52</Slides>
  <Notes>3</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52</vt:i4>
      </vt:variant>
    </vt:vector>
  </HeadingPairs>
  <TitlesOfParts>
    <vt:vector size="61" baseType="lpstr">
      <vt:lpstr>Arial</vt:lpstr>
      <vt:lpstr>Calibri</vt:lpstr>
      <vt:lpstr>Noto Sans Symbols</vt:lpstr>
      <vt:lpstr>SabonLTPro-Roman</vt:lpstr>
      <vt:lpstr>Times New Roman</vt:lpstr>
      <vt:lpstr>Verdana</vt:lpstr>
      <vt:lpstr>Simple Light</vt:lpstr>
      <vt:lpstr>USHE</vt:lpstr>
      <vt:lpstr>USHE_slide options</vt:lpstr>
      <vt:lpstr>Fundamentals of Web Development</vt:lpstr>
      <vt:lpstr>In this chapter you will learn . . .</vt:lpstr>
      <vt:lpstr>Array Functions</vt:lpstr>
      <vt:lpstr>Array forEach()</vt:lpstr>
      <vt:lpstr>Array find()</vt:lpstr>
      <vt:lpstr>Array filter()</vt:lpstr>
      <vt:lpstr>Array map()</vt:lpstr>
      <vt:lpstr>Reduce</vt:lpstr>
      <vt:lpstr>Sort</vt:lpstr>
      <vt:lpstr>Custom sort</vt:lpstr>
      <vt:lpstr>Prototypes, Classes, and Modules</vt:lpstr>
      <vt:lpstr>Prototypes</vt:lpstr>
      <vt:lpstr>Using a prototype</vt:lpstr>
      <vt:lpstr>Using Prototypes to Extend Other Objects</vt:lpstr>
      <vt:lpstr>Classes</vt:lpstr>
      <vt:lpstr>Using a class</vt:lpstr>
      <vt:lpstr>Extending classes and more</vt:lpstr>
      <vt:lpstr>Name Conflicts</vt:lpstr>
      <vt:lpstr>Modules</vt:lpstr>
      <vt:lpstr>Visualizing Modules in JavaScript</vt:lpstr>
      <vt:lpstr>Asynchronous Coding with JavaScript</vt:lpstr>
      <vt:lpstr>Normal HTTP request–response loop</vt:lpstr>
      <vt:lpstr>Asynchronous data requests</vt:lpstr>
      <vt:lpstr>Fetching Data from a Web API</vt:lpstr>
      <vt:lpstr>Fetching Data from a Web API (ii)</vt:lpstr>
      <vt:lpstr>Example of asynchronous request using fetch</vt:lpstr>
      <vt:lpstr>Common Mistakes with Fetch</vt:lpstr>
      <vt:lpstr>Cross-Origin Resource Sharing</vt:lpstr>
      <vt:lpstr>Fetching Using Other HTTP Methods</vt:lpstr>
      <vt:lpstr>Adding a Loading Animation</vt:lpstr>
      <vt:lpstr>Promises</vt:lpstr>
      <vt:lpstr>Creating a Promise</vt:lpstr>
      <vt:lpstr>A Promise example</vt:lpstr>
      <vt:lpstr>Executing multiple Promises in parallel</vt:lpstr>
      <vt:lpstr>Async and Await</vt:lpstr>
      <vt:lpstr>Async and Await (ii)</vt:lpstr>
      <vt:lpstr>Using Browser APIs</vt:lpstr>
      <vt:lpstr>Web Storage API</vt:lpstr>
      <vt:lpstr>Web Storage API (ii)</vt:lpstr>
      <vt:lpstr>Web Speech API</vt:lpstr>
      <vt:lpstr>GeoLocation</vt:lpstr>
      <vt:lpstr>Using External APIs</vt:lpstr>
      <vt:lpstr>Google Maps</vt:lpstr>
      <vt:lpstr>Google Maps (ii)</vt:lpstr>
      <vt:lpstr>Google Maps at work</vt:lpstr>
      <vt:lpstr>Charting with Plotly.js</vt:lpstr>
      <vt:lpstr>Charting with Plotly.js (ii)</vt:lpstr>
      <vt:lpstr>Plotly.js display a simple line chart</vt:lpstr>
      <vt:lpstr>Plotly.js display a simple line chart (ii)</vt:lpstr>
      <vt:lpstr>Plotly.js display a simple line chart (iii)</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1297</cp:revision>
  <dcterms:modified xsi:type="dcterms:W3CDTF">2021-04-29T17:10:53Z</dcterms:modified>
</cp:coreProperties>
</file>