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 id="2147483673" r:id="rId2"/>
    <p:sldMasterId id="2147483674" r:id="rId3"/>
  </p:sldMasterIdLst>
  <p:notesMasterIdLst>
    <p:notesMasterId r:id="rId59"/>
  </p:notesMasterIdLst>
  <p:handoutMasterIdLst>
    <p:handoutMasterId r:id="rId60"/>
  </p:handoutMasterIdLst>
  <p:sldIdLst>
    <p:sldId id="256" r:id="rId4"/>
    <p:sldId id="257" r:id="rId5"/>
    <p:sldId id="286" r:id="rId6"/>
    <p:sldId id="287" r:id="rId7"/>
    <p:sldId id="288" r:id="rId8"/>
    <p:sldId id="289" r:id="rId9"/>
    <p:sldId id="291" r:id="rId10"/>
    <p:sldId id="290" r:id="rId11"/>
    <p:sldId id="292" r:id="rId12"/>
    <p:sldId id="293" r:id="rId13"/>
    <p:sldId id="295" r:id="rId14"/>
    <p:sldId id="296" r:id="rId15"/>
    <p:sldId id="294"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3" r:id="rId33"/>
    <p:sldId id="315" r:id="rId34"/>
    <p:sldId id="314" r:id="rId35"/>
    <p:sldId id="316" r:id="rId36"/>
    <p:sldId id="317" r:id="rId37"/>
    <p:sldId id="318" r:id="rId38"/>
    <p:sldId id="319" r:id="rId39"/>
    <p:sldId id="320" r:id="rId40"/>
    <p:sldId id="321" r:id="rId41"/>
    <p:sldId id="322" r:id="rId42"/>
    <p:sldId id="323" r:id="rId43"/>
    <p:sldId id="324" r:id="rId44"/>
    <p:sldId id="325" r:id="rId45"/>
    <p:sldId id="326" r:id="rId46"/>
    <p:sldId id="327" r:id="rId47"/>
    <p:sldId id="328" r:id="rId48"/>
    <p:sldId id="329" r:id="rId49"/>
    <p:sldId id="330" r:id="rId50"/>
    <p:sldId id="331" r:id="rId51"/>
    <p:sldId id="332" r:id="rId52"/>
    <p:sldId id="333" r:id="rId53"/>
    <p:sldId id="334" r:id="rId54"/>
    <p:sldId id="335" r:id="rId55"/>
    <p:sldId id="336" r:id="rId56"/>
    <p:sldId id="337" r:id="rId57"/>
    <p:sldId id="285" r:id="rId5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1D3"/>
    <a:srgbClr val="E6F0F5"/>
    <a:srgbClr val="7F6106"/>
    <a:srgbClr val="F3F2DF"/>
    <a:srgbClr val="985777"/>
    <a:srgbClr val="FEF4F8"/>
    <a:srgbClr val="E7E7FF"/>
    <a:srgbClr val="FBF0C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48" autoAdjust="0"/>
    <p:restoredTop sz="94249" autoAdjust="0"/>
  </p:normalViewPr>
  <p:slideViewPr>
    <p:cSldViewPr snapToGrid="0">
      <p:cViewPr varScale="1">
        <p:scale>
          <a:sx n="90" d="100"/>
          <a:sy n="90" d="100"/>
        </p:scale>
        <p:origin x="84" y="72"/>
      </p:cViewPr>
      <p:guideLst>
        <p:guide orient="horz" pos="1620"/>
        <p:guide pos="2880"/>
      </p:guideLst>
    </p:cSldViewPr>
  </p:slideViewPr>
  <p:outlineViewPr>
    <p:cViewPr>
      <p:scale>
        <a:sx n="33" d="100"/>
        <a:sy n="33" d="100"/>
      </p:scale>
      <p:origin x="0" y="-6138"/>
    </p:cViewPr>
  </p:outlineViewPr>
  <p:notesTextViewPr>
    <p:cViewPr>
      <p:scale>
        <a:sx n="1" d="1"/>
        <a:sy n="1" d="1"/>
      </p:scale>
      <p:origin x="0" y="0"/>
    </p:cViewPr>
  </p:notesTextViewPr>
  <p:notesViewPr>
    <p:cSldViewPr snapToGrid="0" showGuides="1">
      <p:cViewPr varScale="1">
        <p:scale>
          <a:sx n="52" d="100"/>
          <a:sy n="52" d="100"/>
        </p:scale>
        <p:origin x="239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001AF8-C985-4905-BFCE-F937258472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090AB333-44B5-4C3C-8ACA-D628282F0B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A87A73-31F0-48EC-A8E8-5D7B334567DC}" type="datetimeFigureOut">
              <a:rPr lang="en-CA" smtClean="0"/>
              <a:t>2021-05-04</a:t>
            </a:fld>
            <a:endParaRPr lang="en-CA"/>
          </a:p>
        </p:txBody>
      </p:sp>
      <p:sp>
        <p:nvSpPr>
          <p:cNvPr id="4" name="Footer Placeholder 3">
            <a:extLst>
              <a:ext uri="{FF2B5EF4-FFF2-40B4-BE49-F238E27FC236}">
                <a16:creationId xmlns:a16="http://schemas.microsoft.com/office/drawing/2014/main" id="{0A870138-B636-4D8D-8858-FC251EAC3F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4A33AA1B-045C-4E3E-9F61-C52FE44C25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A5B16B-00BA-4A97-B620-702CFA3172E0}" type="slidenum">
              <a:rPr lang="en-CA" smtClean="0"/>
              <a:t>‹#›</a:t>
            </a:fld>
            <a:endParaRPr lang="en-CA"/>
          </a:p>
        </p:txBody>
      </p:sp>
    </p:spTree>
    <p:extLst>
      <p:ext uri="{BB962C8B-B14F-4D97-AF65-F5344CB8AC3E}">
        <p14:creationId xmlns:p14="http://schemas.microsoft.com/office/powerpoint/2010/main" val="116431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9e4af8306_2_23:notes"/>
          <p:cNvSpPr txBox="1">
            <a:spLocks noGrp="1"/>
          </p:cNvSpPr>
          <p:nvPr>
            <p:ph type="body" idx="1"/>
          </p:nvPr>
        </p:nvSpPr>
        <p:spPr>
          <a:xfrm>
            <a:off x="685800" y="4343400"/>
            <a:ext cx="5486399"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gc9e4af8306_2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c9e4af8306_2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c9e4af8306_2_124:notes"/>
          <p:cNvSpPr txBox="1">
            <a:spLocks noGrp="1"/>
          </p:cNvSpPr>
          <p:nvPr>
            <p:ph type="body" idx="1"/>
          </p:nvPr>
        </p:nvSpPr>
        <p:spPr>
          <a:xfrm>
            <a:off x="685800" y="4343400"/>
            <a:ext cx="5486399"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Arial"/>
              <a:buNone/>
            </a:pPr>
            <a:endParaRPr sz="1200" b="0" i="0" u="none" strike="noStrike" cap="none">
              <a:solidFill>
                <a:schemeClr val="dk1"/>
              </a:solidFill>
              <a:latin typeface="Arial"/>
              <a:ea typeface="Arial"/>
              <a:cs typeface="Arial"/>
              <a:sym typeface="Arial"/>
            </a:endParaRPr>
          </a:p>
        </p:txBody>
      </p:sp>
      <p:sp>
        <p:nvSpPr>
          <p:cNvPr id="177" name="Google Shape;177;gc9e4af8306_2_124:notes"/>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fld id="{00000000-1234-1234-1234-123412341234}" type="slidenum">
              <a:rPr lang="en"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c9e4af8306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4" name="Google Shape;354;gc9e4af8306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355" name="Google Shape;355;gc9e4af8306_8_0:notes"/>
          <p:cNvSpPr txBox="1">
            <a:spLocks noGrp="1"/>
          </p:cNvSpPr>
          <p:nvPr>
            <p:ph type="sldNum" idx="12"/>
          </p:nvPr>
        </p:nvSpPr>
        <p:spPr>
          <a:xfrm>
            <a:off x="3884612" y="8685213"/>
            <a:ext cx="2971800" cy="4572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0000"/>
              </a:buClr>
              <a:buSzPts val="350"/>
              <a:buFont typeface="Arial"/>
              <a:buNone/>
            </a:pPr>
            <a:fld id="{00000000-1234-1234-1234-123412341234}" type="slidenum">
              <a:rPr lang="en"/>
              <a:t>55</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sp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add copyright">
  <p:cSld name="Title Slide-add copyright">
    <p:spTree>
      <p:nvGrpSpPr>
        <p:cNvPr id="1" name="Shape 55"/>
        <p:cNvGrpSpPr/>
        <p:nvPr/>
      </p:nvGrpSpPr>
      <p:grpSpPr>
        <a:xfrm>
          <a:off x="0" y="0"/>
          <a:ext cx="0" cy="0"/>
          <a:chOff x="0" y="0"/>
          <a:chExt cx="0" cy="0"/>
        </a:xfrm>
      </p:grpSpPr>
      <p:sp>
        <p:nvSpPr>
          <p:cNvPr id="56" name="Google Shape;56;p14"/>
          <p:cNvSpPr/>
          <p:nvPr/>
        </p:nvSpPr>
        <p:spPr>
          <a:xfrm>
            <a:off x="0" y="0"/>
            <a:ext cx="9144000" cy="2914650"/>
          </a:xfrm>
          <a:prstGeom prst="rect">
            <a:avLst/>
          </a:prstGeom>
          <a:solidFill>
            <a:srgbClr val="007FA3"/>
          </a:solidFill>
          <a:ln w="25400" cap="flat" cmpd="sng">
            <a:solidFill>
              <a:srgbClr val="007FA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57" name="Google Shape;57;p14"/>
          <p:cNvSpPr txBox="1">
            <a:spLocks noGrp="1"/>
          </p:cNvSpPr>
          <p:nvPr>
            <p:ph type="ctrTitle"/>
          </p:nvPr>
        </p:nvSpPr>
        <p:spPr>
          <a:xfrm>
            <a:off x="685800" y="571500"/>
            <a:ext cx="7772400" cy="212883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600"/>
              <a:buFont typeface="Times New Roman"/>
              <a:buNone/>
              <a:defRPr sz="3600" b="1" i="0" u="none" strike="noStrike" cap="none">
                <a:solidFill>
                  <a:schemeClr val="l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58" name="Google Shape;58;p14"/>
          <p:cNvSpPr txBox="1">
            <a:spLocks noGrp="1"/>
          </p:cNvSpPr>
          <p:nvPr>
            <p:ph type="subTitle" idx="1"/>
          </p:nvPr>
        </p:nvSpPr>
        <p:spPr>
          <a:xfrm>
            <a:off x="674687" y="2971800"/>
            <a:ext cx="7794625" cy="131445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2400"/>
              <a:buFont typeface="Arial"/>
              <a:buNone/>
              <a:defRPr sz="2400" b="0" i="0" u="none" strike="noStrike" cap="none">
                <a:solidFill>
                  <a:schemeClr val="dk1"/>
                </a:solidFill>
                <a:latin typeface="Arial"/>
                <a:ea typeface="Arial"/>
                <a:cs typeface="Arial"/>
                <a:sym typeface="Arial"/>
              </a:defRPr>
            </a:lvl1pPr>
            <a:lvl2pPr marR="0" lvl="1"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2pPr>
            <a:lvl3pPr marR="0" lvl="2" algn="ctr">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R="0" lvl="3"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4pPr>
            <a:lvl5pPr marR="0" lvl="4" algn="ctr">
              <a:lnSpc>
                <a:spcPct val="100000"/>
              </a:lnSpc>
              <a:spcBef>
                <a:spcPts val="6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5pPr>
            <a:lvl6pPr marR="0" lvl="5"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6pPr>
            <a:lvl7pPr marR="0" lvl="6"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7pPr>
            <a:lvl8pPr marR="0" lvl="7"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8pPr>
            <a:lvl9pPr marR="0" lvl="8" algn="ctr">
              <a:lnSpc>
                <a:spcPct val="100000"/>
              </a:lnSpc>
              <a:spcBef>
                <a:spcPts val="300"/>
              </a:spcBef>
              <a:spcAft>
                <a:spcPts val="0"/>
              </a:spcAft>
              <a:buClr>
                <a:srgbClr val="007FA3"/>
              </a:buClr>
              <a:buSzPts val="1600"/>
              <a:buFont typeface="Arial"/>
              <a:buNone/>
              <a:defRPr sz="1600" b="0" i="0" u="none" strike="noStrike" cap="none">
                <a:solidFill>
                  <a:srgbClr val="888888"/>
                </a:solidFill>
                <a:latin typeface="Arial"/>
                <a:ea typeface="Arial"/>
                <a:cs typeface="Arial"/>
                <a:sym typeface="Arial"/>
              </a:defRPr>
            </a:lvl9pPr>
          </a:lstStyle>
          <a:p>
            <a:endParaRPr/>
          </a:p>
        </p:txBody>
      </p:sp>
      <p:sp>
        <p:nvSpPr>
          <p:cNvPr id="59" name="Google Shape;59;p1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60" name="Google Shape;60;p1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225"/>
              <a:buFont typeface="Arial"/>
              <a:buNone/>
              <a:defRPr sz="9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4"/>
          <p:cNvSpPr>
            <a:spLocks noGrp="1"/>
          </p:cNvSpPr>
          <p:nvPr>
            <p:ph type="pic" idx="2"/>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62" name="Google Shape;62;p14"/>
          <p:cNvSpPr txBox="1">
            <a:spLocks noGrp="1"/>
          </p:cNvSpPr>
          <p:nvPr>
            <p:ph type="body" idx="3"/>
          </p:nvPr>
        </p:nvSpPr>
        <p:spPr>
          <a:xfrm>
            <a:off x="1836402" y="4800601"/>
            <a:ext cx="6908800"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hapter Opener-add copyright">
  <p:cSld name="Chapter Opener-add copyright">
    <p:spTree>
      <p:nvGrpSpPr>
        <p:cNvPr id="1" name="Shape 63"/>
        <p:cNvGrpSpPr/>
        <p:nvPr/>
      </p:nvGrpSpPr>
      <p:grpSpPr>
        <a:xfrm>
          <a:off x="0" y="0"/>
          <a:ext cx="0" cy="0"/>
          <a:chOff x="0" y="0"/>
          <a:chExt cx="0" cy="0"/>
        </a:xfrm>
      </p:grpSpPr>
      <p:sp>
        <p:nvSpPr>
          <p:cNvPr id="64" name="Google Shape;64;p15"/>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65" name="Google Shape;65;p15"/>
          <p:cNvSpPr txBox="1">
            <a:spLocks noGrp="1"/>
          </p:cNvSpPr>
          <p:nvPr>
            <p:ph type="body" idx="1"/>
          </p:nvPr>
        </p:nvSpPr>
        <p:spPr>
          <a:xfrm>
            <a:off x="457200" y="612322"/>
            <a:ext cx="8229600" cy="359228"/>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2000"/>
              <a:buFont typeface="Arial"/>
              <a:buNone/>
              <a:defRPr sz="2000" b="0" i="0" u="none" strike="noStrike" cap="none">
                <a:solidFill>
                  <a:srgbClr val="007FA3"/>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2400"/>
              <a:buFont typeface="Noto Sans Symbols"/>
              <a:buNone/>
              <a:defRPr sz="2400" b="0" i="0" u="none" strike="noStrike" cap="none">
                <a:solidFill>
                  <a:schemeClr val="lt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2400"/>
              <a:buFont typeface="Arial"/>
              <a:buNone/>
              <a:defRPr sz="2400" b="0" i="0" u="none" strike="noStrike" cap="none">
                <a:solidFill>
                  <a:schemeClr val="lt1"/>
                </a:solidFill>
                <a:latin typeface="Arial"/>
                <a:ea typeface="Arial"/>
                <a:cs typeface="Arial"/>
                <a:sym typeface="Arial"/>
              </a:defRPr>
            </a:lvl9pPr>
          </a:lstStyle>
          <a:p>
            <a:endParaRPr/>
          </a:p>
        </p:txBody>
      </p:sp>
      <p:sp>
        <p:nvSpPr>
          <p:cNvPr id="66" name="Google Shape;66;p15"/>
          <p:cNvSpPr txBox="1">
            <a:spLocks noGrp="1"/>
          </p:cNvSpPr>
          <p:nvPr>
            <p:ph type="body" idx="2"/>
          </p:nvPr>
        </p:nvSpPr>
        <p:spPr>
          <a:xfrm>
            <a:off x="457200" y="1200150"/>
            <a:ext cx="4397375" cy="3394472"/>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7" name="Google Shape;67;p15"/>
          <p:cNvSpPr txBox="1">
            <a:spLocks noGrp="1"/>
          </p:cNvSpPr>
          <p:nvPr>
            <p:ph type="body" idx="3"/>
          </p:nvPr>
        </p:nvSpPr>
        <p:spPr>
          <a:xfrm>
            <a:off x="5029200" y="1200150"/>
            <a:ext cx="3657600" cy="1119188"/>
          </a:xfrm>
          <a:prstGeom prst="rect">
            <a:avLst/>
          </a:prstGeom>
          <a:noFill/>
          <a:ln>
            <a:noFill/>
          </a:ln>
        </p:spPr>
        <p:txBody>
          <a:bodyPr spcFirstLastPara="1" wrap="square" lIns="91425" tIns="91425" rIns="91425" bIns="91425" anchor="b" anchorCtr="0">
            <a:noAutofit/>
          </a:bodyPr>
          <a:lstStyle>
            <a:lvl1pPr marL="457200" lvl="0" indent="-228600" algn="l">
              <a:lnSpc>
                <a:spcPct val="100000"/>
              </a:lnSpc>
              <a:spcBef>
                <a:spcPts val="1500"/>
              </a:spcBef>
              <a:spcAft>
                <a:spcPts val="0"/>
              </a:spcAft>
              <a:buSzPts val="3000"/>
              <a:buNone/>
              <a:defRPr sz="3000"/>
            </a:lvl1pPr>
            <a:lvl2pPr marL="914400" lvl="1" indent="-228600" algn="l">
              <a:lnSpc>
                <a:spcPct val="100000"/>
              </a:lnSpc>
              <a:spcBef>
                <a:spcPts val="600"/>
              </a:spcBef>
              <a:spcAft>
                <a:spcPts val="0"/>
              </a:spcAft>
              <a:buSzPts val="1600"/>
              <a:buNone/>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8" name="Google Shape;68;p15"/>
          <p:cNvSpPr txBox="1">
            <a:spLocks noGrp="1"/>
          </p:cNvSpPr>
          <p:nvPr>
            <p:ph type="body" idx="4"/>
          </p:nvPr>
        </p:nvSpPr>
        <p:spPr>
          <a:xfrm>
            <a:off x="5029200" y="2439591"/>
            <a:ext cx="3657600" cy="215503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2200"/>
              <a:buNone/>
              <a:defRPr sz="2200"/>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69" name="Google Shape;69;p1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0" name="Google Shape;70;p1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5"/>
          <p:cNvSpPr>
            <a:spLocks noGrp="1"/>
          </p:cNvSpPr>
          <p:nvPr>
            <p:ph type="pic" idx="5"/>
          </p:nvPr>
        </p:nvSpPr>
        <p:spPr>
          <a:xfrm>
            <a:off x="457200" y="4800601"/>
            <a:ext cx="1001713" cy="17145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1500"/>
              </a:spcBef>
              <a:spcAft>
                <a:spcPts val="0"/>
              </a:spcAft>
              <a:buClr>
                <a:srgbClr val="007FA3"/>
              </a:buClr>
              <a:buSzPts val="12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72" name="Google Shape;72;p15"/>
          <p:cNvSpPr txBox="1">
            <a:spLocks noGrp="1"/>
          </p:cNvSpPr>
          <p:nvPr>
            <p:ph type="body" idx="6"/>
          </p:nvPr>
        </p:nvSpPr>
        <p:spPr>
          <a:xfrm>
            <a:off x="2097088" y="4800600"/>
            <a:ext cx="6589712" cy="171450"/>
          </a:xfrm>
          <a:prstGeom prst="rect">
            <a:avLst/>
          </a:prstGeom>
          <a:noFill/>
          <a:ln>
            <a:noFill/>
          </a:ln>
        </p:spPr>
        <p:txBody>
          <a:bodyPr spcFirstLastPara="1" wrap="square" lIns="91425" tIns="91425" rIns="91425" bIns="91425" anchor="ctr" anchorCtr="0">
            <a:noAutofit/>
          </a:bodyPr>
          <a:lstStyle>
            <a:lvl1pPr marL="457200" lvl="0" indent="-228600" algn="r">
              <a:lnSpc>
                <a:spcPct val="100000"/>
              </a:lnSpc>
              <a:spcBef>
                <a:spcPts val="1500"/>
              </a:spcBef>
              <a:spcAft>
                <a:spcPts val="0"/>
              </a:spcAft>
              <a:buSzPts val="1200"/>
              <a:buNone/>
              <a:defRPr sz="1200">
                <a:latin typeface="Verdana"/>
                <a:ea typeface="Verdana"/>
                <a:cs typeface="Verdana"/>
                <a:sym typeface="Verdana"/>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3132">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2" name="Google Shape;82;p17"/>
          <p:cNvSpPr txBox="1">
            <a:spLocks noGrp="1"/>
          </p:cNvSpPr>
          <p:nvPr>
            <p:ph type="body" idx="1"/>
          </p:nvPr>
        </p:nvSpPr>
        <p:spPr>
          <a:xfrm>
            <a:off x="457200" y="1081088"/>
            <a:ext cx="8232775" cy="353247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3" name="Google Shape;83;p1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84" name="Google Shape;84;p1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ntent">
  <p:cSld name="Title and Two Conte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87" name="Google Shape;87;p18"/>
          <p:cNvSpPr txBox="1">
            <a:spLocks noGrp="1"/>
          </p:cNvSpPr>
          <p:nvPr>
            <p:ph type="body" idx="1"/>
          </p:nvPr>
        </p:nvSpPr>
        <p:spPr>
          <a:xfrm>
            <a:off x="457200" y="1167245"/>
            <a:ext cx="8229600"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8" name="Google Shape;88;p18"/>
          <p:cNvSpPr txBox="1">
            <a:spLocks noGrp="1"/>
          </p:cNvSpPr>
          <p:nvPr>
            <p:ph type="body" idx="2"/>
          </p:nvPr>
        </p:nvSpPr>
        <p:spPr>
          <a:xfrm>
            <a:off x="457200" y="2978944"/>
            <a:ext cx="8229600"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89" name="Google Shape;89;p18"/>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0" name="Google Shape;90;p18"/>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93" name="Google Shape;93;p19"/>
          <p:cNvSpPr txBox="1">
            <a:spLocks noGrp="1"/>
          </p:cNvSpPr>
          <p:nvPr>
            <p:ph type="body" idx="1"/>
          </p:nvPr>
        </p:nvSpPr>
        <p:spPr>
          <a:xfrm>
            <a:off x="457201"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4" name="Google Shape;94;p19"/>
          <p:cNvSpPr txBox="1">
            <a:spLocks noGrp="1"/>
          </p:cNvSpPr>
          <p:nvPr>
            <p:ph type="body" idx="2"/>
          </p:nvPr>
        </p:nvSpPr>
        <p:spPr>
          <a:xfrm>
            <a:off x="3274199" y="1164431"/>
            <a:ext cx="2595602"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5" name="Google Shape;95;p19"/>
          <p:cNvSpPr txBox="1">
            <a:spLocks noGrp="1"/>
          </p:cNvSpPr>
          <p:nvPr>
            <p:ph type="body" idx="3"/>
          </p:nvPr>
        </p:nvSpPr>
        <p:spPr>
          <a:xfrm>
            <a:off x="6091197" y="1164431"/>
            <a:ext cx="2595603"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96" name="Google Shape;96;p19"/>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97" name="Google Shape;97;p19"/>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Four Content">
  <p:cSld name="Title and Four Content">
    <p:spTree>
      <p:nvGrpSpPr>
        <p:cNvPr id="1" name="Shape 98"/>
        <p:cNvGrpSpPr/>
        <p:nvPr/>
      </p:nvGrpSpPr>
      <p:grpSpPr>
        <a:xfrm>
          <a:off x="0" y="0"/>
          <a:ext cx="0" cy="0"/>
          <a:chOff x="0" y="0"/>
          <a:chExt cx="0" cy="0"/>
        </a:xfrm>
      </p:grpSpPr>
      <p:sp>
        <p:nvSpPr>
          <p:cNvPr id="99" name="Google Shape;99;p20"/>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0" name="Google Shape;100;p20"/>
          <p:cNvSpPr txBox="1">
            <a:spLocks noGrp="1"/>
          </p:cNvSpPr>
          <p:nvPr>
            <p:ph type="body" idx="1"/>
          </p:nvPr>
        </p:nvSpPr>
        <p:spPr>
          <a:xfrm>
            <a:off x="457200" y="1164431"/>
            <a:ext cx="1885950" cy="332898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1" name="Google Shape;101;p20"/>
          <p:cNvSpPr txBox="1">
            <a:spLocks noGrp="1"/>
          </p:cNvSpPr>
          <p:nvPr>
            <p:ph type="body" idx="2"/>
          </p:nvPr>
        </p:nvSpPr>
        <p:spPr>
          <a:xfrm>
            <a:off x="2572593"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2" name="Google Shape;102;p20"/>
          <p:cNvSpPr txBox="1">
            <a:spLocks noGrp="1"/>
          </p:cNvSpPr>
          <p:nvPr>
            <p:ph type="body" idx="3"/>
          </p:nvPr>
        </p:nvSpPr>
        <p:spPr>
          <a:xfrm>
            <a:off x="4687986"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3" name="Google Shape;103;p20"/>
          <p:cNvSpPr txBox="1">
            <a:spLocks noGrp="1"/>
          </p:cNvSpPr>
          <p:nvPr>
            <p:ph type="body" idx="4"/>
          </p:nvPr>
        </p:nvSpPr>
        <p:spPr>
          <a:xfrm>
            <a:off x="6803378" y="1164431"/>
            <a:ext cx="1885950" cy="332898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04" name="Google Shape;104;p20"/>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05" name="Google Shape;105;p20"/>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Figure + Caption">
  <p:cSld name="1_Figure + Caption">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457200" y="171450"/>
            <a:ext cx="8229600" cy="80009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08" name="Google Shape;108;p21"/>
          <p:cNvSpPr>
            <a:spLocks noGrp="1"/>
          </p:cNvSpPr>
          <p:nvPr>
            <p:ph type="pic" idx="2"/>
          </p:nvPr>
        </p:nvSpPr>
        <p:spPr>
          <a:xfrm>
            <a:off x="457200" y="1134666"/>
            <a:ext cx="8232775" cy="256341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09" name="Google Shape;109;p21"/>
          <p:cNvSpPr txBox="1">
            <a:spLocks noGrp="1"/>
          </p:cNvSpPr>
          <p:nvPr>
            <p:ph type="body" idx="1"/>
          </p:nvPr>
        </p:nvSpPr>
        <p:spPr>
          <a:xfrm>
            <a:off x="457200" y="3788228"/>
            <a:ext cx="8229600" cy="76377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0"/>
              </a:spcBef>
              <a:spcAft>
                <a:spcPts val="0"/>
              </a:spcAft>
              <a:buClr>
                <a:srgbClr val="007FA3"/>
              </a:buClr>
              <a:buSzPts val="1200"/>
              <a:buFont typeface="Arial"/>
              <a:buNone/>
              <a:defRPr sz="1200" b="0" i="0" u="none" strike="noStrike" cap="none">
                <a:solidFill>
                  <a:schemeClr val="dk1"/>
                </a:solidFill>
                <a:latin typeface="Arial"/>
                <a:ea typeface="Arial"/>
                <a:cs typeface="Arial"/>
                <a:sym typeface="Arial"/>
              </a:defRPr>
            </a:lvl1pPr>
            <a:lvl2pPr marL="914400" marR="0" lvl="1"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2pPr>
            <a:lvl3pPr marL="1371600" marR="0" lvl="2" indent="-228600" algn="l">
              <a:lnSpc>
                <a:spcPct val="100000"/>
              </a:lnSpc>
              <a:spcBef>
                <a:spcPts val="0"/>
              </a:spcBef>
              <a:spcAft>
                <a:spcPts val="0"/>
              </a:spcAft>
              <a:buClr>
                <a:srgbClr val="007FA3"/>
              </a:buClr>
              <a:buSzPts val="1600"/>
              <a:buFont typeface="Noto Sans Symbols"/>
              <a:buNone/>
              <a:defRPr sz="1600" b="0" i="0" u="none" strike="noStrike" cap="none">
                <a:solidFill>
                  <a:schemeClr val="dk1"/>
                </a:solidFill>
                <a:latin typeface="Arial"/>
                <a:ea typeface="Arial"/>
                <a:cs typeface="Arial"/>
                <a:sym typeface="Arial"/>
              </a:defRPr>
            </a:lvl3pPr>
            <a:lvl4pPr marL="1828800" marR="0" lvl="3"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5pPr>
            <a:lvl6pPr marL="2743200" marR="0" lvl="5"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6pPr>
            <a:lvl7pPr marL="3200400" marR="0" lvl="6"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7pPr>
            <a:lvl8pPr marL="3657600" marR="0" lvl="7"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8pPr>
            <a:lvl9pPr marL="4114800" marR="0" lvl="8" indent="-228600" algn="l">
              <a:lnSpc>
                <a:spcPct val="100000"/>
              </a:lnSpc>
              <a:spcBef>
                <a:spcPts val="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110" name="Google Shape;110;p21"/>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11" name="Google Shape;111;p21"/>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Figure + Caption">
  <p:cSld name="2_Figure + Caption">
    <p:spTree>
      <p:nvGrpSpPr>
        <p:cNvPr id="1" name="Shape 112"/>
        <p:cNvGrpSpPr/>
        <p:nvPr/>
      </p:nvGrpSpPr>
      <p:grpSpPr>
        <a:xfrm>
          <a:off x="0" y="0"/>
          <a:ext cx="0" cy="0"/>
          <a:chOff x="0" y="0"/>
          <a:chExt cx="0" cy="0"/>
        </a:xfrm>
      </p:grpSpPr>
      <p:sp>
        <p:nvSpPr>
          <p:cNvPr id="113" name="Google Shape;113;p22"/>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14" name="Google Shape;114;p22"/>
          <p:cNvSpPr txBox="1">
            <a:spLocks noGrp="1"/>
          </p:cNvSpPr>
          <p:nvPr>
            <p:ph type="body" idx="1"/>
          </p:nvPr>
        </p:nvSpPr>
        <p:spPr>
          <a:xfrm>
            <a:off x="457200" y="1110853"/>
            <a:ext cx="4484688" cy="2815828"/>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5" name="Google Shape;115;p22"/>
          <p:cNvSpPr txBox="1">
            <a:spLocks noGrp="1"/>
          </p:cNvSpPr>
          <p:nvPr>
            <p:ph type="body" idx="2"/>
          </p:nvPr>
        </p:nvSpPr>
        <p:spPr>
          <a:xfrm>
            <a:off x="5048250" y="1110853"/>
            <a:ext cx="3638550" cy="2815828"/>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6" name="Google Shape;116;p22"/>
          <p:cNvSpPr txBox="1">
            <a:spLocks noGrp="1"/>
          </p:cNvSpPr>
          <p:nvPr>
            <p:ph type="body" idx="3"/>
          </p:nvPr>
        </p:nvSpPr>
        <p:spPr>
          <a:xfrm>
            <a:off x="457200" y="4007644"/>
            <a:ext cx="8229600" cy="40005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1500"/>
              </a:spcBef>
              <a:spcAft>
                <a:spcPts val="0"/>
              </a:spcAft>
              <a:buSzPts val="16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17" name="Google Shape;117;p22"/>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18" name="Google Shape;118;p22"/>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Label Layout 1">
  <p:cSld name="Label Layout 1">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21" name="Google Shape;121;p23"/>
          <p:cNvSpPr txBox="1">
            <a:spLocks noGrp="1"/>
          </p:cNvSpPr>
          <p:nvPr>
            <p:ph type="body" idx="1"/>
          </p:nvPr>
        </p:nvSpPr>
        <p:spPr>
          <a:xfrm>
            <a:off x="2982913" y="3269456"/>
            <a:ext cx="3482975" cy="45005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2" name="Google Shape;122;p23"/>
          <p:cNvSpPr>
            <a:spLocks noGrp="1"/>
          </p:cNvSpPr>
          <p:nvPr>
            <p:ph type="pic" idx="2"/>
          </p:nvPr>
        </p:nvSpPr>
        <p:spPr>
          <a:xfrm>
            <a:off x="2982912" y="1260872"/>
            <a:ext cx="3482975" cy="19192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3" name="Google Shape;123;p23"/>
          <p:cNvSpPr txBox="1">
            <a:spLocks noGrp="1"/>
          </p:cNvSpPr>
          <p:nvPr>
            <p:ph type="body" idx="3"/>
          </p:nvPr>
        </p:nvSpPr>
        <p:spPr>
          <a:xfrm>
            <a:off x="808109" y="1260872"/>
            <a:ext cx="1220716"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4" name="Google Shape;124;p23"/>
          <p:cNvSpPr txBox="1">
            <a:spLocks noGrp="1"/>
          </p:cNvSpPr>
          <p:nvPr>
            <p:ph type="body" idx="4"/>
          </p:nvPr>
        </p:nvSpPr>
        <p:spPr>
          <a:xfrm>
            <a:off x="808109" y="1985368"/>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5" name="Google Shape;125;p23"/>
          <p:cNvSpPr txBox="1">
            <a:spLocks noGrp="1"/>
          </p:cNvSpPr>
          <p:nvPr>
            <p:ph type="body" idx="5"/>
          </p:nvPr>
        </p:nvSpPr>
        <p:spPr>
          <a:xfrm>
            <a:off x="808109" y="2709863"/>
            <a:ext cx="1206500"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6" name="Google Shape;126;p23"/>
          <p:cNvSpPr txBox="1">
            <a:spLocks noGrp="1"/>
          </p:cNvSpPr>
          <p:nvPr>
            <p:ph type="body" idx="6"/>
          </p:nvPr>
        </p:nvSpPr>
        <p:spPr>
          <a:xfrm>
            <a:off x="7381874" y="1260872"/>
            <a:ext cx="1304925" cy="470296"/>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7" name="Google Shape;127;p23"/>
          <p:cNvSpPr txBox="1">
            <a:spLocks noGrp="1"/>
          </p:cNvSpPr>
          <p:nvPr>
            <p:ph type="body" idx="7"/>
          </p:nvPr>
        </p:nvSpPr>
        <p:spPr>
          <a:xfrm>
            <a:off x="7381874" y="1988693"/>
            <a:ext cx="1304925" cy="46364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8" name="Google Shape;128;p23"/>
          <p:cNvSpPr txBox="1">
            <a:spLocks noGrp="1"/>
          </p:cNvSpPr>
          <p:nvPr>
            <p:ph type="body" idx="8"/>
          </p:nvPr>
        </p:nvSpPr>
        <p:spPr>
          <a:xfrm>
            <a:off x="7381874" y="2709863"/>
            <a:ext cx="1304925" cy="470297"/>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29" name="Google Shape;129;p2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30" name="Google Shape;130;p2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abel Layout 2">
  <p:cSld name="Label Layout 2">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3600">
                <a:latin typeface="Arial"/>
                <a:ea typeface="Arial"/>
                <a:cs typeface="Arial"/>
                <a:sym typeface="Arial"/>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33" name="Google Shape;133;p24"/>
          <p:cNvSpPr txBox="1">
            <a:spLocks noGrp="1"/>
          </p:cNvSpPr>
          <p:nvPr>
            <p:ph type="body" idx="1"/>
          </p:nvPr>
        </p:nvSpPr>
        <p:spPr>
          <a:xfrm>
            <a:off x="457201" y="3294460"/>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4" name="Google Shape;134;p24"/>
          <p:cNvSpPr>
            <a:spLocks noGrp="1"/>
          </p:cNvSpPr>
          <p:nvPr>
            <p:ph type="pic" idx="2"/>
          </p:nvPr>
        </p:nvSpPr>
        <p:spPr>
          <a:xfrm>
            <a:off x="457200" y="1363266"/>
            <a:ext cx="2107324" cy="1789509"/>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35" name="Google Shape;135;p24"/>
          <p:cNvSpPr txBox="1">
            <a:spLocks noGrp="1"/>
          </p:cNvSpPr>
          <p:nvPr>
            <p:ph type="body" idx="3"/>
          </p:nvPr>
        </p:nvSpPr>
        <p:spPr>
          <a:xfrm>
            <a:off x="2774622" y="1346210"/>
            <a:ext cx="1534619" cy="443891"/>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6" name="Google Shape;136;p24"/>
          <p:cNvSpPr txBox="1">
            <a:spLocks noGrp="1"/>
          </p:cNvSpPr>
          <p:nvPr>
            <p:ph type="body" idx="4"/>
          </p:nvPr>
        </p:nvSpPr>
        <p:spPr>
          <a:xfrm>
            <a:off x="2774622" y="2030611"/>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7" name="Google Shape;137;p24"/>
          <p:cNvSpPr txBox="1">
            <a:spLocks noGrp="1"/>
          </p:cNvSpPr>
          <p:nvPr>
            <p:ph type="body" idx="5"/>
          </p:nvPr>
        </p:nvSpPr>
        <p:spPr>
          <a:xfrm>
            <a:off x="2774622" y="2697956"/>
            <a:ext cx="1534619" cy="4548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8" name="Google Shape;138;p24"/>
          <p:cNvSpPr txBox="1">
            <a:spLocks noGrp="1"/>
          </p:cNvSpPr>
          <p:nvPr>
            <p:ph type="body" idx="6"/>
          </p:nvPr>
        </p:nvSpPr>
        <p:spPr>
          <a:xfrm>
            <a:off x="4931596" y="3260579"/>
            <a:ext cx="2107323" cy="378619"/>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39" name="Google Shape;139;p24"/>
          <p:cNvSpPr>
            <a:spLocks noGrp="1"/>
          </p:cNvSpPr>
          <p:nvPr>
            <p:ph type="pic" idx="7"/>
          </p:nvPr>
        </p:nvSpPr>
        <p:spPr>
          <a:xfrm>
            <a:off x="4931596" y="1354903"/>
            <a:ext cx="2107323" cy="1797873"/>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1500"/>
              </a:spcBef>
              <a:spcAft>
                <a:spcPts val="0"/>
              </a:spcAft>
              <a:buClr>
                <a:srgbClr val="007FA3"/>
              </a:buClr>
              <a:buSzPts val="1600"/>
              <a:buFont typeface="Arial"/>
              <a:buNone/>
              <a:defRPr sz="1600" b="0" i="0" u="none" strike="noStrike" cap="none">
                <a:solidFill>
                  <a:schemeClr val="dk1"/>
                </a:solidFill>
                <a:latin typeface="Arial"/>
                <a:ea typeface="Arial"/>
                <a:cs typeface="Arial"/>
                <a:sym typeface="Arial"/>
              </a:defRPr>
            </a:lvl1pPr>
            <a:lvl2pPr marR="0" lvl="1"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R="0" lvl="2"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R="0" lvl="3"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R="0" lvl="6"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R="0" lvl="7"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R="0" lvl="8"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40" name="Google Shape;140;p24"/>
          <p:cNvSpPr txBox="1">
            <a:spLocks noGrp="1"/>
          </p:cNvSpPr>
          <p:nvPr>
            <p:ph type="body" idx="8"/>
          </p:nvPr>
        </p:nvSpPr>
        <p:spPr>
          <a:xfrm>
            <a:off x="7304580" y="1346210"/>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1" name="Google Shape;141;p24"/>
          <p:cNvSpPr txBox="1">
            <a:spLocks noGrp="1"/>
          </p:cNvSpPr>
          <p:nvPr>
            <p:ph type="body" idx="9"/>
          </p:nvPr>
        </p:nvSpPr>
        <p:spPr>
          <a:xfrm>
            <a:off x="7304579" y="2030611"/>
            <a:ext cx="1534619"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2" name="Google Shape;142;p24"/>
          <p:cNvSpPr txBox="1">
            <a:spLocks noGrp="1"/>
          </p:cNvSpPr>
          <p:nvPr>
            <p:ph type="body" idx="13"/>
          </p:nvPr>
        </p:nvSpPr>
        <p:spPr>
          <a:xfrm>
            <a:off x="7304579" y="2684863"/>
            <a:ext cx="1534620" cy="45639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1500"/>
              </a:spcBef>
              <a:spcAft>
                <a:spcPts val="0"/>
              </a:spcAft>
              <a:buSzPts val="16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3" name="Google Shape;143;p24"/>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1800"/>
              <a:buNone/>
              <a:defRPr/>
            </a:lvl1pPr>
            <a:lvl2pPr lvl="1" algn="l">
              <a:lnSpc>
                <a:spcPct val="100000"/>
              </a:lnSpc>
              <a:spcBef>
                <a:spcPts val="0"/>
              </a:spcBef>
              <a:spcAft>
                <a:spcPts val="0"/>
              </a:spcAft>
              <a:buClr>
                <a:schemeClr val="dk1"/>
              </a:buClr>
              <a:buSzPts val="1800"/>
              <a:buNone/>
              <a:defRPr/>
            </a:lvl2pPr>
            <a:lvl3pPr lvl="2" algn="l">
              <a:lnSpc>
                <a:spcPct val="100000"/>
              </a:lnSpc>
              <a:spcBef>
                <a:spcPts val="0"/>
              </a:spcBef>
              <a:spcAft>
                <a:spcPts val="0"/>
              </a:spcAft>
              <a:buClr>
                <a:schemeClr val="dk1"/>
              </a:buClr>
              <a:buSzPts val="1800"/>
              <a:buNone/>
              <a:defRPr/>
            </a:lvl3pPr>
            <a:lvl4pPr lvl="3" algn="l">
              <a:lnSpc>
                <a:spcPct val="100000"/>
              </a:lnSpc>
              <a:spcBef>
                <a:spcPts val="0"/>
              </a:spcBef>
              <a:spcAft>
                <a:spcPts val="0"/>
              </a:spcAft>
              <a:buClr>
                <a:schemeClr val="dk1"/>
              </a:buClr>
              <a:buSzPts val="1800"/>
              <a:buNone/>
              <a:defRPr/>
            </a:lvl4pPr>
            <a:lvl5pPr lvl="4" algn="l">
              <a:lnSpc>
                <a:spcPct val="100000"/>
              </a:lnSpc>
              <a:spcBef>
                <a:spcPts val="0"/>
              </a:spcBef>
              <a:spcAft>
                <a:spcPts val="0"/>
              </a:spcAft>
              <a:buClr>
                <a:schemeClr val="dk1"/>
              </a:buClr>
              <a:buSzPts val="1800"/>
              <a:buNone/>
              <a:defRPr/>
            </a:lvl5pPr>
            <a:lvl6pPr lvl="5" algn="l">
              <a:lnSpc>
                <a:spcPct val="100000"/>
              </a:lnSpc>
              <a:spcBef>
                <a:spcPts val="0"/>
              </a:spcBef>
              <a:spcAft>
                <a:spcPts val="0"/>
              </a:spcAft>
              <a:buClr>
                <a:schemeClr val="dk1"/>
              </a:buClr>
              <a:buSzPts val="1800"/>
              <a:buNone/>
              <a:defRPr/>
            </a:lvl6pPr>
            <a:lvl7pPr lvl="6" algn="l">
              <a:lnSpc>
                <a:spcPct val="100000"/>
              </a:lnSpc>
              <a:spcBef>
                <a:spcPts val="0"/>
              </a:spcBef>
              <a:spcAft>
                <a:spcPts val="0"/>
              </a:spcAft>
              <a:buClr>
                <a:schemeClr val="dk1"/>
              </a:buClr>
              <a:buSzPts val="1800"/>
              <a:buNone/>
              <a:defRPr/>
            </a:lvl7pPr>
            <a:lvl8pPr lvl="7" algn="l">
              <a:lnSpc>
                <a:spcPct val="100000"/>
              </a:lnSpc>
              <a:spcBef>
                <a:spcPts val="0"/>
              </a:spcBef>
              <a:spcAft>
                <a:spcPts val="0"/>
              </a:spcAft>
              <a:buClr>
                <a:schemeClr val="dk1"/>
              </a:buClr>
              <a:buSzPts val="1800"/>
              <a:buNone/>
              <a:defRPr/>
            </a:lvl8pPr>
            <a:lvl9pPr lvl="8" algn="l">
              <a:lnSpc>
                <a:spcPct val="100000"/>
              </a:lnSpc>
              <a:spcBef>
                <a:spcPts val="0"/>
              </a:spcBef>
              <a:spcAft>
                <a:spcPts val="0"/>
              </a:spcAft>
              <a:buClr>
                <a:schemeClr val="dk1"/>
              </a:buClr>
              <a:buSzPts val="1800"/>
              <a:buNone/>
              <a:defRPr/>
            </a:lvl9pPr>
          </a:lstStyle>
          <a:p>
            <a:endParaRPr/>
          </a:p>
        </p:txBody>
      </p:sp>
      <p:sp>
        <p:nvSpPr>
          <p:cNvPr id="144" name="Google Shape;144;p24"/>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hree Content">
  <p:cSld name="Title and Three Content">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7" name="Google Shape;147;p25"/>
          <p:cNvSpPr txBox="1">
            <a:spLocks noGrp="1"/>
          </p:cNvSpPr>
          <p:nvPr>
            <p:ph type="body" idx="1"/>
          </p:nvPr>
        </p:nvSpPr>
        <p:spPr>
          <a:xfrm>
            <a:off x="457200" y="1167245"/>
            <a:ext cx="3635375" cy="3390467"/>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8" name="Google Shape;148;p25"/>
          <p:cNvSpPr txBox="1">
            <a:spLocks noGrp="1"/>
          </p:cNvSpPr>
          <p:nvPr>
            <p:ph type="body" idx="2"/>
          </p:nvPr>
        </p:nvSpPr>
        <p:spPr>
          <a:xfrm>
            <a:off x="4234542" y="1167245"/>
            <a:ext cx="4452257" cy="1700646"/>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49" name="Google Shape;149;p25"/>
          <p:cNvSpPr txBox="1">
            <a:spLocks noGrp="1"/>
          </p:cNvSpPr>
          <p:nvPr>
            <p:ph type="body" idx="3"/>
          </p:nvPr>
        </p:nvSpPr>
        <p:spPr>
          <a:xfrm>
            <a:off x="4234542" y="2978944"/>
            <a:ext cx="4452258" cy="1578769"/>
          </a:xfrm>
          <a:prstGeom prst="rect">
            <a:avLst/>
          </a:prstGeom>
          <a:noFill/>
          <a:ln>
            <a:noFill/>
          </a:ln>
        </p:spPr>
        <p:txBody>
          <a:bodyPr spcFirstLastPara="1" wrap="square" lIns="91425" tIns="91425" rIns="91425" bIns="91425" anchor="t" anchorCtr="0">
            <a:noAutofit/>
          </a:bodyPr>
          <a:lstStyle>
            <a:lvl1pPr marL="457200" lvl="0" indent="-342900" algn="l">
              <a:lnSpc>
                <a:spcPct val="100000"/>
              </a:lnSpc>
              <a:spcBef>
                <a:spcPts val="15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300"/>
              </a:spcBef>
              <a:spcAft>
                <a:spcPts val="0"/>
              </a:spcAft>
              <a:buSzPts val="1800"/>
              <a:buChar char="•"/>
              <a:defRPr/>
            </a:lvl6pPr>
            <a:lvl7pPr marL="3200400" lvl="6" indent="-342900" algn="l">
              <a:lnSpc>
                <a:spcPct val="100000"/>
              </a:lnSpc>
              <a:spcBef>
                <a:spcPts val="300"/>
              </a:spcBef>
              <a:spcAft>
                <a:spcPts val="0"/>
              </a:spcAft>
              <a:buSzPts val="1800"/>
              <a:buChar char="•"/>
              <a:defRPr/>
            </a:lvl7pPr>
            <a:lvl8pPr marL="3657600" lvl="7" indent="-342900" algn="l">
              <a:lnSpc>
                <a:spcPct val="100000"/>
              </a:lnSpc>
              <a:spcBef>
                <a:spcPts val="300"/>
              </a:spcBef>
              <a:spcAft>
                <a:spcPts val="0"/>
              </a:spcAft>
              <a:buSzPts val="1800"/>
              <a:buChar char="•"/>
              <a:defRPr/>
            </a:lvl8pPr>
            <a:lvl9pPr marL="4114800" lvl="8" indent="-342900" algn="l">
              <a:lnSpc>
                <a:spcPct val="100000"/>
              </a:lnSpc>
              <a:spcBef>
                <a:spcPts val="300"/>
              </a:spcBef>
              <a:spcAft>
                <a:spcPts val="0"/>
              </a:spcAft>
              <a:buSzPts val="1800"/>
              <a:buChar char="•"/>
              <a:defRPr/>
            </a:lvl9pPr>
          </a:lstStyle>
          <a:p>
            <a:endParaRPr/>
          </a:p>
        </p:txBody>
      </p:sp>
      <p:sp>
        <p:nvSpPr>
          <p:cNvPr id="150" name="Google Shape;150;p25"/>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51" name="Google Shape;151;p25"/>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685800" y="1085850"/>
            <a:ext cx="7772400" cy="1614488"/>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rgbClr val="007FA3"/>
              </a:buClr>
              <a:buSzPts val="3600"/>
              <a:buFont typeface="Times New Roman"/>
              <a:buNone/>
              <a:defRPr sz="3600" b="1" i="0" u="none" strike="noStrike" cap="none">
                <a:solidFill>
                  <a:srgbClr val="007FA3"/>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0" name="Google Shape;160;p27"/>
          <p:cNvSpPr txBox="1">
            <a:spLocks noGrp="1"/>
          </p:cNvSpPr>
          <p:nvPr>
            <p:ph type="body" idx="1"/>
          </p:nvPr>
        </p:nvSpPr>
        <p:spPr>
          <a:xfrm>
            <a:off x="674687" y="2971800"/>
            <a:ext cx="7794626" cy="1314450"/>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rgbClr val="007FA3"/>
              </a:buClr>
              <a:buSzPts val="1600"/>
              <a:buFont typeface="Arial"/>
              <a:buNone/>
              <a:defRPr sz="1600" b="0" i="0" u="none" strike="noStrike" cap="none">
                <a:solidFill>
                  <a:srgbClr val="007FA3"/>
                </a:solidFill>
                <a:latin typeface="Arial"/>
                <a:ea typeface="Arial"/>
                <a:cs typeface="Arial"/>
                <a:sym typeface="Arial"/>
              </a:defRPr>
            </a:lvl1pPr>
            <a:lvl2pPr marL="914400" marR="0" lvl="1" indent="-228600" algn="l">
              <a:lnSpc>
                <a:spcPct val="100000"/>
              </a:lnSpc>
              <a:spcBef>
                <a:spcPts val="600"/>
              </a:spcBef>
              <a:spcAft>
                <a:spcPts val="0"/>
              </a:spcAft>
              <a:buClr>
                <a:srgbClr val="007FA3"/>
              </a:buClr>
              <a:buSzPts val="1800"/>
              <a:buFont typeface="Arial"/>
              <a:buNone/>
              <a:defRPr sz="1800" b="0" i="0" u="none" strike="noStrike" cap="none">
                <a:solidFill>
                  <a:srgbClr val="888888"/>
                </a:solidFill>
                <a:latin typeface="Arial"/>
                <a:ea typeface="Arial"/>
                <a:cs typeface="Arial"/>
                <a:sym typeface="Arial"/>
              </a:defRPr>
            </a:lvl2pPr>
            <a:lvl3pPr marL="1371600" marR="0" lvl="2" indent="-228600" algn="l">
              <a:lnSpc>
                <a:spcPct val="100000"/>
              </a:lnSpc>
              <a:spcBef>
                <a:spcPts val="600"/>
              </a:spcBef>
              <a:spcAft>
                <a:spcPts val="0"/>
              </a:spcAft>
              <a:buClr>
                <a:srgbClr val="007FA3"/>
              </a:buClr>
              <a:buSzPts val="1600"/>
              <a:buFont typeface="Noto Sans Symbols"/>
              <a:buNone/>
              <a:defRPr sz="1600" b="0" i="0" u="none" strike="noStrike" cap="none">
                <a:solidFill>
                  <a:srgbClr val="888888"/>
                </a:solidFill>
                <a:latin typeface="Arial"/>
                <a:ea typeface="Arial"/>
                <a:cs typeface="Arial"/>
                <a:sym typeface="Arial"/>
              </a:defRPr>
            </a:lvl3pPr>
            <a:lvl4pPr marL="1828800" marR="0" lvl="3"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4pPr>
            <a:lvl5pPr marL="2286000" marR="0" lvl="4" indent="-228600" algn="l">
              <a:lnSpc>
                <a:spcPct val="100000"/>
              </a:lnSpc>
              <a:spcBef>
                <a:spcPts val="6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5pPr>
            <a:lvl6pPr marL="2743200" marR="0" lvl="5"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6pPr>
            <a:lvl7pPr marL="3200400" marR="0" lvl="6"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7pPr>
            <a:lvl8pPr marL="3657600" marR="0" lvl="7"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8pPr>
            <a:lvl9pPr marL="4114800" marR="0" lvl="8" indent="-228600" algn="l">
              <a:lnSpc>
                <a:spcPct val="100000"/>
              </a:lnSpc>
              <a:spcBef>
                <a:spcPts val="300"/>
              </a:spcBef>
              <a:spcAft>
                <a:spcPts val="0"/>
              </a:spcAft>
              <a:buClr>
                <a:srgbClr val="007FA3"/>
              </a:buClr>
              <a:buSzPts val="1400"/>
              <a:buFont typeface="Arial"/>
              <a:buNone/>
              <a:defRPr sz="1400" b="0" i="0" u="none" strike="noStrike" cap="none">
                <a:solidFill>
                  <a:srgbClr val="888888"/>
                </a:solidFill>
                <a:latin typeface="Arial"/>
                <a:ea typeface="Arial"/>
                <a:cs typeface="Arial"/>
                <a:sym typeface="Arial"/>
              </a:defRPr>
            </a:lvl9pPr>
          </a:lstStyle>
          <a:p>
            <a:endParaRPr/>
          </a:p>
        </p:txBody>
      </p:sp>
      <p:sp>
        <p:nvSpPr>
          <p:cNvPr id="161" name="Google Shape;161;p27"/>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162" name="Google Shape;162;p27"/>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sp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sp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sp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sp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sp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3.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sp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sp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52" name="Google Shape;52;p13"/>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3" name="Google Shape;53;p13"/>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dk1"/>
              </a:buClr>
              <a:buSzPts val="900"/>
              <a:buFont typeface="Arial"/>
              <a:buNone/>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54" name="Google Shape;54;p13"/>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1pPr>
            <a:lvl2pPr marL="0" marR="0" lvl="1"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2pPr>
            <a:lvl3pPr marL="0" marR="0" lvl="2"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3pPr>
            <a:lvl4pPr marL="0" marR="0" lvl="3"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4pPr>
            <a:lvl5pPr marL="0" marR="0" lvl="4"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5pPr>
            <a:lvl6pPr marL="0" marR="0" lvl="5"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6pPr>
            <a:lvl7pPr marL="0" marR="0" lvl="6"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7pPr>
            <a:lvl8pPr marL="0" marR="0" lvl="7"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8pPr>
            <a:lvl9pPr marL="0" marR="0" lvl="8" indent="0" algn="r" rtl="0">
              <a:lnSpc>
                <a:spcPct val="100000"/>
              </a:lnSpc>
              <a:spcBef>
                <a:spcPts val="0"/>
              </a:spcBef>
              <a:spcAft>
                <a:spcPts val="0"/>
              </a:spcAft>
              <a:buClr>
                <a:schemeClr val="dk1"/>
              </a:buClr>
              <a:buSzPts val="225"/>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7FA3"/>
              </a:buClr>
              <a:buSzPts val="3400"/>
              <a:buFont typeface="Times New Roman"/>
              <a:buNone/>
              <a:defRPr sz="3400" b="1" i="0" u="none" strike="noStrike" cap="none">
                <a:solidFill>
                  <a:srgbClr val="007FA3"/>
                </a:solidFill>
                <a:latin typeface="Times New Roman"/>
                <a:ea typeface="Times New Roman"/>
                <a:cs typeface="Times New Roman"/>
                <a:sym typeface="Times New Roman"/>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a:p>
        </p:txBody>
      </p:sp>
      <p:sp>
        <p:nvSpPr>
          <p:cNvPr id="75" name="Google Shape;75;p16"/>
          <p:cNvSpPr txBox="1">
            <a:spLocks noGrp="1"/>
          </p:cNvSpPr>
          <p:nvPr>
            <p:ph type="body" idx="1"/>
          </p:nvPr>
        </p:nvSpPr>
        <p:spPr>
          <a:xfrm>
            <a:off x="457200" y="1200150"/>
            <a:ext cx="8229600" cy="3321308"/>
          </a:xfrm>
          <a:prstGeom prst="rect">
            <a:avLst/>
          </a:prstGeom>
          <a:noFill/>
          <a:ln>
            <a:noFill/>
          </a:ln>
        </p:spPr>
        <p:txBody>
          <a:bodyPr spcFirstLastPara="1" wrap="square" lIns="91425" tIns="91425" rIns="91425" bIns="91425" anchor="t" anchorCtr="0">
            <a:noAutofit/>
          </a:bodyPr>
          <a:lstStyle>
            <a:lvl1pPr marL="457200" marR="0" lvl="0" indent="-330200" algn="l" rtl="0">
              <a:lnSpc>
                <a:spcPct val="100000"/>
              </a:lnSpc>
              <a:spcBef>
                <a:spcPts val="15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1pPr>
            <a:lvl2pPr marL="914400" marR="0" lvl="1"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00000"/>
              </a:lnSpc>
              <a:spcBef>
                <a:spcPts val="600"/>
              </a:spcBef>
              <a:spcAft>
                <a:spcPts val="0"/>
              </a:spcAft>
              <a:buClr>
                <a:srgbClr val="007FA3"/>
              </a:buClr>
              <a:buSzPts val="1600"/>
              <a:buFont typeface="Noto Sans Symbols"/>
              <a:buChar char="▪"/>
              <a:defRPr sz="1600" b="0" i="0" u="none" strike="noStrike" cap="none">
                <a:solidFill>
                  <a:schemeClr val="dk1"/>
                </a:solidFill>
                <a:latin typeface="Arial"/>
                <a:ea typeface="Arial"/>
                <a:cs typeface="Arial"/>
                <a:sym typeface="Arial"/>
              </a:defRPr>
            </a:lvl3pPr>
            <a:lvl4pPr marL="1828800" marR="0" lvl="3"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6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00"/>
              </a:spcBef>
              <a:spcAft>
                <a:spcPts val="0"/>
              </a:spcAft>
              <a:buClr>
                <a:srgbClr val="007FA3"/>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pic>
        <p:nvPicPr>
          <p:cNvPr id="76" name="Google Shape;76;p16" descr="Pearson Logo"/>
          <p:cNvPicPr preferRelativeResize="0"/>
          <p:nvPr/>
        </p:nvPicPr>
        <p:blipFill rotWithShape="1">
          <a:blip r:embed="rId12">
            <a:alphaModFix/>
          </a:blip>
          <a:srcRect/>
          <a:stretch/>
        </p:blipFill>
        <p:spPr>
          <a:xfrm>
            <a:off x="443972" y="4822282"/>
            <a:ext cx="688499" cy="209935"/>
          </a:xfrm>
          <a:prstGeom prst="rect">
            <a:avLst/>
          </a:prstGeom>
          <a:noFill/>
          <a:ln>
            <a:noFill/>
          </a:ln>
        </p:spPr>
      </p:pic>
      <p:sp>
        <p:nvSpPr>
          <p:cNvPr id="77" name="Google Shape;77;p16"/>
          <p:cNvSpPr txBox="1"/>
          <p:nvPr/>
        </p:nvSpPr>
        <p:spPr>
          <a:xfrm>
            <a:off x="1600200" y="4822008"/>
            <a:ext cx="7162799" cy="1500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Verdana"/>
              <a:buNone/>
            </a:pPr>
            <a:r>
              <a:rPr lang="en" sz="1200" b="0" i="0" u="none" strike="noStrike" cap="none">
                <a:solidFill>
                  <a:srgbClr val="000000"/>
                </a:solidFill>
                <a:latin typeface="Verdana"/>
                <a:ea typeface="Verdana"/>
                <a:cs typeface="Verdana"/>
                <a:sym typeface="Verdana"/>
              </a:rPr>
              <a:t>Copyright © 2021, 2018, 2015 Pearson Education, Inc. All Rights Reserved</a:t>
            </a:r>
            <a:endParaRPr/>
          </a:p>
        </p:txBody>
      </p:sp>
      <p:sp>
        <p:nvSpPr>
          <p:cNvPr id="78" name="Google Shape;78;p16"/>
          <p:cNvSpPr txBox="1">
            <a:spLocks noGrp="1"/>
          </p:cNvSpPr>
          <p:nvPr>
            <p:ph type="dt" idx="10"/>
          </p:nvPr>
        </p:nvSpPr>
        <p:spPr>
          <a:xfrm>
            <a:off x="6335712" y="84803"/>
            <a:ext cx="2133599" cy="137159"/>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chemeClr val="lt1"/>
              </a:buClr>
              <a:buSzPts val="9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endParaRPr/>
          </a:p>
        </p:txBody>
      </p:sp>
      <p:sp>
        <p:nvSpPr>
          <p:cNvPr id="79" name="Google Shape;79;p16"/>
          <p:cNvSpPr txBox="1">
            <a:spLocks noGrp="1"/>
          </p:cNvSpPr>
          <p:nvPr>
            <p:ph type="sldNum" idx="12"/>
          </p:nvPr>
        </p:nvSpPr>
        <p:spPr>
          <a:xfrm>
            <a:off x="8469311" y="84803"/>
            <a:ext cx="551783" cy="137159"/>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chemeClr val="lt1"/>
              </a:buClr>
              <a:buSzPts val="225"/>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8">
            <a:extLst>
              <a:ext uri="{C183D7F6-B498-43B3-948B-1728B52AA6E4}">
                <adec:decorative xmlns:adec="http://schemas.microsoft.com/office/drawing/2017/decorative" val="0"/>
              </a:ext>
            </a:extLst>
          </p:cNvPr>
          <p:cNvSpPr txBox="1">
            <a:spLocks noGrp="1"/>
          </p:cNvSpPr>
          <p:nvPr>
            <p:ph type="title"/>
          </p:nvPr>
        </p:nvSpPr>
        <p:spPr>
          <a:xfrm>
            <a:off x="457200" y="161528"/>
            <a:ext cx="8229600" cy="46712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Fundamentals of Web Development</a:t>
            </a:r>
            <a:endParaRPr dirty="0"/>
          </a:p>
        </p:txBody>
      </p:sp>
      <p:sp>
        <p:nvSpPr>
          <p:cNvPr id="168" name="Google Shape;168;p28"/>
          <p:cNvSpPr txBox="1">
            <a:spLocks noGrp="1"/>
          </p:cNvSpPr>
          <p:nvPr>
            <p:ph type="body" idx="1"/>
          </p:nvPr>
        </p:nvSpPr>
        <p:spPr>
          <a:xfrm>
            <a:off x="457200" y="800098"/>
            <a:ext cx="8229600" cy="8750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7FA3"/>
              </a:buClr>
              <a:buSzPts val="2000"/>
              <a:buFont typeface="Arial"/>
              <a:buNone/>
            </a:pPr>
            <a:r>
              <a:rPr lang="en" dirty="0"/>
              <a:t>Third Edition</a:t>
            </a:r>
            <a:r>
              <a:rPr lang="en-US" dirty="0"/>
              <a:t> by Randy Connolly and Ricardo Hoar</a:t>
            </a:r>
            <a:endParaRPr dirty="0"/>
          </a:p>
        </p:txBody>
      </p:sp>
      <p:sp>
        <p:nvSpPr>
          <p:cNvPr id="169" name="Google Shape;169;p28"/>
          <p:cNvSpPr txBox="1">
            <a:spLocks noGrp="1"/>
          </p:cNvSpPr>
          <p:nvPr>
            <p:ph type="body" idx="3"/>
          </p:nvPr>
        </p:nvSpPr>
        <p:spPr>
          <a:xfrm>
            <a:off x="4572000" y="1200150"/>
            <a:ext cx="4114800" cy="1119188"/>
          </a:xfrm>
          <a:prstGeom prst="rect">
            <a:avLst/>
          </a:prstGeom>
          <a:noFill/>
          <a:ln>
            <a:noFill/>
          </a:ln>
        </p:spPr>
        <p:txBody>
          <a:bodyPr spcFirstLastPara="1" wrap="square" lIns="91425" tIns="91425" rIns="91425" bIns="91425" anchor="b" anchorCtr="0">
            <a:noAutofit/>
          </a:bodyPr>
          <a:lstStyle/>
          <a:p>
            <a:pPr marL="101600" lvl="0" indent="0" algn="ctr" rtl="0">
              <a:lnSpc>
                <a:spcPct val="100000"/>
              </a:lnSpc>
              <a:spcBef>
                <a:spcPts val="0"/>
              </a:spcBef>
              <a:spcAft>
                <a:spcPts val="0"/>
              </a:spcAft>
              <a:buSzPts val="3000"/>
              <a:buNone/>
            </a:pPr>
            <a:r>
              <a:rPr lang="en" dirty="0"/>
              <a:t>Chapter 17</a:t>
            </a:r>
            <a:endParaRPr dirty="0"/>
          </a:p>
        </p:txBody>
      </p:sp>
      <p:sp>
        <p:nvSpPr>
          <p:cNvPr id="170" name="Google Shape;170;p28"/>
          <p:cNvSpPr txBox="1">
            <a:spLocks noGrp="1"/>
          </p:cNvSpPr>
          <p:nvPr>
            <p:ph type="body" idx="4"/>
          </p:nvPr>
        </p:nvSpPr>
        <p:spPr>
          <a:xfrm>
            <a:off x="4572000" y="2439592"/>
            <a:ext cx="4114800" cy="824604"/>
          </a:xfrm>
          <a:prstGeom prst="rect">
            <a:avLst/>
          </a:prstGeom>
          <a:noFill/>
          <a:ln>
            <a:noFill/>
          </a:ln>
        </p:spPr>
        <p:txBody>
          <a:bodyPr spcFirstLastPara="1" wrap="square" lIns="91425" tIns="91425" rIns="91425" bIns="91425" anchor="t" anchorCtr="0">
            <a:noAutofit/>
          </a:bodyPr>
          <a:lstStyle/>
          <a:p>
            <a:pPr algn="ctr"/>
            <a:r>
              <a:rPr lang="en-US" sz="1800" b="0" i="0" u="none" strike="noStrike" baseline="0" dirty="0">
                <a:solidFill>
                  <a:schemeClr val="tx1"/>
                </a:solidFill>
                <a:latin typeface="+mj-lt"/>
              </a:rPr>
              <a:t>DevOps and Hosting</a:t>
            </a:r>
            <a:endParaRPr lang="en-US" dirty="0">
              <a:solidFill>
                <a:schemeClr val="tx1"/>
              </a:solidFill>
              <a:latin typeface="+mj-lt"/>
            </a:endParaRPr>
          </a:p>
        </p:txBody>
      </p:sp>
      <p:pic>
        <p:nvPicPr>
          <p:cNvPr id="172" name="Google Shape;172;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457200" y="1200150"/>
            <a:ext cx="2718259" cy="3363250"/>
          </a:xfrm>
          <a:prstGeom prst="rect">
            <a:avLst/>
          </a:prstGeom>
          <a:noFill/>
          <a:ln>
            <a:noFill/>
          </a:ln>
        </p:spPr>
      </p:pic>
      <p:sp>
        <p:nvSpPr>
          <p:cNvPr id="171" name="Google Shape;171;p28">
            <a:extLst>
              <a:ext uri="{C183D7F6-B498-43B3-948B-1728B52AA6E4}">
                <adec:decorative xmlns:adec="http://schemas.microsoft.com/office/drawing/2017/decorative" val="1"/>
              </a:ext>
            </a:extLst>
          </p:cNvPr>
          <p:cNvSpPr txBox="1">
            <a:spLocks noGrp="1"/>
          </p:cNvSpPr>
          <p:nvPr>
            <p:ph type="body" idx="6"/>
          </p:nvPr>
        </p:nvSpPr>
        <p:spPr>
          <a:xfrm>
            <a:off x="2169825" y="4816187"/>
            <a:ext cx="6589712" cy="171450"/>
          </a:xfrm>
          <a:prstGeom prst="rect">
            <a:avLst/>
          </a:prstGeom>
          <a:noFill/>
          <a:ln>
            <a:noFill/>
          </a:ln>
        </p:spPr>
        <p:txBody>
          <a:bodyPr spcFirstLastPara="1" wrap="square" lIns="91425" tIns="91425" rIns="91425" bIns="91425" anchor="ctr" anchorCtr="0">
            <a:noAutofit/>
          </a:bodyPr>
          <a:lstStyle/>
          <a:p>
            <a:pPr marL="256032" lvl="0" indent="-154432" algn="r" rtl="0">
              <a:lnSpc>
                <a:spcPct val="100000"/>
              </a:lnSpc>
              <a:spcBef>
                <a:spcPts val="0"/>
              </a:spcBef>
              <a:spcAft>
                <a:spcPts val="0"/>
              </a:spcAft>
              <a:buSzPts val="1200"/>
              <a:buNone/>
            </a:pPr>
            <a:r>
              <a:rPr lang="en" sz="1200" b="0" dirty="0">
                <a:latin typeface="Verdana"/>
                <a:ea typeface="Verdana"/>
                <a:cs typeface="Verdana"/>
                <a:sym typeface="Verdana"/>
              </a:rPr>
              <a:t>Copyright © 2021, 2018, 2015 Pearson Education, Inc. All Rights Reserved</a:t>
            </a:r>
            <a:endParaRPr dirty="0"/>
          </a:p>
        </p:txBody>
      </p:sp>
      <p:pic>
        <p:nvPicPr>
          <p:cNvPr id="173" name="Google Shape;173;p28">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384463" y="4839954"/>
            <a:ext cx="688501" cy="2099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E4734-B2B9-432F-A22B-D83C5921C0B1}"/>
              </a:ext>
            </a:extLst>
          </p:cNvPr>
          <p:cNvSpPr>
            <a:spLocks noGrp="1"/>
          </p:cNvSpPr>
          <p:nvPr>
            <p:ph type="title"/>
          </p:nvPr>
        </p:nvSpPr>
        <p:spPr/>
        <p:txBody>
          <a:bodyPr/>
          <a:lstStyle/>
          <a:p>
            <a:r>
              <a:rPr lang="en-CA" dirty="0"/>
              <a:t>Monolithic architecture</a:t>
            </a:r>
          </a:p>
        </p:txBody>
      </p:sp>
      <p:sp>
        <p:nvSpPr>
          <p:cNvPr id="3" name="Text Placeholder 2">
            <a:extLst>
              <a:ext uri="{FF2B5EF4-FFF2-40B4-BE49-F238E27FC236}">
                <a16:creationId xmlns:a16="http://schemas.microsoft.com/office/drawing/2014/main" id="{58DE268D-B259-4CA5-B2CD-4185D2F00C01}"/>
              </a:ext>
            </a:extLst>
          </p:cNvPr>
          <p:cNvSpPr>
            <a:spLocks noGrp="1"/>
          </p:cNvSpPr>
          <p:nvPr>
            <p:ph type="body" idx="1"/>
          </p:nvPr>
        </p:nvSpPr>
        <p:spPr>
          <a:xfrm>
            <a:off x="457201" y="1081088"/>
            <a:ext cx="3317358" cy="3532476"/>
          </a:xfrm>
        </p:spPr>
        <p:txBody>
          <a:bodyPr/>
          <a:lstStyle/>
          <a:p>
            <a:pPr marL="114300" indent="0" algn="l">
              <a:buNone/>
            </a:pPr>
            <a:r>
              <a:rPr lang="en-US" sz="1800" b="0" i="0" u="none" strike="noStrike" baseline="0" dirty="0">
                <a:solidFill>
                  <a:srgbClr val="000000"/>
                </a:solidFill>
                <a:latin typeface="+mj-lt"/>
              </a:rPr>
              <a:t>In a </a:t>
            </a:r>
            <a:r>
              <a:rPr lang="en-US" sz="1800" b="1" i="0" u="none" strike="noStrike" baseline="0" dirty="0">
                <a:solidFill>
                  <a:srgbClr val="009A9A"/>
                </a:solidFill>
                <a:latin typeface="+mj-lt"/>
              </a:rPr>
              <a:t>monolithic architecture</a:t>
            </a:r>
            <a:r>
              <a:rPr lang="en-US" sz="1800" dirty="0">
                <a:solidFill>
                  <a:srgbClr val="000000"/>
                </a:solidFill>
                <a:latin typeface="+mj-lt"/>
              </a:rPr>
              <a:t> </a:t>
            </a:r>
            <a:r>
              <a:rPr lang="en-US" sz="1800" b="0" i="0" u="none" strike="noStrike" baseline="0" dirty="0">
                <a:solidFill>
                  <a:srgbClr val="000000"/>
                </a:solidFill>
                <a:latin typeface="+mj-lt"/>
              </a:rPr>
              <a:t>the code base—encompassing, HTML, CSS, JavaScript, and whatever server-side language files are being used.</a:t>
            </a:r>
          </a:p>
          <a:p>
            <a:pPr marL="114300" indent="0" algn="l">
              <a:buNone/>
            </a:pPr>
            <a:r>
              <a:rPr lang="en-US" sz="1800" b="0" i="0" u="none" strike="noStrike" baseline="0" dirty="0">
                <a:latin typeface="+mj-lt"/>
              </a:rPr>
              <a:t>Such an architecture, with dozens if not hundreds of dependencies, is difficult to understand, test, maintain, and expand.</a:t>
            </a:r>
          </a:p>
        </p:txBody>
      </p:sp>
      <p:pic>
        <p:nvPicPr>
          <p:cNvPr id="5" name="Picture 4" descr="FIGURE 17.3 Monolithic architecture">
            <a:extLst>
              <a:ext uri="{FF2B5EF4-FFF2-40B4-BE49-F238E27FC236}">
                <a16:creationId xmlns:a16="http://schemas.microsoft.com/office/drawing/2014/main" id="{3879DDBD-88E9-4271-90C6-F98952BEC863}"/>
              </a:ext>
            </a:extLst>
          </p:cNvPr>
          <p:cNvPicPr>
            <a:picLocks noChangeAspect="1"/>
          </p:cNvPicPr>
          <p:nvPr/>
        </p:nvPicPr>
        <p:blipFill>
          <a:blip r:embed="rId2"/>
          <a:stretch>
            <a:fillRect/>
          </a:stretch>
        </p:blipFill>
        <p:spPr>
          <a:xfrm>
            <a:off x="3902149" y="1081087"/>
            <a:ext cx="4784651" cy="3739871"/>
          </a:xfrm>
          <a:prstGeom prst="rect">
            <a:avLst/>
          </a:prstGeom>
        </p:spPr>
      </p:pic>
    </p:spTree>
    <p:extLst>
      <p:ext uri="{BB962C8B-B14F-4D97-AF65-F5344CB8AC3E}">
        <p14:creationId xmlns:p14="http://schemas.microsoft.com/office/powerpoint/2010/main" val="13397166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E4734-B2B9-432F-A22B-D83C5921C0B1}"/>
              </a:ext>
            </a:extLst>
          </p:cNvPr>
          <p:cNvSpPr>
            <a:spLocks noGrp="1"/>
          </p:cNvSpPr>
          <p:nvPr>
            <p:ph type="title"/>
          </p:nvPr>
        </p:nvSpPr>
        <p:spPr/>
        <p:txBody>
          <a:bodyPr/>
          <a:lstStyle/>
          <a:p>
            <a:r>
              <a:rPr lang="en-CA" dirty="0"/>
              <a:t>Microservice architecture</a:t>
            </a:r>
          </a:p>
        </p:txBody>
      </p:sp>
      <p:sp>
        <p:nvSpPr>
          <p:cNvPr id="3" name="Text Placeholder 2">
            <a:extLst>
              <a:ext uri="{FF2B5EF4-FFF2-40B4-BE49-F238E27FC236}">
                <a16:creationId xmlns:a16="http://schemas.microsoft.com/office/drawing/2014/main" id="{58DE268D-B259-4CA5-B2CD-4185D2F00C01}"/>
              </a:ext>
            </a:extLst>
          </p:cNvPr>
          <p:cNvSpPr>
            <a:spLocks noGrp="1"/>
          </p:cNvSpPr>
          <p:nvPr>
            <p:ph type="body" idx="1"/>
          </p:nvPr>
        </p:nvSpPr>
        <p:spPr>
          <a:xfrm>
            <a:off x="457201" y="1081088"/>
            <a:ext cx="3317358" cy="3532476"/>
          </a:xfrm>
        </p:spPr>
        <p:txBody>
          <a:bodyPr/>
          <a:lstStyle/>
          <a:p>
            <a:pPr marL="114300" indent="0" algn="l">
              <a:buNone/>
            </a:pPr>
            <a:r>
              <a:rPr lang="en-US" sz="1800" b="1" dirty="0">
                <a:solidFill>
                  <a:srgbClr val="009A9A"/>
                </a:solidFill>
                <a:latin typeface="+mj-lt"/>
              </a:rPr>
              <a:t>M</a:t>
            </a:r>
            <a:r>
              <a:rPr lang="en-US" sz="1800" b="1" i="0" u="none" strike="noStrike" baseline="0" dirty="0">
                <a:solidFill>
                  <a:srgbClr val="009A9A"/>
                </a:solidFill>
                <a:latin typeface="+mj-lt"/>
              </a:rPr>
              <a:t>icroservice architecture</a:t>
            </a:r>
            <a:r>
              <a:rPr lang="en-US" sz="1800" b="0" i="0" u="none" strike="noStrike" baseline="0" dirty="0">
                <a:solidFill>
                  <a:srgbClr val="000000"/>
                </a:solidFill>
                <a:latin typeface="+mj-lt"/>
              </a:rPr>
              <a:t>—disaggregates the single monolith into a system comprising many small, well-defined modules, scripts or </a:t>
            </a:r>
            <a:r>
              <a:rPr lang="en-CA" sz="1800" b="0" i="0" u="none" strike="noStrike" baseline="0" dirty="0">
                <a:solidFill>
                  <a:srgbClr val="000000"/>
                </a:solidFill>
                <a:latin typeface="+mj-lt"/>
              </a:rPr>
              <a:t>programs.</a:t>
            </a:r>
          </a:p>
          <a:p>
            <a:pPr marL="114300" indent="0" algn="l">
              <a:buNone/>
            </a:pPr>
            <a:br>
              <a:rPr lang="en-CA" sz="1800" b="0" i="0" u="none" strike="noStrike" baseline="0" dirty="0">
                <a:solidFill>
                  <a:srgbClr val="000000"/>
                </a:solidFill>
                <a:latin typeface="+mj-lt"/>
              </a:rPr>
            </a:br>
            <a:r>
              <a:rPr lang="en-US" sz="1800" b="0" i="0" u="none" strike="noStrike" baseline="0" dirty="0">
                <a:latin typeface="+mj-lt"/>
              </a:rPr>
              <a:t>The advantages of a microservice architecture is that it encourages distributed, non-centralized code bases and teams.</a:t>
            </a:r>
          </a:p>
        </p:txBody>
      </p:sp>
      <p:pic>
        <p:nvPicPr>
          <p:cNvPr id="6" name="Picture 5" descr="FIGURE 17.4 Microservice architecture">
            <a:extLst>
              <a:ext uri="{FF2B5EF4-FFF2-40B4-BE49-F238E27FC236}">
                <a16:creationId xmlns:a16="http://schemas.microsoft.com/office/drawing/2014/main" id="{55F852E5-CB94-4411-9D8B-E03D90A04229}"/>
              </a:ext>
            </a:extLst>
          </p:cNvPr>
          <p:cNvPicPr>
            <a:picLocks noChangeAspect="1"/>
          </p:cNvPicPr>
          <p:nvPr/>
        </p:nvPicPr>
        <p:blipFill>
          <a:blip r:embed="rId2"/>
          <a:stretch>
            <a:fillRect/>
          </a:stretch>
        </p:blipFill>
        <p:spPr>
          <a:xfrm>
            <a:off x="4006036" y="984487"/>
            <a:ext cx="4680763" cy="3715104"/>
          </a:xfrm>
          <a:prstGeom prst="rect">
            <a:avLst/>
          </a:prstGeom>
        </p:spPr>
      </p:pic>
    </p:spTree>
    <p:extLst>
      <p:ext uri="{BB962C8B-B14F-4D97-AF65-F5344CB8AC3E}">
        <p14:creationId xmlns:p14="http://schemas.microsoft.com/office/powerpoint/2010/main" val="3103832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2BE84-556F-456E-BBF4-EDF32473A545}"/>
              </a:ext>
            </a:extLst>
          </p:cNvPr>
          <p:cNvSpPr>
            <a:spLocks noGrp="1"/>
          </p:cNvSpPr>
          <p:nvPr>
            <p:ph type="title"/>
          </p:nvPr>
        </p:nvSpPr>
        <p:spPr/>
        <p:txBody>
          <a:bodyPr/>
          <a:lstStyle/>
          <a:p>
            <a:r>
              <a:rPr lang="en-CA" dirty="0"/>
              <a:t>Domain Name Administration</a:t>
            </a:r>
          </a:p>
        </p:txBody>
      </p:sp>
      <p:sp>
        <p:nvSpPr>
          <p:cNvPr id="3" name="Text Placeholder 2">
            <a:extLst>
              <a:ext uri="{FF2B5EF4-FFF2-40B4-BE49-F238E27FC236}">
                <a16:creationId xmlns:a16="http://schemas.microsoft.com/office/drawing/2014/main" id="{0D48AE47-7F35-440F-A76A-F1B131B98044}"/>
              </a:ext>
            </a:extLst>
          </p:cNvPr>
          <p:cNvSpPr>
            <a:spLocks noGrp="1"/>
          </p:cNvSpPr>
          <p:nvPr>
            <p:ph type="body" idx="1"/>
          </p:nvPr>
        </p:nvSpPr>
        <p:spPr>
          <a:xfrm>
            <a:off x="457201" y="1081088"/>
            <a:ext cx="4423144" cy="3532476"/>
          </a:xfrm>
        </p:spPr>
        <p:txBody>
          <a:bodyPr/>
          <a:lstStyle/>
          <a:p>
            <a:pPr marL="114300" indent="0" algn="l">
              <a:buNone/>
            </a:pPr>
            <a:r>
              <a:rPr lang="en-US" sz="1800" b="0" i="0" u="none" strike="noStrike" baseline="0" dirty="0">
                <a:latin typeface="+mj-lt"/>
              </a:rPr>
              <a:t>How to take ownership of a domain and then associate it with your preferred method of hosting is all facilitated through the domain name system (DNS) first covered back in Chapter 2.</a:t>
            </a:r>
          </a:p>
          <a:p>
            <a:pPr marL="114300" indent="0" algn="l">
              <a:buNone/>
            </a:pPr>
            <a:r>
              <a:rPr lang="en-US" sz="1800" b="0" i="0" u="none" strike="noStrike" baseline="0" dirty="0">
                <a:latin typeface="+mj-lt"/>
              </a:rPr>
              <a:t>The details about managing a domain name for your site require that you understand the parties involved in a DNS resolution request as shown in </a:t>
            </a:r>
            <a:r>
              <a:rPr lang="en-US" sz="1800" b="1" i="0" u="none" strike="noStrike" baseline="0" dirty="0">
                <a:latin typeface="+mj-lt"/>
              </a:rPr>
              <a:t>Figure 2.8</a:t>
            </a:r>
            <a:r>
              <a:rPr lang="en-US" sz="1800" b="0" i="0" u="none" strike="noStrike" baseline="0" dirty="0">
                <a:latin typeface="+mj-lt"/>
              </a:rPr>
              <a:t>.</a:t>
            </a:r>
          </a:p>
          <a:p>
            <a:pPr marL="114300" indent="0" algn="l">
              <a:buNone/>
            </a:pPr>
            <a:endParaRPr lang="en-CA" dirty="0">
              <a:latin typeface="+mj-lt"/>
            </a:endParaRPr>
          </a:p>
        </p:txBody>
      </p:sp>
      <p:pic>
        <p:nvPicPr>
          <p:cNvPr id="11" name="Picture 10" descr="FIGURE 2.8 - illustrating domain registration">
            <a:extLst>
              <a:ext uri="{FF2B5EF4-FFF2-40B4-BE49-F238E27FC236}">
                <a16:creationId xmlns:a16="http://schemas.microsoft.com/office/drawing/2014/main" id="{138789FA-D2F8-4EA9-8985-33B47E1D7BA1}"/>
              </a:ext>
            </a:extLst>
          </p:cNvPr>
          <p:cNvPicPr>
            <a:picLocks noChangeAspect="1"/>
          </p:cNvPicPr>
          <p:nvPr/>
        </p:nvPicPr>
        <p:blipFill>
          <a:blip r:embed="rId2"/>
          <a:stretch>
            <a:fillRect/>
          </a:stretch>
        </p:blipFill>
        <p:spPr>
          <a:xfrm>
            <a:off x="5061098" y="1205925"/>
            <a:ext cx="3625702" cy="3506514"/>
          </a:xfrm>
          <a:prstGeom prst="rect">
            <a:avLst/>
          </a:prstGeom>
        </p:spPr>
      </p:pic>
    </p:spTree>
    <p:extLst>
      <p:ext uri="{BB962C8B-B14F-4D97-AF65-F5344CB8AC3E}">
        <p14:creationId xmlns:p14="http://schemas.microsoft.com/office/powerpoint/2010/main" val="592388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4E85D-F368-4642-A82C-66B5FA7275F1}"/>
              </a:ext>
            </a:extLst>
          </p:cNvPr>
          <p:cNvSpPr>
            <a:spLocks noGrp="1"/>
          </p:cNvSpPr>
          <p:nvPr>
            <p:ph type="title"/>
          </p:nvPr>
        </p:nvSpPr>
        <p:spPr/>
        <p:txBody>
          <a:bodyPr/>
          <a:lstStyle/>
          <a:p>
            <a:r>
              <a:rPr lang="en-CA" dirty="0"/>
              <a:t>WHOIS</a:t>
            </a:r>
          </a:p>
        </p:txBody>
      </p:sp>
      <p:sp>
        <p:nvSpPr>
          <p:cNvPr id="3" name="Text Placeholder 2">
            <a:extLst>
              <a:ext uri="{FF2B5EF4-FFF2-40B4-BE49-F238E27FC236}">
                <a16:creationId xmlns:a16="http://schemas.microsoft.com/office/drawing/2014/main" id="{DBCBFD32-7980-416A-B9E2-B01D91AA3CD2}"/>
              </a:ext>
            </a:extLst>
          </p:cNvPr>
          <p:cNvSpPr>
            <a:spLocks noGrp="1"/>
          </p:cNvSpPr>
          <p:nvPr>
            <p:ph type="body" idx="1"/>
          </p:nvPr>
        </p:nvSpPr>
        <p:spPr>
          <a:xfrm>
            <a:off x="457201" y="1081088"/>
            <a:ext cx="3168502" cy="3532476"/>
          </a:xfrm>
        </p:spPr>
        <p:txBody>
          <a:bodyPr/>
          <a:lstStyle/>
          <a:p>
            <a:pPr marL="114300" indent="0" algn="l">
              <a:buNone/>
            </a:pPr>
            <a:r>
              <a:rPr lang="en-US" sz="1800" dirty="0">
                <a:latin typeface="+mj-lt"/>
              </a:rPr>
              <a:t>R</a:t>
            </a:r>
            <a:r>
              <a:rPr lang="en-US" sz="1800" b="0" i="0" u="none" strike="noStrike" baseline="0" dirty="0">
                <a:latin typeface="+mj-lt"/>
              </a:rPr>
              <a:t>egistrars must collect and maintain your information in a database</a:t>
            </a:r>
            <a:r>
              <a:rPr lang="en-CA" sz="1800" b="0" i="0" u="none" strike="noStrike" baseline="0" dirty="0">
                <a:latin typeface="+mj-lt"/>
              </a:rPr>
              <a:t>. </a:t>
            </a:r>
            <a:r>
              <a:rPr lang="en-US" sz="1800" b="0" i="0" u="none" strike="noStrike" baseline="0" dirty="0">
                <a:latin typeface="+mj-lt"/>
              </a:rPr>
              <a:t>Anyone can try and find out who owns a domain by running the WHOIS command and reading the output. </a:t>
            </a:r>
          </a:p>
          <a:p>
            <a:pPr marL="114300" indent="0">
              <a:buNone/>
            </a:pPr>
            <a:r>
              <a:rPr lang="en-US" sz="1800" dirty="0">
                <a:latin typeface="+mj-lt"/>
              </a:rPr>
              <a:t>Your </a:t>
            </a:r>
            <a:r>
              <a:rPr lang="en-US" sz="1800" b="0" i="0" u="none" strike="noStrike" baseline="0" dirty="0">
                <a:latin typeface="+mj-lt"/>
              </a:rPr>
              <a:t>registration agreement requires you to provide accurate information to WHOIS information.</a:t>
            </a:r>
            <a:endParaRPr lang="en-CA" dirty="0">
              <a:latin typeface="+mj-lt"/>
            </a:endParaRPr>
          </a:p>
        </p:txBody>
      </p:sp>
      <p:pic>
        <p:nvPicPr>
          <p:cNvPr id="5" name="Picture 4" descr="FIGURE 17.5 Illustration of the registrant information available to anyone in the WHOIS&#10;system">
            <a:extLst>
              <a:ext uri="{FF2B5EF4-FFF2-40B4-BE49-F238E27FC236}">
                <a16:creationId xmlns:a16="http://schemas.microsoft.com/office/drawing/2014/main" id="{322D02E9-02AE-4765-B539-DE1910B6BE66}"/>
              </a:ext>
            </a:extLst>
          </p:cNvPr>
          <p:cNvPicPr>
            <a:picLocks noChangeAspect="1"/>
          </p:cNvPicPr>
          <p:nvPr/>
        </p:nvPicPr>
        <p:blipFill>
          <a:blip r:embed="rId2"/>
          <a:stretch>
            <a:fillRect/>
          </a:stretch>
        </p:blipFill>
        <p:spPr>
          <a:xfrm>
            <a:off x="3709065" y="1081087"/>
            <a:ext cx="4977735" cy="3532475"/>
          </a:xfrm>
          <a:prstGeom prst="rect">
            <a:avLst/>
          </a:prstGeom>
        </p:spPr>
      </p:pic>
    </p:spTree>
    <p:extLst>
      <p:ext uri="{BB962C8B-B14F-4D97-AF65-F5344CB8AC3E}">
        <p14:creationId xmlns:p14="http://schemas.microsoft.com/office/powerpoint/2010/main" val="37320186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51536-FED3-4BDF-BDB8-AEE0943FB59F}"/>
              </a:ext>
            </a:extLst>
          </p:cNvPr>
          <p:cNvSpPr>
            <a:spLocks noGrp="1"/>
          </p:cNvSpPr>
          <p:nvPr>
            <p:ph type="title"/>
          </p:nvPr>
        </p:nvSpPr>
        <p:spPr/>
        <p:txBody>
          <a:bodyPr/>
          <a:lstStyle/>
          <a:p>
            <a:r>
              <a:rPr lang="en-CA" dirty="0"/>
              <a:t>Private Registration</a:t>
            </a:r>
          </a:p>
        </p:txBody>
      </p:sp>
      <p:sp>
        <p:nvSpPr>
          <p:cNvPr id="3" name="Text Placeholder 2">
            <a:extLst>
              <a:ext uri="{FF2B5EF4-FFF2-40B4-BE49-F238E27FC236}">
                <a16:creationId xmlns:a16="http://schemas.microsoft.com/office/drawing/2014/main" id="{C3AABCE6-6E06-43B4-BB18-99FAB352DB3F}"/>
              </a:ext>
            </a:extLst>
          </p:cNvPr>
          <p:cNvSpPr>
            <a:spLocks noGrp="1"/>
          </p:cNvSpPr>
          <p:nvPr>
            <p:ph type="body" idx="1"/>
          </p:nvPr>
        </p:nvSpPr>
        <p:spPr>
          <a:xfrm>
            <a:off x="457201" y="1091721"/>
            <a:ext cx="4020816" cy="3532476"/>
          </a:xfrm>
        </p:spPr>
        <p:txBody>
          <a:bodyPr/>
          <a:lstStyle/>
          <a:p>
            <a:pPr marL="114300" indent="0" algn="l">
              <a:buNone/>
            </a:pPr>
            <a:r>
              <a:rPr lang="en-US" dirty="0">
                <a:latin typeface="+mj-lt"/>
              </a:rPr>
              <a:t>M</a:t>
            </a:r>
            <a:r>
              <a:rPr lang="en-US" b="0" i="0" u="none" strike="noStrike" baseline="0" dirty="0">
                <a:latin typeface="+mj-lt"/>
              </a:rPr>
              <a:t>any registrars provide private registration services, which broker a deal with a private company as an intermediary</a:t>
            </a:r>
          </a:p>
          <a:p>
            <a:pPr marL="114300" indent="0" algn="l">
              <a:buNone/>
            </a:pPr>
            <a:r>
              <a:rPr lang="en-US" b="0" i="0" u="none" strike="noStrike" baseline="0" dirty="0">
                <a:latin typeface="+mj-lt"/>
              </a:rPr>
              <a:t>These third-party companies use their own contact information in the WHOIS system, keeping your contact information hidden from stalkers, spammers, and other threats.</a:t>
            </a:r>
          </a:p>
          <a:p>
            <a:pPr marL="114300" indent="0" algn="l">
              <a:buNone/>
            </a:pPr>
            <a:r>
              <a:rPr lang="en-US" dirty="0">
                <a:latin typeface="+mj-lt"/>
              </a:rPr>
              <a:t>Private registrants will turn your information over to authorities upon request</a:t>
            </a:r>
            <a:endParaRPr lang="en-CA" dirty="0">
              <a:latin typeface="+mj-lt"/>
            </a:endParaRPr>
          </a:p>
        </p:txBody>
      </p:sp>
      <p:pic>
        <p:nvPicPr>
          <p:cNvPr id="5" name="Picture 4" descr="FIGURE 17.6 Illustration of a private registration through a third party">
            <a:extLst>
              <a:ext uri="{FF2B5EF4-FFF2-40B4-BE49-F238E27FC236}">
                <a16:creationId xmlns:a16="http://schemas.microsoft.com/office/drawing/2014/main" id="{4118B0B3-E134-4737-99D0-BB3B138EC170}"/>
              </a:ext>
            </a:extLst>
          </p:cNvPr>
          <p:cNvPicPr>
            <a:picLocks noChangeAspect="1"/>
          </p:cNvPicPr>
          <p:nvPr/>
        </p:nvPicPr>
        <p:blipFill>
          <a:blip r:embed="rId2"/>
          <a:stretch>
            <a:fillRect/>
          </a:stretch>
        </p:blipFill>
        <p:spPr>
          <a:xfrm>
            <a:off x="4478016" y="1081088"/>
            <a:ext cx="4208784" cy="3532476"/>
          </a:xfrm>
          <a:prstGeom prst="rect">
            <a:avLst/>
          </a:prstGeom>
        </p:spPr>
      </p:pic>
    </p:spTree>
    <p:extLst>
      <p:ext uri="{BB962C8B-B14F-4D97-AF65-F5344CB8AC3E}">
        <p14:creationId xmlns:p14="http://schemas.microsoft.com/office/powerpoint/2010/main" val="2095144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6EFDD-B3F5-4ED7-80E5-DFF754DBF831}"/>
              </a:ext>
            </a:extLst>
          </p:cNvPr>
          <p:cNvSpPr>
            <a:spLocks noGrp="1"/>
          </p:cNvSpPr>
          <p:nvPr>
            <p:ph type="title"/>
          </p:nvPr>
        </p:nvSpPr>
        <p:spPr/>
        <p:txBody>
          <a:bodyPr/>
          <a:lstStyle/>
          <a:p>
            <a:r>
              <a:rPr lang="en-CA" dirty="0"/>
              <a:t>Updating the Name Servers</a:t>
            </a:r>
          </a:p>
        </p:txBody>
      </p:sp>
      <p:sp>
        <p:nvSpPr>
          <p:cNvPr id="3" name="Text Placeholder 2">
            <a:extLst>
              <a:ext uri="{FF2B5EF4-FFF2-40B4-BE49-F238E27FC236}">
                <a16:creationId xmlns:a16="http://schemas.microsoft.com/office/drawing/2014/main" id="{178F052A-20F6-45FC-AF0A-E6FE696F5080}"/>
              </a:ext>
            </a:extLst>
          </p:cNvPr>
          <p:cNvSpPr>
            <a:spLocks noGrp="1"/>
          </p:cNvSpPr>
          <p:nvPr>
            <p:ph type="body" idx="1"/>
          </p:nvPr>
        </p:nvSpPr>
        <p:spPr/>
        <p:txBody>
          <a:bodyPr/>
          <a:lstStyle/>
          <a:p>
            <a:pPr marL="114300" indent="0">
              <a:buNone/>
            </a:pPr>
            <a:r>
              <a:rPr lang="en-US" sz="1800" b="0" i="0" u="none" strike="noStrike" baseline="0" dirty="0">
                <a:latin typeface="+mj-lt"/>
              </a:rPr>
              <a:t>Registrars will typically point your domain at their own temporary landing pages by default until you are ready.</a:t>
            </a:r>
          </a:p>
          <a:p>
            <a:pPr marL="114300" indent="0">
              <a:buNone/>
            </a:pPr>
            <a:r>
              <a:rPr lang="en-US" sz="1800" b="0" i="0" u="none" strike="noStrike" baseline="0" dirty="0">
                <a:latin typeface="+mj-lt"/>
              </a:rPr>
              <a:t>When you finally do purchase hosting (described in the next section), you will simply associate your new host's name servers with your domain on the registrar’s </a:t>
            </a:r>
            <a:r>
              <a:rPr lang="en-CA" sz="1800" b="0" i="0" u="none" strike="noStrike" baseline="0" dirty="0">
                <a:latin typeface="+mj-lt"/>
              </a:rPr>
              <a:t>name servers.</a:t>
            </a:r>
          </a:p>
          <a:p>
            <a:pPr marL="114300" indent="0" algn="l">
              <a:buNone/>
            </a:pPr>
            <a:r>
              <a:rPr lang="en-US" sz="1800" b="0" i="0" u="none" strike="noStrike" baseline="0" dirty="0">
                <a:latin typeface="+mj-lt"/>
              </a:rPr>
              <a:t>When you update your name server, the registrar, on your behalf, updates your name server records on the top-level domain (TLD) name servers, thereby starting the process of updating your domain name for anyone who types it.</a:t>
            </a:r>
            <a:endParaRPr lang="en-CA" dirty="0">
              <a:latin typeface="+mj-lt"/>
            </a:endParaRPr>
          </a:p>
        </p:txBody>
      </p:sp>
    </p:spTree>
    <p:extLst>
      <p:ext uri="{BB962C8B-B14F-4D97-AF65-F5344CB8AC3E}">
        <p14:creationId xmlns:p14="http://schemas.microsoft.com/office/powerpoint/2010/main" val="2709641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C5B15-13BF-4A4B-A783-BB7A704EA19A}"/>
              </a:ext>
            </a:extLst>
          </p:cNvPr>
          <p:cNvSpPr>
            <a:spLocks noGrp="1"/>
          </p:cNvSpPr>
          <p:nvPr>
            <p:ph type="title"/>
          </p:nvPr>
        </p:nvSpPr>
        <p:spPr/>
        <p:txBody>
          <a:bodyPr/>
          <a:lstStyle/>
          <a:p>
            <a:r>
              <a:rPr lang="en-CA" dirty="0"/>
              <a:t>Checking Name Servers</a:t>
            </a:r>
          </a:p>
        </p:txBody>
      </p:sp>
      <p:sp>
        <p:nvSpPr>
          <p:cNvPr id="3" name="Text Placeholder 2">
            <a:extLst>
              <a:ext uri="{FF2B5EF4-FFF2-40B4-BE49-F238E27FC236}">
                <a16:creationId xmlns:a16="http://schemas.microsoft.com/office/drawing/2014/main" id="{8FC9466B-B5FF-4A50-B816-C7209791B564}"/>
              </a:ext>
            </a:extLst>
          </p:cNvPr>
          <p:cNvSpPr>
            <a:spLocks noGrp="1"/>
          </p:cNvSpPr>
          <p:nvPr>
            <p:ph type="body" idx="1"/>
          </p:nvPr>
        </p:nvSpPr>
        <p:spPr>
          <a:xfrm>
            <a:off x="457200" y="1081088"/>
            <a:ext cx="3296093" cy="1696226"/>
          </a:xfrm>
        </p:spPr>
        <p:txBody>
          <a:bodyPr/>
          <a:lstStyle/>
          <a:p>
            <a:pPr marL="114300" indent="0" algn="l">
              <a:buNone/>
            </a:pPr>
            <a:r>
              <a:rPr lang="en-US" b="0" i="0" u="none" strike="noStrike" baseline="0" dirty="0">
                <a:latin typeface="+mj-lt"/>
              </a:rPr>
              <a:t>Updating records in DNS may require at least 48 hours to ensure that the changes have propagated throughout the system. With so long to wait, you must be able to confirm that the changes are correct </a:t>
            </a:r>
            <a:r>
              <a:rPr lang="en-US" b="1" i="0" u="none" strike="noStrike" baseline="0" dirty="0">
                <a:latin typeface="+mj-lt"/>
              </a:rPr>
              <a:t>before</a:t>
            </a:r>
            <a:r>
              <a:rPr lang="en-US" b="0" i="0" u="none" strike="noStrike" baseline="0" dirty="0">
                <a:latin typeface="+mj-lt"/>
              </a:rPr>
              <a:t> that 48-hour window.</a:t>
            </a:r>
          </a:p>
          <a:p>
            <a:pPr marL="114300" indent="0" algn="l">
              <a:buNone/>
            </a:pPr>
            <a:r>
              <a:rPr lang="en-CA" b="0" i="0" u="none" strike="noStrike" baseline="0" dirty="0">
                <a:latin typeface="+mj-lt"/>
              </a:rPr>
              <a:t>Linux has some helpful </a:t>
            </a:r>
            <a:r>
              <a:rPr lang="en-US" b="0" i="0" u="none" strike="noStrike" baseline="0" dirty="0">
                <a:latin typeface="+mj-lt"/>
              </a:rPr>
              <a:t>command-line tools to facilitate name server queries such as </a:t>
            </a:r>
            <a:r>
              <a:rPr lang="en-US" b="1" i="0" u="none" strike="noStrike" baseline="0" dirty="0" err="1">
                <a:latin typeface="+mj-lt"/>
              </a:rPr>
              <a:t>nslookup</a:t>
            </a:r>
            <a:r>
              <a:rPr lang="en-US" b="0" i="0" u="none" strike="noStrike" baseline="0" dirty="0">
                <a:latin typeface="+mj-lt"/>
              </a:rPr>
              <a:t> and </a:t>
            </a:r>
            <a:r>
              <a:rPr lang="en-US" b="1" i="0" u="none" strike="noStrike" baseline="0" dirty="0">
                <a:latin typeface="+mj-lt"/>
              </a:rPr>
              <a:t>dig</a:t>
            </a:r>
            <a:r>
              <a:rPr lang="en-US" b="0" i="0" u="none" strike="noStrike" baseline="0" dirty="0">
                <a:latin typeface="+mj-lt"/>
              </a:rPr>
              <a:t>.</a:t>
            </a:r>
            <a:endParaRPr lang="en-CA" sz="1400" dirty="0">
              <a:latin typeface="+mj-lt"/>
            </a:endParaRPr>
          </a:p>
        </p:txBody>
      </p:sp>
      <p:pic>
        <p:nvPicPr>
          <p:cNvPr id="5" name="Picture 4" descr="FIGURE 17.7 Annotated usage of the dig command">
            <a:extLst>
              <a:ext uri="{FF2B5EF4-FFF2-40B4-BE49-F238E27FC236}">
                <a16:creationId xmlns:a16="http://schemas.microsoft.com/office/drawing/2014/main" id="{790A0A49-BE8F-486E-BA73-1BD078E14B03}"/>
              </a:ext>
            </a:extLst>
          </p:cNvPr>
          <p:cNvPicPr>
            <a:picLocks noChangeAspect="1"/>
          </p:cNvPicPr>
          <p:nvPr/>
        </p:nvPicPr>
        <p:blipFill>
          <a:blip r:embed="rId2"/>
          <a:stretch>
            <a:fillRect/>
          </a:stretch>
        </p:blipFill>
        <p:spPr>
          <a:xfrm>
            <a:off x="3753293" y="1703004"/>
            <a:ext cx="4933507" cy="2482900"/>
          </a:xfrm>
          <a:prstGeom prst="rect">
            <a:avLst/>
          </a:prstGeom>
        </p:spPr>
      </p:pic>
    </p:spTree>
    <p:extLst>
      <p:ext uri="{BB962C8B-B14F-4D97-AF65-F5344CB8AC3E}">
        <p14:creationId xmlns:p14="http://schemas.microsoft.com/office/powerpoint/2010/main" val="20511022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BEA96-E4C9-4A2F-AE39-BE9884FA68F1}"/>
              </a:ext>
            </a:extLst>
          </p:cNvPr>
          <p:cNvSpPr>
            <a:spLocks noGrp="1"/>
          </p:cNvSpPr>
          <p:nvPr>
            <p:ph type="title"/>
          </p:nvPr>
        </p:nvSpPr>
        <p:spPr/>
        <p:txBody>
          <a:bodyPr/>
          <a:lstStyle/>
          <a:p>
            <a:r>
              <a:rPr lang="en-CA" dirty="0"/>
              <a:t>DNS Record Types</a:t>
            </a:r>
          </a:p>
        </p:txBody>
      </p:sp>
      <p:sp>
        <p:nvSpPr>
          <p:cNvPr id="3" name="Text Placeholder 2">
            <a:extLst>
              <a:ext uri="{FF2B5EF4-FFF2-40B4-BE49-F238E27FC236}">
                <a16:creationId xmlns:a16="http://schemas.microsoft.com/office/drawing/2014/main" id="{7B294938-0F70-4046-B8C5-C4778E62723A}"/>
              </a:ext>
            </a:extLst>
          </p:cNvPr>
          <p:cNvSpPr>
            <a:spLocks noGrp="1"/>
          </p:cNvSpPr>
          <p:nvPr>
            <p:ph type="body" idx="1"/>
          </p:nvPr>
        </p:nvSpPr>
        <p:spPr>
          <a:xfrm>
            <a:off x="457201" y="1081088"/>
            <a:ext cx="3466214" cy="3532476"/>
          </a:xfrm>
        </p:spPr>
        <p:txBody>
          <a:bodyPr/>
          <a:lstStyle/>
          <a:p>
            <a:pPr marL="114300" indent="0">
              <a:buNone/>
            </a:pPr>
            <a:r>
              <a:rPr lang="en-US" sz="1800" b="0" i="0" u="none" strike="noStrike" baseline="0" dirty="0">
                <a:solidFill>
                  <a:srgbClr val="000000"/>
                </a:solidFill>
                <a:latin typeface="+mj-lt"/>
              </a:rPr>
              <a:t>In practice, all of a domain’s records are stored in a single file called the DNS </a:t>
            </a:r>
            <a:r>
              <a:rPr lang="en-US" sz="1800" b="1" i="0" u="none" strike="noStrike" baseline="0" dirty="0">
                <a:solidFill>
                  <a:srgbClr val="009A9A"/>
                </a:solidFill>
                <a:latin typeface="+mj-lt"/>
              </a:rPr>
              <a:t>zone file</a:t>
            </a:r>
            <a:r>
              <a:rPr lang="en-US" sz="1800" b="0" i="0" u="none" strike="noStrike" baseline="0" dirty="0">
                <a:solidFill>
                  <a:srgbClr val="000000"/>
                </a:solidFill>
                <a:latin typeface="+mj-lt"/>
              </a:rPr>
              <a:t>.</a:t>
            </a:r>
          </a:p>
          <a:p>
            <a:pPr marL="114300" indent="0" algn="l">
              <a:buNone/>
            </a:pPr>
            <a:r>
              <a:rPr lang="en-CA" sz="1800" b="0" i="0" u="none" strike="noStrike" baseline="0" dirty="0">
                <a:latin typeface="+mj-lt"/>
              </a:rPr>
              <a:t>Typically </a:t>
            </a:r>
            <a:r>
              <a:rPr lang="en-US" sz="1800" b="0" i="0" u="none" strike="noStrike" baseline="0" dirty="0">
                <a:latin typeface="+mj-lt"/>
              </a:rPr>
              <a:t>the DNS zone file is administered through a web interface on your host that lets you set one record at a time.</a:t>
            </a:r>
            <a:endParaRPr lang="en-CA" dirty="0">
              <a:latin typeface="+mj-lt"/>
            </a:endParaRPr>
          </a:p>
        </p:txBody>
      </p:sp>
      <p:pic>
        <p:nvPicPr>
          <p:cNvPr id="5" name="Picture 4" descr="FIGURE 17.8 Illustration of a zone file with A, AAAA, CName, MX, SOA, and SPF DNS&#10;records">
            <a:extLst>
              <a:ext uri="{FF2B5EF4-FFF2-40B4-BE49-F238E27FC236}">
                <a16:creationId xmlns:a16="http://schemas.microsoft.com/office/drawing/2014/main" id="{E8DE4369-7E60-40ED-B269-9CC0EFE032B4}"/>
              </a:ext>
            </a:extLst>
          </p:cNvPr>
          <p:cNvPicPr>
            <a:picLocks noChangeAspect="1"/>
          </p:cNvPicPr>
          <p:nvPr/>
        </p:nvPicPr>
        <p:blipFill>
          <a:blip r:embed="rId2"/>
          <a:stretch>
            <a:fillRect/>
          </a:stretch>
        </p:blipFill>
        <p:spPr>
          <a:xfrm>
            <a:off x="4072271" y="1081088"/>
            <a:ext cx="4455041" cy="3346567"/>
          </a:xfrm>
          <a:prstGeom prst="rect">
            <a:avLst/>
          </a:prstGeom>
        </p:spPr>
      </p:pic>
    </p:spTree>
    <p:extLst>
      <p:ext uri="{BB962C8B-B14F-4D97-AF65-F5344CB8AC3E}">
        <p14:creationId xmlns:p14="http://schemas.microsoft.com/office/powerpoint/2010/main" val="3013937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26912-0EAB-4423-A1C7-F402C0E715EB}"/>
              </a:ext>
            </a:extLst>
          </p:cNvPr>
          <p:cNvSpPr>
            <a:spLocks noGrp="1"/>
          </p:cNvSpPr>
          <p:nvPr>
            <p:ph type="title"/>
          </p:nvPr>
        </p:nvSpPr>
        <p:spPr/>
        <p:txBody>
          <a:bodyPr/>
          <a:lstStyle/>
          <a:p>
            <a:r>
              <a:rPr lang="en-CA" dirty="0"/>
              <a:t>Mapping Records</a:t>
            </a:r>
          </a:p>
        </p:txBody>
      </p:sp>
      <p:sp>
        <p:nvSpPr>
          <p:cNvPr id="3" name="Text Placeholder 2">
            <a:extLst>
              <a:ext uri="{FF2B5EF4-FFF2-40B4-BE49-F238E27FC236}">
                <a16:creationId xmlns:a16="http://schemas.microsoft.com/office/drawing/2014/main" id="{2BBB79B0-AAD1-41E7-B80A-F7BDC195D55F}"/>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A records </a:t>
            </a:r>
            <a:r>
              <a:rPr lang="en-US" sz="1800" b="0" i="0" u="none" strike="noStrike" baseline="0" dirty="0">
                <a:solidFill>
                  <a:srgbClr val="000000"/>
                </a:solidFill>
                <a:latin typeface="+mj-lt"/>
              </a:rPr>
              <a:t>and </a:t>
            </a:r>
            <a:r>
              <a:rPr lang="en-US" sz="1800" b="1" i="0" u="none" strike="noStrike" baseline="0" dirty="0">
                <a:solidFill>
                  <a:srgbClr val="009A9A"/>
                </a:solidFill>
                <a:latin typeface="+mj-lt"/>
              </a:rPr>
              <a:t>AAAA records </a:t>
            </a:r>
            <a:r>
              <a:rPr lang="en-US" sz="1800" b="0" i="0" u="none" strike="noStrike" baseline="0" dirty="0">
                <a:solidFill>
                  <a:srgbClr val="000000"/>
                </a:solidFill>
                <a:latin typeface="+mj-lt"/>
              </a:rPr>
              <a:t>are identical except </a:t>
            </a:r>
            <a:r>
              <a:rPr lang="en-US" sz="1800" b="0" i="1" u="none" strike="noStrike" baseline="0" dirty="0">
                <a:solidFill>
                  <a:srgbClr val="000000"/>
                </a:solidFill>
                <a:latin typeface="+mj-lt"/>
              </a:rPr>
              <a:t>A </a:t>
            </a:r>
            <a:r>
              <a:rPr lang="en-US" sz="1800" b="0" i="0" u="none" strike="noStrike" baseline="0" dirty="0">
                <a:solidFill>
                  <a:srgbClr val="000000"/>
                </a:solidFill>
                <a:latin typeface="+mj-lt"/>
              </a:rPr>
              <a:t>records use IPv4 addresses and </a:t>
            </a:r>
            <a:r>
              <a:rPr lang="en-CA" sz="1800" b="0" i="1" u="none" strike="noStrike" baseline="0" dirty="0">
                <a:solidFill>
                  <a:srgbClr val="000000"/>
                </a:solidFill>
                <a:latin typeface="+mj-lt"/>
              </a:rPr>
              <a:t>AAAA </a:t>
            </a:r>
            <a:r>
              <a:rPr lang="en-CA" sz="1800" b="0" i="0" u="none" strike="noStrike" baseline="0" dirty="0">
                <a:solidFill>
                  <a:srgbClr val="000000"/>
                </a:solidFill>
                <a:latin typeface="+mj-lt"/>
              </a:rPr>
              <a:t>records use IPv6. </a:t>
            </a:r>
            <a:r>
              <a:rPr lang="en-US" sz="1800" b="0" i="0" u="none" strike="noStrike" baseline="0" dirty="0">
                <a:latin typeface="+mj-lt"/>
              </a:rPr>
              <a:t>Both of them simply associate a hostname with an IP </a:t>
            </a:r>
            <a:r>
              <a:rPr lang="en-US" sz="1800" b="0" i="0" u="none" strike="noStrike" baseline="0" dirty="0">
                <a:solidFill>
                  <a:srgbClr val="000000"/>
                </a:solidFill>
                <a:latin typeface="+mj-lt"/>
              </a:rPr>
              <a:t>address. These are the most common entries and are used whenever a user requests a domain through a browser.</a:t>
            </a:r>
          </a:p>
          <a:p>
            <a:pPr marL="114300" indent="0" algn="l">
              <a:buNone/>
            </a:pPr>
            <a:r>
              <a:rPr lang="en-US" sz="1800" b="1" i="0" u="none" strike="noStrike" baseline="0" dirty="0">
                <a:solidFill>
                  <a:srgbClr val="009A9A"/>
                </a:solidFill>
                <a:latin typeface="+mj-lt"/>
              </a:rPr>
              <a:t>Canonical Name (</a:t>
            </a:r>
            <a:r>
              <a:rPr lang="en-US" sz="1800" b="1" i="0" u="none" strike="noStrike" baseline="0" dirty="0" err="1">
                <a:solidFill>
                  <a:srgbClr val="009A9A"/>
                </a:solidFill>
                <a:latin typeface="+mj-lt"/>
              </a:rPr>
              <a:t>CName</a:t>
            </a:r>
            <a:r>
              <a:rPr lang="en-US" sz="1800" b="1" i="0" u="none" strike="noStrike" baseline="0" dirty="0">
                <a:solidFill>
                  <a:srgbClr val="009A9A"/>
                </a:solidFill>
                <a:latin typeface="+mj-lt"/>
              </a:rPr>
              <a:t>) records </a:t>
            </a:r>
            <a:r>
              <a:rPr lang="en-US" sz="1800" b="0" i="0" u="none" strike="noStrike" baseline="0" dirty="0">
                <a:solidFill>
                  <a:srgbClr val="000000"/>
                </a:solidFill>
                <a:latin typeface="+mj-lt"/>
              </a:rPr>
              <a:t>allow you to point multiple subdomains to an existing </a:t>
            </a:r>
            <a:r>
              <a:rPr lang="en-US" sz="1800" b="0" i="1" u="none" strike="noStrike" baseline="0" dirty="0">
                <a:solidFill>
                  <a:srgbClr val="000000"/>
                </a:solidFill>
                <a:latin typeface="+mj-lt"/>
              </a:rPr>
              <a:t>A </a:t>
            </a:r>
            <a:r>
              <a:rPr lang="en-US" sz="1800" b="0" i="0" u="none" strike="noStrike" baseline="0" dirty="0">
                <a:solidFill>
                  <a:srgbClr val="000000"/>
                </a:solidFill>
                <a:latin typeface="+mj-lt"/>
              </a:rPr>
              <a:t>record. This allows you to update all your domains at once by changing the one </a:t>
            </a:r>
            <a:r>
              <a:rPr lang="en-US" sz="1800" b="0" i="1" u="none" strike="noStrike" baseline="0" dirty="0">
                <a:solidFill>
                  <a:srgbClr val="000000"/>
                </a:solidFill>
                <a:latin typeface="+mj-lt"/>
              </a:rPr>
              <a:t>A </a:t>
            </a:r>
            <a:r>
              <a:rPr lang="en-US" sz="1800" b="0" i="0" u="none" strike="noStrike" baseline="0" dirty="0">
                <a:solidFill>
                  <a:srgbClr val="000000"/>
                </a:solidFill>
                <a:latin typeface="+mj-lt"/>
              </a:rPr>
              <a:t>record. However, it doubles the number of queries required to get resolution for your domain, making </a:t>
            </a:r>
            <a:r>
              <a:rPr lang="en-US" sz="1800" b="0" i="1" u="none" strike="noStrike" baseline="0" dirty="0">
                <a:solidFill>
                  <a:srgbClr val="000000"/>
                </a:solidFill>
                <a:latin typeface="+mj-lt"/>
              </a:rPr>
              <a:t>A </a:t>
            </a:r>
            <a:r>
              <a:rPr lang="en-US" sz="1800" b="0" i="0" u="none" strike="noStrike" baseline="0" dirty="0">
                <a:solidFill>
                  <a:srgbClr val="000000"/>
                </a:solidFill>
                <a:latin typeface="+mj-lt"/>
              </a:rPr>
              <a:t>records the preferred technique.</a:t>
            </a:r>
            <a:endParaRPr lang="en-CA" dirty="0">
              <a:latin typeface="+mj-lt"/>
            </a:endParaRPr>
          </a:p>
        </p:txBody>
      </p:sp>
    </p:spTree>
    <p:extLst>
      <p:ext uri="{BB962C8B-B14F-4D97-AF65-F5344CB8AC3E}">
        <p14:creationId xmlns:p14="http://schemas.microsoft.com/office/powerpoint/2010/main" val="16527649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86E59-6E2B-41A8-AA3B-532BE7BBB957}"/>
              </a:ext>
            </a:extLst>
          </p:cNvPr>
          <p:cNvSpPr>
            <a:spLocks noGrp="1"/>
          </p:cNvSpPr>
          <p:nvPr>
            <p:ph type="title"/>
          </p:nvPr>
        </p:nvSpPr>
        <p:spPr/>
        <p:txBody>
          <a:bodyPr/>
          <a:lstStyle/>
          <a:p>
            <a:r>
              <a:rPr lang="en-CA" dirty="0"/>
              <a:t>Mail Records</a:t>
            </a:r>
          </a:p>
        </p:txBody>
      </p:sp>
      <p:sp>
        <p:nvSpPr>
          <p:cNvPr id="3" name="Text Placeholder 2">
            <a:extLst>
              <a:ext uri="{FF2B5EF4-FFF2-40B4-BE49-F238E27FC236}">
                <a16:creationId xmlns:a16="http://schemas.microsoft.com/office/drawing/2014/main" id="{0B911CD4-A1A9-438F-9638-ABC12C4DC402}"/>
              </a:ext>
            </a:extLst>
          </p:cNvPr>
          <p:cNvSpPr>
            <a:spLocks noGrp="1"/>
          </p:cNvSpPr>
          <p:nvPr>
            <p:ph type="body" idx="1"/>
          </p:nvPr>
        </p:nvSpPr>
        <p:spPr/>
        <p:txBody>
          <a:bodyPr/>
          <a:lstStyle/>
          <a:p>
            <a:pPr marL="114300" indent="0" algn="l">
              <a:buNone/>
            </a:pPr>
            <a:r>
              <a:rPr lang="en-CA" sz="1800" b="1" i="0" u="none" strike="noStrike" baseline="0" dirty="0">
                <a:solidFill>
                  <a:srgbClr val="009A9A"/>
                </a:solidFill>
                <a:latin typeface="+mj-lt"/>
              </a:rPr>
              <a:t>Mail Exchange (MX) records </a:t>
            </a:r>
            <a:r>
              <a:rPr lang="en-CA" sz="1800" b="0" i="0" u="none" strike="noStrike" baseline="0" dirty="0">
                <a:solidFill>
                  <a:srgbClr val="000000"/>
                </a:solidFill>
                <a:latin typeface="+mj-lt"/>
              </a:rPr>
              <a:t>provide the location </a:t>
            </a:r>
            <a:r>
              <a:rPr lang="en-US" sz="1800" b="0" i="0" u="none" strike="noStrike" baseline="0" dirty="0">
                <a:solidFill>
                  <a:srgbClr val="000000"/>
                </a:solidFill>
                <a:latin typeface="+mj-lt"/>
              </a:rPr>
              <a:t>of the SMTP servers to receive email for this domain.</a:t>
            </a:r>
          </a:p>
          <a:p>
            <a:pPr marL="114300" indent="0" algn="l">
              <a:buNone/>
            </a:pPr>
            <a:r>
              <a:rPr lang="en-US" sz="1800" dirty="0">
                <a:latin typeface="+mj-lt"/>
              </a:rPr>
              <a:t>Just like the A records, they resolve to an IP address, but unlike the HTTP protocol, SMTP allows redundant mail servers for load distribution or backup purposes. </a:t>
            </a:r>
          </a:p>
          <a:p>
            <a:pPr marL="114300" indent="0" algn="l">
              <a:buNone/>
            </a:pPr>
            <a:r>
              <a:rPr lang="en-US" sz="1800" dirty="0">
                <a:latin typeface="+mj-lt"/>
              </a:rPr>
              <a:t>To support multiple destinations for one domain, MX records not only require an IP address but also a ranking.</a:t>
            </a:r>
            <a:endParaRPr lang="en-CA" sz="1800" dirty="0">
              <a:latin typeface="+mj-lt"/>
            </a:endParaRPr>
          </a:p>
        </p:txBody>
      </p:sp>
    </p:spTree>
    <p:extLst>
      <p:ext uri="{BB962C8B-B14F-4D97-AF65-F5344CB8AC3E}">
        <p14:creationId xmlns:p14="http://schemas.microsoft.com/office/powerpoint/2010/main" val="4199660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9"/>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In this chapter you will learn . . .</a:t>
            </a:r>
            <a:endParaRPr dirty="0"/>
          </a:p>
        </p:txBody>
      </p:sp>
      <p:sp>
        <p:nvSpPr>
          <p:cNvPr id="180" name="Google Shape;180;p29"/>
          <p:cNvSpPr txBox="1">
            <a:spLocks noGrp="1"/>
          </p:cNvSpPr>
          <p:nvPr>
            <p:ph type="body" idx="1"/>
          </p:nvPr>
        </p:nvSpPr>
        <p:spPr>
          <a:xfrm>
            <a:off x="457200" y="1081088"/>
            <a:ext cx="8232900" cy="3532500"/>
          </a:xfrm>
          <a:prstGeom prst="rect">
            <a:avLst/>
          </a:prstGeom>
          <a:noFill/>
          <a:ln>
            <a:noFill/>
          </a:ln>
        </p:spPr>
        <p:txBody>
          <a:bodyPr spcFirstLastPara="1" wrap="square" lIns="91425" tIns="91425" rIns="91425" bIns="91425" anchor="t" anchorCtr="0">
            <a:noAutofit/>
          </a:bodyPr>
          <a:lstStyle/>
          <a:p>
            <a:pPr algn="l"/>
            <a:r>
              <a:rPr lang="en-US" sz="1800" b="0" i="0" u="none" strike="noStrike" baseline="0" dirty="0">
                <a:solidFill>
                  <a:schemeClr val="tx1"/>
                </a:solidFill>
                <a:latin typeface="+mj-lt"/>
              </a:rPr>
              <a:t>About DevOps and how to apply those techniques.</a:t>
            </a:r>
          </a:p>
          <a:p>
            <a:pPr algn="l"/>
            <a:r>
              <a:rPr lang="en-US" sz="1800" b="0" i="0" u="none" strike="noStrike" baseline="0" dirty="0">
                <a:solidFill>
                  <a:schemeClr val="tx1"/>
                </a:solidFill>
                <a:latin typeface="+mj-lt"/>
              </a:rPr>
              <a:t>About different web server hosting and cloud hosting options</a:t>
            </a:r>
          </a:p>
          <a:p>
            <a:pPr algn="l"/>
            <a:r>
              <a:rPr lang="en-US" sz="1800" b="0" i="0" u="none" strike="noStrike" baseline="0" dirty="0">
                <a:solidFill>
                  <a:schemeClr val="tx1"/>
                </a:solidFill>
                <a:latin typeface="+mj-lt"/>
              </a:rPr>
              <a:t>About domain and name server configuration</a:t>
            </a:r>
          </a:p>
          <a:p>
            <a:pPr algn="l"/>
            <a:r>
              <a:rPr lang="en-US" sz="1800" b="0" i="0" u="none" strike="noStrike" baseline="0" dirty="0">
                <a:solidFill>
                  <a:schemeClr val="tx1"/>
                </a:solidFill>
                <a:latin typeface="+mj-lt"/>
              </a:rPr>
              <a:t>About monitoring and tuning tools to improve website performance</a:t>
            </a:r>
          </a:p>
          <a:p>
            <a:pPr algn="l"/>
            <a:r>
              <a:rPr lang="en-US" sz="1800" b="0" i="0" u="none" strike="noStrike" baseline="0" dirty="0">
                <a:solidFill>
                  <a:schemeClr val="tx1"/>
                </a:solidFill>
                <a:latin typeface="+mj-lt"/>
              </a:rPr>
              <a:t>About containers, and server and cloud virtualization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891CE-474E-4655-BA17-16C8EDE38E9C}"/>
              </a:ext>
            </a:extLst>
          </p:cNvPr>
          <p:cNvSpPr>
            <a:spLocks noGrp="1"/>
          </p:cNvSpPr>
          <p:nvPr>
            <p:ph type="title"/>
          </p:nvPr>
        </p:nvSpPr>
        <p:spPr/>
        <p:txBody>
          <a:bodyPr/>
          <a:lstStyle/>
          <a:p>
            <a:r>
              <a:rPr lang="en-CA" dirty="0"/>
              <a:t>Authoritative Records</a:t>
            </a:r>
          </a:p>
        </p:txBody>
      </p:sp>
      <p:sp>
        <p:nvSpPr>
          <p:cNvPr id="3" name="Text Placeholder 2">
            <a:extLst>
              <a:ext uri="{FF2B5EF4-FFF2-40B4-BE49-F238E27FC236}">
                <a16:creationId xmlns:a16="http://schemas.microsoft.com/office/drawing/2014/main" id="{ABAAB80B-159E-4598-B789-24C5B003A980}"/>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Name server (NS) </a:t>
            </a:r>
            <a:r>
              <a:rPr lang="en-US" sz="1800" b="0" i="0" u="none" strike="noStrike" baseline="0" dirty="0">
                <a:solidFill>
                  <a:srgbClr val="000000"/>
                </a:solidFill>
                <a:latin typeface="+mj-lt"/>
              </a:rPr>
              <a:t>records tell everyone what name servers to use for this domain. </a:t>
            </a:r>
            <a:r>
              <a:rPr lang="en-CA" sz="1800" b="0" i="0" u="none" strike="noStrike" baseline="0" dirty="0">
                <a:latin typeface="+mj-lt"/>
              </a:rPr>
              <a:t>There can be </a:t>
            </a:r>
            <a:r>
              <a:rPr lang="en-US" sz="1800" b="0" i="0" u="none" strike="noStrike" baseline="0" dirty="0">
                <a:latin typeface="+mj-lt"/>
              </a:rPr>
              <a:t>(and should be) multiple name servers listed for redundancy.</a:t>
            </a:r>
          </a:p>
          <a:p>
            <a:pPr marL="114300" indent="0" algn="l">
              <a:buNone/>
            </a:pPr>
            <a:r>
              <a:rPr lang="en-US" sz="1800" b="1" i="0" u="none" strike="noStrike" baseline="0" dirty="0">
                <a:solidFill>
                  <a:srgbClr val="009A9A"/>
                </a:solidFill>
                <a:latin typeface="+mj-lt"/>
              </a:rPr>
              <a:t>Start of Authority (SOA) record </a:t>
            </a:r>
            <a:r>
              <a:rPr lang="en-US" sz="1800" b="0" i="0" u="none" strike="noStrike" baseline="0" dirty="0">
                <a:solidFill>
                  <a:srgbClr val="000000"/>
                </a:solidFill>
                <a:latin typeface="+mj-lt"/>
              </a:rPr>
              <a:t>contains information about how long this record is valid (called time to live [TTL]), together with a serial number that gets incremented with each update to help synchronize DNS.</a:t>
            </a:r>
            <a:endParaRPr lang="en-CA" dirty="0">
              <a:latin typeface="+mj-lt"/>
            </a:endParaRPr>
          </a:p>
        </p:txBody>
      </p:sp>
    </p:spTree>
    <p:extLst>
      <p:ext uri="{BB962C8B-B14F-4D97-AF65-F5344CB8AC3E}">
        <p14:creationId xmlns:p14="http://schemas.microsoft.com/office/powerpoint/2010/main" val="3728359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1886C-D298-4FE6-BBB5-B788A85222AF}"/>
              </a:ext>
            </a:extLst>
          </p:cNvPr>
          <p:cNvSpPr>
            <a:spLocks noGrp="1"/>
          </p:cNvSpPr>
          <p:nvPr>
            <p:ph type="title"/>
          </p:nvPr>
        </p:nvSpPr>
        <p:spPr/>
        <p:txBody>
          <a:bodyPr/>
          <a:lstStyle/>
          <a:p>
            <a:r>
              <a:rPr lang="en-CA" dirty="0"/>
              <a:t>Validation Records</a:t>
            </a:r>
          </a:p>
        </p:txBody>
      </p:sp>
      <p:sp>
        <p:nvSpPr>
          <p:cNvPr id="3" name="Text Placeholder 2">
            <a:extLst>
              <a:ext uri="{FF2B5EF4-FFF2-40B4-BE49-F238E27FC236}">
                <a16:creationId xmlns:a16="http://schemas.microsoft.com/office/drawing/2014/main" id="{79388F9E-AA42-4ACA-B251-129B57D4374F}"/>
              </a:ext>
            </a:extLst>
          </p:cNvPr>
          <p:cNvSpPr>
            <a:spLocks noGrp="1"/>
          </p:cNvSpPr>
          <p:nvPr>
            <p:ph type="body" idx="1"/>
          </p:nvPr>
        </p:nvSpPr>
        <p:spPr>
          <a:xfrm>
            <a:off x="457200" y="1081088"/>
            <a:ext cx="8232775" cy="1321870"/>
          </a:xfrm>
        </p:spPr>
        <p:txBody>
          <a:bodyPr/>
          <a:lstStyle/>
          <a:p>
            <a:pPr marL="114300" indent="0" algn="l">
              <a:buNone/>
            </a:pPr>
            <a:r>
              <a:rPr lang="en-US" sz="1800" b="1" i="0" u="none" strike="noStrike" baseline="0" dirty="0">
                <a:solidFill>
                  <a:srgbClr val="009A9A"/>
                </a:solidFill>
                <a:latin typeface="+mj-lt"/>
              </a:rPr>
              <a:t>TXT records </a:t>
            </a:r>
            <a:r>
              <a:rPr lang="en-US" sz="1800" b="0" i="0" u="none" strike="noStrike" baseline="0" dirty="0">
                <a:solidFill>
                  <a:srgbClr val="000000"/>
                </a:solidFill>
                <a:latin typeface="+mj-lt"/>
              </a:rPr>
              <a:t>and </a:t>
            </a:r>
            <a:r>
              <a:rPr lang="en-US" sz="1800" b="1" i="0" u="none" strike="noStrike" baseline="0" dirty="0">
                <a:solidFill>
                  <a:srgbClr val="009A9A"/>
                </a:solidFill>
                <a:latin typeface="+mj-lt"/>
              </a:rPr>
              <a:t>Sender Policy Framework (SPF) records </a:t>
            </a:r>
            <a:r>
              <a:rPr lang="en-US" sz="1800" b="0" i="0" u="none" strike="noStrike" baseline="0" dirty="0">
                <a:solidFill>
                  <a:srgbClr val="000000"/>
                </a:solidFill>
                <a:latin typeface="+mj-lt"/>
              </a:rPr>
              <a:t>are used to reduce email spam by providing another mechanism to validate your mail servers for the domain.</a:t>
            </a:r>
            <a:endParaRPr lang="en-CA" dirty="0">
              <a:latin typeface="+mj-lt"/>
            </a:endParaRPr>
          </a:p>
        </p:txBody>
      </p:sp>
      <p:pic>
        <p:nvPicPr>
          <p:cNvPr id="5" name="Picture 4" descr="FIGURE 17.9 Annotated SPF string for funwebdev.com">
            <a:extLst>
              <a:ext uri="{FF2B5EF4-FFF2-40B4-BE49-F238E27FC236}">
                <a16:creationId xmlns:a16="http://schemas.microsoft.com/office/drawing/2014/main" id="{ECF1A1A1-0A91-48C5-98F5-1DB7303764D4}"/>
              </a:ext>
            </a:extLst>
          </p:cNvPr>
          <p:cNvPicPr>
            <a:picLocks noChangeAspect="1"/>
          </p:cNvPicPr>
          <p:nvPr/>
        </p:nvPicPr>
        <p:blipFill>
          <a:blip r:embed="rId2"/>
          <a:stretch>
            <a:fillRect/>
          </a:stretch>
        </p:blipFill>
        <p:spPr>
          <a:xfrm>
            <a:off x="1143000" y="2740543"/>
            <a:ext cx="6858000" cy="1557457"/>
          </a:xfrm>
          <a:prstGeom prst="rect">
            <a:avLst/>
          </a:prstGeom>
        </p:spPr>
      </p:pic>
    </p:spTree>
    <p:extLst>
      <p:ext uri="{BB962C8B-B14F-4D97-AF65-F5344CB8AC3E}">
        <p14:creationId xmlns:p14="http://schemas.microsoft.com/office/powerpoint/2010/main" val="2387113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FCEC3-B9DD-4E94-8984-794142FDDF6D}"/>
              </a:ext>
            </a:extLst>
          </p:cNvPr>
          <p:cNvSpPr>
            <a:spLocks noGrp="1"/>
          </p:cNvSpPr>
          <p:nvPr>
            <p:ph type="title"/>
          </p:nvPr>
        </p:nvSpPr>
        <p:spPr/>
        <p:txBody>
          <a:bodyPr/>
          <a:lstStyle/>
          <a:p>
            <a:r>
              <a:rPr lang="en-CA" dirty="0"/>
              <a:t>Reverse DNS</a:t>
            </a:r>
          </a:p>
        </p:txBody>
      </p:sp>
      <p:sp>
        <p:nvSpPr>
          <p:cNvPr id="3" name="Text Placeholder 2">
            <a:extLst>
              <a:ext uri="{FF2B5EF4-FFF2-40B4-BE49-F238E27FC236}">
                <a16:creationId xmlns:a16="http://schemas.microsoft.com/office/drawing/2014/main" id="{BC5A98D2-201B-4F97-91DA-EC0FD2259E15}"/>
              </a:ext>
            </a:extLst>
          </p:cNvPr>
          <p:cNvSpPr>
            <a:spLocks noGrp="1"/>
          </p:cNvSpPr>
          <p:nvPr>
            <p:ph type="body" idx="1"/>
          </p:nvPr>
        </p:nvSpPr>
        <p:spPr/>
        <p:txBody>
          <a:bodyPr/>
          <a:lstStyle/>
          <a:p>
            <a:pPr marL="114300" indent="0" algn="l">
              <a:buNone/>
            </a:pPr>
            <a:r>
              <a:rPr lang="en-US" sz="1800" b="0" i="0" u="none" strike="noStrike" baseline="0" dirty="0">
                <a:solidFill>
                  <a:srgbClr val="000000"/>
                </a:solidFill>
                <a:latin typeface="+mj-lt"/>
              </a:rPr>
              <a:t>You know how DNS works to resolve an IP address given a domain name. </a:t>
            </a:r>
            <a:r>
              <a:rPr lang="en-US" sz="1800" b="1" i="0" u="none" strike="noStrike" baseline="0" dirty="0">
                <a:solidFill>
                  <a:srgbClr val="009A9A"/>
                </a:solidFill>
                <a:latin typeface="+mj-lt"/>
              </a:rPr>
              <a:t>Reverse DNS </a:t>
            </a:r>
            <a:r>
              <a:rPr lang="en-US" sz="1800" b="0" i="0" u="none" strike="noStrike" baseline="0" dirty="0">
                <a:solidFill>
                  <a:srgbClr val="000000"/>
                </a:solidFill>
                <a:latin typeface="+mj-lt"/>
              </a:rPr>
              <a:t>is the reverse process, whereby you get a domain name from an IP address.</a:t>
            </a:r>
          </a:p>
          <a:p>
            <a:pPr marL="114300" indent="0" algn="l">
              <a:buNone/>
            </a:pPr>
            <a:r>
              <a:rPr lang="en-US" sz="1800" b="0" i="0" u="none" strike="noStrike" baseline="0" dirty="0">
                <a:solidFill>
                  <a:srgbClr val="000000"/>
                </a:solidFill>
                <a:latin typeface="+mj-lt"/>
              </a:rPr>
              <a:t>A </a:t>
            </a:r>
            <a:r>
              <a:rPr lang="en-US" sz="1800" b="1" i="0" u="none" strike="noStrike" baseline="0" dirty="0">
                <a:solidFill>
                  <a:srgbClr val="009A9A"/>
                </a:solidFill>
                <a:latin typeface="+mj-lt"/>
              </a:rPr>
              <a:t>pointer (PTR) record </a:t>
            </a:r>
            <a:r>
              <a:rPr lang="en-US" sz="1800" b="0" i="0" u="none" strike="noStrike" baseline="0" dirty="0">
                <a:solidFill>
                  <a:srgbClr val="000000"/>
                </a:solidFill>
                <a:latin typeface="+mj-lt"/>
              </a:rPr>
              <a:t>is created with a value taking the IP address prepended in </a:t>
            </a:r>
            <a:r>
              <a:rPr lang="en-US" sz="1800" b="0" i="1" u="none" strike="noStrike" baseline="0" dirty="0">
                <a:solidFill>
                  <a:srgbClr val="000000"/>
                </a:solidFill>
                <a:latin typeface="+mj-lt"/>
              </a:rPr>
              <a:t>reverse order </a:t>
            </a:r>
            <a:r>
              <a:rPr lang="en-US" sz="1800" b="0" i="0" u="none" strike="noStrike" baseline="0" dirty="0">
                <a:solidFill>
                  <a:srgbClr val="000000"/>
                </a:solidFill>
                <a:latin typeface="+mj-lt"/>
              </a:rPr>
              <a:t>to the domain </a:t>
            </a:r>
            <a:r>
              <a:rPr lang="en-US" sz="1800" b="1" i="0" u="none" strike="noStrike" baseline="0" dirty="0">
                <a:solidFill>
                  <a:srgbClr val="000000"/>
                </a:solidFill>
                <a:latin typeface="+mj-lt"/>
              </a:rPr>
              <a:t>in-</a:t>
            </a:r>
            <a:r>
              <a:rPr lang="en-US" sz="1800" b="1" i="0" u="none" strike="noStrike" baseline="0" dirty="0" err="1">
                <a:solidFill>
                  <a:srgbClr val="000000"/>
                </a:solidFill>
                <a:latin typeface="+mj-lt"/>
              </a:rPr>
              <a:t>addr.arpa</a:t>
            </a:r>
            <a:endParaRPr lang="en-US" sz="1800" b="1" i="0" u="none" strike="noStrike" baseline="0" dirty="0">
              <a:solidFill>
                <a:srgbClr val="000000"/>
              </a:solidFill>
              <a:latin typeface="+mj-lt"/>
            </a:endParaRPr>
          </a:p>
          <a:p>
            <a:pPr marL="114300" indent="0" algn="l">
              <a:buNone/>
            </a:pPr>
            <a:r>
              <a:rPr lang="en-US" sz="1800" b="0" i="0" u="none" strike="noStrike" baseline="0" dirty="0">
                <a:solidFill>
                  <a:srgbClr val="000000"/>
                </a:solidFill>
                <a:latin typeface="+mj-lt"/>
              </a:rPr>
              <a:t>The IP address 66.147.244.79 becomes the PTR entry.</a:t>
            </a:r>
          </a:p>
          <a:p>
            <a:pPr marL="114300" indent="0" algn="l">
              <a:buNone/>
            </a:pPr>
            <a:endParaRPr lang="en-US" sz="1800" b="0" i="0" u="none" strike="noStrike" baseline="0" dirty="0">
              <a:solidFill>
                <a:srgbClr val="000000"/>
              </a:solidFill>
              <a:latin typeface="+mj-lt"/>
            </a:endParaRPr>
          </a:p>
          <a:p>
            <a:pPr marL="571500" lvl="1" indent="0">
              <a:buNone/>
            </a:pPr>
            <a:r>
              <a:rPr lang="en-CA" sz="1800" b="0" i="0" u="none" strike="noStrike" baseline="0" dirty="0">
                <a:solidFill>
                  <a:srgbClr val="000000"/>
                </a:solidFill>
                <a:latin typeface="Calibri" panose="020F0502020204030204" pitchFamily="34" charset="0"/>
                <a:cs typeface="Calibri" panose="020F0502020204030204" pitchFamily="34" charset="0"/>
              </a:rPr>
              <a:t>funwebdev.com PTR 79.244.147.66.in-addr.apra</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307650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D2982-233A-46BE-8A22-C3BBDF89CC2B}"/>
              </a:ext>
            </a:extLst>
          </p:cNvPr>
          <p:cNvSpPr>
            <a:spLocks noGrp="1"/>
          </p:cNvSpPr>
          <p:nvPr>
            <p:ph type="title"/>
          </p:nvPr>
        </p:nvSpPr>
        <p:spPr/>
        <p:txBody>
          <a:bodyPr/>
          <a:lstStyle/>
          <a:p>
            <a:r>
              <a:rPr lang="en-CA" dirty="0"/>
              <a:t>Web Server Hosting Options</a:t>
            </a:r>
          </a:p>
        </p:txBody>
      </p:sp>
      <p:sp>
        <p:nvSpPr>
          <p:cNvPr id="3" name="Text Placeholder 2">
            <a:extLst>
              <a:ext uri="{FF2B5EF4-FFF2-40B4-BE49-F238E27FC236}">
                <a16:creationId xmlns:a16="http://schemas.microsoft.com/office/drawing/2014/main" id="{237543D7-EE85-42CC-8B6B-A4811A9D8CF2}"/>
              </a:ext>
            </a:extLst>
          </p:cNvPr>
          <p:cNvSpPr>
            <a:spLocks noGrp="1"/>
          </p:cNvSpPr>
          <p:nvPr>
            <p:ph type="body" idx="1"/>
          </p:nvPr>
        </p:nvSpPr>
        <p:spPr/>
        <p:txBody>
          <a:bodyPr/>
          <a:lstStyle/>
          <a:p>
            <a:pPr marL="114300" indent="0" algn="l">
              <a:buNone/>
            </a:pPr>
            <a:r>
              <a:rPr lang="en-US" sz="1800" b="0" i="0" u="none" strike="noStrike" baseline="0" dirty="0">
                <a:latin typeface="+mj-lt"/>
              </a:rPr>
              <a:t>The deployment of your website is crucial since your users will be interacting with a server (host) first and foremost.</a:t>
            </a:r>
          </a:p>
          <a:p>
            <a:pPr marL="114300" indent="0" algn="l">
              <a:buNone/>
            </a:pPr>
            <a:r>
              <a:rPr lang="en-US" sz="1800" b="0" i="0" u="none" strike="noStrike" baseline="0" dirty="0">
                <a:latin typeface="+mj-lt"/>
              </a:rPr>
              <a:t>The three broad categories of web hosting are </a:t>
            </a:r>
          </a:p>
          <a:p>
            <a:pPr algn="l"/>
            <a:r>
              <a:rPr lang="en-US" sz="1800" b="0" i="0" u="none" strike="noStrike" baseline="0" dirty="0">
                <a:latin typeface="+mj-lt"/>
              </a:rPr>
              <a:t>shared hosting, </a:t>
            </a:r>
          </a:p>
          <a:p>
            <a:pPr algn="l"/>
            <a:r>
              <a:rPr lang="en-US" sz="1800" b="0" i="0" u="none" strike="noStrike" baseline="0" dirty="0">
                <a:latin typeface="+mj-lt"/>
              </a:rPr>
              <a:t>collocated hosting,</a:t>
            </a:r>
          </a:p>
          <a:p>
            <a:pPr algn="l"/>
            <a:r>
              <a:rPr lang="en-CA" sz="1800" b="0" i="0" u="none" strike="noStrike" baseline="0" dirty="0">
                <a:latin typeface="+mj-lt"/>
              </a:rPr>
              <a:t>and dedicated hosting.</a:t>
            </a:r>
            <a:endParaRPr lang="en-CA" dirty="0">
              <a:latin typeface="+mj-lt"/>
            </a:endParaRPr>
          </a:p>
        </p:txBody>
      </p:sp>
    </p:spTree>
    <p:extLst>
      <p:ext uri="{BB962C8B-B14F-4D97-AF65-F5344CB8AC3E}">
        <p14:creationId xmlns:p14="http://schemas.microsoft.com/office/powerpoint/2010/main" val="34112443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E6D34-8DA3-41A4-98BF-308040133A4B}"/>
              </a:ext>
            </a:extLst>
          </p:cNvPr>
          <p:cNvSpPr>
            <a:spLocks noGrp="1"/>
          </p:cNvSpPr>
          <p:nvPr>
            <p:ph type="title"/>
          </p:nvPr>
        </p:nvSpPr>
        <p:spPr/>
        <p:txBody>
          <a:bodyPr/>
          <a:lstStyle/>
          <a:p>
            <a:r>
              <a:rPr lang="en-CA" dirty="0"/>
              <a:t>Shared Hosting</a:t>
            </a:r>
          </a:p>
        </p:txBody>
      </p:sp>
      <p:sp>
        <p:nvSpPr>
          <p:cNvPr id="3" name="Text Placeholder 2">
            <a:extLst>
              <a:ext uri="{FF2B5EF4-FFF2-40B4-BE49-F238E27FC236}">
                <a16:creationId xmlns:a16="http://schemas.microsoft.com/office/drawing/2014/main" id="{E8E341CB-965A-4B4A-AA20-721161804355}"/>
              </a:ext>
            </a:extLst>
          </p:cNvPr>
          <p:cNvSpPr>
            <a:spLocks noGrp="1"/>
          </p:cNvSpPr>
          <p:nvPr>
            <p:ph type="body" idx="1"/>
          </p:nvPr>
        </p:nvSpPr>
        <p:spPr>
          <a:xfrm>
            <a:off x="457200" y="1081088"/>
            <a:ext cx="8229599" cy="3671665"/>
          </a:xfrm>
        </p:spPr>
        <p:txBody>
          <a:bodyPr/>
          <a:lstStyle/>
          <a:p>
            <a:pPr marL="114300" indent="0">
              <a:buNone/>
            </a:pPr>
            <a:r>
              <a:rPr lang="en-US" sz="1800" b="1" i="0" u="none" strike="noStrike" baseline="0" dirty="0">
                <a:solidFill>
                  <a:srgbClr val="009A9A"/>
                </a:solidFill>
                <a:latin typeface="+mj-lt"/>
              </a:rPr>
              <a:t>Shared hosting </a:t>
            </a:r>
            <a:r>
              <a:rPr lang="en-US" sz="1800" b="0" i="0" u="none" strike="noStrike" baseline="0" dirty="0">
                <a:solidFill>
                  <a:srgbClr val="000000"/>
                </a:solidFill>
                <a:latin typeface="+mj-lt"/>
              </a:rPr>
              <a:t>is renting space for your site on a server that will host many sites on the same machine as illustrated in Figure 17.10.</a:t>
            </a:r>
          </a:p>
          <a:p>
            <a:pPr marL="114300" indent="0" algn="l">
              <a:buNone/>
            </a:pPr>
            <a:r>
              <a:rPr lang="en-US" sz="1800" b="0" i="0" u="none" strike="noStrike" baseline="0" dirty="0">
                <a:latin typeface="+mj-lt"/>
              </a:rPr>
              <a:t>This class of hosting is divided into two categories: </a:t>
            </a:r>
          </a:p>
          <a:p>
            <a:r>
              <a:rPr lang="en-US" sz="1800" b="1" i="0" u="none" strike="noStrike" baseline="0" dirty="0">
                <a:latin typeface="+mj-lt"/>
              </a:rPr>
              <a:t>simple shared hosting </a:t>
            </a:r>
            <a:r>
              <a:rPr lang="en-US" sz="1800" b="0" i="0" u="none" strike="noStrike" baseline="0" dirty="0">
                <a:latin typeface="+mj-lt"/>
              </a:rPr>
              <a:t>and </a:t>
            </a:r>
          </a:p>
          <a:p>
            <a:r>
              <a:rPr lang="en-US" sz="1800" b="1" i="0" u="none" strike="noStrike" baseline="0" dirty="0">
                <a:latin typeface="+mj-lt"/>
              </a:rPr>
              <a:t>virtualized shared hosting</a:t>
            </a:r>
            <a:r>
              <a:rPr lang="en-US" sz="1800" b="0" i="0" u="none" strike="noStrike" baseline="0" dirty="0">
                <a:latin typeface="+mj-lt"/>
              </a:rPr>
              <a:t>.</a:t>
            </a:r>
            <a:endParaRPr lang="en-US" sz="1800" b="0" i="0" u="none" strike="noStrike" baseline="0" dirty="0">
              <a:solidFill>
                <a:srgbClr val="000000"/>
              </a:solidFill>
              <a:latin typeface="+mj-lt"/>
            </a:endParaRPr>
          </a:p>
          <a:p>
            <a:pPr marL="114300" indent="0">
              <a:buNone/>
            </a:pPr>
            <a:endParaRPr lang="en-CA" dirty="0">
              <a:latin typeface="+mj-lt"/>
            </a:endParaRPr>
          </a:p>
        </p:txBody>
      </p:sp>
    </p:spTree>
    <p:extLst>
      <p:ext uri="{BB962C8B-B14F-4D97-AF65-F5344CB8AC3E}">
        <p14:creationId xmlns:p14="http://schemas.microsoft.com/office/powerpoint/2010/main" val="15350869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95160-0F90-4012-A1FC-D0EBCB9A8182}"/>
              </a:ext>
            </a:extLst>
          </p:cNvPr>
          <p:cNvSpPr>
            <a:spLocks noGrp="1"/>
          </p:cNvSpPr>
          <p:nvPr>
            <p:ph type="title"/>
          </p:nvPr>
        </p:nvSpPr>
        <p:spPr/>
        <p:txBody>
          <a:bodyPr/>
          <a:lstStyle/>
          <a:p>
            <a:r>
              <a:rPr lang="en-CA" dirty="0"/>
              <a:t>Simple shared hosting</a:t>
            </a:r>
          </a:p>
        </p:txBody>
      </p:sp>
      <p:sp>
        <p:nvSpPr>
          <p:cNvPr id="3" name="Text Placeholder 2">
            <a:extLst>
              <a:ext uri="{FF2B5EF4-FFF2-40B4-BE49-F238E27FC236}">
                <a16:creationId xmlns:a16="http://schemas.microsoft.com/office/drawing/2014/main" id="{6046598C-E6B1-4CCA-AD1A-A1CDD63BF1A7}"/>
              </a:ext>
            </a:extLst>
          </p:cNvPr>
          <p:cNvSpPr>
            <a:spLocks noGrp="1"/>
          </p:cNvSpPr>
          <p:nvPr>
            <p:ph type="body" idx="1"/>
          </p:nvPr>
        </p:nvSpPr>
        <p:spPr>
          <a:xfrm>
            <a:off x="457201" y="1081088"/>
            <a:ext cx="4114800" cy="3532476"/>
          </a:xfrm>
        </p:spPr>
        <p:txBody>
          <a:bodyPr/>
          <a:lstStyle/>
          <a:p>
            <a:pPr marL="114300" indent="0">
              <a:buNone/>
            </a:pPr>
            <a:r>
              <a:rPr lang="en-US" sz="1800" b="1" i="0" u="none" strike="noStrike" baseline="0" dirty="0">
                <a:solidFill>
                  <a:srgbClr val="009A9A"/>
                </a:solidFill>
                <a:latin typeface="+mj-lt"/>
              </a:rPr>
              <a:t>Simple shared hosting </a:t>
            </a:r>
            <a:r>
              <a:rPr lang="en-US" sz="1800" b="0" i="0" u="none" strike="noStrike" baseline="0" dirty="0">
                <a:solidFill>
                  <a:srgbClr val="000000"/>
                </a:solidFill>
                <a:latin typeface="+mj-lt"/>
              </a:rPr>
              <a:t>is a hosting environment in which clients receive access to a folder on a web server but cannot increase their privileges to configure any part of the operating system, web server, or database.</a:t>
            </a:r>
          </a:p>
          <a:p>
            <a:pPr marL="114300" indent="0">
              <a:buNone/>
            </a:pPr>
            <a:r>
              <a:rPr lang="en-US" sz="1800" dirty="0">
                <a:latin typeface="+mj-lt"/>
              </a:rPr>
              <a:t>If you want to install software on the server, most shared hosts do not permit it.</a:t>
            </a:r>
          </a:p>
          <a:p>
            <a:pPr marL="114300" indent="0">
              <a:buNone/>
            </a:pPr>
            <a:r>
              <a:rPr lang="en-US" sz="1800" dirty="0">
                <a:latin typeface="+mj-lt"/>
              </a:rPr>
              <a:t>Poor performance is a more common problem with shared hosts.</a:t>
            </a:r>
            <a:endParaRPr lang="en-CA" sz="1800" dirty="0">
              <a:latin typeface="+mj-lt"/>
            </a:endParaRPr>
          </a:p>
        </p:txBody>
      </p:sp>
      <p:pic>
        <p:nvPicPr>
          <p:cNvPr id="5" name="Picture 4" descr="FIGURE 17.10 Simple shared hosting, with users having their own home folder">
            <a:extLst>
              <a:ext uri="{FF2B5EF4-FFF2-40B4-BE49-F238E27FC236}">
                <a16:creationId xmlns:a16="http://schemas.microsoft.com/office/drawing/2014/main" id="{F1F6B45D-69D9-416B-A9FF-50D67297AED9}"/>
              </a:ext>
            </a:extLst>
          </p:cNvPr>
          <p:cNvPicPr>
            <a:picLocks noChangeAspect="1"/>
          </p:cNvPicPr>
          <p:nvPr/>
        </p:nvPicPr>
        <p:blipFill>
          <a:blip r:embed="rId2"/>
          <a:stretch>
            <a:fillRect/>
          </a:stretch>
        </p:blipFill>
        <p:spPr>
          <a:xfrm>
            <a:off x="4572000" y="2190308"/>
            <a:ext cx="3944296" cy="1539734"/>
          </a:xfrm>
          <a:prstGeom prst="rect">
            <a:avLst/>
          </a:prstGeom>
        </p:spPr>
      </p:pic>
    </p:spTree>
    <p:extLst>
      <p:ext uri="{BB962C8B-B14F-4D97-AF65-F5344CB8AC3E}">
        <p14:creationId xmlns:p14="http://schemas.microsoft.com/office/powerpoint/2010/main" val="12705320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3DB05-5402-4BDB-BBA9-B6A92EDCDA81}"/>
              </a:ext>
            </a:extLst>
          </p:cNvPr>
          <p:cNvSpPr>
            <a:spLocks noGrp="1"/>
          </p:cNvSpPr>
          <p:nvPr>
            <p:ph type="title"/>
          </p:nvPr>
        </p:nvSpPr>
        <p:spPr/>
        <p:txBody>
          <a:bodyPr/>
          <a:lstStyle/>
          <a:p>
            <a:r>
              <a:rPr lang="en-CA" dirty="0"/>
              <a:t>Virtualized Shared Hosting</a:t>
            </a:r>
          </a:p>
        </p:txBody>
      </p:sp>
      <p:sp>
        <p:nvSpPr>
          <p:cNvPr id="3" name="Text Placeholder 2">
            <a:extLst>
              <a:ext uri="{FF2B5EF4-FFF2-40B4-BE49-F238E27FC236}">
                <a16:creationId xmlns:a16="http://schemas.microsoft.com/office/drawing/2014/main" id="{97F44483-E050-46B6-863A-F398BCE872B4}"/>
              </a:ext>
            </a:extLst>
          </p:cNvPr>
          <p:cNvSpPr>
            <a:spLocks noGrp="1"/>
          </p:cNvSpPr>
          <p:nvPr>
            <p:ph type="body" idx="1"/>
          </p:nvPr>
        </p:nvSpPr>
        <p:spPr>
          <a:xfrm>
            <a:off x="457201" y="1081088"/>
            <a:ext cx="3868692" cy="3532476"/>
          </a:xfrm>
        </p:spPr>
        <p:txBody>
          <a:bodyPr/>
          <a:lstStyle/>
          <a:p>
            <a:pPr marL="114300" indent="0" algn="l">
              <a:buNone/>
            </a:pPr>
            <a:r>
              <a:rPr lang="en-US" sz="1800" b="1" i="0" u="none" strike="noStrike" baseline="0" dirty="0">
                <a:solidFill>
                  <a:srgbClr val="009A9A"/>
                </a:solidFill>
                <a:latin typeface="+mj-lt"/>
              </a:rPr>
              <a:t>Virtualized shared hosting </a:t>
            </a:r>
            <a:r>
              <a:rPr lang="en-US" sz="1800" b="0" i="0" u="none" strike="noStrike" baseline="0" dirty="0">
                <a:solidFill>
                  <a:srgbClr val="000000"/>
                </a:solidFill>
                <a:latin typeface="+mj-lt"/>
              </a:rPr>
              <a:t>is a variation on the shared hosting scheme, where instead of being given a username and a home directory on a shared server, you are given a virtual server, with root access.</a:t>
            </a:r>
          </a:p>
          <a:p>
            <a:pPr marL="114300" indent="0" algn="l">
              <a:buNone/>
            </a:pPr>
            <a:r>
              <a:rPr lang="en-US" sz="1800" dirty="0">
                <a:solidFill>
                  <a:srgbClr val="000000"/>
                </a:solidFill>
                <a:latin typeface="+mj-lt"/>
              </a:rPr>
              <a:t>W</a:t>
            </a:r>
            <a:r>
              <a:rPr lang="en-US" sz="1800" b="0" i="0" u="none" strike="noStrike" baseline="0" dirty="0">
                <a:solidFill>
                  <a:srgbClr val="000000"/>
                </a:solidFill>
                <a:latin typeface="+mj-lt"/>
              </a:rPr>
              <a:t>e call each operating system a </a:t>
            </a:r>
            <a:r>
              <a:rPr lang="en-US" sz="1800" b="1" i="0" u="none" strike="noStrike" baseline="0" dirty="0">
                <a:solidFill>
                  <a:srgbClr val="009A9A"/>
                </a:solidFill>
                <a:latin typeface="+mj-lt"/>
              </a:rPr>
              <a:t>virtual server</a:t>
            </a:r>
            <a:endParaRPr lang="en-CA" dirty="0">
              <a:latin typeface="+mj-lt"/>
            </a:endParaRPr>
          </a:p>
        </p:txBody>
      </p:sp>
      <p:pic>
        <p:nvPicPr>
          <p:cNvPr id="5" name="Picture 4" descr="FIGURE 17.11 Virtualized shared host, where each user has a virtual server of their own">
            <a:extLst>
              <a:ext uri="{FF2B5EF4-FFF2-40B4-BE49-F238E27FC236}">
                <a16:creationId xmlns:a16="http://schemas.microsoft.com/office/drawing/2014/main" id="{64A8D5C4-358F-4863-9095-E5E1FA2E8C8F}"/>
              </a:ext>
            </a:extLst>
          </p:cNvPr>
          <p:cNvPicPr>
            <a:picLocks noChangeAspect="1"/>
          </p:cNvPicPr>
          <p:nvPr/>
        </p:nvPicPr>
        <p:blipFill>
          <a:blip r:embed="rId2"/>
          <a:stretch>
            <a:fillRect/>
          </a:stretch>
        </p:blipFill>
        <p:spPr>
          <a:xfrm>
            <a:off x="4572000" y="1310405"/>
            <a:ext cx="3868692" cy="3399760"/>
          </a:xfrm>
          <a:prstGeom prst="rect">
            <a:avLst/>
          </a:prstGeom>
        </p:spPr>
      </p:pic>
    </p:spTree>
    <p:extLst>
      <p:ext uri="{BB962C8B-B14F-4D97-AF65-F5344CB8AC3E}">
        <p14:creationId xmlns:p14="http://schemas.microsoft.com/office/powerpoint/2010/main" val="3562590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A52A3-81E5-4C98-95E3-A4123B249E04}"/>
              </a:ext>
            </a:extLst>
          </p:cNvPr>
          <p:cNvSpPr>
            <a:spLocks noGrp="1"/>
          </p:cNvSpPr>
          <p:nvPr>
            <p:ph type="title"/>
          </p:nvPr>
        </p:nvSpPr>
        <p:spPr/>
        <p:txBody>
          <a:bodyPr/>
          <a:lstStyle/>
          <a:p>
            <a:r>
              <a:rPr lang="en-CA" dirty="0"/>
              <a:t>Dedicated and </a:t>
            </a:r>
            <a:r>
              <a:rPr lang="en-CA" dirty="0" err="1"/>
              <a:t>Collacated</a:t>
            </a:r>
            <a:r>
              <a:rPr lang="en-CA" dirty="0"/>
              <a:t> Hosting</a:t>
            </a:r>
          </a:p>
        </p:txBody>
      </p:sp>
      <p:sp>
        <p:nvSpPr>
          <p:cNvPr id="3" name="Text Placeholder 2">
            <a:extLst>
              <a:ext uri="{FF2B5EF4-FFF2-40B4-BE49-F238E27FC236}">
                <a16:creationId xmlns:a16="http://schemas.microsoft.com/office/drawing/2014/main" id="{B2E082F3-D511-468F-B190-05237C5473BD}"/>
              </a:ext>
            </a:extLst>
          </p:cNvPr>
          <p:cNvSpPr>
            <a:spLocks noGrp="1"/>
          </p:cNvSpPr>
          <p:nvPr>
            <p:ph type="body" idx="1"/>
          </p:nvPr>
        </p:nvSpPr>
        <p:spPr/>
        <p:txBody>
          <a:bodyPr/>
          <a:lstStyle/>
          <a:p>
            <a:pPr marL="114300" indent="0">
              <a:buNone/>
            </a:pPr>
            <a:r>
              <a:rPr lang="en-US" sz="1800" b="1" i="0" u="none" strike="noStrike" baseline="0" dirty="0">
                <a:solidFill>
                  <a:srgbClr val="009A9A"/>
                </a:solidFill>
                <a:latin typeface="+mj-lt"/>
              </a:rPr>
              <a:t>Dedicated hosting </a:t>
            </a:r>
            <a:r>
              <a:rPr lang="en-US" sz="1800" b="0" i="0" u="none" strike="noStrike" baseline="0" dirty="0">
                <a:solidFill>
                  <a:srgbClr val="000000"/>
                </a:solidFill>
                <a:latin typeface="+mj-lt"/>
              </a:rPr>
              <a:t>is when a physical server is rented to you in its entirety inside the </a:t>
            </a:r>
            <a:r>
              <a:rPr lang="en-CA" sz="1800" b="0" i="0" u="none" strike="noStrike" baseline="0" dirty="0">
                <a:solidFill>
                  <a:srgbClr val="000000"/>
                </a:solidFill>
                <a:latin typeface="+mj-lt"/>
              </a:rPr>
              <a:t>data center. </a:t>
            </a:r>
            <a:r>
              <a:rPr lang="en-US" sz="1800" b="0" i="0" u="none" strike="noStrike" baseline="0" dirty="0">
                <a:latin typeface="+mj-lt"/>
              </a:rPr>
              <a:t>Hardware is normally standardized by the hosting center (with a few options to choose from), and the host takes care of any hardware issues.</a:t>
            </a:r>
          </a:p>
          <a:p>
            <a:pPr marL="114300" indent="0">
              <a:buNone/>
            </a:pPr>
            <a:r>
              <a:rPr lang="en-US" sz="1800" b="1" i="0" u="none" strike="noStrike" baseline="0" dirty="0">
                <a:solidFill>
                  <a:srgbClr val="009A9A"/>
                </a:solidFill>
                <a:latin typeface="+mj-lt"/>
              </a:rPr>
              <a:t>Collocated hosting </a:t>
            </a:r>
            <a:r>
              <a:rPr lang="en-US" sz="1800" b="0" i="0" u="none" strike="noStrike" baseline="0" dirty="0">
                <a:solidFill>
                  <a:srgbClr val="000000"/>
                </a:solidFill>
                <a:latin typeface="+mj-lt"/>
              </a:rPr>
              <a:t>is almost like dedicated hosting, except rather than rent a machine, you outright purchase, build, and manage the machine yourself.</a:t>
            </a:r>
          </a:p>
          <a:p>
            <a:pPr marL="114300" indent="0" algn="l">
              <a:buNone/>
            </a:pPr>
            <a:r>
              <a:rPr lang="en-US" sz="1800" b="1" i="0" u="none" strike="noStrike" baseline="0" dirty="0">
                <a:solidFill>
                  <a:srgbClr val="009A9A"/>
                </a:solidFill>
                <a:latin typeface="+mj-lt"/>
              </a:rPr>
              <a:t>Cloud hosting </a:t>
            </a:r>
            <a:r>
              <a:rPr lang="en-US" sz="1800" b="0" i="0" u="none" strike="noStrike" baseline="0" dirty="0">
                <a:solidFill>
                  <a:srgbClr val="000000"/>
                </a:solidFill>
                <a:latin typeface="+mj-lt"/>
              </a:rPr>
              <a:t>leverages a distributed network of computers (cloud), which, in theory, can adapt more quickly in response to user needs than a configuration with a single physical </a:t>
            </a:r>
            <a:r>
              <a:rPr lang="en-CA" sz="1800" b="0" i="0" u="none" strike="noStrike" baseline="0" dirty="0">
                <a:solidFill>
                  <a:srgbClr val="000000"/>
                </a:solidFill>
                <a:latin typeface="+mj-lt"/>
              </a:rPr>
              <a:t>server.</a:t>
            </a:r>
            <a:endParaRPr lang="en-CA" dirty="0">
              <a:latin typeface="+mj-lt"/>
            </a:endParaRPr>
          </a:p>
        </p:txBody>
      </p:sp>
    </p:spTree>
    <p:extLst>
      <p:ext uri="{BB962C8B-B14F-4D97-AF65-F5344CB8AC3E}">
        <p14:creationId xmlns:p14="http://schemas.microsoft.com/office/powerpoint/2010/main" val="14813733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5B71F-BE6F-4AF7-82C6-3AE26AF1F491}"/>
              </a:ext>
            </a:extLst>
          </p:cNvPr>
          <p:cNvSpPr>
            <a:spLocks noGrp="1"/>
          </p:cNvSpPr>
          <p:nvPr>
            <p:ph type="title"/>
          </p:nvPr>
        </p:nvSpPr>
        <p:spPr/>
        <p:txBody>
          <a:bodyPr/>
          <a:lstStyle/>
          <a:p>
            <a:r>
              <a:rPr lang="en-CA" dirty="0"/>
              <a:t>Server Virtualization</a:t>
            </a:r>
          </a:p>
        </p:txBody>
      </p:sp>
      <p:sp>
        <p:nvSpPr>
          <p:cNvPr id="3" name="Text Placeholder 2">
            <a:extLst>
              <a:ext uri="{FF2B5EF4-FFF2-40B4-BE49-F238E27FC236}">
                <a16:creationId xmlns:a16="http://schemas.microsoft.com/office/drawing/2014/main" id="{62548063-4F0F-454E-9FEB-BD476FEE25AB}"/>
              </a:ext>
            </a:extLst>
          </p:cNvPr>
          <p:cNvSpPr>
            <a:spLocks noGrp="1"/>
          </p:cNvSpPr>
          <p:nvPr>
            <p:ph type="body" idx="1"/>
          </p:nvPr>
        </p:nvSpPr>
        <p:spPr>
          <a:xfrm>
            <a:off x="457200" y="1081088"/>
            <a:ext cx="3530009" cy="3532476"/>
          </a:xfrm>
        </p:spPr>
        <p:txBody>
          <a:bodyPr/>
          <a:lstStyle/>
          <a:p>
            <a:pPr marL="114300" indent="0" algn="l">
              <a:buNone/>
            </a:pPr>
            <a:r>
              <a:rPr lang="en-US" sz="1800" b="1" i="0" u="none" strike="noStrike" baseline="0" dirty="0">
                <a:solidFill>
                  <a:srgbClr val="009A9A"/>
                </a:solidFill>
                <a:latin typeface="+mj-lt"/>
              </a:rPr>
              <a:t>Server virtualization </a:t>
            </a:r>
            <a:r>
              <a:rPr lang="en-US" sz="1800" b="0" i="0" u="none" strike="noStrike" baseline="0" dirty="0">
                <a:solidFill>
                  <a:srgbClr val="000000"/>
                </a:solidFill>
                <a:latin typeface="+mj-lt"/>
              </a:rPr>
              <a:t>allows an administrator to turn a single computer into multiple computers, thereby saving on hardware and energy consumption.</a:t>
            </a:r>
          </a:p>
          <a:p>
            <a:pPr algn="l"/>
            <a:endParaRPr lang="en-CA" dirty="0">
              <a:latin typeface="+mj-lt"/>
            </a:endParaRPr>
          </a:p>
        </p:txBody>
      </p:sp>
      <p:pic>
        <p:nvPicPr>
          <p:cNvPr id="5" name="Picture 4" descr="FIGURE 17.12 Multiple servers versus a virtualized server">
            <a:extLst>
              <a:ext uri="{FF2B5EF4-FFF2-40B4-BE49-F238E27FC236}">
                <a16:creationId xmlns:a16="http://schemas.microsoft.com/office/drawing/2014/main" id="{040FF0E7-E9CE-48AB-A993-933906368CCD}"/>
              </a:ext>
            </a:extLst>
          </p:cNvPr>
          <p:cNvPicPr>
            <a:picLocks noChangeAspect="1"/>
          </p:cNvPicPr>
          <p:nvPr/>
        </p:nvPicPr>
        <p:blipFill>
          <a:blip r:embed="rId2"/>
          <a:stretch>
            <a:fillRect/>
          </a:stretch>
        </p:blipFill>
        <p:spPr>
          <a:xfrm>
            <a:off x="4104216" y="1444256"/>
            <a:ext cx="4582584" cy="2806140"/>
          </a:xfrm>
          <a:prstGeom prst="rect">
            <a:avLst/>
          </a:prstGeom>
        </p:spPr>
      </p:pic>
    </p:spTree>
    <p:extLst>
      <p:ext uri="{BB962C8B-B14F-4D97-AF65-F5344CB8AC3E}">
        <p14:creationId xmlns:p14="http://schemas.microsoft.com/office/powerpoint/2010/main" val="28669631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2C63A-5C53-4BC0-9B28-D091D72D49B4}"/>
              </a:ext>
            </a:extLst>
          </p:cNvPr>
          <p:cNvSpPr>
            <a:spLocks noGrp="1"/>
          </p:cNvSpPr>
          <p:nvPr>
            <p:ph type="title"/>
          </p:nvPr>
        </p:nvSpPr>
        <p:spPr/>
        <p:txBody>
          <a:bodyPr/>
          <a:lstStyle/>
          <a:p>
            <a:r>
              <a:rPr lang="en-CA" dirty="0"/>
              <a:t>Hypervisors</a:t>
            </a:r>
          </a:p>
        </p:txBody>
      </p:sp>
      <p:sp>
        <p:nvSpPr>
          <p:cNvPr id="3" name="Text Placeholder 2">
            <a:extLst>
              <a:ext uri="{FF2B5EF4-FFF2-40B4-BE49-F238E27FC236}">
                <a16:creationId xmlns:a16="http://schemas.microsoft.com/office/drawing/2014/main" id="{AE4DEEEF-25CF-4C26-94F6-6F2AF1702601}"/>
              </a:ext>
            </a:extLst>
          </p:cNvPr>
          <p:cNvSpPr>
            <a:spLocks noGrp="1"/>
          </p:cNvSpPr>
          <p:nvPr>
            <p:ph type="body" idx="1"/>
          </p:nvPr>
        </p:nvSpPr>
        <p:spPr>
          <a:xfrm>
            <a:off x="457200" y="1081088"/>
            <a:ext cx="8232775" cy="822959"/>
          </a:xfrm>
        </p:spPr>
        <p:txBody>
          <a:bodyPr/>
          <a:lstStyle/>
          <a:p>
            <a:pPr marL="114300" indent="0" algn="l">
              <a:buNone/>
            </a:pPr>
            <a:r>
              <a:rPr lang="en-US" sz="1600" b="0" i="0" u="none" strike="noStrike" baseline="0" dirty="0">
                <a:solidFill>
                  <a:srgbClr val="000000"/>
                </a:solidFill>
                <a:latin typeface="+mj-lt"/>
              </a:rPr>
              <a:t>The special software that makes virtual servers possible is generally referred to </a:t>
            </a:r>
            <a:r>
              <a:rPr lang="en-CA" sz="1600" b="0" i="0" u="none" strike="noStrike" baseline="0" dirty="0">
                <a:solidFill>
                  <a:srgbClr val="000000"/>
                </a:solidFill>
                <a:latin typeface="+mj-lt"/>
              </a:rPr>
              <a:t>as a </a:t>
            </a:r>
            <a:r>
              <a:rPr lang="en-CA" sz="1600" b="1" i="0" u="none" strike="noStrike" baseline="0" dirty="0">
                <a:solidFill>
                  <a:srgbClr val="009A9A"/>
                </a:solidFill>
                <a:latin typeface="+mj-lt"/>
              </a:rPr>
              <a:t>hypervisor</a:t>
            </a:r>
            <a:r>
              <a:rPr lang="en-CA" sz="1600" b="0" i="0" u="none" strike="noStrike" baseline="0" dirty="0">
                <a:solidFill>
                  <a:srgbClr val="000000"/>
                </a:solidFill>
                <a:latin typeface="+mj-lt"/>
              </a:rPr>
              <a:t>.</a:t>
            </a:r>
          </a:p>
          <a:p>
            <a:endParaRPr lang="en-CA" dirty="0"/>
          </a:p>
        </p:txBody>
      </p:sp>
      <p:pic>
        <p:nvPicPr>
          <p:cNvPr id="5" name="Picture 4" descr="FIGURE 17.13 Type 1 and Type 2 hypervisors compared">
            <a:extLst>
              <a:ext uri="{FF2B5EF4-FFF2-40B4-BE49-F238E27FC236}">
                <a16:creationId xmlns:a16="http://schemas.microsoft.com/office/drawing/2014/main" id="{A44DA913-280B-454F-A676-A125DBD8041A}"/>
              </a:ext>
            </a:extLst>
          </p:cNvPr>
          <p:cNvPicPr>
            <a:picLocks noChangeAspect="1"/>
          </p:cNvPicPr>
          <p:nvPr/>
        </p:nvPicPr>
        <p:blipFill>
          <a:blip r:embed="rId2"/>
          <a:stretch>
            <a:fillRect/>
          </a:stretch>
        </p:blipFill>
        <p:spPr>
          <a:xfrm>
            <a:off x="1903228" y="2091719"/>
            <a:ext cx="5337544" cy="2632915"/>
          </a:xfrm>
          <a:prstGeom prst="rect">
            <a:avLst/>
          </a:prstGeom>
        </p:spPr>
      </p:pic>
    </p:spTree>
    <p:extLst>
      <p:ext uri="{BB962C8B-B14F-4D97-AF65-F5344CB8AC3E}">
        <p14:creationId xmlns:p14="http://schemas.microsoft.com/office/powerpoint/2010/main" val="1283714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2674E-BCCC-42D8-A61D-01BCC4E96D2D}"/>
              </a:ext>
            </a:extLst>
          </p:cNvPr>
          <p:cNvSpPr>
            <a:spLocks noGrp="1"/>
          </p:cNvSpPr>
          <p:nvPr>
            <p:ph type="title"/>
          </p:nvPr>
        </p:nvSpPr>
        <p:spPr/>
        <p:txBody>
          <a:bodyPr/>
          <a:lstStyle/>
          <a:p>
            <a:r>
              <a:rPr lang="en-CA" sz="3200" dirty="0"/>
              <a:t>DevOps: Development and Operations</a:t>
            </a:r>
          </a:p>
        </p:txBody>
      </p:sp>
      <p:sp>
        <p:nvSpPr>
          <p:cNvPr id="3" name="Text Placeholder 2">
            <a:extLst>
              <a:ext uri="{FF2B5EF4-FFF2-40B4-BE49-F238E27FC236}">
                <a16:creationId xmlns:a16="http://schemas.microsoft.com/office/drawing/2014/main" id="{D0961B28-39D0-415E-82D5-BB9E4EAA7DBB}"/>
              </a:ext>
            </a:extLst>
          </p:cNvPr>
          <p:cNvSpPr>
            <a:spLocks noGrp="1"/>
          </p:cNvSpPr>
          <p:nvPr>
            <p:ph type="body" idx="1"/>
          </p:nvPr>
        </p:nvSpPr>
        <p:spPr/>
        <p:txBody>
          <a:bodyPr/>
          <a:lstStyle/>
          <a:p>
            <a:pPr marL="114300" indent="0" algn="l">
              <a:buNone/>
            </a:pPr>
            <a:r>
              <a:rPr lang="en-US" sz="1800" b="0" i="0" u="none" strike="noStrike" baseline="0" dirty="0">
                <a:latin typeface="+mj-lt"/>
              </a:rPr>
              <a:t>Historically, the operation of a server would be done by a team of system administrators completely separate from the developers. </a:t>
            </a:r>
          </a:p>
          <a:p>
            <a:pPr marL="114300" indent="0" algn="l">
              <a:buNone/>
            </a:pPr>
            <a:r>
              <a:rPr lang="en-US" sz="1800" b="0" i="0" u="none" strike="noStrike" baseline="0" dirty="0">
                <a:latin typeface="+mj-lt"/>
              </a:rPr>
              <a:t>With web development, it first became apparent that isolating hosting from development was not productive, and that knowledge about the operation of the server is essential for developers, whether working alone or in large teams.</a:t>
            </a:r>
          </a:p>
          <a:p>
            <a:pPr marL="114300" indent="0" algn="l">
              <a:buNone/>
            </a:pPr>
            <a:r>
              <a:rPr lang="en-US" sz="1800" b="0" i="0" u="none" strike="noStrike" baseline="0" dirty="0">
                <a:solidFill>
                  <a:srgbClr val="000000"/>
                </a:solidFill>
                <a:latin typeface="+mj-lt"/>
              </a:rPr>
              <a:t>So commonplace is combining the Development and Operations roles and responsibilities, that it has a common name: </a:t>
            </a:r>
            <a:r>
              <a:rPr lang="en-US" sz="1800" b="1" i="0" u="none" strike="noStrike" baseline="0" dirty="0">
                <a:solidFill>
                  <a:srgbClr val="009A9A"/>
                </a:solidFill>
                <a:latin typeface="+mj-lt"/>
              </a:rPr>
              <a:t>DevOps</a:t>
            </a:r>
            <a:r>
              <a:rPr lang="en-US" sz="1800" b="0" i="0" u="none" strike="noStrike" baseline="0" dirty="0">
                <a:solidFill>
                  <a:srgbClr val="000000"/>
                </a:solidFill>
                <a:latin typeface="+mj-lt"/>
              </a:rPr>
              <a:t>. DevOps is a philosophy that has inspired many new ideas and strategies, all drawing on the benefit of having blurred lines between development and production.</a:t>
            </a:r>
            <a:endParaRPr lang="en-CA" dirty="0">
              <a:latin typeface="+mj-lt"/>
            </a:endParaRPr>
          </a:p>
        </p:txBody>
      </p:sp>
    </p:spTree>
    <p:extLst>
      <p:ext uri="{BB962C8B-B14F-4D97-AF65-F5344CB8AC3E}">
        <p14:creationId xmlns:p14="http://schemas.microsoft.com/office/powerpoint/2010/main" val="1127334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C2BCD-9A0E-4757-BC5F-D245A725BA0A}"/>
              </a:ext>
            </a:extLst>
          </p:cNvPr>
          <p:cNvSpPr>
            <a:spLocks noGrp="1"/>
          </p:cNvSpPr>
          <p:nvPr>
            <p:ph type="title"/>
          </p:nvPr>
        </p:nvSpPr>
        <p:spPr/>
        <p:txBody>
          <a:bodyPr/>
          <a:lstStyle/>
          <a:p>
            <a:r>
              <a:rPr lang="en-CA" dirty="0"/>
              <a:t>Vagrant</a:t>
            </a:r>
          </a:p>
        </p:txBody>
      </p:sp>
      <p:sp>
        <p:nvSpPr>
          <p:cNvPr id="3" name="Text Placeholder 2">
            <a:extLst>
              <a:ext uri="{FF2B5EF4-FFF2-40B4-BE49-F238E27FC236}">
                <a16:creationId xmlns:a16="http://schemas.microsoft.com/office/drawing/2014/main" id="{E709B3F5-F6FB-431B-A7A8-FF5D59350FBF}"/>
              </a:ext>
            </a:extLst>
          </p:cNvPr>
          <p:cNvSpPr>
            <a:spLocks noGrp="1"/>
          </p:cNvSpPr>
          <p:nvPr>
            <p:ph type="body" idx="1"/>
          </p:nvPr>
        </p:nvSpPr>
        <p:spPr>
          <a:xfrm>
            <a:off x="457200" y="1081088"/>
            <a:ext cx="3895503" cy="3532476"/>
          </a:xfrm>
        </p:spPr>
        <p:txBody>
          <a:bodyPr/>
          <a:lstStyle/>
          <a:p>
            <a:pPr marL="114300" indent="0">
              <a:buNone/>
            </a:pPr>
            <a:r>
              <a:rPr lang="en-US" b="0" i="0" u="none" strike="noStrike" baseline="0" dirty="0">
                <a:solidFill>
                  <a:srgbClr val="000000"/>
                </a:solidFill>
                <a:latin typeface="+mj-lt"/>
              </a:rPr>
              <a:t>For instance, the popular open-source </a:t>
            </a:r>
            <a:r>
              <a:rPr lang="en-US" b="1" i="0" u="none" strike="noStrike" baseline="0" dirty="0">
                <a:solidFill>
                  <a:srgbClr val="009A9A"/>
                </a:solidFill>
                <a:latin typeface="+mj-lt"/>
              </a:rPr>
              <a:t>Vagrant </a:t>
            </a:r>
            <a:r>
              <a:rPr lang="en-US" b="0" i="0" u="none" strike="noStrike" baseline="0" dirty="0">
                <a:solidFill>
                  <a:srgbClr val="000000"/>
                </a:solidFill>
                <a:latin typeface="+mj-lt"/>
              </a:rPr>
              <a:t>tool works with a Type 2 hypervisor </a:t>
            </a:r>
          </a:p>
          <a:p>
            <a:pPr marL="114300" indent="0">
              <a:buNone/>
            </a:pPr>
            <a:r>
              <a:rPr lang="en-US" b="0" i="0" u="none" strike="noStrike" baseline="0" dirty="0">
                <a:latin typeface="+mj-lt"/>
              </a:rPr>
              <a:t>A team might create a Vagrant “box” that has the operating system, web server, database management system, programming languages, and other software installed and configured. </a:t>
            </a:r>
          </a:p>
          <a:p>
            <a:pPr marL="114300" indent="0">
              <a:buNone/>
            </a:pPr>
            <a:r>
              <a:rPr lang="en-US" b="0" i="0" u="none" strike="noStrike" baseline="0" dirty="0">
                <a:latin typeface="+mj-lt"/>
              </a:rPr>
              <a:t>This box can then be shared with the rest of the team, </a:t>
            </a:r>
            <a:r>
              <a:rPr lang="en-CA" b="0" i="0" u="none" strike="noStrike" baseline="0" dirty="0">
                <a:latin typeface="+mj-lt"/>
              </a:rPr>
              <a:t>thereby ensuring consistency.</a:t>
            </a:r>
            <a:endParaRPr lang="en-US" b="0" i="0" u="none" strike="noStrike" baseline="0" dirty="0">
              <a:solidFill>
                <a:srgbClr val="000000"/>
              </a:solidFill>
              <a:latin typeface="+mj-lt"/>
            </a:endParaRPr>
          </a:p>
          <a:p>
            <a:pPr marL="114300" indent="0">
              <a:buNone/>
            </a:pPr>
            <a:endParaRPr lang="en-US" b="0" i="0" u="none" strike="noStrike" baseline="0" dirty="0">
              <a:solidFill>
                <a:srgbClr val="000000"/>
              </a:solidFill>
              <a:latin typeface="+mj-lt"/>
            </a:endParaRPr>
          </a:p>
        </p:txBody>
      </p:sp>
      <p:pic>
        <p:nvPicPr>
          <p:cNvPr id="5" name="Picture 4" descr="FIGURE 17.14 Vagrant">
            <a:extLst>
              <a:ext uri="{FF2B5EF4-FFF2-40B4-BE49-F238E27FC236}">
                <a16:creationId xmlns:a16="http://schemas.microsoft.com/office/drawing/2014/main" id="{1F1A005B-A7EF-4D24-9277-B420F273CB3F}"/>
              </a:ext>
            </a:extLst>
          </p:cNvPr>
          <p:cNvPicPr>
            <a:picLocks noChangeAspect="1"/>
          </p:cNvPicPr>
          <p:nvPr/>
        </p:nvPicPr>
        <p:blipFill>
          <a:blip r:embed="rId2"/>
          <a:stretch>
            <a:fillRect/>
          </a:stretch>
        </p:blipFill>
        <p:spPr>
          <a:xfrm>
            <a:off x="4352703" y="1402627"/>
            <a:ext cx="4334097" cy="2889398"/>
          </a:xfrm>
          <a:prstGeom prst="rect">
            <a:avLst/>
          </a:prstGeom>
        </p:spPr>
      </p:pic>
    </p:spTree>
    <p:extLst>
      <p:ext uri="{BB962C8B-B14F-4D97-AF65-F5344CB8AC3E}">
        <p14:creationId xmlns:p14="http://schemas.microsoft.com/office/powerpoint/2010/main" val="2194008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9720A-DC6D-488B-BEBA-3A0A9D3BB571}"/>
              </a:ext>
            </a:extLst>
          </p:cNvPr>
          <p:cNvSpPr>
            <a:spLocks noGrp="1"/>
          </p:cNvSpPr>
          <p:nvPr>
            <p:ph type="title"/>
          </p:nvPr>
        </p:nvSpPr>
        <p:spPr/>
        <p:txBody>
          <a:bodyPr/>
          <a:lstStyle/>
          <a:p>
            <a:r>
              <a:rPr lang="en-CA" dirty="0"/>
              <a:t>Working with Vagrant Example</a:t>
            </a:r>
          </a:p>
        </p:txBody>
      </p:sp>
      <p:pic>
        <p:nvPicPr>
          <p:cNvPr id="5" name="Picture 4" descr="FIGURE 17.15 Working with Vagrant">
            <a:extLst>
              <a:ext uri="{FF2B5EF4-FFF2-40B4-BE49-F238E27FC236}">
                <a16:creationId xmlns:a16="http://schemas.microsoft.com/office/drawing/2014/main" id="{4D8A14AD-5212-4B61-AD21-22790E12617D}"/>
              </a:ext>
            </a:extLst>
          </p:cNvPr>
          <p:cNvPicPr>
            <a:picLocks noChangeAspect="1"/>
          </p:cNvPicPr>
          <p:nvPr/>
        </p:nvPicPr>
        <p:blipFill>
          <a:blip r:embed="rId2"/>
          <a:stretch>
            <a:fillRect/>
          </a:stretch>
        </p:blipFill>
        <p:spPr>
          <a:xfrm>
            <a:off x="1765004" y="984487"/>
            <a:ext cx="5613992" cy="3681926"/>
          </a:xfrm>
          <a:prstGeom prst="rect">
            <a:avLst/>
          </a:prstGeom>
        </p:spPr>
      </p:pic>
    </p:spTree>
    <p:extLst>
      <p:ext uri="{BB962C8B-B14F-4D97-AF65-F5344CB8AC3E}">
        <p14:creationId xmlns:p14="http://schemas.microsoft.com/office/powerpoint/2010/main" val="15139850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0E0F5-5F46-482E-8407-3052A96E7874}"/>
              </a:ext>
            </a:extLst>
          </p:cNvPr>
          <p:cNvSpPr>
            <a:spLocks noGrp="1"/>
          </p:cNvSpPr>
          <p:nvPr>
            <p:ph type="title"/>
          </p:nvPr>
        </p:nvSpPr>
        <p:spPr/>
        <p:txBody>
          <a:bodyPr/>
          <a:lstStyle/>
          <a:p>
            <a:r>
              <a:rPr lang="en-CA" dirty="0"/>
              <a:t>Containers</a:t>
            </a:r>
          </a:p>
        </p:txBody>
      </p:sp>
      <p:sp>
        <p:nvSpPr>
          <p:cNvPr id="3" name="Text Placeholder 2">
            <a:extLst>
              <a:ext uri="{FF2B5EF4-FFF2-40B4-BE49-F238E27FC236}">
                <a16:creationId xmlns:a16="http://schemas.microsoft.com/office/drawing/2014/main" id="{9D8FE030-508F-49D0-BC1B-178BDB3EBE0A}"/>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Containers </a:t>
            </a:r>
            <a:r>
              <a:rPr lang="en-US" sz="1800" b="0" i="0" u="none" strike="noStrike" baseline="0" dirty="0">
                <a:solidFill>
                  <a:srgbClr val="000000"/>
                </a:solidFill>
                <a:latin typeface="+mj-lt"/>
              </a:rPr>
              <a:t>allow a single machine with a single operating system to run multiple similar server instances.</a:t>
            </a:r>
          </a:p>
          <a:p>
            <a:pPr marL="114300" indent="0" algn="l">
              <a:buNone/>
            </a:pPr>
            <a:r>
              <a:rPr lang="en-US" sz="1800" b="0" i="0" u="none" strike="noStrike" baseline="0" dirty="0">
                <a:solidFill>
                  <a:srgbClr val="000000"/>
                </a:solidFill>
                <a:latin typeface="+mj-lt"/>
              </a:rPr>
              <a:t>The open-source </a:t>
            </a:r>
            <a:r>
              <a:rPr lang="en-US" sz="1800" b="1" i="0" u="none" strike="noStrike" baseline="0" dirty="0">
                <a:solidFill>
                  <a:srgbClr val="009A9A"/>
                </a:solidFill>
                <a:latin typeface="+mj-lt"/>
              </a:rPr>
              <a:t>Docker </a:t>
            </a:r>
            <a:r>
              <a:rPr lang="en-US" sz="1800" b="0" i="0" u="none" strike="noStrike" baseline="0" dirty="0">
                <a:solidFill>
                  <a:srgbClr val="000000"/>
                </a:solidFill>
                <a:latin typeface="+mj-lt"/>
              </a:rPr>
              <a:t>project has become a very popular method for deploying applications within these containers. A Docker container is a “snapshot” of the operating system, applications, and files needed to run a web application.</a:t>
            </a:r>
          </a:p>
          <a:p>
            <a:pPr marL="114300" indent="0" algn="l">
              <a:buNone/>
            </a:pPr>
            <a:r>
              <a:rPr lang="en-US" sz="1800" dirty="0">
                <a:latin typeface="+mj-lt"/>
              </a:rPr>
              <a:t>Alternative container management tools like Kubernetes achieve the same outcome as Docker, while proprietary tools from cloud hosts (such as Amazon Elastic Container Service) achieve the same end with their own tools.</a:t>
            </a:r>
            <a:endParaRPr lang="en-CA" sz="1800" dirty="0">
              <a:latin typeface="+mj-lt"/>
            </a:endParaRPr>
          </a:p>
        </p:txBody>
      </p:sp>
    </p:spTree>
    <p:extLst>
      <p:ext uri="{BB962C8B-B14F-4D97-AF65-F5344CB8AC3E}">
        <p14:creationId xmlns:p14="http://schemas.microsoft.com/office/powerpoint/2010/main" val="36302675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047FD-F437-417A-BA38-091A17E875EE}"/>
              </a:ext>
            </a:extLst>
          </p:cNvPr>
          <p:cNvSpPr>
            <a:spLocks noGrp="1"/>
          </p:cNvSpPr>
          <p:nvPr>
            <p:ph type="title"/>
          </p:nvPr>
        </p:nvSpPr>
        <p:spPr/>
        <p:txBody>
          <a:bodyPr/>
          <a:lstStyle/>
          <a:p>
            <a:r>
              <a:rPr lang="en-CA" dirty="0"/>
              <a:t>Container-based virtualization</a:t>
            </a:r>
          </a:p>
        </p:txBody>
      </p:sp>
      <p:pic>
        <p:nvPicPr>
          <p:cNvPr id="5" name="Picture 4" descr="FIGURE 17.16 Container-based virtualization">
            <a:extLst>
              <a:ext uri="{FF2B5EF4-FFF2-40B4-BE49-F238E27FC236}">
                <a16:creationId xmlns:a16="http://schemas.microsoft.com/office/drawing/2014/main" id="{E4C3C0B3-0616-47E4-88CC-137BAD1BA649}"/>
              </a:ext>
            </a:extLst>
          </p:cNvPr>
          <p:cNvPicPr>
            <a:picLocks noChangeAspect="1"/>
          </p:cNvPicPr>
          <p:nvPr/>
        </p:nvPicPr>
        <p:blipFill>
          <a:blip r:embed="rId2"/>
          <a:stretch>
            <a:fillRect/>
          </a:stretch>
        </p:blipFill>
        <p:spPr>
          <a:xfrm>
            <a:off x="2467514" y="984487"/>
            <a:ext cx="4208971" cy="3481187"/>
          </a:xfrm>
          <a:prstGeom prst="rect">
            <a:avLst/>
          </a:prstGeom>
        </p:spPr>
      </p:pic>
    </p:spTree>
    <p:extLst>
      <p:ext uri="{BB962C8B-B14F-4D97-AF65-F5344CB8AC3E}">
        <p14:creationId xmlns:p14="http://schemas.microsoft.com/office/powerpoint/2010/main" val="33865176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50DA6-EE61-490C-81E3-063CB5E0F687}"/>
              </a:ext>
            </a:extLst>
          </p:cNvPr>
          <p:cNvSpPr>
            <a:spLocks noGrp="1"/>
          </p:cNvSpPr>
          <p:nvPr>
            <p:ph type="title"/>
          </p:nvPr>
        </p:nvSpPr>
        <p:spPr/>
        <p:txBody>
          <a:bodyPr/>
          <a:lstStyle/>
          <a:p>
            <a:r>
              <a:rPr lang="en-CA" dirty="0"/>
              <a:t>Cloud Virtualization</a:t>
            </a:r>
          </a:p>
        </p:txBody>
      </p:sp>
      <p:sp>
        <p:nvSpPr>
          <p:cNvPr id="3" name="Text Placeholder 2">
            <a:extLst>
              <a:ext uri="{FF2B5EF4-FFF2-40B4-BE49-F238E27FC236}">
                <a16:creationId xmlns:a16="http://schemas.microsoft.com/office/drawing/2014/main" id="{F99FD0DC-3827-4B62-B02F-702DA309846A}"/>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Cloud virtualization </a:t>
            </a:r>
            <a:r>
              <a:rPr lang="en-US" sz="1800" b="0" i="0" u="none" strike="noStrike" baseline="0" dirty="0">
                <a:solidFill>
                  <a:srgbClr val="000000"/>
                </a:solidFill>
                <a:latin typeface="+mj-lt"/>
              </a:rPr>
              <a:t>(sometimes referred to as just cloud computing) builds on virtualization technology and spreads it horizontally to multiple computers.  Cloud computing promises something usually referred to as </a:t>
            </a:r>
            <a:r>
              <a:rPr lang="en-US" sz="1800" b="1" i="0" u="none" strike="noStrike" baseline="0" dirty="0">
                <a:solidFill>
                  <a:srgbClr val="009A9A"/>
                </a:solidFill>
                <a:latin typeface="+mj-lt"/>
              </a:rPr>
              <a:t>elastic capacity/computing</a:t>
            </a:r>
            <a:r>
              <a:rPr lang="en-US" sz="1800" b="0" i="0" u="none" strike="noStrike" baseline="0" dirty="0">
                <a:solidFill>
                  <a:srgbClr val="000000"/>
                </a:solidFill>
                <a:latin typeface="+mj-lt"/>
              </a:rPr>
              <a:t>, meaning that server capability can </a:t>
            </a:r>
            <a:r>
              <a:rPr lang="en-CA" sz="1800" b="0" i="0" u="none" strike="noStrike" baseline="0" dirty="0">
                <a:solidFill>
                  <a:srgbClr val="000000"/>
                </a:solidFill>
                <a:latin typeface="+mj-lt"/>
              </a:rPr>
              <a:t>scale with demand.</a:t>
            </a:r>
          </a:p>
          <a:p>
            <a:pPr marL="114300" indent="0" algn="l">
              <a:buNone/>
            </a:pPr>
            <a:r>
              <a:rPr lang="en-US" sz="1800" dirty="0">
                <a:solidFill>
                  <a:srgbClr val="000000"/>
                </a:solidFill>
                <a:latin typeface="+mj-lt"/>
              </a:rPr>
              <a:t>T</a:t>
            </a:r>
            <a:r>
              <a:rPr lang="en-US" sz="1800" b="0" i="0" u="none" strike="noStrike" baseline="0" dirty="0">
                <a:solidFill>
                  <a:srgbClr val="000000"/>
                </a:solidFill>
                <a:latin typeface="+mj-lt"/>
              </a:rPr>
              <a:t>here are a variety of service</a:t>
            </a:r>
            <a:r>
              <a:rPr lang="en-US" sz="1800" dirty="0">
                <a:solidFill>
                  <a:srgbClr val="000000"/>
                </a:solidFill>
                <a:latin typeface="+mj-lt"/>
              </a:rPr>
              <a:t> </a:t>
            </a:r>
            <a:r>
              <a:rPr lang="en-US" sz="1800" b="0" i="0" u="none" strike="noStrike" baseline="0" dirty="0">
                <a:solidFill>
                  <a:srgbClr val="000000"/>
                </a:solidFill>
                <a:latin typeface="+mj-lt"/>
              </a:rPr>
              <a:t>models available:</a:t>
            </a:r>
          </a:p>
          <a:p>
            <a:pPr algn="l"/>
            <a:r>
              <a:rPr lang="en-US" sz="1800" b="1" i="0" u="none" strike="noStrike" baseline="0" dirty="0">
                <a:solidFill>
                  <a:srgbClr val="009A9A"/>
                </a:solidFill>
                <a:latin typeface="+mj-lt"/>
              </a:rPr>
              <a:t>Infrastructure as a Service (IaaS)</a:t>
            </a:r>
            <a:r>
              <a:rPr lang="en-US" sz="1800" b="0" i="0" u="none" strike="noStrike" baseline="0" dirty="0">
                <a:solidFill>
                  <a:srgbClr val="000000"/>
                </a:solidFill>
                <a:latin typeface="+mj-lt"/>
              </a:rPr>
              <a:t>. </a:t>
            </a:r>
          </a:p>
          <a:p>
            <a:pPr algn="l"/>
            <a:r>
              <a:rPr lang="en-US" sz="1800" b="1" i="0" u="none" strike="noStrike" baseline="0" dirty="0">
                <a:solidFill>
                  <a:srgbClr val="009A9A"/>
                </a:solidFill>
                <a:latin typeface="+mj-lt"/>
              </a:rPr>
              <a:t>Platform as a Service (PaaS)</a:t>
            </a:r>
            <a:r>
              <a:rPr lang="en-US" sz="1800" b="0" i="0" u="none" strike="noStrike" baseline="0" dirty="0">
                <a:solidFill>
                  <a:srgbClr val="000000"/>
                </a:solidFill>
                <a:latin typeface="+mj-lt"/>
              </a:rPr>
              <a:t>. </a:t>
            </a:r>
          </a:p>
          <a:p>
            <a:pPr algn="l"/>
            <a:r>
              <a:rPr lang="en-US" sz="1800" b="1" i="0" u="none" strike="noStrike" baseline="0" dirty="0">
                <a:solidFill>
                  <a:srgbClr val="009A9A"/>
                </a:solidFill>
                <a:latin typeface="+mj-lt"/>
              </a:rPr>
              <a:t>Software as a Service (SaaS)</a:t>
            </a:r>
            <a:r>
              <a:rPr lang="en-US" sz="1800" b="0" i="0" u="none" strike="noStrike" baseline="0" dirty="0">
                <a:solidFill>
                  <a:srgbClr val="000000"/>
                </a:solidFill>
                <a:latin typeface="+mj-lt"/>
              </a:rPr>
              <a:t>.</a:t>
            </a:r>
            <a:endParaRPr lang="en-CA" dirty="0">
              <a:latin typeface="+mj-lt"/>
            </a:endParaRPr>
          </a:p>
        </p:txBody>
      </p:sp>
    </p:spTree>
    <p:extLst>
      <p:ext uri="{BB962C8B-B14F-4D97-AF65-F5344CB8AC3E}">
        <p14:creationId xmlns:p14="http://schemas.microsoft.com/office/powerpoint/2010/main" val="26675559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B3DBC-9DFC-4ACE-A770-65D7568DCADA}"/>
              </a:ext>
            </a:extLst>
          </p:cNvPr>
          <p:cNvSpPr>
            <a:spLocks noGrp="1"/>
          </p:cNvSpPr>
          <p:nvPr>
            <p:ph type="title"/>
          </p:nvPr>
        </p:nvSpPr>
        <p:spPr/>
        <p:txBody>
          <a:bodyPr/>
          <a:lstStyle/>
          <a:p>
            <a:r>
              <a:rPr lang="en-US" dirty="0"/>
              <a:t>Linux and Web Server Configuration</a:t>
            </a:r>
            <a:endParaRPr lang="en-CA" dirty="0"/>
          </a:p>
        </p:txBody>
      </p:sp>
      <p:sp>
        <p:nvSpPr>
          <p:cNvPr id="3" name="Text Placeholder 2">
            <a:extLst>
              <a:ext uri="{FF2B5EF4-FFF2-40B4-BE49-F238E27FC236}">
                <a16:creationId xmlns:a16="http://schemas.microsoft.com/office/drawing/2014/main" id="{855F2694-01B1-4325-95A9-3AD4AF400C3B}"/>
              </a:ext>
            </a:extLst>
          </p:cNvPr>
          <p:cNvSpPr>
            <a:spLocks noGrp="1"/>
          </p:cNvSpPr>
          <p:nvPr>
            <p:ph type="body" idx="1"/>
          </p:nvPr>
        </p:nvSpPr>
        <p:spPr>
          <a:xfrm>
            <a:off x="457201" y="1081088"/>
            <a:ext cx="2243470" cy="3532476"/>
          </a:xfrm>
        </p:spPr>
        <p:txBody>
          <a:bodyPr/>
          <a:lstStyle/>
          <a:p>
            <a:pPr marL="114300" indent="0">
              <a:buNone/>
            </a:pPr>
            <a:r>
              <a:rPr lang="en-US" sz="1800" b="0" i="0" u="none" strike="noStrike" baseline="0" dirty="0">
                <a:latin typeface="+mj-lt"/>
              </a:rPr>
              <a:t>Apache and </a:t>
            </a:r>
            <a:r>
              <a:rPr lang="en-US" sz="1800" b="0" i="0" u="none" strike="noStrike" baseline="0" dirty="0" err="1">
                <a:latin typeface="+mj-lt"/>
              </a:rPr>
              <a:t>NginX</a:t>
            </a:r>
            <a:r>
              <a:rPr lang="en-US" sz="1800" b="0" i="0" u="none" strike="noStrike" baseline="0" dirty="0">
                <a:latin typeface="+mj-lt"/>
              </a:rPr>
              <a:t> are the most popular web servers on the WWW</a:t>
            </a:r>
            <a:endParaRPr lang="en-CA" dirty="0">
              <a:latin typeface="+mj-lt"/>
            </a:endParaRPr>
          </a:p>
        </p:txBody>
      </p:sp>
      <p:pic>
        <p:nvPicPr>
          <p:cNvPr id="5" name="Picture 4" descr="FIGURE 17.17 Web server popularity (data courtesy of BuiltWith.com)">
            <a:extLst>
              <a:ext uri="{FF2B5EF4-FFF2-40B4-BE49-F238E27FC236}">
                <a16:creationId xmlns:a16="http://schemas.microsoft.com/office/drawing/2014/main" id="{57329B25-FD54-41FD-BC25-E3A08297C055}"/>
              </a:ext>
            </a:extLst>
          </p:cNvPr>
          <p:cNvPicPr>
            <a:picLocks noChangeAspect="1"/>
          </p:cNvPicPr>
          <p:nvPr/>
        </p:nvPicPr>
        <p:blipFill>
          <a:blip r:embed="rId2"/>
          <a:stretch>
            <a:fillRect/>
          </a:stretch>
        </p:blipFill>
        <p:spPr>
          <a:xfrm>
            <a:off x="2700670" y="1359388"/>
            <a:ext cx="5986130" cy="2975875"/>
          </a:xfrm>
          <a:prstGeom prst="rect">
            <a:avLst/>
          </a:prstGeom>
        </p:spPr>
      </p:pic>
    </p:spTree>
    <p:extLst>
      <p:ext uri="{BB962C8B-B14F-4D97-AF65-F5344CB8AC3E}">
        <p14:creationId xmlns:p14="http://schemas.microsoft.com/office/powerpoint/2010/main" val="28301183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C63F0-FB13-453D-9623-CAF8F989F7BF}"/>
              </a:ext>
            </a:extLst>
          </p:cNvPr>
          <p:cNvSpPr>
            <a:spLocks noGrp="1"/>
          </p:cNvSpPr>
          <p:nvPr>
            <p:ph type="title"/>
          </p:nvPr>
        </p:nvSpPr>
        <p:spPr/>
        <p:txBody>
          <a:bodyPr/>
          <a:lstStyle/>
          <a:p>
            <a:r>
              <a:rPr lang="en-CA" dirty="0"/>
              <a:t>Configuration</a:t>
            </a:r>
          </a:p>
        </p:txBody>
      </p:sp>
      <p:sp>
        <p:nvSpPr>
          <p:cNvPr id="3" name="Text Placeholder 2">
            <a:extLst>
              <a:ext uri="{FF2B5EF4-FFF2-40B4-BE49-F238E27FC236}">
                <a16:creationId xmlns:a16="http://schemas.microsoft.com/office/drawing/2014/main" id="{6D7BF6BA-3F6B-4396-92B4-EEE107D4BA5D}"/>
              </a:ext>
            </a:extLst>
          </p:cNvPr>
          <p:cNvSpPr>
            <a:spLocks noGrp="1"/>
          </p:cNvSpPr>
          <p:nvPr>
            <p:ph type="body" idx="1"/>
          </p:nvPr>
        </p:nvSpPr>
        <p:spPr/>
        <p:txBody>
          <a:bodyPr/>
          <a:lstStyle/>
          <a:p>
            <a:pPr marL="114300" indent="0">
              <a:buNone/>
            </a:pPr>
            <a:r>
              <a:rPr lang="en-US" sz="1800" b="0" i="0" u="none" strike="noStrike" baseline="0" dirty="0">
                <a:solidFill>
                  <a:srgbClr val="000000"/>
                </a:solidFill>
                <a:latin typeface="+mj-lt"/>
              </a:rPr>
              <a:t>When both Apache and </a:t>
            </a:r>
            <a:r>
              <a:rPr lang="en-US" sz="1800" b="0" i="0" u="none" strike="noStrike" baseline="0" dirty="0" err="1">
                <a:solidFill>
                  <a:srgbClr val="000000"/>
                </a:solidFill>
                <a:latin typeface="+mj-lt"/>
              </a:rPr>
              <a:t>NginX</a:t>
            </a:r>
            <a:r>
              <a:rPr lang="en-US" sz="1800" b="0" i="0" u="none" strike="noStrike" baseline="0" dirty="0">
                <a:solidFill>
                  <a:srgbClr val="000000"/>
                </a:solidFill>
                <a:latin typeface="+mj-lt"/>
              </a:rPr>
              <a:t> are started or restarted, they parse the </a:t>
            </a:r>
            <a:r>
              <a:rPr lang="en-US" sz="1800" b="1" i="0" u="none" strike="noStrike" baseline="0" dirty="0">
                <a:solidFill>
                  <a:srgbClr val="009A9A"/>
                </a:solidFill>
                <a:latin typeface="+mj-lt"/>
              </a:rPr>
              <a:t>root configuration file</a:t>
            </a:r>
            <a:r>
              <a:rPr lang="en-US" sz="1800" b="0" i="0" u="none" strike="noStrike" baseline="0" dirty="0">
                <a:solidFill>
                  <a:srgbClr val="000000"/>
                </a:solidFill>
                <a:latin typeface="+mj-lt"/>
              </a:rPr>
              <a:t>, which is normally writable by only root users.</a:t>
            </a:r>
          </a:p>
          <a:p>
            <a:pPr marL="114300" indent="0" algn="l">
              <a:buNone/>
            </a:pPr>
            <a:r>
              <a:rPr lang="en-US" sz="1800" b="0" i="0" u="none" strike="noStrike" baseline="0" dirty="0">
                <a:solidFill>
                  <a:srgbClr val="000000"/>
                </a:solidFill>
                <a:latin typeface="+mj-lt"/>
              </a:rPr>
              <a:t>In Apache, </a:t>
            </a:r>
            <a:r>
              <a:rPr lang="en-US" sz="1800" b="1" i="0" u="none" strike="noStrike" baseline="0" dirty="0">
                <a:solidFill>
                  <a:srgbClr val="009A9A"/>
                </a:solidFill>
                <a:latin typeface="+mj-lt"/>
              </a:rPr>
              <a:t>directory-level configuration files </a:t>
            </a:r>
            <a:r>
              <a:rPr lang="en-US" sz="1800" b="0" i="0" u="none" strike="noStrike" baseline="0" dirty="0">
                <a:solidFill>
                  <a:srgbClr val="000000"/>
                </a:solidFill>
                <a:latin typeface="+mj-lt"/>
              </a:rPr>
              <a:t>are also permitted. The files are normally named </a:t>
            </a:r>
            <a:r>
              <a:rPr lang="en-US" sz="1800" b="1" i="0" u="none" strike="noStrike" baseline="0" dirty="0">
                <a:solidFill>
                  <a:srgbClr val="003333"/>
                </a:solidFill>
                <a:latin typeface="+mj-lt"/>
              </a:rPr>
              <a:t>.</a:t>
            </a:r>
            <a:r>
              <a:rPr lang="en-US" sz="1800" b="1" i="0" u="none" strike="noStrike" baseline="0" dirty="0" err="1">
                <a:solidFill>
                  <a:srgbClr val="003333"/>
                </a:solidFill>
                <a:latin typeface="+mj-lt"/>
              </a:rPr>
              <a:t>htaccess</a:t>
            </a:r>
            <a:r>
              <a:rPr lang="en-US" sz="1800" b="1" i="0" u="none" strike="noStrike" baseline="0" dirty="0">
                <a:solidFill>
                  <a:srgbClr val="003333"/>
                </a:solidFill>
                <a:latin typeface="+mj-lt"/>
              </a:rPr>
              <a:t> </a:t>
            </a:r>
            <a:r>
              <a:rPr lang="en-US" sz="1800" b="0" i="0" u="none" strike="noStrike" baseline="0" dirty="0">
                <a:solidFill>
                  <a:srgbClr val="000000"/>
                </a:solidFill>
                <a:latin typeface="+mj-lt"/>
              </a:rPr>
              <a:t>(hypertext access), and they can reside inside any of the public folders served by Apache.</a:t>
            </a:r>
          </a:p>
          <a:p>
            <a:pPr marL="114300" indent="0" algn="l">
              <a:buNone/>
            </a:pPr>
            <a:r>
              <a:rPr lang="en-US" sz="1800" b="0" i="0" u="none" strike="noStrike" baseline="0" dirty="0">
                <a:solidFill>
                  <a:srgbClr val="000000"/>
                </a:solidFill>
                <a:latin typeface="+mj-lt"/>
              </a:rPr>
              <a:t>Inside of the configuration files, there are numerous </a:t>
            </a:r>
            <a:r>
              <a:rPr lang="en-US" sz="1800" b="1" i="0" u="none" strike="noStrike" baseline="0" dirty="0">
                <a:solidFill>
                  <a:srgbClr val="009A9A"/>
                </a:solidFill>
                <a:latin typeface="+mj-lt"/>
              </a:rPr>
              <a:t>directives </a:t>
            </a:r>
            <a:r>
              <a:rPr lang="en-US" sz="1800" b="0" i="0" u="none" strike="noStrike" baseline="0" dirty="0">
                <a:solidFill>
                  <a:srgbClr val="000000"/>
                </a:solidFill>
                <a:latin typeface="+mj-lt"/>
              </a:rPr>
              <a:t>you are allowed to make use of, each of which controls a particular aspect of the server.</a:t>
            </a:r>
            <a:endParaRPr lang="en-CA" dirty="0">
              <a:latin typeface="+mj-lt"/>
            </a:endParaRPr>
          </a:p>
        </p:txBody>
      </p:sp>
    </p:spTree>
    <p:extLst>
      <p:ext uri="{BB962C8B-B14F-4D97-AF65-F5344CB8AC3E}">
        <p14:creationId xmlns:p14="http://schemas.microsoft.com/office/powerpoint/2010/main" val="32915937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86391-CBF3-4AFF-A5AF-BDEE5D376499}"/>
              </a:ext>
            </a:extLst>
          </p:cNvPr>
          <p:cNvSpPr>
            <a:spLocks noGrp="1"/>
          </p:cNvSpPr>
          <p:nvPr>
            <p:ph type="title"/>
          </p:nvPr>
        </p:nvSpPr>
        <p:spPr/>
        <p:txBody>
          <a:bodyPr/>
          <a:lstStyle/>
          <a:p>
            <a:r>
              <a:rPr lang="en-US" dirty="0"/>
              <a:t>Starting and Stopping the Server</a:t>
            </a:r>
            <a:endParaRPr lang="en-CA" dirty="0"/>
          </a:p>
        </p:txBody>
      </p:sp>
      <p:sp>
        <p:nvSpPr>
          <p:cNvPr id="3" name="Text Placeholder 2">
            <a:extLst>
              <a:ext uri="{FF2B5EF4-FFF2-40B4-BE49-F238E27FC236}">
                <a16:creationId xmlns:a16="http://schemas.microsoft.com/office/drawing/2014/main" id="{199818F5-DE07-4A04-80C9-1CFBE941FAD0}"/>
              </a:ext>
            </a:extLst>
          </p:cNvPr>
          <p:cNvSpPr>
            <a:spLocks noGrp="1"/>
          </p:cNvSpPr>
          <p:nvPr>
            <p:ph type="body" idx="1"/>
          </p:nvPr>
        </p:nvSpPr>
        <p:spPr/>
        <p:txBody>
          <a:bodyPr/>
          <a:lstStyle/>
          <a:p>
            <a:pPr marL="114300" indent="0" algn="l">
              <a:buNone/>
            </a:pPr>
            <a:r>
              <a:rPr lang="en-US" sz="1400" b="0" i="0" u="none" strike="noStrike" baseline="0" dirty="0">
                <a:solidFill>
                  <a:srgbClr val="000000"/>
                </a:solidFill>
                <a:latin typeface="+mj-lt"/>
              </a:rPr>
              <a:t>Using the </a:t>
            </a:r>
            <a:r>
              <a:rPr lang="en-US" sz="1400" b="1" i="0" u="none" strike="noStrike" baseline="0" dirty="0" err="1">
                <a:solidFill>
                  <a:srgbClr val="009A9A"/>
                </a:solidFill>
                <a:latin typeface="+mj-lt"/>
              </a:rPr>
              <a:t>systemctrl</a:t>
            </a:r>
            <a:r>
              <a:rPr lang="en-US" sz="1400" b="1" i="0" u="none" strike="noStrike" baseline="0" dirty="0">
                <a:solidFill>
                  <a:srgbClr val="009A9A"/>
                </a:solidFill>
                <a:latin typeface="+mj-lt"/>
              </a:rPr>
              <a:t> </a:t>
            </a:r>
            <a:r>
              <a:rPr lang="en-US" sz="1400" b="0" i="0" u="none" strike="noStrike" baseline="0" dirty="0">
                <a:solidFill>
                  <a:srgbClr val="000000"/>
                </a:solidFill>
                <a:latin typeface="+mj-lt"/>
              </a:rPr>
              <a:t>command we can manage processes like Apache, </a:t>
            </a:r>
            <a:r>
              <a:rPr lang="en-US" sz="1400" b="0" i="0" u="none" strike="noStrike" baseline="0" dirty="0" err="1">
                <a:solidFill>
                  <a:srgbClr val="000000"/>
                </a:solidFill>
                <a:latin typeface="+mj-lt"/>
              </a:rPr>
              <a:t>NginX</a:t>
            </a:r>
            <a:r>
              <a:rPr lang="en-US" sz="1400" b="0" i="0" u="none" strike="noStrike" baseline="0" dirty="0">
                <a:solidFill>
                  <a:srgbClr val="000000"/>
                </a:solidFill>
                <a:latin typeface="+mj-lt"/>
              </a:rPr>
              <a:t>, and </a:t>
            </a:r>
            <a:r>
              <a:rPr lang="en-US" sz="1400" b="0" i="0" u="none" strike="noStrike" baseline="0" dirty="0" err="1">
                <a:solidFill>
                  <a:srgbClr val="000000"/>
                </a:solidFill>
                <a:latin typeface="+mj-lt"/>
              </a:rPr>
              <a:t>sql</a:t>
            </a:r>
            <a:r>
              <a:rPr lang="en-US" sz="1400" b="0" i="0" u="none" strike="noStrike" baseline="0" dirty="0">
                <a:solidFill>
                  <a:srgbClr val="000000"/>
                </a:solidFill>
                <a:latin typeface="+mj-lt"/>
              </a:rPr>
              <a:t> in the same way which makes </a:t>
            </a:r>
            <a:r>
              <a:rPr lang="en-CA" sz="1400" b="0" i="0" u="none" strike="noStrike" baseline="0" dirty="0">
                <a:solidFill>
                  <a:srgbClr val="000000"/>
                </a:solidFill>
                <a:latin typeface="+mj-lt"/>
              </a:rPr>
              <a:t>things easier for us. </a:t>
            </a:r>
            <a:r>
              <a:rPr lang="en-US" sz="1400" b="0" i="0" u="none" strike="noStrike" baseline="0" dirty="0">
                <a:solidFill>
                  <a:srgbClr val="000000"/>
                </a:solidFill>
                <a:latin typeface="+mj-lt"/>
              </a:rPr>
              <a:t>To start Apache and </a:t>
            </a:r>
            <a:r>
              <a:rPr lang="en-US" sz="1400" b="0" i="0" u="none" strike="noStrike" baseline="0" dirty="0" err="1">
                <a:solidFill>
                  <a:srgbClr val="000000"/>
                </a:solidFill>
                <a:latin typeface="+mj-lt"/>
              </a:rPr>
              <a:t>NginX</a:t>
            </a:r>
            <a:r>
              <a:rPr lang="en-US" sz="1400" b="0" i="0" u="none" strike="noStrike" baseline="0" dirty="0">
                <a:solidFill>
                  <a:srgbClr val="000000"/>
                </a:solidFill>
                <a:latin typeface="+mj-lt"/>
              </a:rPr>
              <a:t>, we enter two commands using </a:t>
            </a:r>
            <a:r>
              <a:rPr lang="en-US" sz="1400" b="0" i="0" u="none" strike="noStrike" baseline="0" dirty="0" err="1">
                <a:solidFill>
                  <a:srgbClr val="000000"/>
                </a:solidFill>
                <a:latin typeface="+mj-lt"/>
              </a:rPr>
              <a:t>systemctrl</a:t>
            </a:r>
            <a:r>
              <a:rPr lang="en-US" sz="1400" b="0" i="0" u="none" strike="noStrike" baseline="0" dirty="0">
                <a:solidFill>
                  <a:srgbClr val="000000"/>
                </a:solidFill>
                <a:latin typeface="+mj-lt"/>
              </a:rPr>
              <a:t>:</a:t>
            </a:r>
          </a:p>
          <a:p>
            <a:pPr algn="l"/>
            <a:r>
              <a:rPr lang="en-CA" sz="1400" b="0" i="0" u="none" strike="noStrike" baseline="0" dirty="0" err="1">
                <a:solidFill>
                  <a:srgbClr val="000000"/>
                </a:solidFill>
                <a:latin typeface="+mj-lt"/>
                <a:cs typeface="Calibri" panose="020F0502020204030204" pitchFamily="34" charset="0"/>
              </a:rPr>
              <a:t>systemctl</a:t>
            </a:r>
            <a:r>
              <a:rPr lang="en-CA" sz="1400" b="0" i="0" u="none" strike="noStrike" baseline="0" dirty="0">
                <a:solidFill>
                  <a:srgbClr val="000000"/>
                </a:solidFill>
                <a:latin typeface="+mj-lt"/>
                <a:cs typeface="Calibri" panose="020F0502020204030204" pitchFamily="34" charset="0"/>
              </a:rPr>
              <a:t> start httpd</a:t>
            </a:r>
          </a:p>
          <a:p>
            <a:pPr algn="l"/>
            <a:r>
              <a:rPr lang="en-CA" sz="1400" b="0" i="0" u="none" strike="noStrike" baseline="0" dirty="0" err="1">
                <a:solidFill>
                  <a:srgbClr val="000000"/>
                </a:solidFill>
                <a:latin typeface="+mj-lt"/>
                <a:cs typeface="Calibri" panose="020F0502020204030204" pitchFamily="34" charset="0"/>
              </a:rPr>
              <a:t>systemctl</a:t>
            </a:r>
            <a:r>
              <a:rPr lang="en-CA" sz="1400" b="0" i="0" u="none" strike="noStrike" baseline="0" dirty="0">
                <a:solidFill>
                  <a:srgbClr val="000000"/>
                </a:solidFill>
                <a:latin typeface="+mj-lt"/>
                <a:cs typeface="Calibri" panose="020F0502020204030204" pitchFamily="34" charset="0"/>
              </a:rPr>
              <a:t> start </a:t>
            </a:r>
            <a:r>
              <a:rPr lang="en-CA" sz="1400" b="0" i="0" u="none" strike="noStrike" baseline="0" dirty="0" err="1">
                <a:solidFill>
                  <a:srgbClr val="000000"/>
                </a:solidFill>
                <a:latin typeface="+mj-lt"/>
                <a:cs typeface="Calibri" panose="020F0502020204030204" pitchFamily="34" charset="0"/>
              </a:rPr>
              <a:t>nginx</a:t>
            </a:r>
            <a:endParaRPr lang="en-CA" sz="1400" b="0" i="0" u="none" strike="noStrike" baseline="0" dirty="0">
              <a:solidFill>
                <a:srgbClr val="000000"/>
              </a:solidFill>
              <a:latin typeface="+mj-lt"/>
              <a:cs typeface="Calibri" panose="020F0502020204030204" pitchFamily="34" charset="0"/>
            </a:endParaRPr>
          </a:p>
          <a:p>
            <a:pPr marL="114300" indent="0" algn="l">
              <a:buNone/>
            </a:pPr>
            <a:r>
              <a:rPr lang="en-US" sz="1400" b="0" i="0" u="none" strike="noStrike" baseline="0" dirty="0">
                <a:solidFill>
                  <a:srgbClr val="000000"/>
                </a:solidFill>
                <a:latin typeface="+mj-lt"/>
              </a:rPr>
              <a:t>To ensure that Apache starts when the machine boots, type the command:</a:t>
            </a:r>
          </a:p>
          <a:p>
            <a:pPr algn="l"/>
            <a:r>
              <a:rPr lang="en-CA" sz="1400" b="0" i="0" u="none" strike="noStrike" baseline="0" dirty="0" err="1">
                <a:solidFill>
                  <a:srgbClr val="000000"/>
                </a:solidFill>
                <a:latin typeface="+mj-lt"/>
                <a:cs typeface="Calibri" panose="020F0502020204030204" pitchFamily="34" charset="0"/>
              </a:rPr>
              <a:t>systemctl</a:t>
            </a:r>
            <a:r>
              <a:rPr lang="en-CA" sz="1400" b="0" i="0" u="none" strike="noStrike" baseline="0" dirty="0">
                <a:solidFill>
                  <a:srgbClr val="000000"/>
                </a:solidFill>
                <a:latin typeface="+mj-lt"/>
                <a:cs typeface="Calibri" panose="020F0502020204030204" pitchFamily="34" charset="0"/>
              </a:rPr>
              <a:t> enable http</a:t>
            </a:r>
          </a:p>
          <a:p>
            <a:pPr marL="114300" indent="0" algn="l">
              <a:buNone/>
            </a:pPr>
            <a:r>
              <a:rPr lang="en-US" sz="1400" b="0" i="0" u="none" strike="noStrike" baseline="0" dirty="0">
                <a:latin typeface="+mj-lt"/>
              </a:rPr>
              <a:t>Every time you make a change to a configuration file, you must restart the service in order for the changes to take effect. This is done with</a:t>
            </a:r>
          </a:p>
          <a:p>
            <a:pPr algn="l"/>
            <a:r>
              <a:rPr lang="en-CA" sz="1400" b="0" i="0" u="none" strike="noStrike" baseline="0" dirty="0" err="1">
                <a:latin typeface="+mj-lt"/>
              </a:rPr>
              <a:t>systemctl</a:t>
            </a:r>
            <a:r>
              <a:rPr lang="en-CA" sz="1400" b="0" i="0" u="none" strike="noStrike" baseline="0" dirty="0">
                <a:latin typeface="+mj-lt"/>
              </a:rPr>
              <a:t> restart httpd</a:t>
            </a:r>
            <a:endParaRPr lang="en-CA" sz="1400" dirty="0">
              <a:latin typeface="+mj-lt"/>
              <a:cs typeface="Calibri" panose="020F0502020204030204" pitchFamily="34" charset="0"/>
            </a:endParaRPr>
          </a:p>
        </p:txBody>
      </p:sp>
    </p:spTree>
    <p:extLst>
      <p:ext uri="{BB962C8B-B14F-4D97-AF65-F5344CB8AC3E}">
        <p14:creationId xmlns:p14="http://schemas.microsoft.com/office/powerpoint/2010/main" val="8771989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C8932-8D06-430B-AC79-587EDF104895}"/>
              </a:ext>
            </a:extLst>
          </p:cNvPr>
          <p:cNvSpPr>
            <a:spLocks noGrp="1"/>
          </p:cNvSpPr>
          <p:nvPr>
            <p:ph type="title"/>
          </p:nvPr>
        </p:nvSpPr>
        <p:spPr/>
        <p:txBody>
          <a:bodyPr/>
          <a:lstStyle/>
          <a:p>
            <a:r>
              <a:rPr lang="en-CA" dirty="0"/>
              <a:t>Connection Management</a:t>
            </a:r>
          </a:p>
        </p:txBody>
      </p:sp>
      <p:sp>
        <p:nvSpPr>
          <p:cNvPr id="3" name="Text Placeholder 2">
            <a:extLst>
              <a:ext uri="{FF2B5EF4-FFF2-40B4-BE49-F238E27FC236}">
                <a16:creationId xmlns:a16="http://schemas.microsoft.com/office/drawing/2014/main" id="{097C4BEE-3E7A-47E3-9FF8-26614FCF8326}"/>
              </a:ext>
            </a:extLst>
          </p:cNvPr>
          <p:cNvSpPr>
            <a:spLocks noGrp="1"/>
          </p:cNvSpPr>
          <p:nvPr>
            <p:ph type="body" idx="1"/>
          </p:nvPr>
        </p:nvSpPr>
        <p:spPr>
          <a:xfrm>
            <a:off x="457200" y="1081088"/>
            <a:ext cx="4423143" cy="3532476"/>
          </a:xfrm>
        </p:spPr>
        <p:txBody>
          <a:bodyPr/>
          <a:lstStyle/>
          <a:p>
            <a:pPr marL="114300" indent="0">
              <a:buNone/>
            </a:pPr>
            <a:r>
              <a:rPr lang="en-US" sz="1400" b="0" i="0" u="none" strike="noStrike" baseline="0" dirty="0">
                <a:latin typeface="+mj-lt"/>
              </a:rPr>
              <a:t>Apache can run with multiple processes, each one with multiple threads. Key d</a:t>
            </a:r>
            <a:r>
              <a:rPr lang="en-US" sz="1400" b="0" i="0" u="none" strike="noStrike" baseline="0" dirty="0">
                <a:solidFill>
                  <a:srgbClr val="000000"/>
                </a:solidFill>
                <a:latin typeface="+mj-lt"/>
              </a:rPr>
              <a:t>irectives are:</a:t>
            </a:r>
          </a:p>
          <a:p>
            <a:pPr algn="l"/>
            <a:r>
              <a:rPr lang="en-US" sz="1400" b="1" i="0" u="none" strike="noStrike" baseline="0" dirty="0">
                <a:solidFill>
                  <a:srgbClr val="000000"/>
                </a:solidFill>
                <a:latin typeface="+mj-lt"/>
              </a:rPr>
              <a:t>Timeout </a:t>
            </a:r>
            <a:r>
              <a:rPr lang="en-US" sz="1400" b="0" i="0" u="none" strike="noStrike" baseline="0" dirty="0">
                <a:solidFill>
                  <a:srgbClr val="000000"/>
                </a:solidFill>
                <a:latin typeface="+mj-lt"/>
              </a:rPr>
              <a:t>defines how long, in seconds, the server waits for receipts from the client </a:t>
            </a:r>
          </a:p>
          <a:p>
            <a:pPr algn="l"/>
            <a:r>
              <a:rPr lang="en-US" sz="1400" b="1" i="0" u="none" strike="noStrike" baseline="0" dirty="0" err="1">
                <a:solidFill>
                  <a:srgbClr val="000000"/>
                </a:solidFill>
                <a:latin typeface="+mj-lt"/>
              </a:rPr>
              <a:t>KeepAlive</a:t>
            </a:r>
            <a:r>
              <a:rPr lang="en-US" sz="1400" b="1" i="0" u="none" strike="noStrike" baseline="0" dirty="0">
                <a:solidFill>
                  <a:srgbClr val="000000"/>
                </a:solidFill>
                <a:latin typeface="+mj-lt"/>
              </a:rPr>
              <a:t> </a:t>
            </a:r>
            <a:r>
              <a:rPr lang="en-US" sz="1400" b="0" i="0" u="none" strike="noStrike" baseline="0" dirty="0">
                <a:solidFill>
                  <a:srgbClr val="000000"/>
                </a:solidFill>
                <a:latin typeface="+mj-lt"/>
              </a:rPr>
              <a:t>is a Boolean value that tells Apache whether or not to allow more than one request per connection. </a:t>
            </a:r>
          </a:p>
          <a:p>
            <a:pPr algn="l"/>
            <a:r>
              <a:rPr lang="en-US" sz="1400" b="1" i="0" u="none" strike="noStrike" baseline="0" dirty="0" err="1">
                <a:solidFill>
                  <a:srgbClr val="000000"/>
                </a:solidFill>
                <a:latin typeface="+mj-lt"/>
              </a:rPr>
              <a:t>MaxKeepAliveRequests</a:t>
            </a:r>
            <a:r>
              <a:rPr lang="en-US" sz="1400" b="1" i="0" u="none" strike="noStrike" baseline="0" dirty="0">
                <a:solidFill>
                  <a:srgbClr val="000000"/>
                </a:solidFill>
                <a:latin typeface="+mj-lt"/>
              </a:rPr>
              <a:t> </a:t>
            </a:r>
            <a:r>
              <a:rPr lang="en-US" sz="1400" b="0" i="0" u="none" strike="noStrike" baseline="0" dirty="0">
                <a:solidFill>
                  <a:srgbClr val="000000"/>
                </a:solidFill>
                <a:latin typeface="+mj-lt"/>
              </a:rPr>
              <a:t>sets how many requests to allow per persistent connection.</a:t>
            </a:r>
          </a:p>
          <a:p>
            <a:pPr algn="l"/>
            <a:r>
              <a:rPr lang="en-US" sz="1400" b="1" i="0" u="none" strike="noStrike" baseline="0" dirty="0" err="1">
                <a:solidFill>
                  <a:srgbClr val="000000"/>
                </a:solidFill>
                <a:latin typeface="+mj-lt"/>
              </a:rPr>
              <a:t>KeepAliveTimeout</a:t>
            </a:r>
            <a:r>
              <a:rPr lang="en-US" sz="1400" b="1" i="0" u="none" strike="noStrike" baseline="0" dirty="0">
                <a:solidFill>
                  <a:srgbClr val="000000"/>
                </a:solidFill>
                <a:latin typeface="+mj-lt"/>
              </a:rPr>
              <a:t> </a:t>
            </a:r>
            <a:r>
              <a:rPr lang="en-US" sz="1400" b="0" i="0" u="none" strike="noStrike" baseline="0" dirty="0">
                <a:solidFill>
                  <a:srgbClr val="000000"/>
                </a:solidFill>
                <a:latin typeface="+mj-lt"/>
              </a:rPr>
              <a:t>tells the server how long to keep a connection alive between </a:t>
            </a:r>
            <a:r>
              <a:rPr lang="en-CA" sz="1400" b="0" i="0" u="none" strike="noStrike" baseline="0" dirty="0">
                <a:solidFill>
                  <a:srgbClr val="000000"/>
                </a:solidFill>
                <a:latin typeface="+mj-lt"/>
              </a:rPr>
              <a:t>requests.</a:t>
            </a:r>
            <a:endParaRPr lang="en-CA" sz="1200" dirty="0">
              <a:latin typeface="+mj-lt"/>
            </a:endParaRPr>
          </a:p>
        </p:txBody>
      </p:sp>
      <p:pic>
        <p:nvPicPr>
          <p:cNvPr id="5" name="Picture 4" descr="FIGURE 17.18 Illustration of a reused connection in Apache">
            <a:extLst>
              <a:ext uri="{FF2B5EF4-FFF2-40B4-BE49-F238E27FC236}">
                <a16:creationId xmlns:a16="http://schemas.microsoft.com/office/drawing/2014/main" id="{658C8134-1F9D-4CA2-8030-1918A8AF26E0}"/>
              </a:ext>
            </a:extLst>
          </p:cNvPr>
          <p:cNvPicPr>
            <a:picLocks noChangeAspect="1"/>
          </p:cNvPicPr>
          <p:nvPr/>
        </p:nvPicPr>
        <p:blipFill>
          <a:blip r:embed="rId2"/>
          <a:stretch>
            <a:fillRect/>
          </a:stretch>
        </p:blipFill>
        <p:spPr>
          <a:xfrm>
            <a:off x="5092137" y="984487"/>
            <a:ext cx="3594662" cy="3032066"/>
          </a:xfrm>
          <a:prstGeom prst="rect">
            <a:avLst/>
          </a:prstGeom>
        </p:spPr>
      </p:pic>
    </p:spTree>
    <p:extLst>
      <p:ext uri="{BB962C8B-B14F-4D97-AF65-F5344CB8AC3E}">
        <p14:creationId xmlns:p14="http://schemas.microsoft.com/office/powerpoint/2010/main" val="34948305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8373E-EC1D-4AEC-BC9B-C841913AE41D}"/>
              </a:ext>
            </a:extLst>
          </p:cNvPr>
          <p:cNvSpPr>
            <a:spLocks noGrp="1"/>
          </p:cNvSpPr>
          <p:nvPr>
            <p:ph type="title"/>
          </p:nvPr>
        </p:nvSpPr>
        <p:spPr/>
        <p:txBody>
          <a:bodyPr/>
          <a:lstStyle/>
          <a:p>
            <a:r>
              <a:rPr lang="en-CA" dirty="0"/>
              <a:t>Data Compression</a:t>
            </a:r>
          </a:p>
        </p:txBody>
      </p:sp>
      <p:sp>
        <p:nvSpPr>
          <p:cNvPr id="3" name="Text Placeholder 2">
            <a:extLst>
              <a:ext uri="{FF2B5EF4-FFF2-40B4-BE49-F238E27FC236}">
                <a16:creationId xmlns:a16="http://schemas.microsoft.com/office/drawing/2014/main" id="{C57DE630-F890-4AB9-B074-D5E4B6D5A56E}"/>
              </a:ext>
            </a:extLst>
          </p:cNvPr>
          <p:cNvSpPr>
            <a:spLocks noGrp="1"/>
          </p:cNvSpPr>
          <p:nvPr>
            <p:ph type="body" idx="1"/>
          </p:nvPr>
        </p:nvSpPr>
        <p:spPr/>
        <p:txBody>
          <a:bodyPr/>
          <a:lstStyle/>
          <a:p>
            <a:pPr marL="114300" indent="0" algn="l">
              <a:buNone/>
            </a:pPr>
            <a:r>
              <a:rPr lang="en-US" sz="1800" b="0" i="0" u="none" strike="noStrike" baseline="0" dirty="0">
                <a:latin typeface="+mj-lt"/>
              </a:rPr>
              <a:t>Chapter 2 showed you that the HTTP client request header </a:t>
            </a:r>
            <a:r>
              <a:rPr lang="en-US" sz="1800" b="1" i="0" u="none" strike="noStrike" baseline="0" dirty="0">
                <a:latin typeface="+mj-lt"/>
              </a:rPr>
              <a:t>Accept-Encoding</a:t>
            </a:r>
            <a:r>
              <a:rPr lang="en-US" sz="1800" b="0" i="0" u="none" strike="noStrike" baseline="0" dirty="0">
                <a:latin typeface="+mj-lt"/>
              </a:rPr>
              <a:t> indicates whether compression is supported by the client, and the response header </a:t>
            </a:r>
            <a:r>
              <a:rPr lang="en-US" sz="1800" b="1" i="0" u="none" strike="noStrike" baseline="0" dirty="0">
                <a:latin typeface="+mj-lt"/>
              </a:rPr>
              <a:t>Content-Encoding</a:t>
            </a:r>
            <a:r>
              <a:rPr lang="en-US" sz="1800" b="0" i="0" u="none" strike="noStrike" baseline="0" dirty="0">
                <a:latin typeface="+mj-lt"/>
              </a:rPr>
              <a:t> indicates whether the server is sending </a:t>
            </a:r>
            <a:r>
              <a:rPr lang="en-CA" sz="1800" b="0" i="0" u="none" strike="noStrike" baseline="0" dirty="0">
                <a:latin typeface="+mj-lt"/>
              </a:rPr>
              <a:t>a compressed response.</a:t>
            </a:r>
          </a:p>
          <a:p>
            <a:pPr marL="114300" indent="0" algn="l">
              <a:buNone/>
            </a:pPr>
            <a:r>
              <a:rPr lang="en-US" sz="1800" b="0" i="0" u="none" strike="noStrike" baseline="0" dirty="0">
                <a:latin typeface="+mj-lt"/>
              </a:rPr>
              <a:t>Some files like .jpg files are already compressed, so recompressing them will use up CPU </a:t>
            </a:r>
            <a:r>
              <a:rPr lang="en-CA" sz="1800" b="0" i="0" u="none" strike="noStrike" baseline="0" dirty="0">
                <a:latin typeface="+mj-lt"/>
              </a:rPr>
              <a:t>time needlessly.</a:t>
            </a:r>
            <a:r>
              <a:rPr lang="en-US" sz="1800" b="0" i="0" u="none" strike="noStrike" baseline="0" dirty="0">
                <a:latin typeface="+mj-lt"/>
              </a:rPr>
              <a:t> The directive below enables compression, but only for text, </a:t>
            </a:r>
            <a:r>
              <a:rPr lang="en-CA" sz="1800" b="0" i="0" u="none" strike="noStrike" baseline="0" dirty="0">
                <a:latin typeface="+mj-lt"/>
              </a:rPr>
              <a:t>HTML, and XML files.</a:t>
            </a:r>
          </a:p>
          <a:p>
            <a:pPr marL="571500" lvl="1" indent="0">
              <a:buNone/>
            </a:pPr>
            <a:r>
              <a:rPr lang="en-CA" sz="1800" b="0" i="0" u="none" strike="noStrike" baseline="0" dirty="0" err="1">
                <a:latin typeface="Calibri" panose="020F0502020204030204" pitchFamily="34" charset="0"/>
                <a:cs typeface="Calibri" panose="020F0502020204030204" pitchFamily="34" charset="0"/>
              </a:rPr>
              <a:t>AddOutputFilterByType</a:t>
            </a:r>
            <a:r>
              <a:rPr lang="en-CA" sz="1800" b="0" i="0" u="none" strike="noStrike" baseline="0" dirty="0">
                <a:latin typeface="Calibri" panose="020F0502020204030204" pitchFamily="34" charset="0"/>
                <a:cs typeface="Calibri" panose="020F0502020204030204" pitchFamily="34" charset="0"/>
              </a:rPr>
              <a:t> DEFLATE text/html text/plain text/xml</a:t>
            </a:r>
          </a:p>
          <a:p>
            <a:pPr marL="571500" lvl="1" indent="0">
              <a:buNone/>
            </a:pPr>
            <a:endParaRPr lang="en-CA" sz="1800" dirty="0">
              <a:latin typeface="Calibri" panose="020F0502020204030204" pitchFamily="34" charset="0"/>
              <a:cs typeface="Calibri" panose="020F0502020204030204" pitchFamily="34" charset="0"/>
            </a:endParaRPr>
          </a:p>
          <a:p>
            <a:pPr marL="114300" indent="0">
              <a:buNone/>
            </a:pPr>
            <a:r>
              <a:rPr lang="en-US" sz="1800" b="0" i="0" u="none" strike="noStrike" baseline="0" dirty="0" err="1">
                <a:latin typeface="+mj-lt"/>
              </a:rPr>
              <a:t>NginX</a:t>
            </a:r>
            <a:r>
              <a:rPr lang="en-US" sz="1800" b="0" i="0" u="none" strike="noStrike" baseline="0" dirty="0">
                <a:latin typeface="+mj-lt"/>
              </a:rPr>
              <a:t> uses a very similar way of configuring compression.</a:t>
            </a:r>
            <a:endParaRPr lang="en-CA" sz="1800" b="0" i="0" u="none" strike="noStrike" baseline="0" dirty="0">
              <a:latin typeface="+mj-lt"/>
              <a:cs typeface="Calibri" panose="020F0502020204030204" pitchFamily="34" charset="0"/>
            </a:endParaRPr>
          </a:p>
        </p:txBody>
      </p:sp>
    </p:spTree>
    <p:extLst>
      <p:ext uri="{BB962C8B-B14F-4D97-AF65-F5344CB8AC3E}">
        <p14:creationId xmlns:p14="http://schemas.microsoft.com/office/powerpoint/2010/main" val="32898517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1B7F1-E609-4818-9645-56392C74F2A1}"/>
              </a:ext>
            </a:extLst>
          </p:cNvPr>
          <p:cNvSpPr>
            <a:spLocks noGrp="1"/>
          </p:cNvSpPr>
          <p:nvPr>
            <p:ph type="title"/>
          </p:nvPr>
        </p:nvSpPr>
        <p:spPr/>
        <p:txBody>
          <a:bodyPr/>
          <a:lstStyle/>
          <a:p>
            <a:r>
              <a:rPr lang="en-US" dirty="0"/>
              <a:t>Continuous Integration</a:t>
            </a:r>
            <a:endParaRPr lang="en-CA" dirty="0"/>
          </a:p>
        </p:txBody>
      </p:sp>
      <p:sp>
        <p:nvSpPr>
          <p:cNvPr id="3" name="Text Placeholder 2">
            <a:extLst>
              <a:ext uri="{FF2B5EF4-FFF2-40B4-BE49-F238E27FC236}">
                <a16:creationId xmlns:a16="http://schemas.microsoft.com/office/drawing/2014/main" id="{9621868C-4D32-4F4A-A598-8EED36CF89DD}"/>
              </a:ext>
            </a:extLst>
          </p:cNvPr>
          <p:cNvSpPr>
            <a:spLocks noGrp="1"/>
          </p:cNvSpPr>
          <p:nvPr>
            <p:ph type="body" idx="1"/>
          </p:nvPr>
        </p:nvSpPr>
        <p:spPr>
          <a:xfrm>
            <a:off x="457200" y="1081088"/>
            <a:ext cx="5358809" cy="3532476"/>
          </a:xfrm>
        </p:spPr>
        <p:txBody>
          <a:bodyPr/>
          <a:lstStyle/>
          <a:p>
            <a:pPr marL="114300" indent="0">
              <a:buNone/>
            </a:pPr>
            <a:r>
              <a:rPr lang="en-US" b="1" dirty="0">
                <a:solidFill>
                  <a:srgbClr val="009A9A"/>
                </a:solidFill>
                <a:latin typeface="+mj-lt"/>
              </a:rPr>
              <a:t>Continuous Integration (CI) </a:t>
            </a:r>
            <a:r>
              <a:rPr lang="en-US" dirty="0">
                <a:latin typeface="+mj-lt"/>
              </a:rPr>
              <a:t>aspires to shorten development cycles by making each developer integrate their changes against a central code repository as often as possible.</a:t>
            </a:r>
          </a:p>
          <a:p>
            <a:pPr marL="114300" indent="0" algn="l">
              <a:buNone/>
            </a:pPr>
            <a:r>
              <a:rPr lang="en-US" b="0" i="0" u="none" strike="noStrike" baseline="0" dirty="0">
                <a:solidFill>
                  <a:srgbClr val="000000"/>
                </a:solidFill>
                <a:latin typeface="+mj-lt"/>
              </a:rPr>
              <a:t>The term </a:t>
            </a:r>
            <a:r>
              <a:rPr lang="en-US" b="1" i="0" u="none" strike="noStrike" baseline="0" dirty="0">
                <a:solidFill>
                  <a:srgbClr val="009A9A"/>
                </a:solidFill>
                <a:latin typeface="+mj-lt"/>
              </a:rPr>
              <a:t>Continuous Delivery (CD) </a:t>
            </a:r>
            <a:r>
              <a:rPr lang="en-US" b="0" i="0" u="none" strike="noStrike" baseline="0" dirty="0">
                <a:solidFill>
                  <a:srgbClr val="000000"/>
                </a:solidFill>
                <a:latin typeface="+mj-lt"/>
              </a:rPr>
              <a:t>refers to this practice of automating the release process. </a:t>
            </a:r>
          </a:p>
          <a:p>
            <a:pPr marL="114300" indent="0" algn="l">
              <a:buNone/>
            </a:pPr>
            <a:r>
              <a:rPr lang="en-US" b="0" i="0" u="none" strike="noStrike" baseline="0" dirty="0">
                <a:solidFill>
                  <a:srgbClr val="000000"/>
                </a:solidFill>
                <a:latin typeface="+mj-lt"/>
              </a:rPr>
              <a:t>The logical continuation of Continuous Delivery is </a:t>
            </a:r>
            <a:r>
              <a:rPr lang="en-US" b="1" i="0" u="none" strike="noStrike" baseline="0" dirty="0">
                <a:solidFill>
                  <a:srgbClr val="009A9A"/>
                </a:solidFill>
                <a:latin typeface="+mj-lt"/>
              </a:rPr>
              <a:t>Continuous Deployment</a:t>
            </a:r>
            <a:r>
              <a:rPr lang="en-US" b="0" i="0" u="none" strike="noStrike" baseline="0" dirty="0">
                <a:solidFill>
                  <a:srgbClr val="000000"/>
                </a:solidFill>
                <a:latin typeface="+mj-lt"/>
              </a:rPr>
              <a:t>, in which changes in the source code that passes the tests within a continuous integration cycle is automatically deployed to production without the intervention or </a:t>
            </a:r>
            <a:r>
              <a:rPr lang="en-CA" b="0" i="0" u="none" strike="noStrike" baseline="0" dirty="0">
                <a:solidFill>
                  <a:srgbClr val="000000"/>
                </a:solidFill>
                <a:latin typeface="+mj-lt"/>
              </a:rPr>
              <a:t>approval of the developer.</a:t>
            </a:r>
            <a:endParaRPr lang="en-US" dirty="0">
              <a:latin typeface="+mj-lt"/>
            </a:endParaRPr>
          </a:p>
          <a:p>
            <a:pPr marL="114300" indent="0">
              <a:buNone/>
            </a:pPr>
            <a:endParaRPr lang="en-CA" dirty="0">
              <a:latin typeface="+mj-lt"/>
            </a:endParaRPr>
          </a:p>
        </p:txBody>
      </p:sp>
      <p:pic>
        <p:nvPicPr>
          <p:cNvPr id="5" name="Picture 4" descr="FIGURE 17.1 Continuous integration and deployment">
            <a:extLst>
              <a:ext uri="{FF2B5EF4-FFF2-40B4-BE49-F238E27FC236}">
                <a16:creationId xmlns:a16="http://schemas.microsoft.com/office/drawing/2014/main" id="{D7E298F0-EBEC-4980-9A08-F7ED4811A79B}"/>
              </a:ext>
            </a:extLst>
          </p:cNvPr>
          <p:cNvPicPr>
            <a:picLocks noChangeAspect="1"/>
          </p:cNvPicPr>
          <p:nvPr/>
        </p:nvPicPr>
        <p:blipFill>
          <a:blip r:embed="rId2"/>
          <a:stretch>
            <a:fillRect/>
          </a:stretch>
        </p:blipFill>
        <p:spPr>
          <a:xfrm>
            <a:off x="5991082" y="984487"/>
            <a:ext cx="2695718" cy="3673453"/>
          </a:xfrm>
          <a:prstGeom prst="rect">
            <a:avLst/>
          </a:prstGeom>
        </p:spPr>
      </p:pic>
    </p:spTree>
    <p:extLst>
      <p:ext uri="{BB962C8B-B14F-4D97-AF65-F5344CB8AC3E}">
        <p14:creationId xmlns:p14="http://schemas.microsoft.com/office/powerpoint/2010/main" val="10831781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CD123-5CE5-46E9-B080-26AFAA5AB610}"/>
              </a:ext>
            </a:extLst>
          </p:cNvPr>
          <p:cNvSpPr>
            <a:spLocks noGrp="1"/>
          </p:cNvSpPr>
          <p:nvPr>
            <p:ph type="title"/>
          </p:nvPr>
        </p:nvSpPr>
        <p:spPr/>
        <p:txBody>
          <a:bodyPr/>
          <a:lstStyle/>
          <a:p>
            <a:r>
              <a:rPr lang="en-CA" dirty="0"/>
              <a:t>Encryption and SSL</a:t>
            </a:r>
          </a:p>
        </p:txBody>
      </p:sp>
      <p:sp>
        <p:nvSpPr>
          <p:cNvPr id="3" name="Text Placeholder 2">
            <a:extLst>
              <a:ext uri="{FF2B5EF4-FFF2-40B4-BE49-F238E27FC236}">
                <a16:creationId xmlns:a16="http://schemas.microsoft.com/office/drawing/2014/main" id="{13653B19-B599-4F2E-AD34-31843B2FA4B7}"/>
              </a:ext>
            </a:extLst>
          </p:cNvPr>
          <p:cNvSpPr>
            <a:spLocks noGrp="1"/>
          </p:cNvSpPr>
          <p:nvPr>
            <p:ph type="body" idx="1"/>
          </p:nvPr>
        </p:nvSpPr>
        <p:spPr/>
        <p:txBody>
          <a:bodyPr/>
          <a:lstStyle/>
          <a:p>
            <a:pPr marL="114300" indent="0" algn="l">
              <a:buNone/>
            </a:pPr>
            <a:r>
              <a:rPr lang="en-US" sz="1800" b="0" i="0" u="none" strike="noStrike" baseline="0" dirty="0">
                <a:latin typeface="+mj-lt"/>
              </a:rPr>
              <a:t>All encrypted traffic requires the use of an X.509 public key certificate, which contains cryptographic keys as well as information about the site (identity).</a:t>
            </a:r>
            <a:r>
              <a:rPr lang="en-CA" sz="1800" b="0" i="0" u="none" strike="noStrike" baseline="0" dirty="0">
                <a:latin typeface="+mj-lt"/>
              </a:rPr>
              <a:t> </a:t>
            </a:r>
          </a:p>
          <a:p>
            <a:pPr marL="114300" indent="0" algn="l">
              <a:buNone/>
            </a:pPr>
            <a:r>
              <a:rPr lang="en-CA" sz="1800" b="0" i="0" u="none" strike="noStrike" baseline="0" dirty="0">
                <a:latin typeface="+mj-lt"/>
              </a:rPr>
              <a:t>While the background </a:t>
            </a:r>
            <a:r>
              <a:rPr lang="en-US" sz="1800" b="0" i="0" u="none" strike="noStrike" baseline="0" dirty="0">
                <a:latin typeface="+mj-lt"/>
              </a:rPr>
              <a:t>into certificates is described in Chapter 16, creating your own certificates is very straightforward, as illustrated by the shell script in Listing 17.1.</a:t>
            </a:r>
          </a:p>
          <a:p>
            <a:pPr marL="114300" indent="0" algn="l">
              <a:buNone/>
            </a:pPr>
            <a:r>
              <a:rPr lang="en-US" sz="1800" b="0" i="0" u="none" strike="noStrike" baseline="0" dirty="0">
                <a:solidFill>
                  <a:srgbClr val="000000"/>
                </a:solidFill>
                <a:latin typeface="+mj-lt"/>
              </a:rPr>
              <a:t>The </a:t>
            </a:r>
            <a:r>
              <a:rPr lang="en-US" sz="1800" b="1" i="0" u="none" strike="noStrike" baseline="0" dirty="0" err="1">
                <a:solidFill>
                  <a:srgbClr val="003333"/>
                </a:solidFill>
                <a:latin typeface="+mj-lt"/>
              </a:rPr>
              <a:t>server.key</a:t>
            </a:r>
            <a:r>
              <a:rPr lang="en-US" sz="1800" b="1" i="0" u="none" strike="noStrike" baseline="0" dirty="0">
                <a:solidFill>
                  <a:srgbClr val="003333"/>
                </a:solidFill>
                <a:latin typeface="+mj-lt"/>
              </a:rPr>
              <a:t> </a:t>
            </a:r>
            <a:r>
              <a:rPr lang="en-US" sz="1800" b="0" i="0" u="none" strike="noStrike" baseline="0" dirty="0">
                <a:solidFill>
                  <a:srgbClr val="000000"/>
                </a:solidFill>
                <a:latin typeface="+mj-lt"/>
              </a:rPr>
              <a:t>and the </a:t>
            </a:r>
            <a:r>
              <a:rPr lang="en-US" sz="1800" b="1" i="0" u="none" strike="noStrike" baseline="0" dirty="0">
                <a:solidFill>
                  <a:srgbClr val="003333"/>
                </a:solidFill>
                <a:latin typeface="+mj-lt"/>
              </a:rPr>
              <a:t>server.crt </a:t>
            </a:r>
            <a:r>
              <a:rPr lang="en-US" sz="1800" b="0" i="0" u="none" strike="noStrike" baseline="0" dirty="0">
                <a:solidFill>
                  <a:srgbClr val="000000"/>
                </a:solidFill>
                <a:latin typeface="+mj-lt"/>
              </a:rPr>
              <a:t>files are placed in a secure location (not visible to anyone except the Apache user) and referenced in Apache by adding</a:t>
            </a:r>
            <a:r>
              <a:rPr lang="en-US" sz="1800" dirty="0">
                <a:solidFill>
                  <a:srgbClr val="000000"/>
                </a:solidFill>
                <a:latin typeface="+mj-lt"/>
              </a:rPr>
              <a:t> </a:t>
            </a:r>
            <a:r>
              <a:rPr lang="en-US" sz="1800" b="0" i="0" u="none" strike="noStrike" baseline="0" dirty="0">
                <a:solidFill>
                  <a:srgbClr val="000000"/>
                </a:solidFill>
                <a:latin typeface="+mj-lt"/>
              </a:rPr>
              <a:t>to the root configuration file; the directives below pointing to the files.</a:t>
            </a:r>
          </a:p>
          <a:p>
            <a:pPr marL="571500" lvl="1" indent="0">
              <a:buNone/>
            </a:pPr>
            <a:r>
              <a:rPr lang="en-US" sz="1800" b="0" i="0" u="none" strike="noStrike" baseline="0" dirty="0" err="1">
                <a:solidFill>
                  <a:srgbClr val="9A0000"/>
                </a:solidFill>
                <a:latin typeface="Calibri" panose="020F0502020204030204" pitchFamily="34" charset="0"/>
                <a:cs typeface="Calibri" panose="020F0502020204030204" pitchFamily="34" charset="0"/>
              </a:rPr>
              <a:t>SSLCertificateFile</a:t>
            </a:r>
            <a:r>
              <a:rPr lang="en-US" sz="1800" b="0" i="0" u="none" strike="noStrike" baseline="0" dirty="0">
                <a:solidFill>
                  <a:srgbClr val="9A0000"/>
                </a:solidFill>
                <a:latin typeface="Calibri" panose="020F0502020204030204" pitchFamily="34" charset="0"/>
                <a:cs typeface="Calibri" panose="020F0502020204030204" pitchFamily="34" charset="0"/>
              </a:rPr>
              <a:t> </a:t>
            </a:r>
            <a:r>
              <a:rPr lang="en-US" sz="1800" b="0" i="0" u="none" strike="noStrike" baseline="0" dirty="0">
                <a:solidFill>
                  <a:srgbClr val="000000"/>
                </a:solidFill>
                <a:latin typeface="Calibri" panose="020F0502020204030204" pitchFamily="34" charset="0"/>
                <a:cs typeface="Calibri" panose="020F0502020204030204" pitchFamily="34" charset="0"/>
              </a:rPr>
              <a:t>/path/to/this/</a:t>
            </a:r>
            <a:r>
              <a:rPr lang="en-US" sz="1800" b="0" i="0" u="none" strike="noStrike" baseline="0" dirty="0">
                <a:solidFill>
                  <a:srgbClr val="9A0000"/>
                </a:solidFill>
                <a:latin typeface="Calibri" panose="020F0502020204030204" pitchFamily="34" charset="0"/>
                <a:cs typeface="Calibri" panose="020F0502020204030204" pitchFamily="34" charset="0"/>
              </a:rPr>
              <a:t>server.crt</a:t>
            </a:r>
          </a:p>
          <a:p>
            <a:pPr marL="571500" lvl="1" indent="0">
              <a:buNone/>
            </a:pPr>
            <a:r>
              <a:rPr lang="en-US" sz="1800" b="0" i="0" u="none" strike="noStrike" baseline="0" dirty="0" err="1">
                <a:solidFill>
                  <a:srgbClr val="9A0000"/>
                </a:solidFill>
                <a:latin typeface="Calibri" panose="020F0502020204030204" pitchFamily="34" charset="0"/>
                <a:cs typeface="Calibri" panose="020F0502020204030204" pitchFamily="34" charset="0"/>
              </a:rPr>
              <a:t>SSLCertificateKeyFile</a:t>
            </a:r>
            <a:r>
              <a:rPr lang="en-US" sz="1800" b="0" i="0" u="none" strike="noStrike" baseline="0" dirty="0">
                <a:solidFill>
                  <a:srgbClr val="9A0000"/>
                </a:solidFill>
                <a:latin typeface="Calibri" panose="020F0502020204030204" pitchFamily="34" charset="0"/>
                <a:cs typeface="Calibri" panose="020F0502020204030204" pitchFamily="34" charset="0"/>
              </a:rPr>
              <a:t> </a:t>
            </a:r>
            <a:r>
              <a:rPr lang="en-US" sz="1800" b="0" i="0" u="none" strike="noStrike" baseline="0" dirty="0">
                <a:solidFill>
                  <a:srgbClr val="000000"/>
                </a:solidFill>
                <a:latin typeface="Calibri" panose="020F0502020204030204" pitchFamily="34" charset="0"/>
                <a:cs typeface="Calibri" panose="020F0502020204030204" pitchFamily="34" charset="0"/>
              </a:rPr>
              <a:t>/path/to/this/</a:t>
            </a:r>
            <a:r>
              <a:rPr lang="en-US" sz="1800" b="0" i="0" u="none" strike="noStrike" baseline="0" dirty="0" err="1">
                <a:solidFill>
                  <a:srgbClr val="9A0000"/>
                </a:solidFill>
                <a:latin typeface="Calibri" panose="020F0502020204030204" pitchFamily="34" charset="0"/>
                <a:cs typeface="Calibri" panose="020F0502020204030204" pitchFamily="34" charset="0"/>
              </a:rPr>
              <a:t>server.key</a:t>
            </a:r>
            <a:endParaRPr lang="en-C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331582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FED05-F985-46AB-976D-9AF2ABE97B82}"/>
              </a:ext>
            </a:extLst>
          </p:cNvPr>
          <p:cNvSpPr>
            <a:spLocks noGrp="1"/>
          </p:cNvSpPr>
          <p:nvPr>
            <p:ph type="title"/>
          </p:nvPr>
        </p:nvSpPr>
        <p:spPr/>
        <p:txBody>
          <a:bodyPr/>
          <a:lstStyle/>
          <a:p>
            <a:r>
              <a:rPr lang="en-US" sz="2800" dirty="0"/>
              <a:t>Managing File Ownership and Permissions</a:t>
            </a:r>
            <a:endParaRPr lang="en-CA" sz="2800" dirty="0"/>
          </a:p>
        </p:txBody>
      </p:sp>
      <p:sp>
        <p:nvSpPr>
          <p:cNvPr id="3" name="Text Placeholder 2">
            <a:extLst>
              <a:ext uri="{FF2B5EF4-FFF2-40B4-BE49-F238E27FC236}">
                <a16:creationId xmlns:a16="http://schemas.microsoft.com/office/drawing/2014/main" id="{86521281-B556-4605-BDE1-865DCB7D4B6B}"/>
              </a:ext>
            </a:extLst>
          </p:cNvPr>
          <p:cNvSpPr>
            <a:spLocks noGrp="1"/>
          </p:cNvSpPr>
          <p:nvPr>
            <p:ph type="body" idx="1"/>
          </p:nvPr>
        </p:nvSpPr>
        <p:spPr/>
        <p:txBody>
          <a:bodyPr/>
          <a:lstStyle/>
          <a:p>
            <a:pPr marL="114300" indent="0" algn="l">
              <a:buNone/>
            </a:pPr>
            <a:r>
              <a:rPr lang="en-CA" sz="1800" b="1" i="0" u="none" strike="noStrike" baseline="0" dirty="0">
                <a:solidFill>
                  <a:srgbClr val="009A9A"/>
                </a:solidFill>
                <a:latin typeface="+mj-lt"/>
              </a:rPr>
              <a:t>Permissions </a:t>
            </a:r>
            <a:r>
              <a:rPr lang="en-CA" sz="1800" b="0" i="0" u="none" strike="noStrike" baseline="0" dirty="0">
                <a:solidFill>
                  <a:srgbClr val="000000"/>
                </a:solidFill>
                <a:latin typeface="+mj-lt"/>
              </a:rPr>
              <a:t>are </a:t>
            </a:r>
            <a:r>
              <a:rPr lang="en-US" sz="1800" b="0" i="0" u="none" strike="noStrike" baseline="0" dirty="0">
                <a:solidFill>
                  <a:srgbClr val="000000"/>
                </a:solidFill>
                <a:latin typeface="+mj-lt"/>
              </a:rPr>
              <a:t>designed so that you can grant different users different abilities for particular files.</a:t>
            </a:r>
          </a:p>
          <a:p>
            <a:pPr marL="114300" indent="0" algn="l">
              <a:buNone/>
            </a:pPr>
            <a:r>
              <a:rPr lang="en-US" sz="1800" b="0" i="0" u="none" strike="noStrike" baseline="0" dirty="0">
                <a:solidFill>
                  <a:srgbClr val="000000"/>
                </a:solidFill>
                <a:latin typeface="+mj-lt"/>
              </a:rPr>
              <a:t>In Linux there are three categories of user: the owner, the group(s), and the world.</a:t>
            </a:r>
            <a:r>
              <a:rPr lang="en-US" sz="1800" b="0" i="0" u="none" strike="noStrike" baseline="0" dirty="0">
                <a:latin typeface="+mj-lt"/>
              </a:rPr>
              <a:t> Each file maintains three bits for all three categories of access (user, group, and world). The upper bit is permission to read, the next is permission to write, and the third is permission to execute.</a:t>
            </a:r>
            <a:endParaRPr lang="en-CA" dirty="0">
              <a:latin typeface="+mj-lt"/>
            </a:endParaRPr>
          </a:p>
        </p:txBody>
      </p:sp>
      <p:pic>
        <p:nvPicPr>
          <p:cNvPr id="5" name="Picture 4" descr="FIGURE 17.19 Permission bits and the corresponding octal number">
            <a:extLst>
              <a:ext uri="{FF2B5EF4-FFF2-40B4-BE49-F238E27FC236}">
                <a16:creationId xmlns:a16="http://schemas.microsoft.com/office/drawing/2014/main" id="{1F58BAC0-3003-483D-BEC2-74FFAE6EC8C3}"/>
              </a:ext>
            </a:extLst>
          </p:cNvPr>
          <p:cNvPicPr>
            <a:picLocks noChangeAspect="1"/>
          </p:cNvPicPr>
          <p:nvPr/>
        </p:nvPicPr>
        <p:blipFill>
          <a:blip r:embed="rId2"/>
          <a:stretch>
            <a:fillRect/>
          </a:stretch>
        </p:blipFill>
        <p:spPr>
          <a:xfrm>
            <a:off x="2640557" y="3597892"/>
            <a:ext cx="3862886" cy="1015672"/>
          </a:xfrm>
          <a:prstGeom prst="rect">
            <a:avLst/>
          </a:prstGeom>
        </p:spPr>
      </p:pic>
    </p:spTree>
    <p:extLst>
      <p:ext uri="{BB962C8B-B14F-4D97-AF65-F5344CB8AC3E}">
        <p14:creationId xmlns:p14="http://schemas.microsoft.com/office/powerpoint/2010/main" val="29043498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CE012-1BF2-4A53-AFDA-C4E7B22A47B2}"/>
              </a:ext>
            </a:extLst>
          </p:cNvPr>
          <p:cNvSpPr>
            <a:spLocks noGrp="1"/>
          </p:cNvSpPr>
          <p:nvPr>
            <p:ph type="title"/>
          </p:nvPr>
        </p:nvSpPr>
        <p:spPr/>
        <p:txBody>
          <a:bodyPr/>
          <a:lstStyle/>
          <a:p>
            <a:r>
              <a:rPr lang="en-US" sz="2400" dirty="0"/>
              <a:t>Managing Multiple Domains on One Web Server</a:t>
            </a:r>
            <a:endParaRPr lang="en-CA" sz="2400" dirty="0"/>
          </a:p>
        </p:txBody>
      </p:sp>
      <p:sp>
        <p:nvSpPr>
          <p:cNvPr id="3" name="Text Placeholder 2">
            <a:extLst>
              <a:ext uri="{FF2B5EF4-FFF2-40B4-BE49-F238E27FC236}">
                <a16:creationId xmlns:a16="http://schemas.microsoft.com/office/drawing/2014/main" id="{52156B7A-C5F8-4EFC-8A63-560A8FEBAF6A}"/>
              </a:ext>
            </a:extLst>
          </p:cNvPr>
          <p:cNvSpPr>
            <a:spLocks noGrp="1"/>
          </p:cNvSpPr>
          <p:nvPr>
            <p:ph type="body" idx="1"/>
          </p:nvPr>
        </p:nvSpPr>
        <p:spPr>
          <a:xfrm>
            <a:off x="457200" y="1081088"/>
            <a:ext cx="3795823" cy="3532476"/>
          </a:xfrm>
        </p:spPr>
        <p:txBody>
          <a:bodyPr/>
          <a:lstStyle/>
          <a:p>
            <a:pPr marL="114300" indent="0">
              <a:buNone/>
            </a:pPr>
            <a:r>
              <a:rPr lang="en-US" b="0" i="0" u="none" strike="noStrike" baseline="0" dirty="0">
                <a:latin typeface="+mj-lt"/>
              </a:rPr>
              <a:t>Every HTTP request to your web server contains the domain being requested.</a:t>
            </a:r>
          </a:p>
          <a:p>
            <a:pPr marL="114300" indent="0">
              <a:buNone/>
            </a:pPr>
            <a:r>
              <a:rPr lang="en-US" b="0" i="0" u="none" strike="noStrike" baseline="0" dirty="0">
                <a:solidFill>
                  <a:srgbClr val="000000"/>
                </a:solidFill>
                <a:latin typeface="+mj-lt"/>
              </a:rPr>
              <a:t>A </a:t>
            </a:r>
            <a:r>
              <a:rPr lang="en-US" b="1" i="0" u="none" strike="noStrike" baseline="0" dirty="0" err="1">
                <a:solidFill>
                  <a:srgbClr val="009A9A"/>
                </a:solidFill>
                <a:latin typeface="+mj-lt"/>
              </a:rPr>
              <a:t>VirtualHost</a:t>
            </a:r>
            <a:r>
              <a:rPr lang="en-US" b="1" i="0" u="none" strike="noStrike" baseline="0" dirty="0">
                <a:solidFill>
                  <a:srgbClr val="009A9A"/>
                </a:solidFill>
                <a:latin typeface="+mj-lt"/>
              </a:rPr>
              <a:t> </a:t>
            </a:r>
            <a:r>
              <a:rPr lang="en-US" b="0" i="0" u="none" strike="noStrike" baseline="0" dirty="0">
                <a:solidFill>
                  <a:srgbClr val="000000"/>
                </a:solidFill>
                <a:latin typeface="+mj-lt"/>
              </a:rPr>
              <a:t>is an Apache configuration directive that associates a particular combination of server name IP and port to a folder on the server. </a:t>
            </a:r>
          </a:p>
          <a:p>
            <a:pPr marL="114300" indent="0">
              <a:buNone/>
            </a:pPr>
            <a:r>
              <a:rPr lang="en-US" b="0" i="0" u="none" strike="noStrike" baseline="0" dirty="0">
                <a:latin typeface="+mj-lt"/>
              </a:rPr>
              <a:t>Going one step further, using </a:t>
            </a:r>
            <a:r>
              <a:rPr lang="en-US" b="1" i="0" u="none" strike="noStrike" baseline="0" dirty="0" err="1">
                <a:latin typeface="+mj-lt"/>
              </a:rPr>
              <a:t>NameVirtualHost</a:t>
            </a:r>
            <a:r>
              <a:rPr lang="en-US" b="0" i="0" u="none" strike="noStrike" baseline="0" dirty="0">
                <a:latin typeface="+mj-lt"/>
              </a:rPr>
              <a:t> allows you to use domain names instead of IP addresses</a:t>
            </a:r>
            <a:endParaRPr lang="en-CA" sz="1400" dirty="0">
              <a:latin typeface="+mj-lt"/>
            </a:endParaRPr>
          </a:p>
        </p:txBody>
      </p:sp>
      <p:sp>
        <p:nvSpPr>
          <p:cNvPr id="4" name="TextBox 3">
            <a:extLst>
              <a:ext uri="{FF2B5EF4-FFF2-40B4-BE49-F238E27FC236}">
                <a16:creationId xmlns:a16="http://schemas.microsoft.com/office/drawing/2014/main" id="{C52CEA35-C3DB-4CAA-9BCA-2F52667183BB}"/>
              </a:ext>
            </a:extLst>
          </p:cNvPr>
          <p:cNvSpPr txBox="1"/>
          <p:nvPr/>
        </p:nvSpPr>
        <p:spPr>
          <a:xfrm>
            <a:off x="4444407" y="1518285"/>
            <a:ext cx="4242391" cy="2339164"/>
          </a:xfrm>
          <a:prstGeom prst="rect">
            <a:avLst/>
          </a:prstGeom>
          <a:solidFill>
            <a:srgbClr val="E6F0F5"/>
          </a:solidFill>
        </p:spPr>
        <p:txBody>
          <a:bodyPr wrap="square" numCol="1" rtlCol="0">
            <a:noAutofit/>
          </a:bodyPr>
          <a:lstStyle/>
          <a:p>
            <a:pPr algn="l" defTabSz="180000"/>
            <a:r>
              <a:rPr lang="en-CA" sz="1600" b="0" i="0" u="none" strike="noStrike" baseline="0" dirty="0" err="1">
                <a:solidFill>
                  <a:srgbClr val="000000"/>
                </a:solidFill>
                <a:latin typeface="Calibri" panose="020F0502020204030204" pitchFamily="34" charset="0"/>
                <a:cs typeface="Calibri" panose="020F0502020204030204" pitchFamily="34" charset="0"/>
              </a:rPr>
              <a:t>NameVirtualHost</a:t>
            </a:r>
            <a:r>
              <a:rPr lang="en-CA" sz="1600" b="0" i="0" u="none" strike="noStrike" baseline="0" dirty="0">
                <a:solidFill>
                  <a:srgbClr val="000000"/>
                </a:solidFill>
                <a:latin typeface="Calibri" panose="020F0502020204030204" pitchFamily="34" charset="0"/>
                <a:cs typeface="Calibri" panose="020F0502020204030204" pitchFamily="34" charset="0"/>
              </a:rPr>
              <a:t> *:80</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&lt;</a:t>
            </a:r>
            <a:r>
              <a:rPr lang="en-CA" sz="1600" b="0" i="0" u="none" strike="noStrike" baseline="0" dirty="0" err="1">
                <a:solidFill>
                  <a:srgbClr val="000000"/>
                </a:solidFill>
                <a:latin typeface="Calibri" panose="020F0502020204030204" pitchFamily="34" charset="0"/>
                <a:cs typeface="Calibri" panose="020F0502020204030204" pitchFamily="34" charset="0"/>
              </a:rPr>
              <a:t>VirtualHost</a:t>
            </a:r>
            <a:r>
              <a:rPr lang="en-CA" sz="1600" b="0" i="0" u="none" strike="noStrike" baseline="0" dirty="0">
                <a:solidFill>
                  <a:srgbClr val="000000"/>
                </a:solidFill>
                <a:latin typeface="Calibri" panose="020F0502020204030204" pitchFamily="34" charset="0"/>
                <a:cs typeface="Calibri" panose="020F0502020204030204" pitchFamily="34" charset="0"/>
              </a:rPr>
              <a:t> *:80&gt;</a:t>
            </a:r>
          </a:p>
          <a:p>
            <a:pPr algn="l" defTabSz="180000"/>
            <a:r>
              <a:rPr lang="en-CA" sz="1600" b="0" i="0" u="none" strike="noStrike" baseline="0" dirty="0">
                <a:solidFill>
                  <a:srgbClr val="9A0000"/>
                </a:solidFill>
                <a:latin typeface="Calibri" panose="020F0502020204030204" pitchFamily="34" charset="0"/>
                <a:cs typeface="Calibri" panose="020F0502020204030204" pitchFamily="34" charset="0"/>
              </a:rPr>
              <a:t>	</a:t>
            </a:r>
            <a:r>
              <a:rPr lang="en-CA" sz="1600" b="0" i="0" u="none" strike="noStrike" baseline="0" dirty="0" err="1">
                <a:solidFill>
                  <a:srgbClr val="9A0000"/>
                </a:solidFill>
                <a:latin typeface="Calibri" panose="020F0502020204030204" pitchFamily="34" charset="0"/>
                <a:cs typeface="Calibri" panose="020F0502020204030204" pitchFamily="34" charset="0"/>
              </a:rPr>
              <a:t>ServerName</a:t>
            </a:r>
            <a:r>
              <a:rPr lang="en-CA" sz="1600" b="0" i="0" u="none" strike="noStrike" baseline="0" dirty="0">
                <a:solidFill>
                  <a:srgbClr val="9A0000"/>
                </a:solidFill>
                <a:latin typeface="Calibri" panose="020F0502020204030204" pitchFamily="34" charset="0"/>
                <a:cs typeface="Calibri" panose="020F0502020204030204" pitchFamily="34" charset="0"/>
              </a:rPr>
              <a:t> www.funwebdev.com</a:t>
            </a:r>
          </a:p>
          <a:p>
            <a:pPr algn="l" defTabSz="180000"/>
            <a:r>
              <a:rPr lang="en-CA" sz="1600" b="0" i="0" u="none" strike="noStrike" baseline="0" dirty="0">
                <a:solidFill>
                  <a:srgbClr val="9A0000"/>
                </a:solidFill>
                <a:latin typeface="Calibri" panose="020F0502020204030204" pitchFamily="34" charset="0"/>
                <a:cs typeface="Calibri" panose="020F0502020204030204" pitchFamily="34" charset="0"/>
              </a:rPr>
              <a:t>	</a:t>
            </a:r>
            <a:r>
              <a:rPr lang="en-CA" sz="1600" b="0" i="0" u="none" strike="noStrike" baseline="0" dirty="0" err="1">
                <a:solidFill>
                  <a:srgbClr val="9A0000"/>
                </a:solidFill>
                <a:latin typeface="Calibri" panose="020F0502020204030204" pitchFamily="34" charset="0"/>
                <a:cs typeface="Calibri" panose="020F0502020204030204" pitchFamily="34" charset="0"/>
              </a:rPr>
              <a:t>DocumentRoot</a:t>
            </a:r>
            <a:r>
              <a:rPr lang="en-CA" sz="1600" b="0" i="0" u="none" strike="noStrike" baseline="0" dirty="0">
                <a:solidFill>
                  <a:srgbClr val="9A0000"/>
                </a:solidFill>
                <a:latin typeface="Calibri" panose="020F0502020204030204" pitchFamily="34" charset="0"/>
                <a:cs typeface="Calibri" panose="020F0502020204030204" pitchFamily="34" charset="0"/>
              </a:rPr>
              <a:t> /www/</a:t>
            </a:r>
            <a:r>
              <a:rPr lang="en-CA" sz="1600" b="0" i="0" u="none" strike="noStrike" baseline="0" dirty="0" err="1">
                <a:solidFill>
                  <a:srgbClr val="9A0000"/>
                </a:solidFill>
                <a:latin typeface="Calibri" panose="020F0502020204030204" pitchFamily="34" charset="0"/>
                <a:cs typeface="Calibri" panose="020F0502020204030204" pitchFamily="34" charset="0"/>
              </a:rPr>
              <a:t>funwebdev</a:t>
            </a:r>
            <a:endParaRPr lang="en-CA" sz="1600" b="0" i="0" u="none" strike="noStrike" baseline="0" dirty="0">
              <a:solidFill>
                <a:srgbClr val="9A0000"/>
              </a:solidFill>
              <a:latin typeface="Calibri" panose="020F0502020204030204" pitchFamily="34" charset="0"/>
              <a:cs typeface="Calibri" panose="020F0502020204030204" pitchFamily="34" charset="0"/>
            </a:endParaRP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&lt;/</a:t>
            </a:r>
            <a:r>
              <a:rPr lang="en-CA" sz="1600" b="0" i="0" u="none" strike="noStrike" baseline="0" dirty="0" err="1">
                <a:solidFill>
                  <a:srgbClr val="000000"/>
                </a:solidFill>
                <a:latin typeface="Calibri" panose="020F0502020204030204" pitchFamily="34" charset="0"/>
                <a:cs typeface="Calibri" panose="020F0502020204030204" pitchFamily="34" charset="0"/>
              </a:rPr>
              <a:t>VirtualHost</a:t>
            </a:r>
            <a:r>
              <a:rPr lang="en-CA" sz="1600" b="0" i="0" u="none" strike="noStrike" baseline="0" dirty="0">
                <a:solidFill>
                  <a:srgbClr val="000000"/>
                </a:solidFill>
                <a:latin typeface="Calibri" panose="020F0502020204030204" pitchFamily="34" charset="0"/>
                <a:cs typeface="Calibri" panose="020F0502020204030204" pitchFamily="34" charset="0"/>
              </a:rPr>
              <a:t>&gt;</a:t>
            </a: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&lt;</a:t>
            </a:r>
            <a:r>
              <a:rPr lang="en-CA" sz="1600" b="0" i="0" u="none" strike="noStrike" baseline="0" dirty="0" err="1">
                <a:solidFill>
                  <a:srgbClr val="000000"/>
                </a:solidFill>
                <a:latin typeface="Calibri" panose="020F0502020204030204" pitchFamily="34" charset="0"/>
                <a:cs typeface="Calibri" panose="020F0502020204030204" pitchFamily="34" charset="0"/>
              </a:rPr>
              <a:t>VirtualHost</a:t>
            </a:r>
            <a:r>
              <a:rPr lang="en-CA" sz="1600" b="0" i="0" u="none" strike="noStrike" baseline="0" dirty="0">
                <a:solidFill>
                  <a:srgbClr val="000000"/>
                </a:solidFill>
                <a:latin typeface="Calibri" panose="020F0502020204030204" pitchFamily="34" charset="0"/>
                <a:cs typeface="Calibri" panose="020F0502020204030204" pitchFamily="34" charset="0"/>
              </a:rPr>
              <a:t> *:80&gt;</a:t>
            </a:r>
          </a:p>
          <a:p>
            <a:pPr algn="l" defTabSz="180000"/>
            <a:r>
              <a:rPr lang="en-CA" sz="1600" b="0" i="0" u="none" strike="noStrike" baseline="0" dirty="0">
                <a:solidFill>
                  <a:srgbClr val="9A0000"/>
                </a:solidFill>
                <a:latin typeface="Calibri" panose="020F0502020204030204" pitchFamily="34" charset="0"/>
                <a:cs typeface="Calibri" panose="020F0502020204030204" pitchFamily="34" charset="0"/>
              </a:rPr>
              <a:t>	</a:t>
            </a:r>
            <a:r>
              <a:rPr lang="en-CA" sz="1600" b="0" i="0" u="none" strike="noStrike" baseline="0" dirty="0" err="1">
                <a:solidFill>
                  <a:srgbClr val="9A0000"/>
                </a:solidFill>
                <a:latin typeface="Calibri" panose="020F0502020204030204" pitchFamily="34" charset="0"/>
                <a:cs typeface="Calibri" panose="020F0502020204030204" pitchFamily="34" charset="0"/>
              </a:rPr>
              <a:t>ServerName</a:t>
            </a:r>
            <a:r>
              <a:rPr lang="en-CA" sz="1600" b="0" i="0" u="none" strike="noStrike" baseline="0" dirty="0">
                <a:solidFill>
                  <a:srgbClr val="9A0000"/>
                </a:solidFill>
                <a:latin typeface="Calibri" panose="020F0502020204030204" pitchFamily="34" charset="0"/>
                <a:cs typeface="Calibri" panose="020F0502020204030204" pitchFamily="34" charset="0"/>
              </a:rPr>
              <a:t> www.otherdomain.tld</a:t>
            </a:r>
          </a:p>
          <a:p>
            <a:pPr algn="l" defTabSz="180000"/>
            <a:r>
              <a:rPr lang="en-CA" sz="1600" b="0" i="0" u="none" strike="noStrike" baseline="0" dirty="0">
                <a:solidFill>
                  <a:srgbClr val="9A0000"/>
                </a:solidFill>
                <a:latin typeface="Calibri" panose="020F0502020204030204" pitchFamily="34" charset="0"/>
                <a:cs typeface="Calibri" panose="020F0502020204030204" pitchFamily="34" charset="0"/>
              </a:rPr>
              <a:t>	</a:t>
            </a:r>
            <a:r>
              <a:rPr lang="en-CA" sz="1600" b="0" i="0" u="none" strike="noStrike" baseline="0" dirty="0" err="1">
                <a:solidFill>
                  <a:srgbClr val="9A0000"/>
                </a:solidFill>
                <a:latin typeface="Calibri" panose="020F0502020204030204" pitchFamily="34" charset="0"/>
                <a:cs typeface="Calibri" panose="020F0502020204030204" pitchFamily="34" charset="0"/>
              </a:rPr>
              <a:t>DocumentRoot</a:t>
            </a:r>
            <a:r>
              <a:rPr lang="en-CA" sz="1600" b="0" i="0" u="none" strike="noStrike" baseline="0" dirty="0">
                <a:solidFill>
                  <a:srgbClr val="9A0000"/>
                </a:solidFill>
                <a:latin typeface="Calibri" panose="020F0502020204030204" pitchFamily="34" charset="0"/>
                <a:cs typeface="Calibri" panose="020F0502020204030204" pitchFamily="34" charset="0"/>
              </a:rPr>
              <a:t> /www/</a:t>
            </a:r>
            <a:r>
              <a:rPr lang="en-CA" sz="1600" b="0" i="0" u="none" strike="noStrike" baseline="0" dirty="0" err="1">
                <a:solidFill>
                  <a:srgbClr val="9A0000"/>
                </a:solidFill>
                <a:latin typeface="Calibri" panose="020F0502020204030204" pitchFamily="34" charset="0"/>
                <a:cs typeface="Calibri" panose="020F0502020204030204" pitchFamily="34" charset="0"/>
              </a:rPr>
              <a:t>otherdomain</a:t>
            </a:r>
            <a:endParaRPr lang="en-CA" sz="1600" b="0" i="0" u="none" strike="noStrike" baseline="0" dirty="0">
              <a:solidFill>
                <a:srgbClr val="9A0000"/>
              </a:solidFill>
              <a:latin typeface="Calibri" panose="020F0502020204030204" pitchFamily="34" charset="0"/>
              <a:cs typeface="Calibri" panose="020F0502020204030204" pitchFamily="34" charset="0"/>
            </a:endParaRPr>
          </a:p>
          <a:p>
            <a:pPr algn="l" defTabSz="180000"/>
            <a:r>
              <a:rPr lang="en-CA" sz="1600" b="0" i="0" u="none" strike="noStrike" baseline="0" dirty="0">
                <a:solidFill>
                  <a:srgbClr val="000000"/>
                </a:solidFill>
                <a:latin typeface="Calibri" panose="020F0502020204030204" pitchFamily="34" charset="0"/>
                <a:cs typeface="Calibri" panose="020F0502020204030204" pitchFamily="34" charset="0"/>
              </a:rPr>
              <a:t>&lt;/</a:t>
            </a:r>
            <a:r>
              <a:rPr lang="en-CA" sz="1600" b="0" i="0" u="none" strike="noStrike" baseline="0" dirty="0" err="1">
                <a:solidFill>
                  <a:srgbClr val="000000"/>
                </a:solidFill>
                <a:latin typeface="Calibri" panose="020F0502020204030204" pitchFamily="34" charset="0"/>
                <a:cs typeface="Calibri" panose="020F0502020204030204" pitchFamily="34" charset="0"/>
              </a:rPr>
              <a:t>VirtualHost</a:t>
            </a:r>
            <a:r>
              <a:rPr lang="en-CA" sz="1600" b="0" i="0" u="none" strike="noStrike" baseline="0" dirty="0">
                <a:solidFill>
                  <a:srgbClr val="000000"/>
                </a:solidFill>
                <a:latin typeface="Calibri" panose="020F0502020204030204" pitchFamily="34" charset="0"/>
                <a:cs typeface="Calibri" panose="020F0502020204030204" pitchFamily="34" charset="0"/>
              </a:rPr>
              <a:t>&gt;</a:t>
            </a:r>
            <a:endParaRPr lang="en-CA" sz="11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2EA085E9-626E-485C-8E46-6BCE3D8AEA54}"/>
              </a:ext>
            </a:extLst>
          </p:cNvPr>
          <p:cNvSpPr txBox="1"/>
          <p:nvPr/>
        </p:nvSpPr>
        <p:spPr>
          <a:xfrm>
            <a:off x="4444406" y="3878715"/>
            <a:ext cx="4242391" cy="461665"/>
          </a:xfrm>
          <a:prstGeom prst="rect">
            <a:avLst/>
          </a:prstGeom>
          <a:noFill/>
        </p:spPr>
        <p:txBody>
          <a:bodyPr wrap="square" rtlCol="0">
            <a:spAutoFit/>
          </a:bodyPr>
          <a:lstStyle/>
          <a:p>
            <a:r>
              <a:rPr lang="en-US" sz="1200" b="1" i="0" u="none" strike="noStrike" baseline="0" dirty="0">
                <a:solidFill>
                  <a:srgbClr val="009A9A"/>
                </a:solidFill>
                <a:latin typeface="+mj-lt"/>
              </a:rPr>
              <a:t>LISTING 17.3 </a:t>
            </a:r>
            <a:r>
              <a:rPr lang="en-US" sz="1200" b="0" i="0" u="none" strike="noStrike" baseline="0" dirty="0">
                <a:solidFill>
                  <a:srgbClr val="000000"/>
                </a:solidFill>
                <a:latin typeface="+mj-lt"/>
              </a:rPr>
              <a:t>Apache </a:t>
            </a:r>
            <a:r>
              <a:rPr lang="en-US" sz="1200" b="0" i="0" u="none" strike="noStrike" baseline="0" dirty="0" err="1">
                <a:solidFill>
                  <a:srgbClr val="000000"/>
                </a:solidFill>
                <a:latin typeface="+mj-lt"/>
              </a:rPr>
              <a:t>VirtualHost</a:t>
            </a:r>
            <a:r>
              <a:rPr lang="en-US" sz="1200" b="0" i="0" u="none" strike="noStrike" baseline="0" dirty="0">
                <a:solidFill>
                  <a:srgbClr val="000000"/>
                </a:solidFill>
                <a:latin typeface="+mj-lt"/>
              </a:rPr>
              <a:t> directives in </a:t>
            </a:r>
            <a:r>
              <a:rPr lang="en-US" sz="1200" b="0" i="0" u="none" strike="noStrike" baseline="0" dirty="0" err="1">
                <a:solidFill>
                  <a:srgbClr val="000000"/>
                </a:solidFill>
                <a:latin typeface="+mj-lt"/>
              </a:rPr>
              <a:t>httpd.conf</a:t>
            </a:r>
            <a:r>
              <a:rPr lang="en-US" sz="1200" b="0" i="0" u="none" strike="noStrike" baseline="0" dirty="0">
                <a:solidFill>
                  <a:srgbClr val="000000"/>
                </a:solidFill>
                <a:latin typeface="+mj-lt"/>
              </a:rPr>
              <a:t> for two different domains on same IP address</a:t>
            </a:r>
            <a:endParaRPr lang="en-CA" sz="1200" dirty="0">
              <a:latin typeface="+mj-lt"/>
            </a:endParaRPr>
          </a:p>
        </p:txBody>
      </p:sp>
    </p:spTree>
    <p:extLst>
      <p:ext uri="{BB962C8B-B14F-4D97-AF65-F5344CB8AC3E}">
        <p14:creationId xmlns:p14="http://schemas.microsoft.com/office/powerpoint/2010/main" val="23676292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3F357-AE9B-41D9-ACED-6EF993220F16}"/>
              </a:ext>
            </a:extLst>
          </p:cNvPr>
          <p:cNvSpPr>
            <a:spLocks noGrp="1"/>
          </p:cNvSpPr>
          <p:nvPr>
            <p:ph type="title"/>
          </p:nvPr>
        </p:nvSpPr>
        <p:spPr/>
        <p:txBody>
          <a:bodyPr/>
          <a:lstStyle/>
          <a:p>
            <a:r>
              <a:rPr lang="en-CA" dirty="0"/>
              <a:t>Virtual host example</a:t>
            </a:r>
          </a:p>
        </p:txBody>
      </p:sp>
      <p:pic>
        <p:nvPicPr>
          <p:cNvPr id="5" name="Picture 4" descr="FIGURE 17.20 How three sites are hosted on one IP address with VirtualHosts">
            <a:extLst>
              <a:ext uri="{FF2B5EF4-FFF2-40B4-BE49-F238E27FC236}">
                <a16:creationId xmlns:a16="http://schemas.microsoft.com/office/drawing/2014/main" id="{899AFD3B-7BF4-4BD1-B369-4157C5336F8A}"/>
              </a:ext>
            </a:extLst>
          </p:cNvPr>
          <p:cNvPicPr>
            <a:picLocks noChangeAspect="1"/>
          </p:cNvPicPr>
          <p:nvPr/>
        </p:nvPicPr>
        <p:blipFill>
          <a:blip r:embed="rId2"/>
          <a:stretch>
            <a:fillRect/>
          </a:stretch>
        </p:blipFill>
        <p:spPr>
          <a:xfrm>
            <a:off x="1880569" y="1081088"/>
            <a:ext cx="5382862" cy="3629077"/>
          </a:xfrm>
          <a:prstGeom prst="rect">
            <a:avLst/>
          </a:prstGeom>
        </p:spPr>
      </p:pic>
    </p:spTree>
    <p:extLst>
      <p:ext uri="{BB962C8B-B14F-4D97-AF65-F5344CB8AC3E}">
        <p14:creationId xmlns:p14="http://schemas.microsoft.com/office/powerpoint/2010/main" val="14436867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6F5E4-1088-4DC4-9E24-9F072CC0D750}"/>
              </a:ext>
            </a:extLst>
          </p:cNvPr>
          <p:cNvSpPr>
            <a:spLocks noGrp="1"/>
          </p:cNvSpPr>
          <p:nvPr>
            <p:ph type="title"/>
          </p:nvPr>
        </p:nvSpPr>
        <p:spPr/>
        <p:txBody>
          <a:bodyPr/>
          <a:lstStyle/>
          <a:p>
            <a:r>
              <a:rPr lang="en-CA" dirty="0"/>
              <a:t>Handling Directory Requests</a:t>
            </a:r>
          </a:p>
        </p:txBody>
      </p:sp>
      <p:sp>
        <p:nvSpPr>
          <p:cNvPr id="3" name="Text Placeholder 2">
            <a:extLst>
              <a:ext uri="{FF2B5EF4-FFF2-40B4-BE49-F238E27FC236}">
                <a16:creationId xmlns:a16="http://schemas.microsoft.com/office/drawing/2014/main" id="{8304A549-9C89-4DF3-AA99-F17BE3C9DF35}"/>
              </a:ext>
            </a:extLst>
          </p:cNvPr>
          <p:cNvSpPr>
            <a:spLocks noGrp="1"/>
          </p:cNvSpPr>
          <p:nvPr>
            <p:ph type="body" idx="1"/>
          </p:nvPr>
        </p:nvSpPr>
        <p:spPr>
          <a:xfrm>
            <a:off x="457201" y="1081088"/>
            <a:ext cx="4114799" cy="3532476"/>
          </a:xfrm>
        </p:spPr>
        <p:txBody>
          <a:bodyPr/>
          <a:lstStyle/>
          <a:p>
            <a:pPr marL="114300" indent="0" algn="l">
              <a:buNone/>
            </a:pPr>
            <a:r>
              <a:rPr lang="en-US" b="0" i="0" u="none" strike="noStrike" baseline="0" dirty="0">
                <a:solidFill>
                  <a:srgbClr val="000000"/>
                </a:solidFill>
                <a:latin typeface="+mj-lt"/>
              </a:rPr>
              <a:t>When a folder is requested, the server must be able to determine what to serve in response. The server could choose a:</a:t>
            </a:r>
          </a:p>
          <a:p>
            <a:r>
              <a:rPr lang="en-US" b="0" i="0" u="none" strike="noStrike" baseline="0" dirty="0">
                <a:solidFill>
                  <a:srgbClr val="000000"/>
                </a:solidFill>
                <a:latin typeface="+mj-lt"/>
              </a:rPr>
              <a:t>file to </a:t>
            </a:r>
            <a:r>
              <a:rPr lang="en-CA" b="0" i="0" u="none" strike="noStrike" baseline="0" dirty="0">
                <a:solidFill>
                  <a:srgbClr val="000000"/>
                </a:solidFill>
                <a:latin typeface="+mj-lt"/>
              </a:rPr>
              <a:t>serve </a:t>
            </a:r>
          </a:p>
          <a:p>
            <a:r>
              <a:rPr lang="en-CA" b="0" i="0" u="none" strike="noStrike" baseline="0" dirty="0">
                <a:solidFill>
                  <a:srgbClr val="000000"/>
                </a:solidFill>
                <a:latin typeface="+mj-lt"/>
              </a:rPr>
              <a:t>display the directory contents</a:t>
            </a:r>
            <a:r>
              <a:rPr lang="en-US" b="0" i="0" u="none" strike="noStrike" baseline="0" dirty="0">
                <a:solidFill>
                  <a:srgbClr val="000000"/>
                </a:solidFill>
                <a:latin typeface="+mj-lt"/>
              </a:rPr>
              <a:t>, or</a:t>
            </a:r>
          </a:p>
          <a:p>
            <a:r>
              <a:rPr lang="en-US" b="0" i="0" u="none" strike="noStrike" baseline="0" dirty="0">
                <a:solidFill>
                  <a:srgbClr val="000000"/>
                </a:solidFill>
                <a:latin typeface="+mj-lt"/>
              </a:rPr>
              <a:t>return an error code</a:t>
            </a:r>
          </a:p>
          <a:p>
            <a:pPr marL="114300" indent="0" algn="l">
              <a:buNone/>
            </a:pPr>
            <a:r>
              <a:rPr lang="en-CA" b="0" i="0" u="none" strike="noStrike" baseline="0" dirty="0">
                <a:latin typeface="+mj-lt"/>
              </a:rPr>
              <a:t>You can </a:t>
            </a:r>
            <a:r>
              <a:rPr lang="en-US" b="0" i="0" u="none" strike="noStrike" baseline="0" dirty="0">
                <a:latin typeface="+mj-lt"/>
              </a:rPr>
              <a:t>control this by adding </a:t>
            </a:r>
            <a:r>
              <a:rPr lang="en-US" b="1" i="0" u="none" strike="noStrike" baseline="0" dirty="0" err="1">
                <a:latin typeface="+mj-lt"/>
              </a:rPr>
              <a:t>DirectoryIndex</a:t>
            </a:r>
            <a:r>
              <a:rPr lang="en-US" b="0" i="0" u="none" strike="noStrike" baseline="0" dirty="0">
                <a:latin typeface="+mj-lt"/>
              </a:rPr>
              <a:t> and </a:t>
            </a:r>
            <a:r>
              <a:rPr lang="en-US" b="1" i="0" u="none" strike="noStrike" baseline="0" dirty="0">
                <a:latin typeface="+mj-lt"/>
              </a:rPr>
              <a:t>Options</a:t>
            </a:r>
            <a:r>
              <a:rPr lang="en-US" b="0" i="0" u="none" strike="noStrike" baseline="0" dirty="0">
                <a:latin typeface="+mj-lt"/>
              </a:rPr>
              <a:t> directives to the Apache configuration file, or adding "</a:t>
            </a:r>
            <a:r>
              <a:rPr lang="en-US" b="0" i="0" u="none" strike="noStrike" baseline="0" dirty="0" err="1">
                <a:latin typeface="+mj-lt"/>
              </a:rPr>
              <a:t>autoindex</a:t>
            </a:r>
            <a:r>
              <a:rPr lang="en-US" b="0" i="0" u="none" strike="noStrike" baseline="0" dirty="0">
                <a:latin typeface="+mj-lt"/>
              </a:rPr>
              <a:t> on" to your </a:t>
            </a:r>
            <a:r>
              <a:rPr lang="en-US" b="0" i="0" u="none" strike="noStrike" baseline="0" dirty="0" err="1">
                <a:latin typeface="+mj-lt"/>
              </a:rPr>
              <a:t>NginX</a:t>
            </a:r>
            <a:r>
              <a:rPr lang="en-US" b="0" i="0" u="none" strike="noStrike" baseline="0" dirty="0">
                <a:latin typeface="+mj-lt"/>
              </a:rPr>
              <a:t> configuration.</a:t>
            </a:r>
            <a:endParaRPr lang="en-US" b="0" i="0" u="none" strike="noStrike" baseline="0" dirty="0">
              <a:solidFill>
                <a:srgbClr val="000000"/>
              </a:solidFill>
              <a:latin typeface="+mj-lt"/>
            </a:endParaRPr>
          </a:p>
        </p:txBody>
      </p:sp>
      <p:pic>
        <p:nvPicPr>
          <p:cNvPr id="5" name="Picture 4" descr="FIGURE 17.21 The ways of responding to a folder request">
            <a:extLst>
              <a:ext uri="{FF2B5EF4-FFF2-40B4-BE49-F238E27FC236}">
                <a16:creationId xmlns:a16="http://schemas.microsoft.com/office/drawing/2014/main" id="{9A20C035-51DE-418B-B987-D55B8CAB29C3}"/>
              </a:ext>
            </a:extLst>
          </p:cNvPr>
          <p:cNvPicPr>
            <a:picLocks noChangeAspect="1"/>
          </p:cNvPicPr>
          <p:nvPr/>
        </p:nvPicPr>
        <p:blipFill>
          <a:blip r:embed="rId2"/>
          <a:stretch>
            <a:fillRect/>
          </a:stretch>
        </p:blipFill>
        <p:spPr>
          <a:xfrm>
            <a:off x="4572000" y="1619582"/>
            <a:ext cx="4159104" cy="2442830"/>
          </a:xfrm>
          <a:prstGeom prst="rect">
            <a:avLst/>
          </a:prstGeom>
        </p:spPr>
      </p:pic>
    </p:spTree>
    <p:extLst>
      <p:ext uri="{BB962C8B-B14F-4D97-AF65-F5344CB8AC3E}">
        <p14:creationId xmlns:p14="http://schemas.microsoft.com/office/powerpoint/2010/main" val="25677032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11787-B4C8-4BA8-8235-2FB37B0302E7}"/>
              </a:ext>
            </a:extLst>
          </p:cNvPr>
          <p:cNvSpPr>
            <a:spLocks noGrp="1"/>
          </p:cNvSpPr>
          <p:nvPr>
            <p:ph type="title"/>
          </p:nvPr>
        </p:nvSpPr>
        <p:spPr/>
        <p:txBody>
          <a:bodyPr/>
          <a:lstStyle/>
          <a:p>
            <a:r>
              <a:rPr lang="en-CA" dirty="0"/>
              <a:t>Responding to File Requests</a:t>
            </a:r>
          </a:p>
        </p:txBody>
      </p:sp>
      <p:sp>
        <p:nvSpPr>
          <p:cNvPr id="3" name="Text Placeholder 2">
            <a:extLst>
              <a:ext uri="{FF2B5EF4-FFF2-40B4-BE49-F238E27FC236}">
                <a16:creationId xmlns:a16="http://schemas.microsoft.com/office/drawing/2014/main" id="{8B6AA7D6-BE0D-4C0C-8E0F-8207B3305C89}"/>
              </a:ext>
            </a:extLst>
          </p:cNvPr>
          <p:cNvSpPr>
            <a:spLocks noGrp="1"/>
          </p:cNvSpPr>
          <p:nvPr>
            <p:ph type="body" idx="1"/>
          </p:nvPr>
        </p:nvSpPr>
        <p:spPr/>
        <p:txBody>
          <a:bodyPr/>
          <a:lstStyle/>
          <a:p>
            <a:pPr marL="114300" indent="0" algn="l">
              <a:buNone/>
            </a:pPr>
            <a:r>
              <a:rPr lang="en-US" b="0" i="0" u="none" strike="noStrike" baseline="0" dirty="0">
                <a:latin typeface="+mj-lt"/>
              </a:rPr>
              <a:t>The most basic operation a web server performs is responding to an HTTP request </a:t>
            </a:r>
            <a:r>
              <a:rPr lang="en-CA" b="0" i="0" u="none" strike="noStrike" baseline="0" dirty="0">
                <a:latin typeface="+mj-lt"/>
              </a:rPr>
              <a:t>for a static file.</a:t>
            </a:r>
          </a:p>
          <a:p>
            <a:pPr marL="114300" indent="0" algn="l">
              <a:buNone/>
            </a:pPr>
            <a:r>
              <a:rPr lang="en-US" b="0" i="0" u="none" strike="noStrike" baseline="0" dirty="0">
                <a:latin typeface="+mj-lt"/>
              </a:rPr>
              <a:t>The server sends the requested file, along with the relevant HTTP headers to signify that this request was successfully </a:t>
            </a:r>
            <a:r>
              <a:rPr lang="en-CA" b="0" i="0" u="none" strike="noStrike" baseline="0" dirty="0">
                <a:latin typeface="+mj-lt"/>
              </a:rPr>
              <a:t>responded to.</a:t>
            </a:r>
          </a:p>
          <a:p>
            <a:pPr marL="114300" indent="0" algn="l">
              <a:buNone/>
            </a:pPr>
            <a:r>
              <a:rPr lang="en-US" b="0" i="0" u="none" strike="noStrike" baseline="0" dirty="0">
                <a:latin typeface="+mj-lt"/>
              </a:rPr>
              <a:t>A web server associates certain file extensions with MIME types that need to be </a:t>
            </a:r>
            <a:r>
              <a:rPr lang="en-CA" b="0" i="1" u="none" strike="noStrike" baseline="0" dirty="0">
                <a:latin typeface="+mj-lt"/>
              </a:rPr>
              <a:t>interpreted</a:t>
            </a:r>
            <a:r>
              <a:rPr lang="en-CA" b="0" i="0" u="none" strike="noStrike" baseline="0" dirty="0">
                <a:latin typeface="+mj-lt"/>
              </a:rPr>
              <a:t>.</a:t>
            </a:r>
          </a:p>
          <a:p>
            <a:pPr marL="114300" indent="0" algn="l">
              <a:buNone/>
            </a:pPr>
            <a:r>
              <a:rPr lang="en-US" b="0" i="0" u="none" strike="noStrike" baseline="0" dirty="0">
                <a:latin typeface="+mj-lt"/>
              </a:rPr>
              <a:t>If you wanted files with PHP as well as HTML extensions to be interpreted, you would add the directive below, which uses the PHP MIME types:</a:t>
            </a:r>
          </a:p>
          <a:p>
            <a:pPr marL="571500" lvl="1" indent="0">
              <a:buNone/>
            </a:pPr>
            <a:r>
              <a:rPr lang="en-CA" b="0" i="0" u="none" strike="noStrike" baseline="0" dirty="0" err="1">
                <a:latin typeface="Calibri" panose="020F0502020204030204" pitchFamily="34" charset="0"/>
                <a:cs typeface="Calibri" panose="020F0502020204030204" pitchFamily="34" charset="0"/>
              </a:rPr>
              <a:t>AddHandler</a:t>
            </a:r>
            <a:r>
              <a:rPr lang="en-CA" b="0" i="0" u="none" strike="noStrike" baseline="0" dirty="0">
                <a:latin typeface="Calibri" panose="020F0502020204030204" pitchFamily="34" charset="0"/>
                <a:cs typeface="Calibri" panose="020F0502020204030204" pitchFamily="34" charset="0"/>
              </a:rPr>
              <a:t> application/x-httpd-php .php</a:t>
            </a:r>
          </a:p>
          <a:p>
            <a:pPr marL="571500" lvl="1" indent="0">
              <a:buNone/>
            </a:pPr>
            <a:r>
              <a:rPr lang="en-CA" b="0" i="0" u="none" strike="noStrike" baseline="0" dirty="0" err="1">
                <a:latin typeface="Calibri" panose="020F0502020204030204" pitchFamily="34" charset="0"/>
                <a:cs typeface="Calibri" panose="020F0502020204030204" pitchFamily="34" charset="0"/>
              </a:rPr>
              <a:t>AddHandler</a:t>
            </a:r>
            <a:r>
              <a:rPr lang="en-CA" b="0" i="0" u="none" strike="noStrike" baseline="0" dirty="0">
                <a:latin typeface="Calibri" panose="020F0502020204030204" pitchFamily="34" charset="0"/>
                <a:cs typeface="Calibri" panose="020F0502020204030204" pitchFamily="34" charset="0"/>
              </a:rPr>
              <a:t> application/x-httpd-php .html</a:t>
            </a:r>
            <a:endParaRPr lang="en-CA"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45514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794B9-F27C-4803-B61D-7661C45F84A1}"/>
              </a:ext>
            </a:extLst>
          </p:cNvPr>
          <p:cNvSpPr>
            <a:spLocks noGrp="1"/>
          </p:cNvSpPr>
          <p:nvPr>
            <p:ph type="title"/>
          </p:nvPr>
        </p:nvSpPr>
        <p:spPr/>
        <p:txBody>
          <a:bodyPr/>
          <a:lstStyle/>
          <a:p>
            <a:r>
              <a:rPr lang="en-CA" dirty="0"/>
              <a:t>URL Redirection</a:t>
            </a:r>
          </a:p>
        </p:txBody>
      </p:sp>
      <p:sp>
        <p:nvSpPr>
          <p:cNvPr id="3" name="Text Placeholder 2">
            <a:extLst>
              <a:ext uri="{FF2B5EF4-FFF2-40B4-BE49-F238E27FC236}">
                <a16:creationId xmlns:a16="http://schemas.microsoft.com/office/drawing/2014/main" id="{994DEDBA-D508-43E6-A530-3FE8AB77BA35}"/>
              </a:ext>
            </a:extLst>
          </p:cNvPr>
          <p:cNvSpPr>
            <a:spLocks noGrp="1"/>
          </p:cNvSpPr>
          <p:nvPr>
            <p:ph type="body" idx="1"/>
          </p:nvPr>
        </p:nvSpPr>
        <p:spPr/>
        <p:txBody>
          <a:bodyPr/>
          <a:lstStyle/>
          <a:p>
            <a:pPr marL="114300" indent="0">
              <a:buNone/>
            </a:pPr>
            <a:r>
              <a:rPr lang="en-US" sz="1800" dirty="0">
                <a:latin typeface="+mj-lt"/>
              </a:rPr>
              <a:t>Many times it would be nice to take the requested URL from the client and map that request to another location.</a:t>
            </a:r>
          </a:p>
          <a:p>
            <a:pPr marL="114300" indent="0" algn="l">
              <a:buNone/>
            </a:pPr>
            <a:r>
              <a:rPr lang="en-US" sz="1800" b="0" i="0" u="none" strike="noStrike" baseline="0" dirty="0">
                <a:latin typeface="+mj-lt"/>
              </a:rPr>
              <a:t>Back in Chapter 16, you learned about how nice-looking</a:t>
            </a:r>
            <a:r>
              <a:rPr lang="en-US" sz="1800" dirty="0">
                <a:latin typeface="+mj-lt"/>
              </a:rPr>
              <a:t> </a:t>
            </a:r>
            <a:r>
              <a:rPr lang="en-US" sz="1800" b="0" i="0" u="none" strike="noStrike" baseline="0" dirty="0">
                <a:latin typeface="+mj-lt"/>
              </a:rPr>
              <a:t>URLs are preferable to the sometimes-cryptic URLs that are useful to </a:t>
            </a:r>
            <a:r>
              <a:rPr lang="en-CA" sz="1800" b="0" i="0" u="none" strike="noStrike" baseline="0" dirty="0">
                <a:latin typeface="+mj-lt"/>
              </a:rPr>
              <a:t>developers.</a:t>
            </a:r>
          </a:p>
          <a:p>
            <a:pPr marL="114300" indent="0" algn="l">
              <a:buNone/>
            </a:pPr>
            <a:r>
              <a:rPr lang="en-US" sz="1800" b="0" i="0" u="none" strike="noStrike" baseline="0" dirty="0">
                <a:solidFill>
                  <a:srgbClr val="000000"/>
                </a:solidFill>
                <a:latin typeface="+mj-lt"/>
              </a:rPr>
              <a:t>In Apache, there are two major classes of redirection, </a:t>
            </a:r>
          </a:p>
          <a:p>
            <a:r>
              <a:rPr lang="en-US" sz="1800" b="1" i="0" u="none" strike="noStrike" baseline="0" dirty="0">
                <a:solidFill>
                  <a:srgbClr val="009A9A"/>
                </a:solidFill>
                <a:latin typeface="+mj-lt"/>
              </a:rPr>
              <a:t>public redirection </a:t>
            </a:r>
            <a:r>
              <a:rPr lang="en-US" sz="1800" b="0" i="0" u="none" strike="noStrike" baseline="0" dirty="0">
                <a:solidFill>
                  <a:srgbClr val="000000"/>
                </a:solidFill>
                <a:latin typeface="+mj-lt"/>
              </a:rPr>
              <a:t>and </a:t>
            </a:r>
          </a:p>
          <a:p>
            <a:r>
              <a:rPr lang="en-US" sz="1800" b="1" i="0" u="none" strike="noStrike" baseline="0" dirty="0">
                <a:solidFill>
                  <a:srgbClr val="009A9A"/>
                </a:solidFill>
                <a:latin typeface="+mj-lt"/>
              </a:rPr>
              <a:t>internal redirection </a:t>
            </a:r>
            <a:r>
              <a:rPr lang="en-US" sz="1800" b="0" i="0" u="none" strike="noStrike" baseline="0" dirty="0">
                <a:solidFill>
                  <a:srgbClr val="000000"/>
                </a:solidFill>
                <a:latin typeface="+mj-lt"/>
              </a:rPr>
              <a:t>(also called </a:t>
            </a:r>
            <a:r>
              <a:rPr lang="en-CA" sz="1800" b="1" i="0" u="none" strike="noStrike" baseline="0" dirty="0">
                <a:solidFill>
                  <a:srgbClr val="009A9A"/>
                </a:solidFill>
                <a:latin typeface="+mj-lt"/>
              </a:rPr>
              <a:t>URL rewriting</a:t>
            </a:r>
            <a:r>
              <a:rPr lang="en-CA" sz="1800" b="0" i="0" u="none" strike="noStrike" baseline="0" dirty="0">
                <a:solidFill>
                  <a:srgbClr val="000000"/>
                </a:solidFill>
                <a:latin typeface="+mj-lt"/>
              </a:rPr>
              <a:t>).</a:t>
            </a:r>
            <a:endParaRPr lang="en-CA" sz="1800" dirty="0">
              <a:latin typeface="+mj-lt"/>
            </a:endParaRPr>
          </a:p>
        </p:txBody>
      </p:sp>
    </p:spTree>
    <p:extLst>
      <p:ext uri="{BB962C8B-B14F-4D97-AF65-F5344CB8AC3E}">
        <p14:creationId xmlns:p14="http://schemas.microsoft.com/office/powerpoint/2010/main" val="27190118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EE3D9-8CDB-4882-B47E-DC15D03BE1BC}"/>
              </a:ext>
            </a:extLst>
          </p:cNvPr>
          <p:cNvSpPr>
            <a:spLocks noGrp="1"/>
          </p:cNvSpPr>
          <p:nvPr>
            <p:ph type="title"/>
          </p:nvPr>
        </p:nvSpPr>
        <p:spPr/>
        <p:txBody>
          <a:bodyPr/>
          <a:lstStyle/>
          <a:p>
            <a:r>
              <a:rPr lang="en-CA" dirty="0"/>
              <a:t>Public Redirection</a:t>
            </a:r>
          </a:p>
        </p:txBody>
      </p:sp>
      <p:sp>
        <p:nvSpPr>
          <p:cNvPr id="3" name="Text Placeholder 2">
            <a:extLst>
              <a:ext uri="{FF2B5EF4-FFF2-40B4-BE49-F238E27FC236}">
                <a16:creationId xmlns:a16="http://schemas.microsoft.com/office/drawing/2014/main" id="{DF43672B-5B82-41F9-8FDB-B5FA84EEA8CF}"/>
              </a:ext>
            </a:extLst>
          </p:cNvPr>
          <p:cNvSpPr>
            <a:spLocks noGrp="1"/>
          </p:cNvSpPr>
          <p:nvPr>
            <p:ph type="body" idx="1"/>
          </p:nvPr>
        </p:nvSpPr>
        <p:spPr>
          <a:xfrm>
            <a:off x="457201" y="1081088"/>
            <a:ext cx="4114798" cy="3532476"/>
          </a:xfrm>
        </p:spPr>
        <p:txBody>
          <a:bodyPr/>
          <a:lstStyle/>
          <a:p>
            <a:pPr marL="114300" indent="0">
              <a:buNone/>
            </a:pPr>
            <a:r>
              <a:rPr lang="en-US" b="0" i="0" u="none" strike="noStrike" baseline="0" dirty="0">
                <a:latin typeface="+mj-lt"/>
              </a:rPr>
              <a:t>In </a:t>
            </a:r>
            <a:r>
              <a:rPr lang="en-US" b="1" i="0" u="none" strike="noStrike" baseline="0" dirty="0">
                <a:latin typeface="+mj-lt"/>
              </a:rPr>
              <a:t>public redirection</a:t>
            </a:r>
            <a:r>
              <a:rPr lang="en-US" b="0" i="0" u="none" strike="noStrike" baseline="0" dirty="0">
                <a:latin typeface="+mj-lt"/>
              </a:rPr>
              <a:t>, you have a URL that no longer exists or has been moved.</a:t>
            </a:r>
          </a:p>
          <a:p>
            <a:pPr marL="114300" indent="0" algn="l">
              <a:buNone/>
            </a:pPr>
            <a:r>
              <a:rPr lang="en-US" b="0" i="0" u="none" strike="noStrike" baseline="0" dirty="0">
                <a:latin typeface="+mj-lt"/>
              </a:rPr>
              <a:t>If users have bookmarks to the old URLs, they will get 404 error codes when requesting them.</a:t>
            </a:r>
          </a:p>
          <a:p>
            <a:pPr marL="114300" indent="0" algn="l">
              <a:buNone/>
            </a:pPr>
            <a:r>
              <a:rPr lang="en-US" b="0" i="0" u="none" strike="noStrike" baseline="0" dirty="0">
                <a:latin typeface="+mj-lt"/>
              </a:rPr>
              <a:t>It is a better to inform users that their old pages have moved, using a HTTP 302 header.</a:t>
            </a:r>
          </a:p>
          <a:p>
            <a:pPr marL="114300" indent="0" algn="l">
              <a:buNone/>
            </a:pPr>
            <a:r>
              <a:rPr lang="en-CA" b="0" i="0" u="none" strike="noStrike" baseline="0" dirty="0">
                <a:latin typeface="+mj-lt"/>
              </a:rPr>
              <a:t>In Apache, such </a:t>
            </a:r>
            <a:r>
              <a:rPr lang="en-US" b="0" i="0" u="none" strike="noStrike" baseline="0" dirty="0">
                <a:latin typeface="+mj-lt"/>
              </a:rPr>
              <a:t>URL redirection is easily achieved, using Apache directives</a:t>
            </a:r>
            <a:endParaRPr lang="en-CA" sz="1400" dirty="0">
              <a:latin typeface="+mj-lt"/>
            </a:endParaRPr>
          </a:p>
        </p:txBody>
      </p:sp>
      <p:pic>
        <p:nvPicPr>
          <p:cNvPr id="5" name="Picture 4" descr="FIGURE 17.22 Apache server using a redirect on a request">
            <a:extLst>
              <a:ext uri="{FF2B5EF4-FFF2-40B4-BE49-F238E27FC236}">
                <a16:creationId xmlns:a16="http://schemas.microsoft.com/office/drawing/2014/main" id="{66F48485-9BF4-4C6A-9213-604F66B01394}"/>
              </a:ext>
            </a:extLst>
          </p:cNvPr>
          <p:cNvPicPr>
            <a:picLocks noChangeAspect="1"/>
          </p:cNvPicPr>
          <p:nvPr/>
        </p:nvPicPr>
        <p:blipFill>
          <a:blip r:embed="rId2"/>
          <a:stretch>
            <a:fillRect/>
          </a:stretch>
        </p:blipFill>
        <p:spPr>
          <a:xfrm>
            <a:off x="4571999" y="1703964"/>
            <a:ext cx="4114799" cy="2358448"/>
          </a:xfrm>
          <a:prstGeom prst="rect">
            <a:avLst/>
          </a:prstGeom>
        </p:spPr>
      </p:pic>
    </p:spTree>
    <p:extLst>
      <p:ext uri="{BB962C8B-B14F-4D97-AF65-F5344CB8AC3E}">
        <p14:creationId xmlns:p14="http://schemas.microsoft.com/office/powerpoint/2010/main" val="6825773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BB6B9-B3BB-4F1A-941A-61382F993DD5}"/>
              </a:ext>
            </a:extLst>
          </p:cNvPr>
          <p:cNvSpPr>
            <a:spLocks noGrp="1"/>
          </p:cNvSpPr>
          <p:nvPr>
            <p:ph type="title"/>
          </p:nvPr>
        </p:nvSpPr>
        <p:spPr/>
        <p:txBody>
          <a:bodyPr/>
          <a:lstStyle/>
          <a:p>
            <a:r>
              <a:rPr lang="en-CA" dirty="0"/>
              <a:t>Internal Redirection</a:t>
            </a:r>
          </a:p>
        </p:txBody>
      </p:sp>
      <p:sp>
        <p:nvSpPr>
          <p:cNvPr id="3" name="Text Placeholder 2">
            <a:extLst>
              <a:ext uri="{FF2B5EF4-FFF2-40B4-BE49-F238E27FC236}">
                <a16:creationId xmlns:a16="http://schemas.microsoft.com/office/drawing/2014/main" id="{64224760-B82E-4E10-9C25-610C6A5D7213}"/>
              </a:ext>
            </a:extLst>
          </p:cNvPr>
          <p:cNvSpPr>
            <a:spLocks noGrp="1"/>
          </p:cNvSpPr>
          <p:nvPr>
            <p:ph type="body" idx="1"/>
          </p:nvPr>
        </p:nvSpPr>
        <p:spPr>
          <a:xfrm>
            <a:off x="457200" y="1081088"/>
            <a:ext cx="3949423" cy="3532476"/>
          </a:xfrm>
        </p:spPr>
        <p:txBody>
          <a:bodyPr/>
          <a:lstStyle/>
          <a:p>
            <a:pPr marL="114300" indent="0" algn="l">
              <a:buNone/>
            </a:pPr>
            <a:r>
              <a:rPr lang="en-US" sz="1800" b="0" i="0" u="none" strike="noStrike" baseline="0" dirty="0">
                <a:solidFill>
                  <a:srgbClr val="000000"/>
                </a:solidFill>
                <a:latin typeface="+mj-lt"/>
              </a:rPr>
              <a:t>The above redirections work well, but one drawback is that they notify the client of the moved resource. </a:t>
            </a:r>
          </a:p>
          <a:p>
            <a:pPr marL="114300" indent="0" algn="l">
              <a:buNone/>
            </a:pPr>
            <a:r>
              <a:rPr lang="en-US" sz="1800" b="0" i="0" u="none" strike="noStrike" baseline="0" dirty="0">
                <a:solidFill>
                  <a:srgbClr val="000000"/>
                </a:solidFill>
                <a:latin typeface="+mj-lt"/>
              </a:rPr>
              <a:t>This means that multiple requests and responses are required. </a:t>
            </a:r>
          </a:p>
          <a:p>
            <a:pPr marL="114300" indent="0" algn="l">
              <a:buNone/>
            </a:pPr>
            <a:r>
              <a:rPr lang="en-US" sz="1800" b="0" i="0" u="none" strike="noStrike" baseline="0" dirty="0">
                <a:solidFill>
                  <a:srgbClr val="000000"/>
                </a:solidFill>
                <a:latin typeface="+mj-lt"/>
              </a:rPr>
              <a:t>If the server had instead applied an </a:t>
            </a:r>
            <a:r>
              <a:rPr lang="en-US" sz="1800" b="1" i="0" u="none" strike="noStrike" baseline="0" dirty="0">
                <a:solidFill>
                  <a:srgbClr val="000000"/>
                </a:solidFill>
                <a:latin typeface="+mj-lt"/>
              </a:rPr>
              <a:t>internal redirect </a:t>
            </a:r>
            <a:r>
              <a:rPr lang="en-US" sz="1800" b="0" i="0" u="none" strike="noStrike" baseline="0" dirty="0">
                <a:solidFill>
                  <a:srgbClr val="000000"/>
                </a:solidFill>
                <a:latin typeface="+mj-lt"/>
              </a:rPr>
              <a:t>rule, the client would not know that </a:t>
            </a:r>
            <a:r>
              <a:rPr lang="en-US" sz="1800" b="1" i="0" u="none" strike="noStrike" baseline="0" dirty="0">
                <a:solidFill>
                  <a:srgbClr val="003333"/>
                </a:solidFill>
                <a:latin typeface="+mj-lt"/>
              </a:rPr>
              <a:t>foo.html </a:t>
            </a:r>
            <a:r>
              <a:rPr lang="en-US" sz="1800" b="0" i="0" u="none" strike="noStrike" baseline="0" dirty="0">
                <a:solidFill>
                  <a:srgbClr val="000000"/>
                </a:solidFill>
                <a:latin typeface="+mj-lt"/>
              </a:rPr>
              <a:t>had moved, and it would only require one request, rather than two.</a:t>
            </a:r>
            <a:endParaRPr lang="en-CA" dirty="0">
              <a:latin typeface="+mj-lt"/>
            </a:endParaRPr>
          </a:p>
        </p:txBody>
      </p:sp>
      <p:pic>
        <p:nvPicPr>
          <p:cNvPr id="5" name="Picture 4" descr="FIGURE 17.24 Internal URL rewriting rules as seen by the client">
            <a:extLst>
              <a:ext uri="{FF2B5EF4-FFF2-40B4-BE49-F238E27FC236}">
                <a16:creationId xmlns:a16="http://schemas.microsoft.com/office/drawing/2014/main" id="{5E21C398-5071-43D9-A0C5-27765783F800}"/>
              </a:ext>
            </a:extLst>
          </p:cNvPr>
          <p:cNvPicPr>
            <a:picLocks noChangeAspect="1"/>
          </p:cNvPicPr>
          <p:nvPr/>
        </p:nvPicPr>
        <p:blipFill>
          <a:blip r:embed="rId2"/>
          <a:stretch>
            <a:fillRect/>
          </a:stretch>
        </p:blipFill>
        <p:spPr>
          <a:xfrm>
            <a:off x="4406623" y="2009553"/>
            <a:ext cx="4280177" cy="1488631"/>
          </a:xfrm>
          <a:prstGeom prst="rect">
            <a:avLst/>
          </a:prstGeom>
        </p:spPr>
      </p:pic>
    </p:spTree>
    <p:extLst>
      <p:ext uri="{BB962C8B-B14F-4D97-AF65-F5344CB8AC3E}">
        <p14:creationId xmlns:p14="http://schemas.microsoft.com/office/powerpoint/2010/main" val="23797940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3A258-8B98-4204-B591-285477D9F4FB}"/>
              </a:ext>
            </a:extLst>
          </p:cNvPr>
          <p:cNvSpPr>
            <a:spLocks noGrp="1"/>
          </p:cNvSpPr>
          <p:nvPr>
            <p:ph type="title"/>
          </p:nvPr>
        </p:nvSpPr>
        <p:spPr/>
        <p:txBody>
          <a:bodyPr/>
          <a:lstStyle/>
          <a:p>
            <a:r>
              <a:rPr lang="en-CA" dirty="0" err="1"/>
              <a:t>RewriteRule</a:t>
            </a:r>
            <a:r>
              <a:rPr lang="en-CA" dirty="0"/>
              <a:t> Syntax</a:t>
            </a:r>
          </a:p>
        </p:txBody>
      </p:sp>
      <p:pic>
        <p:nvPicPr>
          <p:cNvPr id="5" name="Picture 4" descr="FIGURE 17.23 Illustration of the RewriteRule syntax">
            <a:extLst>
              <a:ext uri="{FF2B5EF4-FFF2-40B4-BE49-F238E27FC236}">
                <a16:creationId xmlns:a16="http://schemas.microsoft.com/office/drawing/2014/main" id="{4D669B29-3782-4718-AB7F-DC984330355F}"/>
              </a:ext>
            </a:extLst>
          </p:cNvPr>
          <p:cNvPicPr>
            <a:picLocks noChangeAspect="1"/>
          </p:cNvPicPr>
          <p:nvPr/>
        </p:nvPicPr>
        <p:blipFill>
          <a:blip r:embed="rId2"/>
          <a:stretch>
            <a:fillRect/>
          </a:stretch>
        </p:blipFill>
        <p:spPr>
          <a:xfrm>
            <a:off x="1420516" y="1190845"/>
            <a:ext cx="6262412" cy="1467294"/>
          </a:xfrm>
          <a:prstGeom prst="rect">
            <a:avLst/>
          </a:prstGeom>
        </p:spPr>
      </p:pic>
      <p:pic>
        <p:nvPicPr>
          <p:cNvPr id="7" name="Picture 6" descr="FIGURE 17.25 Illustration of the RewriteCond directive matching an IP address">
            <a:extLst>
              <a:ext uri="{FF2B5EF4-FFF2-40B4-BE49-F238E27FC236}">
                <a16:creationId xmlns:a16="http://schemas.microsoft.com/office/drawing/2014/main" id="{8514A360-2ADD-42B5-A4C2-26E2560AB8A7}"/>
              </a:ext>
            </a:extLst>
          </p:cNvPr>
          <p:cNvPicPr>
            <a:picLocks noChangeAspect="1"/>
          </p:cNvPicPr>
          <p:nvPr/>
        </p:nvPicPr>
        <p:blipFill>
          <a:blip r:embed="rId3"/>
          <a:stretch>
            <a:fillRect/>
          </a:stretch>
        </p:blipFill>
        <p:spPr>
          <a:xfrm>
            <a:off x="1420516" y="3129696"/>
            <a:ext cx="6302968" cy="822959"/>
          </a:xfrm>
          <a:prstGeom prst="rect">
            <a:avLst/>
          </a:prstGeom>
        </p:spPr>
      </p:pic>
    </p:spTree>
    <p:extLst>
      <p:ext uri="{BB962C8B-B14F-4D97-AF65-F5344CB8AC3E}">
        <p14:creationId xmlns:p14="http://schemas.microsoft.com/office/powerpoint/2010/main" val="1667854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EC88E-B87E-4FC8-B767-E6E274E0746C}"/>
              </a:ext>
            </a:extLst>
          </p:cNvPr>
          <p:cNvSpPr>
            <a:spLocks noGrp="1"/>
          </p:cNvSpPr>
          <p:nvPr>
            <p:ph type="title"/>
          </p:nvPr>
        </p:nvSpPr>
        <p:spPr/>
        <p:txBody>
          <a:bodyPr/>
          <a:lstStyle/>
          <a:p>
            <a:r>
              <a:rPr lang="en-CA" dirty="0"/>
              <a:t>Testing</a:t>
            </a:r>
          </a:p>
        </p:txBody>
      </p:sp>
      <p:sp>
        <p:nvSpPr>
          <p:cNvPr id="3" name="Text Placeholder 2">
            <a:extLst>
              <a:ext uri="{FF2B5EF4-FFF2-40B4-BE49-F238E27FC236}">
                <a16:creationId xmlns:a16="http://schemas.microsoft.com/office/drawing/2014/main" id="{95AEC1C4-F18F-49A8-BCAA-6F4200B4C80D}"/>
              </a:ext>
            </a:extLst>
          </p:cNvPr>
          <p:cNvSpPr>
            <a:spLocks noGrp="1"/>
          </p:cNvSpPr>
          <p:nvPr>
            <p:ph type="body" idx="1"/>
          </p:nvPr>
        </p:nvSpPr>
        <p:spPr/>
        <p:txBody>
          <a:bodyPr/>
          <a:lstStyle/>
          <a:p>
            <a:pPr marL="114300" indent="0" algn="l">
              <a:buNone/>
            </a:pPr>
            <a:r>
              <a:rPr lang="en-US" sz="1800" b="0" i="0" u="none" strike="noStrike" baseline="0" dirty="0">
                <a:latin typeface="+mj-lt"/>
              </a:rPr>
              <a:t>Testing is especially difficult for web developers because of the complexities involved in the client server model.</a:t>
            </a:r>
          </a:p>
          <a:p>
            <a:pPr marL="114300" indent="0" algn="l">
              <a:buNone/>
            </a:pPr>
            <a:r>
              <a:rPr lang="en-US" sz="1800" b="0" i="0" u="none" strike="noStrike" baseline="0" dirty="0">
                <a:latin typeface="+mj-lt"/>
              </a:rPr>
              <a:t>There are, generally speaking, two types of testing in regards to web applications:</a:t>
            </a:r>
            <a:endParaRPr lang="en-US" sz="1800" dirty="0">
              <a:latin typeface="+mj-lt"/>
            </a:endParaRPr>
          </a:p>
          <a:p>
            <a:pPr algn="l"/>
            <a:r>
              <a:rPr lang="en-US" sz="1800" b="1" i="0" u="none" strike="noStrike" baseline="0" dirty="0">
                <a:solidFill>
                  <a:srgbClr val="009A9A"/>
                </a:solidFill>
                <a:latin typeface="+mj-lt"/>
              </a:rPr>
              <a:t>Functional testing </a:t>
            </a:r>
            <a:r>
              <a:rPr lang="en-US" sz="1800" b="0" i="0" u="none" strike="noStrike" baseline="0" dirty="0">
                <a:solidFill>
                  <a:srgbClr val="000000"/>
                </a:solidFill>
                <a:latin typeface="+mj-lt"/>
              </a:rPr>
              <a:t>is testing the system’s functional requirements and is familiar to programmers because we have to</a:t>
            </a:r>
            <a:r>
              <a:rPr lang="en-US" sz="1800" dirty="0">
                <a:solidFill>
                  <a:srgbClr val="000000"/>
                </a:solidFill>
                <a:latin typeface="+mj-lt"/>
              </a:rPr>
              <a:t> </a:t>
            </a:r>
            <a:r>
              <a:rPr lang="en-US" sz="1800" b="0" i="0" u="none" strike="noStrike" baseline="0" dirty="0">
                <a:solidFill>
                  <a:srgbClr val="000000"/>
                </a:solidFill>
                <a:latin typeface="+mj-lt"/>
              </a:rPr>
              <a:t>test if our applications work as expected, even if only in an ad-hoc way.</a:t>
            </a:r>
          </a:p>
          <a:p>
            <a:pPr algn="l"/>
            <a:r>
              <a:rPr lang="en-US" sz="1800" b="1" i="0" u="none" strike="noStrike" baseline="0" dirty="0">
                <a:solidFill>
                  <a:srgbClr val="009A9A"/>
                </a:solidFill>
                <a:latin typeface="+mj-lt"/>
              </a:rPr>
              <a:t>Non-functional testing </a:t>
            </a:r>
            <a:r>
              <a:rPr lang="en-US" sz="1800" b="0" i="0" u="none" strike="noStrike" baseline="0" dirty="0">
                <a:solidFill>
                  <a:srgbClr val="000000"/>
                </a:solidFill>
                <a:latin typeface="+mj-lt"/>
              </a:rPr>
              <a:t>refers to a broad category of tests that do not cover the functionality of the application, but instead evaluate quality characteristics such as </a:t>
            </a:r>
            <a:r>
              <a:rPr lang="en-CA" sz="1800" b="0" i="0" u="none" strike="noStrike" baseline="0" dirty="0">
                <a:solidFill>
                  <a:srgbClr val="000000"/>
                </a:solidFill>
                <a:latin typeface="+mj-lt"/>
              </a:rPr>
              <a:t>usability, security, and performance.</a:t>
            </a:r>
            <a:endParaRPr lang="en-CA" dirty="0">
              <a:latin typeface="+mj-lt"/>
            </a:endParaRPr>
          </a:p>
        </p:txBody>
      </p:sp>
    </p:spTree>
    <p:extLst>
      <p:ext uri="{BB962C8B-B14F-4D97-AF65-F5344CB8AC3E}">
        <p14:creationId xmlns:p14="http://schemas.microsoft.com/office/powerpoint/2010/main" val="16708591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C0760-BCA0-45AC-8451-A4B64CE0801E}"/>
              </a:ext>
            </a:extLst>
          </p:cNvPr>
          <p:cNvSpPr>
            <a:spLocks noGrp="1"/>
          </p:cNvSpPr>
          <p:nvPr>
            <p:ph type="title"/>
          </p:nvPr>
        </p:nvSpPr>
        <p:spPr/>
        <p:txBody>
          <a:bodyPr/>
          <a:lstStyle/>
          <a:p>
            <a:r>
              <a:rPr lang="en-CA" dirty="0"/>
              <a:t>Managing Access with .</a:t>
            </a:r>
            <a:r>
              <a:rPr lang="en-CA" dirty="0" err="1"/>
              <a:t>htaccess</a:t>
            </a:r>
            <a:endParaRPr lang="en-CA" dirty="0"/>
          </a:p>
        </p:txBody>
      </p:sp>
      <p:sp>
        <p:nvSpPr>
          <p:cNvPr id="3" name="Text Placeholder 2">
            <a:extLst>
              <a:ext uri="{FF2B5EF4-FFF2-40B4-BE49-F238E27FC236}">
                <a16:creationId xmlns:a16="http://schemas.microsoft.com/office/drawing/2014/main" id="{D3131AF3-83B9-4E94-B12D-6CC37476FB20}"/>
              </a:ext>
            </a:extLst>
          </p:cNvPr>
          <p:cNvSpPr>
            <a:spLocks noGrp="1"/>
          </p:cNvSpPr>
          <p:nvPr>
            <p:ph type="body" idx="1"/>
          </p:nvPr>
        </p:nvSpPr>
        <p:spPr>
          <a:xfrm>
            <a:off x="457200" y="1081088"/>
            <a:ext cx="8232775" cy="1385665"/>
          </a:xfrm>
        </p:spPr>
        <p:txBody>
          <a:bodyPr/>
          <a:lstStyle/>
          <a:p>
            <a:pPr marL="114300" indent="0" algn="l">
              <a:buNone/>
            </a:pPr>
            <a:r>
              <a:rPr lang="en-US" b="0" i="0" u="none" strike="noStrike" baseline="0" dirty="0">
                <a:solidFill>
                  <a:srgbClr val="000000"/>
                </a:solidFill>
                <a:latin typeface="+mj-lt"/>
              </a:rPr>
              <a:t>Within a folder, </a:t>
            </a:r>
            <a:r>
              <a:rPr lang="en-US" b="1" i="0" u="none" strike="noStrike" baseline="0" dirty="0">
                <a:solidFill>
                  <a:srgbClr val="003333"/>
                </a:solidFill>
                <a:latin typeface="+mj-lt"/>
              </a:rPr>
              <a:t>.</a:t>
            </a:r>
            <a:r>
              <a:rPr lang="en-US" b="1" i="0" u="none" strike="noStrike" baseline="0" dirty="0" err="1">
                <a:solidFill>
                  <a:srgbClr val="003333"/>
                </a:solidFill>
                <a:latin typeface="+mj-lt"/>
              </a:rPr>
              <a:t>htaccess</a:t>
            </a:r>
            <a:r>
              <a:rPr lang="en-US" b="1" i="0" u="none" strike="noStrike" baseline="0" dirty="0">
                <a:solidFill>
                  <a:srgbClr val="003333"/>
                </a:solidFill>
                <a:latin typeface="+mj-lt"/>
              </a:rPr>
              <a:t> </a:t>
            </a:r>
            <a:r>
              <a:rPr lang="en-US" b="0" i="0" u="none" strike="noStrike" baseline="0" dirty="0">
                <a:solidFill>
                  <a:srgbClr val="000000"/>
                </a:solidFill>
                <a:latin typeface="+mj-lt"/>
              </a:rPr>
              <a:t>files are the </a:t>
            </a:r>
            <a:r>
              <a:rPr lang="en-CA" b="0" i="0" u="none" strike="noStrike" baseline="0" dirty="0">
                <a:solidFill>
                  <a:srgbClr val="000000"/>
                </a:solidFill>
                <a:latin typeface="+mj-lt"/>
              </a:rPr>
              <a:t>directory- </a:t>
            </a:r>
            <a:r>
              <a:rPr lang="en-US" b="0" i="0" u="none" strike="noStrike" baseline="0" dirty="0">
                <a:solidFill>
                  <a:srgbClr val="000000"/>
                </a:solidFill>
                <a:latin typeface="+mj-lt"/>
              </a:rPr>
              <a:t>level configuration files used by Apache to store directives to apply to </a:t>
            </a:r>
            <a:r>
              <a:rPr lang="en-CA" b="0" i="0" u="none" strike="noStrike" baseline="0" dirty="0">
                <a:solidFill>
                  <a:srgbClr val="000000"/>
                </a:solidFill>
                <a:latin typeface="+mj-lt"/>
              </a:rPr>
              <a:t>this particular folder.</a:t>
            </a:r>
          </a:p>
          <a:p>
            <a:pPr marL="114300" indent="0" algn="l">
              <a:buNone/>
            </a:pPr>
            <a:r>
              <a:rPr lang="en-US" b="0" i="0" u="none" strike="noStrike" baseline="0" dirty="0">
                <a:latin typeface="+mj-lt"/>
              </a:rPr>
              <a:t>Whether in Apache or </a:t>
            </a:r>
            <a:r>
              <a:rPr lang="en-US" b="0" i="0" u="none" strike="noStrike" baseline="0" dirty="0" err="1">
                <a:latin typeface="+mj-lt"/>
              </a:rPr>
              <a:t>NginX</a:t>
            </a:r>
            <a:r>
              <a:rPr lang="en-US" b="0" i="0" u="none" strike="noStrike" baseline="0" dirty="0">
                <a:latin typeface="+mj-lt"/>
              </a:rPr>
              <a:t>, you first create a password file.</a:t>
            </a:r>
            <a:r>
              <a:rPr lang="en-CA" dirty="0">
                <a:solidFill>
                  <a:srgbClr val="000000"/>
                </a:solidFill>
                <a:latin typeface="+mj-lt"/>
              </a:rPr>
              <a:t> You then link </a:t>
            </a:r>
            <a:r>
              <a:rPr lang="en-US" b="0" i="0" u="none" strike="noStrike" baseline="0" dirty="0">
                <a:latin typeface="+mj-lt"/>
              </a:rPr>
              <a:t>that password file to the webserver's authentication mechanism.</a:t>
            </a:r>
            <a:endParaRPr lang="en-CA" sz="1400" dirty="0">
              <a:latin typeface="+mj-lt"/>
            </a:endParaRPr>
          </a:p>
        </p:txBody>
      </p:sp>
      <p:sp>
        <p:nvSpPr>
          <p:cNvPr id="4" name="TextBox 3">
            <a:extLst>
              <a:ext uri="{FF2B5EF4-FFF2-40B4-BE49-F238E27FC236}">
                <a16:creationId xmlns:a16="http://schemas.microsoft.com/office/drawing/2014/main" id="{8118B599-C115-4AE1-9C86-623BCB73FE52}"/>
              </a:ext>
            </a:extLst>
          </p:cNvPr>
          <p:cNvSpPr txBox="1"/>
          <p:nvPr/>
        </p:nvSpPr>
        <p:spPr>
          <a:xfrm>
            <a:off x="659219" y="2676749"/>
            <a:ext cx="7293934" cy="1180700"/>
          </a:xfrm>
          <a:prstGeom prst="rect">
            <a:avLst/>
          </a:prstGeom>
          <a:solidFill>
            <a:srgbClr val="E6F0F5"/>
          </a:solidFill>
        </p:spPr>
        <p:txBody>
          <a:bodyPr wrap="square" numCol="1" rtlCol="0">
            <a:noAutofit/>
          </a:bodyPr>
          <a:lstStyle/>
          <a:p>
            <a:pPr algn="l"/>
            <a:r>
              <a:rPr lang="en-US" sz="1800" b="0" i="0" u="none" strike="noStrike" baseline="0" dirty="0" err="1">
                <a:latin typeface="Calibri" panose="020F0502020204030204" pitchFamily="34" charset="0"/>
                <a:cs typeface="Calibri" panose="020F0502020204030204" pitchFamily="34" charset="0"/>
              </a:rPr>
              <a:t>AuthUserFile</a:t>
            </a:r>
            <a:r>
              <a:rPr lang="en-US" sz="1800" b="0" i="0" u="none" strike="noStrike" baseline="0" dirty="0">
                <a:latin typeface="Calibri" panose="020F0502020204030204" pitchFamily="34" charset="0"/>
                <a:cs typeface="Calibri" panose="020F0502020204030204" pitchFamily="34" charset="0"/>
              </a:rPr>
              <a:t> /location/of/our/</a:t>
            </a:r>
            <a:r>
              <a:rPr lang="en-US" sz="1800" b="0" i="0" u="none" strike="noStrike" baseline="0" dirty="0" err="1">
                <a:latin typeface="Calibri" panose="020F0502020204030204" pitchFamily="34" charset="0"/>
                <a:cs typeface="Calibri" panose="020F0502020204030204" pitchFamily="34" charset="0"/>
              </a:rPr>
              <a:t>passwordFile</a:t>
            </a:r>
            <a:endParaRPr lang="en-US" sz="1800" b="0" i="0" u="none" strike="noStrike" baseline="0" dirty="0">
              <a:latin typeface="Calibri" panose="020F0502020204030204" pitchFamily="34" charset="0"/>
              <a:cs typeface="Calibri" panose="020F0502020204030204" pitchFamily="34" charset="0"/>
            </a:endParaRPr>
          </a:p>
          <a:p>
            <a:pPr algn="l"/>
            <a:r>
              <a:rPr lang="en-US" sz="1800" b="0" i="0" u="none" strike="noStrike" baseline="0" dirty="0" err="1">
                <a:latin typeface="Calibri" panose="020F0502020204030204" pitchFamily="34" charset="0"/>
                <a:cs typeface="Calibri" panose="020F0502020204030204" pitchFamily="34" charset="0"/>
              </a:rPr>
              <a:t>AuthName</a:t>
            </a:r>
            <a:r>
              <a:rPr lang="en-US" sz="1800" b="0" i="0" u="none" strike="noStrike" baseline="0" dirty="0">
                <a:latin typeface="Calibri" panose="020F0502020204030204" pitchFamily="34" charset="0"/>
                <a:cs typeface="Calibri" panose="020F0502020204030204" pitchFamily="34" charset="0"/>
              </a:rPr>
              <a:t> "Enter your Password to access this secret folder"</a:t>
            </a:r>
          </a:p>
          <a:p>
            <a:pPr algn="l"/>
            <a:r>
              <a:rPr lang="en-CA" sz="1800" b="0" i="0" u="none" strike="noStrike" baseline="0" dirty="0" err="1">
                <a:latin typeface="Calibri" panose="020F0502020204030204" pitchFamily="34" charset="0"/>
                <a:cs typeface="Calibri" panose="020F0502020204030204" pitchFamily="34" charset="0"/>
              </a:rPr>
              <a:t>AuthType</a:t>
            </a:r>
            <a:r>
              <a:rPr lang="en-CA" sz="1800" b="0" i="0" u="none" strike="noStrike" baseline="0" dirty="0">
                <a:latin typeface="Calibri" panose="020F0502020204030204" pitchFamily="34" charset="0"/>
                <a:cs typeface="Calibri" panose="020F0502020204030204" pitchFamily="34" charset="0"/>
              </a:rPr>
              <a:t> Basic</a:t>
            </a:r>
          </a:p>
          <a:p>
            <a:pPr algn="l"/>
            <a:r>
              <a:rPr lang="en-CA" sz="1800" b="0" i="0" u="none" strike="noStrike" baseline="0" dirty="0">
                <a:latin typeface="Calibri" panose="020F0502020204030204" pitchFamily="34" charset="0"/>
                <a:cs typeface="Calibri" panose="020F0502020204030204" pitchFamily="34" charset="0"/>
              </a:rPr>
              <a:t>require valid-user</a:t>
            </a:r>
            <a:endParaRPr lang="en-CA" sz="1100" b="0" i="0" u="none" strike="noStrike" baseline="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6BEE8462-B617-4838-A9E7-532C8AC40965}"/>
              </a:ext>
            </a:extLst>
          </p:cNvPr>
          <p:cNvSpPr txBox="1"/>
          <p:nvPr/>
        </p:nvSpPr>
        <p:spPr>
          <a:xfrm>
            <a:off x="659218" y="3878715"/>
            <a:ext cx="8027579" cy="276999"/>
          </a:xfrm>
          <a:prstGeom prst="rect">
            <a:avLst/>
          </a:prstGeom>
          <a:noFill/>
        </p:spPr>
        <p:txBody>
          <a:bodyPr wrap="square" rtlCol="0">
            <a:spAutoFit/>
          </a:bodyPr>
          <a:lstStyle/>
          <a:p>
            <a:r>
              <a:rPr lang="en-US" sz="1200" b="1" i="0" u="none" strike="noStrike" baseline="0" dirty="0">
                <a:solidFill>
                  <a:srgbClr val="009A9A"/>
                </a:solidFill>
                <a:latin typeface="+mj-lt"/>
              </a:rPr>
              <a:t>LISTING 17.6 </a:t>
            </a:r>
            <a:r>
              <a:rPr lang="en-US" sz="1200" b="0" i="0" u="none" strike="noStrike" baseline="0" dirty="0">
                <a:solidFill>
                  <a:srgbClr val="000000"/>
                </a:solidFill>
                <a:latin typeface="+mj-lt"/>
              </a:rPr>
              <a:t>A sample .</a:t>
            </a:r>
            <a:r>
              <a:rPr lang="en-US" sz="1200" b="0" i="0" u="none" strike="noStrike" baseline="0" dirty="0" err="1">
                <a:solidFill>
                  <a:srgbClr val="000000"/>
                </a:solidFill>
                <a:latin typeface="+mj-lt"/>
              </a:rPr>
              <a:t>htaccess</a:t>
            </a:r>
            <a:r>
              <a:rPr lang="en-US" sz="1200" b="0" i="0" u="none" strike="noStrike" baseline="0" dirty="0">
                <a:solidFill>
                  <a:srgbClr val="000000"/>
                </a:solidFill>
                <a:latin typeface="+mj-lt"/>
              </a:rPr>
              <a:t> file to password protect a folder</a:t>
            </a:r>
            <a:endParaRPr lang="en-CA" sz="1200" dirty="0">
              <a:latin typeface="+mj-lt"/>
            </a:endParaRPr>
          </a:p>
        </p:txBody>
      </p:sp>
    </p:spTree>
    <p:extLst>
      <p:ext uri="{BB962C8B-B14F-4D97-AF65-F5344CB8AC3E}">
        <p14:creationId xmlns:p14="http://schemas.microsoft.com/office/powerpoint/2010/main" val="23110919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20695-1359-43E5-8680-6E5142E1BBB0}"/>
              </a:ext>
            </a:extLst>
          </p:cNvPr>
          <p:cNvSpPr>
            <a:spLocks noGrp="1"/>
          </p:cNvSpPr>
          <p:nvPr>
            <p:ph type="title"/>
          </p:nvPr>
        </p:nvSpPr>
        <p:spPr/>
        <p:txBody>
          <a:bodyPr/>
          <a:lstStyle/>
          <a:p>
            <a:r>
              <a:rPr lang="en-CA" dirty="0"/>
              <a:t>Server Caching</a:t>
            </a:r>
          </a:p>
        </p:txBody>
      </p:sp>
      <p:sp>
        <p:nvSpPr>
          <p:cNvPr id="3" name="Text Placeholder 2">
            <a:extLst>
              <a:ext uri="{FF2B5EF4-FFF2-40B4-BE49-F238E27FC236}">
                <a16:creationId xmlns:a16="http://schemas.microsoft.com/office/drawing/2014/main" id="{7E342D5F-C9D7-4C5C-9406-432E639EABAC}"/>
              </a:ext>
            </a:extLst>
          </p:cNvPr>
          <p:cNvSpPr>
            <a:spLocks noGrp="1"/>
          </p:cNvSpPr>
          <p:nvPr>
            <p:ph type="body" idx="1"/>
          </p:nvPr>
        </p:nvSpPr>
        <p:spPr/>
        <p:txBody>
          <a:bodyPr/>
          <a:lstStyle/>
          <a:p>
            <a:pPr marL="114300" indent="0" algn="l">
              <a:buNone/>
            </a:pPr>
            <a:r>
              <a:rPr lang="en-US" b="0" i="0" u="none" strike="noStrike" baseline="0" dirty="0">
                <a:solidFill>
                  <a:srgbClr val="000000"/>
                </a:solidFill>
                <a:latin typeface="+mj-lt"/>
              </a:rPr>
              <a:t>Server caching is distinct from the caching mechanism built into the HTTP </a:t>
            </a:r>
            <a:r>
              <a:rPr lang="en-CA" b="0" i="0" u="none" strike="noStrike" baseline="0" dirty="0">
                <a:solidFill>
                  <a:srgbClr val="000000"/>
                </a:solidFill>
                <a:latin typeface="+mj-lt"/>
              </a:rPr>
              <a:t>protocol (called </a:t>
            </a:r>
            <a:r>
              <a:rPr lang="en-CA" b="1" i="0" u="none" strike="noStrike" baseline="0" dirty="0">
                <a:solidFill>
                  <a:srgbClr val="009A9A"/>
                </a:solidFill>
                <a:latin typeface="+mj-lt"/>
              </a:rPr>
              <a:t>HTTP caching</a:t>
            </a:r>
            <a:r>
              <a:rPr lang="en-CA" b="0" i="0" u="none" strike="noStrike" baseline="0" dirty="0">
                <a:solidFill>
                  <a:srgbClr val="000000"/>
                </a:solidFill>
                <a:latin typeface="+mj-lt"/>
              </a:rPr>
              <a:t>). And </a:t>
            </a:r>
            <a:r>
              <a:rPr lang="en-US" b="0" i="0" u="none" strike="noStrike" baseline="0" dirty="0">
                <a:latin typeface="+mj-lt"/>
              </a:rPr>
              <a:t>the caching technique using PHP described in Chapter 13. </a:t>
            </a:r>
          </a:p>
          <a:p>
            <a:pPr marL="114300" indent="0" algn="l">
              <a:buNone/>
            </a:pPr>
            <a:r>
              <a:rPr lang="en-US" b="0" i="0" u="none" strike="noStrike" baseline="0" dirty="0">
                <a:latin typeface="+mj-lt"/>
              </a:rPr>
              <a:t>Server caching in Apache and </a:t>
            </a:r>
            <a:r>
              <a:rPr lang="en-US" b="0" i="0" u="none" strike="noStrike" baseline="0" dirty="0" err="1">
                <a:latin typeface="+mj-lt"/>
              </a:rPr>
              <a:t>NginX</a:t>
            </a:r>
            <a:r>
              <a:rPr lang="en-US" b="0" i="0" u="none" strike="noStrike" baseline="0" dirty="0">
                <a:latin typeface="+mj-lt"/>
              </a:rPr>
              <a:t> allows you to save copies of HTTP responses on the server so that the PHP script that created them won’t have to run again.</a:t>
            </a:r>
          </a:p>
          <a:p>
            <a:pPr algn="l"/>
            <a:r>
              <a:rPr lang="en-US" b="0" i="0" u="none" strike="noStrike" baseline="0" dirty="0">
                <a:latin typeface="+mj-lt"/>
              </a:rPr>
              <a:t>The first time any URL is requested, no cache exists and the page is created dynamically using the PHP script and then saved as the cached version with the key being the URL. </a:t>
            </a:r>
          </a:p>
          <a:p>
            <a:pPr algn="l"/>
            <a:r>
              <a:rPr lang="en-US" b="0" i="0" u="none" strike="noStrike" baseline="0" dirty="0">
                <a:latin typeface="+mj-lt"/>
              </a:rPr>
              <a:t>Whenever subsequent requests for the same URL occur, the web server can decide to serve the cached page rather than create a fresh one based </a:t>
            </a:r>
            <a:r>
              <a:rPr lang="en-CA" b="0" i="0" u="none" strike="noStrike" baseline="0" dirty="0">
                <a:latin typeface="+mj-lt"/>
              </a:rPr>
              <a:t>on configuration options you control.</a:t>
            </a:r>
            <a:endParaRPr lang="en-CA" sz="1400" dirty="0">
              <a:latin typeface="+mj-lt"/>
            </a:endParaRPr>
          </a:p>
        </p:txBody>
      </p:sp>
    </p:spTree>
    <p:extLst>
      <p:ext uri="{BB962C8B-B14F-4D97-AF65-F5344CB8AC3E}">
        <p14:creationId xmlns:p14="http://schemas.microsoft.com/office/powerpoint/2010/main" val="41349088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162DB-FD50-46DD-BB99-BDC5DBACA5B0}"/>
              </a:ext>
            </a:extLst>
          </p:cNvPr>
          <p:cNvSpPr>
            <a:spLocks noGrp="1"/>
          </p:cNvSpPr>
          <p:nvPr>
            <p:ph type="title"/>
          </p:nvPr>
        </p:nvSpPr>
        <p:spPr/>
        <p:txBody>
          <a:bodyPr/>
          <a:lstStyle/>
          <a:p>
            <a:r>
              <a:rPr lang="en-CA" dirty="0"/>
              <a:t>Internal Monitoring</a:t>
            </a:r>
          </a:p>
        </p:txBody>
      </p:sp>
      <p:sp>
        <p:nvSpPr>
          <p:cNvPr id="3" name="Text Placeholder 2">
            <a:extLst>
              <a:ext uri="{FF2B5EF4-FFF2-40B4-BE49-F238E27FC236}">
                <a16:creationId xmlns:a16="http://schemas.microsoft.com/office/drawing/2014/main" id="{68E70D47-88A6-4D1C-BCE3-45903BBD61A1}"/>
              </a:ext>
            </a:extLst>
          </p:cNvPr>
          <p:cNvSpPr>
            <a:spLocks noGrp="1"/>
          </p:cNvSpPr>
          <p:nvPr>
            <p:ph type="body" idx="1"/>
          </p:nvPr>
        </p:nvSpPr>
        <p:spPr>
          <a:xfrm>
            <a:off x="457201" y="1081088"/>
            <a:ext cx="8229600" cy="3532476"/>
          </a:xfrm>
        </p:spPr>
        <p:txBody>
          <a:bodyPr/>
          <a:lstStyle/>
          <a:p>
            <a:pPr marL="114300" indent="0" algn="l">
              <a:buNone/>
            </a:pPr>
            <a:r>
              <a:rPr lang="en-US" sz="1800" b="1" i="0" u="none" strike="noStrike" baseline="0" dirty="0">
                <a:solidFill>
                  <a:srgbClr val="009A9A"/>
                </a:solidFill>
                <a:latin typeface="+mj-lt"/>
              </a:rPr>
              <a:t>Internal monitoring </a:t>
            </a:r>
            <a:r>
              <a:rPr lang="en-US" sz="1800" b="0" i="0" u="none" strike="noStrike" baseline="0" dirty="0">
                <a:solidFill>
                  <a:srgbClr val="000000"/>
                </a:solidFill>
                <a:latin typeface="+mj-lt"/>
              </a:rPr>
              <a:t>reads the outputted logs of all the daemons to look for potential </a:t>
            </a:r>
            <a:r>
              <a:rPr lang="en-CA" sz="1800" b="0" i="0" u="none" strike="noStrike" baseline="0" dirty="0">
                <a:solidFill>
                  <a:srgbClr val="000000"/>
                </a:solidFill>
                <a:latin typeface="+mj-lt"/>
              </a:rPr>
              <a:t>issues.</a:t>
            </a:r>
          </a:p>
          <a:p>
            <a:pPr marL="114300" indent="0" algn="l">
              <a:buNone/>
            </a:pPr>
            <a:r>
              <a:rPr lang="en-US" sz="1800" b="0" i="0" u="none" strike="noStrike" baseline="0" dirty="0">
                <a:latin typeface="+mj-lt"/>
              </a:rPr>
              <a:t>Apache and </a:t>
            </a:r>
            <a:r>
              <a:rPr lang="en-US" sz="1800" b="0" i="0" u="none" strike="noStrike" baseline="0" dirty="0" err="1">
                <a:latin typeface="+mj-lt"/>
              </a:rPr>
              <a:t>NginX</a:t>
            </a:r>
            <a:r>
              <a:rPr lang="en-US" sz="1800" b="0" i="0" u="none" strike="noStrike" baseline="0" dirty="0">
                <a:latin typeface="+mj-lt"/>
              </a:rPr>
              <a:t> provide some good default logging options, but also allow you to override what’s logged by configuring custom log types.</a:t>
            </a:r>
            <a:r>
              <a:rPr lang="en-CA" sz="1800" b="0" i="0" u="none" strike="noStrike" baseline="0" dirty="0">
                <a:latin typeface="+mj-lt"/>
              </a:rPr>
              <a:t> </a:t>
            </a:r>
          </a:p>
          <a:p>
            <a:pPr marL="114300" indent="0" algn="l">
              <a:buNone/>
            </a:pPr>
            <a:r>
              <a:rPr lang="en-US" sz="1800" b="0" i="0" u="none" strike="noStrike" baseline="0" dirty="0" err="1">
                <a:latin typeface="+mj-lt"/>
              </a:rPr>
              <a:t>logrotate</a:t>
            </a:r>
            <a:r>
              <a:rPr lang="en-US" sz="1800" b="0" i="0" u="none" strike="noStrike" baseline="0" dirty="0">
                <a:latin typeface="+mj-lt"/>
              </a:rPr>
              <a:t> is the daemon running on most systems by default to handle log rotation, so that logs are periodically moved and deleted.</a:t>
            </a:r>
            <a:endParaRPr lang="en-CA" dirty="0">
              <a:latin typeface="+mj-lt"/>
            </a:endParaRPr>
          </a:p>
        </p:txBody>
      </p:sp>
    </p:spTree>
    <p:extLst>
      <p:ext uri="{BB962C8B-B14F-4D97-AF65-F5344CB8AC3E}">
        <p14:creationId xmlns:p14="http://schemas.microsoft.com/office/powerpoint/2010/main" val="8790930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B0C19-37D3-4A15-940F-B6642B19D48C}"/>
              </a:ext>
            </a:extLst>
          </p:cNvPr>
          <p:cNvSpPr>
            <a:spLocks noGrp="1"/>
          </p:cNvSpPr>
          <p:nvPr>
            <p:ph type="title"/>
          </p:nvPr>
        </p:nvSpPr>
        <p:spPr/>
        <p:txBody>
          <a:bodyPr/>
          <a:lstStyle/>
          <a:p>
            <a:r>
              <a:rPr lang="en-CA" dirty="0"/>
              <a:t>External Monitoring</a:t>
            </a:r>
          </a:p>
        </p:txBody>
      </p:sp>
      <p:sp>
        <p:nvSpPr>
          <p:cNvPr id="3" name="Text Placeholder 2">
            <a:extLst>
              <a:ext uri="{FF2B5EF4-FFF2-40B4-BE49-F238E27FC236}">
                <a16:creationId xmlns:a16="http://schemas.microsoft.com/office/drawing/2014/main" id="{2E684A16-054D-4019-A69A-9F9A6A0E957B}"/>
              </a:ext>
            </a:extLst>
          </p:cNvPr>
          <p:cNvSpPr>
            <a:spLocks noGrp="1"/>
          </p:cNvSpPr>
          <p:nvPr>
            <p:ph type="body" idx="1"/>
          </p:nvPr>
        </p:nvSpPr>
        <p:spPr/>
        <p:txBody>
          <a:bodyPr/>
          <a:lstStyle/>
          <a:p>
            <a:pPr marL="114300" indent="0" algn="l">
              <a:buNone/>
            </a:pPr>
            <a:r>
              <a:rPr lang="en-US" sz="1800" b="1" i="0" u="none" strike="noStrike" baseline="0" dirty="0">
                <a:solidFill>
                  <a:srgbClr val="009A9A"/>
                </a:solidFill>
                <a:latin typeface="+mj-lt"/>
              </a:rPr>
              <a:t>External monitoring </a:t>
            </a:r>
            <a:r>
              <a:rPr lang="en-US" sz="1800" b="0" i="0" u="none" strike="noStrike" baseline="0" dirty="0">
                <a:solidFill>
                  <a:srgbClr val="000000"/>
                </a:solidFill>
                <a:latin typeface="+mj-lt"/>
              </a:rPr>
              <a:t>is installed off of the server and checks to see that connections to required services are open. </a:t>
            </a:r>
          </a:p>
          <a:p>
            <a:pPr marL="114300" indent="0" algn="l">
              <a:buNone/>
            </a:pPr>
            <a:r>
              <a:rPr lang="en-US" sz="1800" b="0" i="0" u="none" strike="noStrike" baseline="0" dirty="0">
                <a:solidFill>
                  <a:srgbClr val="000000"/>
                </a:solidFill>
                <a:latin typeface="+mj-lt"/>
              </a:rPr>
              <a:t>As part of a good security and administration policy, monitoring software like </a:t>
            </a:r>
            <a:r>
              <a:rPr lang="en-US" sz="1800" b="1" i="0" u="none" strike="noStrike" baseline="0" dirty="0">
                <a:solidFill>
                  <a:srgbClr val="000000"/>
                </a:solidFill>
                <a:latin typeface="+mj-lt"/>
              </a:rPr>
              <a:t>Nagios </a:t>
            </a:r>
            <a:r>
              <a:rPr lang="en-US" sz="1800" b="0" i="0" u="none" strike="noStrike" baseline="0" dirty="0">
                <a:solidFill>
                  <a:srgbClr val="000000"/>
                </a:solidFill>
                <a:latin typeface="+mj-lt"/>
              </a:rPr>
              <a:t>was illustrated back in Chapter 16. It can check for uptime and immediately notify the administrator if a service goes down. </a:t>
            </a:r>
          </a:p>
          <a:p>
            <a:pPr marL="114300" indent="0" algn="l">
              <a:buNone/>
            </a:pPr>
            <a:r>
              <a:rPr lang="en-US" sz="1800" b="0" i="0" u="none" strike="noStrike" baseline="0" dirty="0">
                <a:solidFill>
                  <a:srgbClr val="000000"/>
                </a:solidFill>
                <a:latin typeface="+mj-lt"/>
              </a:rPr>
              <a:t>Much like internal logs, external monitoring logs can be used to generate uptime reports and other visual summaries of your server. These summaries can help you determine if the host is performing adequately in the longer term.</a:t>
            </a:r>
            <a:endParaRPr lang="en-CA" dirty="0">
              <a:latin typeface="+mj-lt"/>
            </a:endParaRPr>
          </a:p>
        </p:txBody>
      </p:sp>
    </p:spTree>
    <p:extLst>
      <p:ext uri="{BB962C8B-B14F-4D97-AF65-F5344CB8AC3E}">
        <p14:creationId xmlns:p14="http://schemas.microsoft.com/office/powerpoint/2010/main" val="37759989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3530B-35CB-4AC4-A387-403B347266A9}"/>
              </a:ext>
            </a:extLst>
          </p:cNvPr>
          <p:cNvSpPr>
            <a:spLocks noGrp="1"/>
          </p:cNvSpPr>
          <p:nvPr>
            <p:ph type="title"/>
          </p:nvPr>
        </p:nvSpPr>
        <p:spPr/>
        <p:txBody>
          <a:bodyPr/>
          <a:lstStyle/>
          <a:p>
            <a:r>
              <a:rPr lang="en-CA" dirty="0"/>
              <a:t>Key Terms</a:t>
            </a:r>
          </a:p>
        </p:txBody>
      </p:sp>
      <p:sp>
        <p:nvSpPr>
          <p:cNvPr id="3" name="Text Placeholder 2">
            <a:extLst>
              <a:ext uri="{FF2B5EF4-FFF2-40B4-BE49-F238E27FC236}">
                <a16:creationId xmlns:a16="http://schemas.microsoft.com/office/drawing/2014/main" id="{4C33AC37-4A8C-45A1-8179-EB0A22C6B072}"/>
              </a:ext>
            </a:extLst>
          </p:cNvPr>
          <p:cNvSpPr>
            <a:spLocks noGrp="1"/>
          </p:cNvSpPr>
          <p:nvPr>
            <p:ph type="body" idx="1"/>
          </p:nvPr>
        </p:nvSpPr>
        <p:spPr>
          <a:xfrm>
            <a:off x="457200" y="984487"/>
            <a:ext cx="8232775" cy="3629077"/>
          </a:xfrm>
        </p:spPr>
        <p:txBody>
          <a:bodyPr numCol="6"/>
          <a:lstStyle/>
          <a:p>
            <a:pPr marL="114300" indent="0" algn="l">
              <a:spcBef>
                <a:spcPts val="200"/>
              </a:spcBef>
              <a:buNone/>
            </a:pPr>
            <a:r>
              <a:rPr lang="en-CA" sz="1200" b="0" i="0" u="none" strike="noStrike" baseline="0" dirty="0">
                <a:latin typeface="+mj-lt"/>
              </a:rPr>
              <a:t>A records</a:t>
            </a:r>
          </a:p>
          <a:p>
            <a:pPr marL="114300" indent="0" algn="l">
              <a:spcBef>
                <a:spcPts val="200"/>
              </a:spcBef>
              <a:buNone/>
            </a:pPr>
            <a:r>
              <a:rPr lang="en-CA" sz="1200" b="0" i="0" u="none" strike="noStrike" baseline="0" dirty="0">
                <a:latin typeface="+mj-lt"/>
              </a:rPr>
              <a:t>AAAA records</a:t>
            </a:r>
          </a:p>
          <a:p>
            <a:pPr marL="114300" indent="0" algn="l">
              <a:spcBef>
                <a:spcPts val="200"/>
              </a:spcBef>
              <a:buNone/>
            </a:pPr>
            <a:r>
              <a:rPr lang="en-CA" sz="1200" b="0" i="0" u="none" strike="noStrike" baseline="0" dirty="0">
                <a:latin typeface="+mj-lt"/>
              </a:rPr>
              <a:t>canonical name (</a:t>
            </a:r>
            <a:r>
              <a:rPr lang="en-CA" sz="1200" b="0" i="0" u="none" strike="noStrike" baseline="0" dirty="0" err="1">
                <a:latin typeface="+mj-lt"/>
              </a:rPr>
              <a:t>Cname</a:t>
            </a:r>
            <a:r>
              <a:rPr lang="en-CA" sz="1200" b="0" i="0" u="none" strike="noStrike" baseline="0" dirty="0">
                <a:latin typeface="+mj-lt"/>
              </a:rPr>
              <a:t>)</a:t>
            </a:r>
          </a:p>
          <a:p>
            <a:pPr marL="114300" indent="0" algn="l">
              <a:spcBef>
                <a:spcPts val="200"/>
              </a:spcBef>
              <a:buNone/>
            </a:pPr>
            <a:r>
              <a:rPr lang="en-CA" sz="1200" b="0" i="0" u="none" strike="noStrike" baseline="0" dirty="0">
                <a:latin typeface="+mj-lt"/>
              </a:rPr>
              <a:t>records</a:t>
            </a:r>
          </a:p>
          <a:p>
            <a:pPr marL="114300" indent="0" algn="l">
              <a:spcBef>
                <a:spcPts val="200"/>
              </a:spcBef>
              <a:buNone/>
            </a:pPr>
            <a:r>
              <a:rPr lang="en-CA" sz="1200" b="0" i="0" u="none" strike="noStrike" baseline="0" dirty="0">
                <a:latin typeface="+mj-lt"/>
              </a:rPr>
              <a:t>cloud hosting</a:t>
            </a:r>
          </a:p>
          <a:p>
            <a:pPr marL="114300" indent="0" algn="l">
              <a:spcBef>
                <a:spcPts val="200"/>
              </a:spcBef>
              <a:buNone/>
            </a:pPr>
            <a:r>
              <a:rPr lang="en-CA" sz="1200" b="0" i="0" u="none" strike="noStrike" baseline="0" dirty="0">
                <a:latin typeface="+mj-lt"/>
              </a:rPr>
              <a:t>cloud virtualization</a:t>
            </a:r>
          </a:p>
          <a:p>
            <a:pPr marL="114300" indent="0" algn="l">
              <a:spcBef>
                <a:spcPts val="200"/>
              </a:spcBef>
              <a:buNone/>
            </a:pPr>
            <a:r>
              <a:rPr lang="en-CA" sz="1200" b="0" i="0" u="none" strike="noStrike" baseline="0" dirty="0" err="1">
                <a:latin typeface="+mj-lt"/>
              </a:rPr>
              <a:t>CName</a:t>
            </a:r>
            <a:r>
              <a:rPr lang="en-CA" sz="1200" b="0" i="0" u="none" strike="noStrike" baseline="0" dirty="0">
                <a:latin typeface="+mj-lt"/>
              </a:rPr>
              <a:t> records</a:t>
            </a:r>
          </a:p>
          <a:p>
            <a:pPr marL="114300" indent="0" algn="l">
              <a:spcBef>
                <a:spcPts val="200"/>
              </a:spcBef>
              <a:buNone/>
            </a:pPr>
            <a:r>
              <a:rPr lang="en-CA" sz="1200" b="0" i="0" u="none" strike="noStrike" baseline="0" dirty="0">
                <a:latin typeface="+mj-lt"/>
              </a:rPr>
              <a:t>collocated hosting</a:t>
            </a:r>
          </a:p>
          <a:p>
            <a:pPr marL="114300" indent="0" algn="l">
              <a:spcBef>
                <a:spcPts val="200"/>
              </a:spcBef>
              <a:buNone/>
            </a:pPr>
            <a:r>
              <a:rPr lang="en-CA" sz="1200" b="0" i="0" u="none" strike="noStrike" baseline="0" dirty="0">
                <a:latin typeface="+mj-lt"/>
              </a:rPr>
              <a:t>containers</a:t>
            </a:r>
          </a:p>
          <a:p>
            <a:pPr marL="114300" indent="0" algn="l">
              <a:spcBef>
                <a:spcPts val="200"/>
              </a:spcBef>
              <a:buNone/>
            </a:pPr>
            <a:r>
              <a:rPr lang="en-CA" sz="1200" b="0" i="0" u="none" strike="noStrike" baseline="0" dirty="0">
                <a:latin typeface="+mj-lt"/>
              </a:rPr>
              <a:t>continuous delivery (CD)</a:t>
            </a:r>
          </a:p>
          <a:p>
            <a:pPr marL="114300" indent="0" algn="l">
              <a:spcBef>
                <a:spcPts val="200"/>
              </a:spcBef>
              <a:buNone/>
            </a:pPr>
            <a:r>
              <a:rPr lang="en-CA" sz="1200" b="0" i="0" u="none" strike="noStrike" baseline="0" dirty="0">
                <a:latin typeface="+mj-lt"/>
              </a:rPr>
              <a:t>continuous deployment</a:t>
            </a:r>
          </a:p>
          <a:p>
            <a:pPr marL="114300" indent="0" algn="l">
              <a:spcBef>
                <a:spcPts val="200"/>
              </a:spcBef>
              <a:buNone/>
            </a:pPr>
            <a:r>
              <a:rPr lang="en-CA" sz="1200" b="0" i="0" u="none" strike="noStrike" baseline="0" dirty="0">
                <a:latin typeface="+mj-lt"/>
              </a:rPr>
              <a:t>continuous integration</a:t>
            </a:r>
          </a:p>
          <a:p>
            <a:pPr marL="114300" indent="0" algn="l">
              <a:spcBef>
                <a:spcPts val="200"/>
              </a:spcBef>
              <a:buNone/>
            </a:pPr>
            <a:r>
              <a:rPr lang="en-CA" sz="1200" b="0" i="0" u="none" strike="noStrike" baseline="0" dirty="0">
                <a:latin typeface="+mj-lt"/>
              </a:rPr>
              <a:t>(CI)</a:t>
            </a:r>
          </a:p>
          <a:p>
            <a:pPr marL="114300" indent="0" algn="l">
              <a:spcBef>
                <a:spcPts val="200"/>
              </a:spcBef>
              <a:buNone/>
            </a:pPr>
            <a:r>
              <a:rPr lang="en-CA" sz="1200" b="0" i="0" u="none" strike="noStrike" baseline="0" dirty="0">
                <a:latin typeface="+mj-lt"/>
              </a:rPr>
              <a:t>daemon</a:t>
            </a:r>
          </a:p>
          <a:p>
            <a:pPr marL="114300" indent="0" algn="l">
              <a:spcBef>
                <a:spcPts val="200"/>
              </a:spcBef>
              <a:buNone/>
            </a:pPr>
            <a:r>
              <a:rPr lang="en-CA" sz="1200" b="0" i="0" u="none" strike="noStrike" baseline="0" dirty="0">
                <a:latin typeface="+mj-lt"/>
              </a:rPr>
              <a:t>dedicated hosting</a:t>
            </a:r>
          </a:p>
          <a:p>
            <a:pPr marL="114300" indent="0" algn="l">
              <a:spcBef>
                <a:spcPts val="200"/>
              </a:spcBef>
              <a:buNone/>
            </a:pPr>
            <a:r>
              <a:rPr lang="en-CA" sz="1200" b="0" i="0" u="none" strike="noStrike" baseline="0" dirty="0">
                <a:latin typeface="+mj-lt"/>
              </a:rPr>
              <a:t>DevOps</a:t>
            </a:r>
          </a:p>
          <a:p>
            <a:pPr marL="114300" indent="0" algn="l">
              <a:spcBef>
                <a:spcPts val="200"/>
              </a:spcBef>
              <a:buNone/>
            </a:pPr>
            <a:r>
              <a:rPr lang="en-CA" sz="1200" b="0" i="0" u="none" strike="noStrike" baseline="0" dirty="0">
                <a:latin typeface="+mj-lt"/>
              </a:rPr>
              <a:t>directives</a:t>
            </a:r>
          </a:p>
          <a:p>
            <a:pPr marL="114300" indent="0" algn="l">
              <a:spcBef>
                <a:spcPts val="200"/>
              </a:spcBef>
              <a:buNone/>
            </a:pPr>
            <a:r>
              <a:rPr lang="en-CA" sz="1200" b="0" i="0" u="none" strike="noStrike" baseline="0" dirty="0">
                <a:latin typeface="+mj-lt"/>
              </a:rPr>
              <a:t>directory listings</a:t>
            </a:r>
          </a:p>
          <a:p>
            <a:pPr marL="114300" indent="0" algn="l">
              <a:spcBef>
                <a:spcPts val="200"/>
              </a:spcBef>
              <a:buNone/>
            </a:pPr>
            <a:r>
              <a:rPr lang="en-CA" sz="1200" b="0" i="0" u="none" strike="noStrike" baseline="0" dirty="0">
                <a:latin typeface="+mj-lt"/>
              </a:rPr>
              <a:t>directory-level</a:t>
            </a:r>
          </a:p>
          <a:p>
            <a:pPr marL="114300" indent="0" algn="l">
              <a:spcBef>
                <a:spcPts val="200"/>
              </a:spcBef>
              <a:buNone/>
            </a:pPr>
            <a:r>
              <a:rPr lang="en-CA" sz="1200" b="0" i="0" u="none" strike="noStrike" baseline="0" dirty="0">
                <a:latin typeface="+mj-lt"/>
              </a:rPr>
              <a:t>configuration files</a:t>
            </a:r>
          </a:p>
          <a:p>
            <a:pPr marL="114300" indent="0" algn="l">
              <a:spcBef>
                <a:spcPts val="200"/>
              </a:spcBef>
              <a:buNone/>
            </a:pPr>
            <a:r>
              <a:rPr lang="en-CA" sz="1200" b="0" i="0" u="none" strike="noStrike" baseline="0" dirty="0">
                <a:latin typeface="+mj-lt"/>
              </a:rPr>
              <a:t>Docker</a:t>
            </a:r>
          </a:p>
          <a:p>
            <a:pPr marL="114300" indent="0" algn="l">
              <a:spcBef>
                <a:spcPts val="200"/>
              </a:spcBef>
              <a:buNone/>
            </a:pPr>
            <a:r>
              <a:rPr lang="en-CA" sz="1200" b="0" i="0" u="none" strike="noStrike" baseline="0" dirty="0">
                <a:latin typeface="+mj-lt"/>
              </a:rPr>
              <a:t>elastic capacity/</a:t>
            </a:r>
          </a:p>
          <a:p>
            <a:pPr marL="114300" indent="0" algn="l">
              <a:spcBef>
                <a:spcPts val="200"/>
              </a:spcBef>
              <a:buNone/>
            </a:pPr>
            <a:r>
              <a:rPr lang="en-CA" sz="1200" b="0" i="0" u="none" strike="noStrike" baseline="0" dirty="0">
                <a:latin typeface="+mj-lt"/>
              </a:rPr>
              <a:t>computing</a:t>
            </a:r>
          </a:p>
          <a:p>
            <a:pPr marL="114300" indent="0" algn="l">
              <a:spcBef>
                <a:spcPts val="200"/>
              </a:spcBef>
              <a:buNone/>
            </a:pPr>
            <a:r>
              <a:rPr lang="en-CA" sz="1200" b="0" i="0" u="none" strike="noStrike" baseline="0" dirty="0">
                <a:latin typeface="+mj-lt"/>
              </a:rPr>
              <a:t>external monitoring</a:t>
            </a:r>
          </a:p>
          <a:p>
            <a:pPr marL="114300" indent="0" algn="l">
              <a:spcBef>
                <a:spcPts val="200"/>
              </a:spcBef>
              <a:buNone/>
            </a:pPr>
            <a:r>
              <a:rPr lang="en-CA" sz="1200" b="0" i="0" u="none" strike="noStrike" baseline="0" dirty="0">
                <a:latin typeface="+mj-lt"/>
              </a:rPr>
              <a:t>functional testing</a:t>
            </a:r>
          </a:p>
          <a:p>
            <a:pPr marL="114300" indent="0" algn="l">
              <a:spcBef>
                <a:spcPts val="200"/>
              </a:spcBef>
              <a:buNone/>
            </a:pPr>
            <a:r>
              <a:rPr lang="en-CA" sz="1200" b="0" i="0" u="none" strike="noStrike" baseline="0" dirty="0">
                <a:latin typeface="+mj-lt"/>
              </a:rPr>
              <a:t>HTTP caching</a:t>
            </a:r>
          </a:p>
          <a:p>
            <a:pPr marL="114300" indent="0" algn="l">
              <a:spcBef>
                <a:spcPts val="200"/>
              </a:spcBef>
              <a:buNone/>
            </a:pPr>
            <a:r>
              <a:rPr lang="en-CA" sz="1200" b="0" i="0" u="none" strike="noStrike" baseline="0" dirty="0">
                <a:latin typeface="+mj-lt"/>
              </a:rPr>
              <a:t>http heavy lifting</a:t>
            </a:r>
          </a:p>
          <a:p>
            <a:pPr marL="114300" indent="0" algn="l">
              <a:spcBef>
                <a:spcPts val="200"/>
              </a:spcBef>
              <a:buNone/>
            </a:pPr>
            <a:r>
              <a:rPr lang="en-CA" sz="1200" b="0" i="0" u="none" strike="noStrike" baseline="0" dirty="0">
                <a:latin typeface="+mj-lt"/>
              </a:rPr>
              <a:t>hot-linking</a:t>
            </a:r>
          </a:p>
          <a:p>
            <a:pPr marL="114300" indent="0" algn="l">
              <a:spcBef>
                <a:spcPts val="200"/>
              </a:spcBef>
              <a:buNone/>
            </a:pPr>
            <a:r>
              <a:rPr lang="en-CA" sz="1200" b="0" i="0" u="none" strike="noStrike" baseline="0" dirty="0">
                <a:latin typeface="+mj-lt"/>
              </a:rPr>
              <a:t>hypervisor</a:t>
            </a:r>
          </a:p>
          <a:p>
            <a:pPr marL="114300" indent="0" algn="l">
              <a:spcBef>
                <a:spcPts val="200"/>
              </a:spcBef>
              <a:buNone/>
            </a:pPr>
            <a:r>
              <a:rPr lang="en-CA" sz="1200" b="0" i="0" u="none" strike="noStrike" baseline="0" dirty="0">
                <a:latin typeface="+mj-lt"/>
              </a:rPr>
              <a:t>Infrastructure as a</a:t>
            </a:r>
          </a:p>
          <a:p>
            <a:pPr marL="114300" indent="0" algn="l">
              <a:spcBef>
                <a:spcPts val="200"/>
              </a:spcBef>
              <a:buNone/>
            </a:pPr>
            <a:r>
              <a:rPr lang="en-CA" sz="1200" b="0" i="0" u="none" strike="noStrike" baseline="0" dirty="0">
                <a:latin typeface="+mj-lt"/>
              </a:rPr>
              <a:t>Service (IaaS)</a:t>
            </a:r>
          </a:p>
          <a:p>
            <a:pPr marL="114300" indent="0" algn="l">
              <a:spcBef>
                <a:spcPts val="200"/>
              </a:spcBef>
              <a:buNone/>
            </a:pPr>
            <a:r>
              <a:rPr lang="en-CA" sz="1200" b="0" i="0" u="none" strike="noStrike" baseline="0" dirty="0">
                <a:latin typeface="+mj-lt"/>
              </a:rPr>
              <a:t>infrastructure as code</a:t>
            </a:r>
          </a:p>
          <a:p>
            <a:pPr marL="114300" indent="0" algn="l">
              <a:spcBef>
                <a:spcPts val="200"/>
              </a:spcBef>
              <a:buNone/>
            </a:pPr>
            <a:r>
              <a:rPr lang="en-CA" sz="1200" b="0" i="0" u="none" strike="noStrike" baseline="0" dirty="0">
                <a:latin typeface="+mj-lt"/>
              </a:rPr>
              <a:t>(IoC)</a:t>
            </a:r>
          </a:p>
          <a:p>
            <a:pPr marL="114300" indent="0" algn="l">
              <a:spcBef>
                <a:spcPts val="200"/>
              </a:spcBef>
              <a:buNone/>
            </a:pPr>
            <a:r>
              <a:rPr lang="en-CA" sz="1200" b="0" i="0" u="none" strike="noStrike" baseline="0" dirty="0">
                <a:latin typeface="+mj-lt"/>
              </a:rPr>
              <a:t>integration tests</a:t>
            </a:r>
          </a:p>
          <a:p>
            <a:pPr marL="114300" indent="0" algn="l">
              <a:spcBef>
                <a:spcPts val="200"/>
              </a:spcBef>
              <a:buNone/>
            </a:pPr>
            <a:r>
              <a:rPr lang="en-CA" sz="1200" b="0" i="0" u="none" strike="noStrike" baseline="0" dirty="0">
                <a:latin typeface="+mj-lt"/>
              </a:rPr>
              <a:t>internal monitoring</a:t>
            </a:r>
          </a:p>
          <a:p>
            <a:pPr marL="114300" indent="0" algn="l">
              <a:spcBef>
                <a:spcPts val="200"/>
              </a:spcBef>
              <a:buNone/>
            </a:pPr>
            <a:r>
              <a:rPr lang="en-CA" sz="1200" b="0" i="0" u="none" strike="noStrike" baseline="0" dirty="0">
                <a:latin typeface="+mj-lt"/>
              </a:rPr>
              <a:t>internal redirection</a:t>
            </a:r>
          </a:p>
          <a:p>
            <a:pPr marL="114300" indent="0" algn="l">
              <a:spcBef>
                <a:spcPts val="200"/>
              </a:spcBef>
              <a:buNone/>
            </a:pPr>
            <a:r>
              <a:rPr lang="en-CA" sz="1200" b="0" i="0" u="none" strike="noStrike" baseline="0" dirty="0">
                <a:latin typeface="+mj-lt"/>
              </a:rPr>
              <a:t>Linux shell script</a:t>
            </a:r>
          </a:p>
          <a:p>
            <a:pPr marL="114300" indent="0" algn="l">
              <a:spcBef>
                <a:spcPts val="200"/>
              </a:spcBef>
              <a:buNone/>
            </a:pPr>
            <a:r>
              <a:rPr lang="en-CA" sz="1200" b="0" i="0" u="none" strike="noStrike" baseline="0" dirty="0">
                <a:latin typeface="+mj-lt"/>
              </a:rPr>
              <a:t>log rotation</a:t>
            </a:r>
          </a:p>
          <a:p>
            <a:pPr marL="114300" indent="0" algn="l">
              <a:spcBef>
                <a:spcPts val="200"/>
              </a:spcBef>
              <a:buNone/>
            </a:pPr>
            <a:r>
              <a:rPr lang="en-CA" sz="1200" b="0" i="0" u="none" strike="noStrike" baseline="0" dirty="0">
                <a:latin typeface="+mj-lt"/>
              </a:rPr>
              <a:t>mail exchange (MX)</a:t>
            </a:r>
          </a:p>
          <a:p>
            <a:pPr marL="114300" indent="0" algn="l">
              <a:spcBef>
                <a:spcPts val="200"/>
              </a:spcBef>
              <a:buNone/>
            </a:pPr>
            <a:r>
              <a:rPr lang="en-CA" sz="1200" b="0" i="0" u="none" strike="noStrike" baseline="0" dirty="0">
                <a:latin typeface="+mj-lt"/>
              </a:rPr>
              <a:t>record</a:t>
            </a:r>
          </a:p>
          <a:p>
            <a:pPr marL="114300" indent="0" algn="l">
              <a:spcBef>
                <a:spcPts val="200"/>
              </a:spcBef>
              <a:buNone/>
            </a:pPr>
            <a:r>
              <a:rPr lang="en-CA" sz="1200" b="0" i="0" u="none" strike="noStrike" baseline="0" dirty="0">
                <a:latin typeface="+mj-lt"/>
              </a:rPr>
              <a:t>microservice architecture</a:t>
            </a:r>
          </a:p>
          <a:p>
            <a:pPr marL="114300" indent="0" algn="l">
              <a:spcBef>
                <a:spcPts val="200"/>
              </a:spcBef>
              <a:buNone/>
            </a:pPr>
            <a:r>
              <a:rPr lang="en-CA" sz="1200" b="0" i="0" u="none" strike="noStrike" baseline="0" dirty="0">
                <a:latin typeface="+mj-lt"/>
              </a:rPr>
              <a:t>MME Types</a:t>
            </a:r>
          </a:p>
          <a:p>
            <a:pPr marL="114300" indent="0" algn="l">
              <a:spcBef>
                <a:spcPts val="200"/>
              </a:spcBef>
              <a:buNone/>
            </a:pPr>
            <a:r>
              <a:rPr lang="en-CA" sz="1200" b="0" i="0" u="none" strike="noStrike" baseline="0" dirty="0">
                <a:latin typeface="+mj-lt"/>
              </a:rPr>
              <a:t>monolithic architecture</a:t>
            </a:r>
          </a:p>
          <a:p>
            <a:pPr marL="114300" indent="0" algn="l">
              <a:spcBef>
                <a:spcPts val="200"/>
              </a:spcBef>
              <a:buNone/>
            </a:pPr>
            <a:r>
              <a:rPr lang="en-CA" sz="1200" b="0" i="0" u="none" strike="noStrike" baseline="0" dirty="0">
                <a:latin typeface="+mj-lt"/>
              </a:rPr>
              <a:t>name server (NS) records</a:t>
            </a:r>
          </a:p>
          <a:p>
            <a:pPr marL="114300" indent="0" algn="l">
              <a:spcBef>
                <a:spcPts val="200"/>
              </a:spcBef>
              <a:buNone/>
            </a:pPr>
            <a:r>
              <a:rPr lang="en-CA" sz="1200" b="0" i="0" u="none" strike="noStrike" baseline="0" dirty="0">
                <a:latin typeface="+mj-lt"/>
              </a:rPr>
              <a:t>non-functional testing</a:t>
            </a:r>
          </a:p>
          <a:p>
            <a:pPr marL="114300" indent="0" algn="l">
              <a:spcBef>
                <a:spcPts val="200"/>
              </a:spcBef>
              <a:buNone/>
            </a:pPr>
            <a:r>
              <a:rPr lang="en-CA" sz="1200" b="0" i="0" u="none" strike="noStrike" baseline="0" dirty="0">
                <a:latin typeface="+mj-lt"/>
              </a:rPr>
              <a:t>permissions</a:t>
            </a:r>
          </a:p>
          <a:p>
            <a:pPr marL="114300" indent="0" algn="l">
              <a:spcBef>
                <a:spcPts val="200"/>
              </a:spcBef>
              <a:buNone/>
            </a:pPr>
            <a:r>
              <a:rPr lang="en-CA" sz="1200" b="0" i="0" u="none" strike="noStrike" baseline="0" dirty="0">
                <a:latin typeface="+mj-lt"/>
              </a:rPr>
              <a:t>Platform as a Service</a:t>
            </a:r>
          </a:p>
          <a:p>
            <a:pPr marL="114300" indent="0" algn="l">
              <a:spcBef>
                <a:spcPts val="200"/>
              </a:spcBef>
              <a:buNone/>
            </a:pPr>
            <a:r>
              <a:rPr lang="en-CA" sz="1200" b="0" i="0" u="none" strike="noStrike" baseline="0" dirty="0">
                <a:latin typeface="+mj-lt"/>
              </a:rPr>
              <a:t>(PaaS)</a:t>
            </a:r>
          </a:p>
          <a:p>
            <a:pPr marL="114300" indent="0" algn="l">
              <a:spcBef>
                <a:spcPts val="200"/>
              </a:spcBef>
              <a:buNone/>
            </a:pPr>
            <a:r>
              <a:rPr lang="en-CA" sz="1200" b="0" i="0" u="none" strike="noStrike" baseline="0" dirty="0">
                <a:latin typeface="+mj-lt"/>
              </a:rPr>
              <a:t>pointer record</a:t>
            </a:r>
          </a:p>
          <a:p>
            <a:pPr marL="114300" indent="0" algn="l">
              <a:spcBef>
                <a:spcPts val="200"/>
              </a:spcBef>
              <a:buNone/>
            </a:pPr>
            <a:r>
              <a:rPr lang="en-CA" sz="1200" b="0" i="0" u="none" strike="noStrike" baseline="0" dirty="0">
                <a:latin typeface="+mj-lt"/>
              </a:rPr>
              <a:t>pointer (PTR) record</a:t>
            </a:r>
          </a:p>
          <a:p>
            <a:pPr marL="114300" indent="0" algn="l">
              <a:spcBef>
                <a:spcPts val="200"/>
              </a:spcBef>
              <a:buNone/>
            </a:pPr>
            <a:r>
              <a:rPr lang="en-CA" sz="1200" b="0" i="0" u="none" strike="noStrike" baseline="0" dirty="0">
                <a:latin typeface="+mj-lt"/>
              </a:rPr>
              <a:t>public redirection</a:t>
            </a:r>
          </a:p>
          <a:p>
            <a:pPr marL="114300" indent="0" algn="l">
              <a:spcBef>
                <a:spcPts val="200"/>
              </a:spcBef>
              <a:buNone/>
            </a:pPr>
            <a:r>
              <a:rPr lang="en-CA" sz="1200" b="0" i="0" u="none" strike="noStrike" baseline="0" dirty="0">
                <a:latin typeface="+mj-lt"/>
              </a:rPr>
              <a:t>regular expression syntax</a:t>
            </a:r>
          </a:p>
          <a:p>
            <a:pPr marL="114300" indent="0" algn="l">
              <a:spcBef>
                <a:spcPts val="200"/>
              </a:spcBef>
              <a:buNone/>
            </a:pPr>
            <a:r>
              <a:rPr lang="en-CA" sz="1200" b="0" i="0" u="none" strike="noStrike" baseline="0" dirty="0">
                <a:latin typeface="+mj-lt"/>
              </a:rPr>
              <a:t>reverse DNS</a:t>
            </a:r>
          </a:p>
          <a:p>
            <a:pPr marL="114300" indent="0" algn="l">
              <a:spcBef>
                <a:spcPts val="200"/>
              </a:spcBef>
              <a:buNone/>
            </a:pPr>
            <a:r>
              <a:rPr lang="en-CA" sz="1200" b="0" i="0" u="none" strike="noStrike" baseline="0" dirty="0">
                <a:latin typeface="+mj-lt"/>
              </a:rPr>
              <a:t>root configuration file</a:t>
            </a:r>
          </a:p>
          <a:p>
            <a:pPr marL="114300" indent="0" algn="l">
              <a:spcBef>
                <a:spcPts val="200"/>
              </a:spcBef>
              <a:buNone/>
            </a:pPr>
            <a:r>
              <a:rPr lang="en-CA" sz="1200" b="0" i="0" u="none" strike="noStrike" baseline="0" dirty="0">
                <a:latin typeface="+mj-lt"/>
              </a:rPr>
              <a:t>Sender Policy Framework</a:t>
            </a:r>
          </a:p>
          <a:p>
            <a:pPr marL="114300" indent="0" algn="l">
              <a:spcBef>
                <a:spcPts val="200"/>
              </a:spcBef>
              <a:buNone/>
            </a:pPr>
            <a:r>
              <a:rPr lang="en-CA" sz="1200" b="0" i="0" u="none" strike="noStrike" baseline="0" dirty="0">
                <a:latin typeface="+mj-lt"/>
              </a:rPr>
              <a:t>(SPF) records</a:t>
            </a:r>
          </a:p>
          <a:p>
            <a:pPr marL="114300" indent="0" algn="l">
              <a:spcBef>
                <a:spcPts val="200"/>
              </a:spcBef>
              <a:buNone/>
            </a:pPr>
            <a:r>
              <a:rPr lang="en-CA" sz="1200" b="0" i="0" u="none" strike="noStrike" baseline="0" dirty="0">
                <a:latin typeface="+mj-lt"/>
              </a:rPr>
              <a:t>server virtualization</a:t>
            </a:r>
          </a:p>
          <a:p>
            <a:pPr marL="114300" indent="0" algn="l">
              <a:spcBef>
                <a:spcPts val="200"/>
              </a:spcBef>
              <a:buNone/>
            </a:pPr>
            <a:r>
              <a:rPr lang="en-CA" sz="1200" b="0" i="0" u="none" strike="noStrike" baseline="0" dirty="0">
                <a:latin typeface="+mj-lt"/>
              </a:rPr>
              <a:t>shared hosting</a:t>
            </a:r>
          </a:p>
          <a:p>
            <a:pPr marL="114300" indent="0" algn="l">
              <a:spcBef>
                <a:spcPts val="200"/>
              </a:spcBef>
              <a:buNone/>
            </a:pPr>
            <a:r>
              <a:rPr lang="en-CA" sz="1200" b="0" i="0" u="none" strike="noStrike" baseline="0" dirty="0">
                <a:latin typeface="+mj-lt"/>
              </a:rPr>
              <a:t>simple shared hosting</a:t>
            </a:r>
          </a:p>
          <a:p>
            <a:pPr marL="114300" indent="0" algn="l">
              <a:spcBef>
                <a:spcPts val="200"/>
              </a:spcBef>
              <a:buNone/>
            </a:pPr>
            <a:r>
              <a:rPr lang="en-CA" sz="1200" b="0" i="0" u="none" strike="noStrike" baseline="0" dirty="0">
                <a:latin typeface="+mj-lt"/>
              </a:rPr>
              <a:t>Software as a Service</a:t>
            </a:r>
          </a:p>
          <a:p>
            <a:pPr marL="114300" indent="0" algn="l">
              <a:spcBef>
                <a:spcPts val="200"/>
              </a:spcBef>
              <a:buNone/>
            </a:pPr>
            <a:r>
              <a:rPr lang="en-CA" sz="1200" b="0" i="0" u="none" strike="noStrike" baseline="0" dirty="0">
                <a:latin typeface="+mj-lt"/>
              </a:rPr>
              <a:t>(SaaS)</a:t>
            </a:r>
          </a:p>
          <a:p>
            <a:pPr marL="114300" indent="0" algn="l">
              <a:spcBef>
                <a:spcPts val="200"/>
              </a:spcBef>
              <a:buNone/>
            </a:pPr>
            <a:r>
              <a:rPr lang="en-CA" sz="1200" b="0" i="0" u="none" strike="noStrike" baseline="0" dirty="0">
                <a:latin typeface="+mj-lt"/>
              </a:rPr>
              <a:t>Start of Authority (SOA)</a:t>
            </a:r>
          </a:p>
          <a:p>
            <a:pPr marL="114300" indent="0" algn="l">
              <a:spcBef>
                <a:spcPts val="200"/>
              </a:spcBef>
              <a:buNone/>
            </a:pPr>
            <a:r>
              <a:rPr lang="en-CA" sz="1200" b="0" i="0" u="none" strike="noStrike" baseline="0" dirty="0">
                <a:latin typeface="+mj-lt"/>
              </a:rPr>
              <a:t>record</a:t>
            </a:r>
          </a:p>
          <a:p>
            <a:pPr marL="114300" indent="0" algn="l">
              <a:spcBef>
                <a:spcPts val="200"/>
              </a:spcBef>
              <a:buNone/>
            </a:pPr>
            <a:r>
              <a:rPr lang="en-CA" sz="1200" b="0" i="0" u="none" strike="noStrike" baseline="0" dirty="0" err="1">
                <a:latin typeface="+mj-lt"/>
              </a:rPr>
              <a:t>systemctrl</a:t>
            </a:r>
            <a:endParaRPr lang="en-CA" sz="1200" b="0" i="0" u="none" strike="noStrike" baseline="0" dirty="0">
              <a:latin typeface="+mj-lt"/>
            </a:endParaRPr>
          </a:p>
          <a:p>
            <a:pPr marL="114300" indent="0" algn="l">
              <a:spcBef>
                <a:spcPts val="200"/>
              </a:spcBef>
              <a:buNone/>
            </a:pPr>
            <a:r>
              <a:rPr lang="en-CA" sz="1200" b="0" i="0" u="none" strike="noStrike" baseline="0" dirty="0">
                <a:latin typeface="+mj-lt"/>
              </a:rPr>
              <a:t>TXT records</a:t>
            </a:r>
          </a:p>
          <a:p>
            <a:pPr marL="114300" indent="0" algn="l">
              <a:spcBef>
                <a:spcPts val="200"/>
              </a:spcBef>
              <a:buNone/>
            </a:pPr>
            <a:r>
              <a:rPr lang="en-CA" sz="1200" b="0" i="0" u="none" strike="noStrike" baseline="0" dirty="0">
                <a:latin typeface="+mj-lt"/>
              </a:rPr>
              <a:t>unit test</a:t>
            </a:r>
          </a:p>
          <a:p>
            <a:pPr marL="114300" indent="0" algn="l">
              <a:spcBef>
                <a:spcPts val="200"/>
              </a:spcBef>
              <a:buNone/>
            </a:pPr>
            <a:r>
              <a:rPr lang="en-CA" sz="1200" b="0" i="0" u="none" strike="noStrike" baseline="0" dirty="0">
                <a:latin typeface="+mj-lt"/>
              </a:rPr>
              <a:t>URL rewriting</a:t>
            </a:r>
          </a:p>
          <a:p>
            <a:pPr marL="114300" indent="0" algn="l">
              <a:spcBef>
                <a:spcPts val="200"/>
              </a:spcBef>
              <a:buNone/>
            </a:pPr>
            <a:r>
              <a:rPr lang="en-CA" sz="1200" b="0" i="0" u="none" strike="noStrike" baseline="0" dirty="0">
                <a:latin typeface="+mj-lt"/>
              </a:rPr>
              <a:t>Vagrant</a:t>
            </a:r>
          </a:p>
          <a:p>
            <a:pPr marL="114300" indent="0" algn="l">
              <a:spcBef>
                <a:spcPts val="200"/>
              </a:spcBef>
              <a:buNone/>
            </a:pPr>
            <a:r>
              <a:rPr lang="en-CA" sz="1200" b="0" i="0" u="none" strike="noStrike" baseline="0" dirty="0" err="1">
                <a:latin typeface="+mj-lt"/>
              </a:rPr>
              <a:t>VirtualHost</a:t>
            </a:r>
            <a:endParaRPr lang="en-CA" sz="1200" b="0" i="0" u="none" strike="noStrike" baseline="0" dirty="0">
              <a:latin typeface="+mj-lt"/>
            </a:endParaRPr>
          </a:p>
          <a:p>
            <a:pPr marL="114300" indent="0" algn="l">
              <a:spcBef>
                <a:spcPts val="200"/>
              </a:spcBef>
              <a:buNone/>
            </a:pPr>
            <a:r>
              <a:rPr lang="en-CA" sz="1200" b="0" i="0" u="none" strike="noStrike" baseline="0" dirty="0">
                <a:latin typeface="+mj-lt"/>
              </a:rPr>
              <a:t>virtual server</a:t>
            </a:r>
          </a:p>
          <a:p>
            <a:pPr marL="114300" indent="0" algn="l">
              <a:spcBef>
                <a:spcPts val="200"/>
              </a:spcBef>
              <a:buNone/>
            </a:pPr>
            <a:r>
              <a:rPr lang="en-CA" sz="1200" b="0" i="0" u="none" strike="noStrike" baseline="0" dirty="0">
                <a:latin typeface="+mj-lt"/>
              </a:rPr>
              <a:t>virtualized shared</a:t>
            </a:r>
          </a:p>
          <a:p>
            <a:pPr marL="114300" indent="0" algn="l">
              <a:spcBef>
                <a:spcPts val="200"/>
              </a:spcBef>
              <a:buNone/>
            </a:pPr>
            <a:r>
              <a:rPr lang="en-CA" sz="1200" b="0" i="0" u="none" strike="noStrike" baseline="0" dirty="0">
                <a:latin typeface="+mj-lt"/>
              </a:rPr>
              <a:t>hosting</a:t>
            </a:r>
          </a:p>
          <a:p>
            <a:pPr marL="114300" indent="0" algn="l">
              <a:spcBef>
                <a:spcPts val="200"/>
              </a:spcBef>
              <a:buNone/>
            </a:pPr>
            <a:r>
              <a:rPr lang="en-CA" sz="1200" b="0" i="0" u="none" strike="noStrike" baseline="0" dirty="0">
                <a:latin typeface="+mj-lt"/>
              </a:rPr>
              <a:t>wildcard certificate</a:t>
            </a:r>
          </a:p>
          <a:p>
            <a:pPr marL="114300" indent="0" algn="l">
              <a:spcBef>
                <a:spcPts val="200"/>
              </a:spcBef>
              <a:buNone/>
            </a:pPr>
            <a:r>
              <a:rPr lang="en-CA" sz="1200" b="0" i="0" u="none" strike="noStrike" baseline="0" dirty="0">
                <a:latin typeface="+mj-lt"/>
              </a:rPr>
              <a:t>zone file</a:t>
            </a:r>
            <a:endParaRPr lang="en-CA" sz="1100" dirty="0">
              <a:latin typeface="+mj-lt"/>
            </a:endParaRPr>
          </a:p>
        </p:txBody>
      </p:sp>
    </p:spTree>
    <p:extLst>
      <p:ext uri="{BB962C8B-B14F-4D97-AF65-F5344CB8AC3E}">
        <p14:creationId xmlns:p14="http://schemas.microsoft.com/office/powerpoint/2010/main" val="4613317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57"/>
          <p:cNvSpPr txBox="1">
            <a:spLocks noGrp="1"/>
          </p:cNvSpPr>
          <p:nvPr>
            <p:ph type="title"/>
          </p:nvPr>
        </p:nvSpPr>
        <p:spPr>
          <a:xfrm>
            <a:off x="457200" y="161528"/>
            <a:ext cx="8229600" cy="822959"/>
          </a:xfrm>
          <a:prstGeom prst="rect">
            <a:avLst/>
          </a:prstGeom>
          <a:noFill/>
          <a:ln>
            <a:noFill/>
          </a:ln>
        </p:spPr>
        <p:txBody>
          <a:bodyPr spcFirstLastPara="1" wrap="square" lIns="91425" tIns="91425" rIns="91425" bIns="91425" anchor="b" anchorCtr="0">
            <a:noAutofit/>
          </a:bodyPr>
          <a:lstStyle/>
          <a:p>
            <a:pPr marL="0" marR="0" lvl="0" indent="0" algn="l" rtl="0">
              <a:lnSpc>
                <a:spcPct val="100000"/>
              </a:lnSpc>
              <a:spcBef>
                <a:spcPts val="0"/>
              </a:spcBef>
              <a:spcAft>
                <a:spcPts val="0"/>
              </a:spcAft>
              <a:buClr>
                <a:srgbClr val="007FA3"/>
              </a:buClr>
              <a:buSzPts val="3600"/>
              <a:buFont typeface="Times New Roman"/>
              <a:buNone/>
            </a:pPr>
            <a:r>
              <a:rPr lang="en" dirty="0"/>
              <a:t>Copyright</a:t>
            </a:r>
            <a:endParaRPr dirty="0"/>
          </a:p>
        </p:txBody>
      </p:sp>
      <p:pic>
        <p:nvPicPr>
          <p:cNvPr id="358" name="Google Shape;358;p57" descr="Warning"/>
          <p:cNvPicPr preferRelativeResize="0"/>
          <p:nvPr/>
        </p:nvPicPr>
        <p:blipFill rotWithShape="1">
          <a:blip r:embed="rId3">
            <a:alphaModFix/>
          </a:blip>
          <a:srcRect/>
          <a:stretch/>
        </p:blipFill>
        <p:spPr>
          <a:xfrm>
            <a:off x="246184" y="1738019"/>
            <a:ext cx="1277815" cy="1075519"/>
          </a:xfrm>
          <a:prstGeom prst="rect">
            <a:avLst/>
          </a:prstGeom>
          <a:noFill/>
          <a:ln>
            <a:noFill/>
          </a:ln>
        </p:spPr>
      </p:pic>
      <p:sp>
        <p:nvSpPr>
          <p:cNvPr id="359" name="Google Shape;359;p57"/>
          <p:cNvSpPr txBox="1">
            <a:spLocks noGrp="1"/>
          </p:cNvSpPr>
          <p:nvPr>
            <p:ph type="body" idx="4294967295"/>
          </p:nvPr>
        </p:nvSpPr>
        <p:spPr>
          <a:xfrm>
            <a:off x="1606050" y="1389171"/>
            <a:ext cx="6858000" cy="3108900"/>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182875" tIns="182875" rIns="182875" bIns="182875" anchor="ctr" anchorCtr="0">
            <a:noAutofit/>
          </a:bodyPr>
          <a:lstStyle/>
          <a:p>
            <a:pPr marL="101600" lvl="0" indent="0" algn="l" rtl="0">
              <a:lnSpc>
                <a:spcPct val="100000"/>
              </a:lnSpc>
              <a:spcBef>
                <a:spcPts val="0"/>
              </a:spcBef>
              <a:spcAft>
                <a:spcPts val="0"/>
              </a:spcAft>
              <a:buSzPts val="1600"/>
              <a:buNone/>
            </a:pPr>
            <a:r>
              <a:rPr lang="en" b="1" dirty="0">
                <a:solidFill>
                  <a:schemeClr val="dk1"/>
                </a:solidFill>
                <a:latin typeface="Arial"/>
                <a:ea typeface="Arial"/>
                <a:cs typeface="Arial"/>
                <a:sym typeface="Arial"/>
              </a:rPr>
              <a:t>This work is protected by United States copyright laws and is 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6522A-26C6-4646-9784-36A9A08488CA}"/>
              </a:ext>
            </a:extLst>
          </p:cNvPr>
          <p:cNvSpPr>
            <a:spLocks noGrp="1"/>
          </p:cNvSpPr>
          <p:nvPr>
            <p:ph type="title"/>
          </p:nvPr>
        </p:nvSpPr>
        <p:spPr/>
        <p:txBody>
          <a:bodyPr/>
          <a:lstStyle/>
          <a:p>
            <a:r>
              <a:rPr lang="en-CA" dirty="0"/>
              <a:t>Functional Testing</a:t>
            </a:r>
          </a:p>
        </p:txBody>
      </p:sp>
      <p:sp>
        <p:nvSpPr>
          <p:cNvPr id="3" name="Text Placeholder 2">
            <a:extLst>
              <a:ext uri="{FF2B5EF4-FFF2-40B4-BE49-F238E27FC236}">
                <a16:creationId xmlns:a16="http://schemas.microsoft.com/office/drawing/2014/main" id="{208FAC5F-427B-483F-8836-343F39A81814}"/>
              </a:ext>
            </a:extLst>
          </p:cNvPr>
          <p:cNvSpPr>
            <a:spLocks noGrp="1"/>
          </p:cNvSpPr>
          <p:nvPr>
            <p:ph type="body" idx="1"/>
          </p:nvPr>
        </p:nvSpPr>
        <p:spPr/>
        <p:txBody>
          <a:bodyPr/>
          <a:lstStyle/>
          <a:p>
            <a:pPr marL="114300" indent="0">
              <a:buNone/>
            </a:pPr>
            <a:r>
              <a:rPr lang="en-CA" sz="1800" b="0" i="0" u="none" strike="noStrike" baseline="0" dirty="0">
                <a:solidFill>
                  <a:srgbClr val="000000"/>
                </a:solidFill>
                <a:latin typeface="+mj-lt"/>
              </a:rPr>
              <a:t>A </a:t>
            </a:r>
            <a:r>
              <a:rPr lang="en-US" sz="1800" b="1" i="0" u="none" strike="noStrike" baseline="0" dirty="0">
                <a:solidFill>
                  <a:srgbClr val="009A9A"/>
                </a:solidFill>
                <a:latin typeface="+mj-lt"/>
              </a:rPr>
              <a:t>unit test</a:t>
            </a:r>
            <a:r>
              <a:rPr lang="en-US" sz="1800" dirty="0">
                <a:solidFill>
                  <a:srgbClr val="000000"/>
                </a:solidFill>
                <a:latin typeface="+mj-lt"/>
              </a:rPr>
              <a:t> </a:t>
            </a:r>
            <a:r>
              <a:rPr lang="en-US" sz="1800" b="0" i="0" u="none" strike="noStrike" baseline="0" dirty="0">
                <a:solidFill>
                  <a:srgbClr val="000000"/>
                </a:solidFill>
                <a:latin typeface="+mj-lt"/>
              </a:rPr>
              <a:t>is a small program written to test one feature (unit) of the application. Unit tests typically access low level functions/variable directly, so you can test numeric functionality without having to worry about </a:t>
            </a:r>
            <a:r>
              <a:rPr lang="en-US" sz="1800" b="0" i="0" u="none" strike="noStrike" baseline="0" dirty="0" err="1">
                <a:solidFill>
                  <a:srgbClr val="000000"/>
                </a:solidFill>
                <a:latin typeface="+mj-lt"/>
              </a:rPr>
              <a:t>javascript</a:t>
            </a:r>
            <a:r>
              <a:rPr lang="en-US" sz="1800" b="0" i="0" u="none" strike="noStrike" baseline="0" dirty="0">
                <a:solidFill>
                  <a:srgbClr val="000000"/>
                </a:solidFill>
                <a:latin typeface="+mj-lt"/>
              </a:rPr>
              <a:t>, cookies, and browser rendering.</a:t>
            </a:r>
          </a:p>
          <a:p>
            <a:pPr marL="114300" indent="0" algn="l">
              <a:buNone/>
            </a:pPr>
            <a:r>
              <a:rPr lang="en-US" sz="1800" b="1" i="0" u="none" strike="noStrike" baseline="0" dirty="0">
                <a:solidFill>
                  <a:srgbClr val="009A9A"/>
                </a:solidFill>
                <a:latin typeface="+mj-lt"/>
              </a:rPr>
              <a:t>Integration tests </a:t>
            </a:r>
            <a:r>
              <a:rPr lang="en-US" sz="1800" b="0" i="0" u="none" strike="noStrike" baseline="0" dirty="0" err="1">
                <a:solidFill>
                  <a:srgbClr val="000000"/>
                </a:solidFill>
                <a:latin typeface="+mj-lt"/>
              </a:rPr>
              <a:t>tests</a:t>
            </a:r>
            <a:r>
              <a:rPr lang="en-US" sz="1800" b="0" i="0" u="none" strike="noStrike" baseline="0" dirty="0">
                <a:solidFill>
                  <a:srgbClr val="000000"/>
                </a:solidFill>
                <a:latin typeface="+mj-lt"/>
              </a:rPr>
              <a:t> whether the smaller units tested via unit testing work together as expected. </a:t>
            </a:r>
          </a:p>
          <a:p>
            <a:pPr marL="114300" indent="0" algn="l">
              <a:buNone/>
            </a:pPr>
            <a:r>
              <a:rPr lang="en-US" sz="1800" b="0" i="0" u="none" strike="noStrike" baseline="0" dirty="0">
                <a:latin typeface="+mj-lt"/>
              </a:rPr>
              <a:t>If you want to test how your application interfaces with a browser, you will need to explore test automation tools such as Telerik </a:t>
            </a:r>
            <a:r>
              <a:rPr lang="en-US" sz="1800" b="0" i="0" u="none" strike="noStrike" baseline="0" dirty="0" err="1">
                <a:latin typeface="+mj-lt"/>
              </a:rPr>
              <a:t>TestStudio</a:t>
            </a:r>
            <a:r>
              <a:rPr lang="en-US" sz="1800" b="0" i="0" u="none" strike="noStrike" baseline="0" dirty="0">
                <a:latin typeface="+mj-lt"/>
              </a:rPr>
              <a:t>, HP Unified Functional testing, </a:t>
            </a:r>
            <a:r>
              <a:rPr lang="en-US" sz="1800" b="0" i="0" u="none" strike="noStrike" baseline="0" dirty="0" err="1">
                <a:latin typeface="+mj-lt"/>
              </a:rPr>
              <a:t>TestComplete</a:t>
            </a:r>
            <a:r>
              <a:rPr lang="en-US" sz="1800" b="0" i="0" u="none" strike="noStrike" baseline="0" dirty="0">
                <a:latin typeface="+mj-lt"/>
              </a:rPr>
              <a:t>, or the opensource </a:t>
            </a:r>
            <a:r>
              <a:rPr lang="en-US" sz="1800" b="0" i="1" u="none" strike="noStrike" baseline="0" dirty="0">
                <a:latin typeface="+mj-lt"/>
              </a:rPr>
              <a:t>Selenium</a:t>
            </a:r>
            <a:r>
              <a:rPr lang="en-US" sz="1800" b="0" i="0" u="none" strike="noStrike" baseline="0" dirty="0">
                <a:latin typeface="+mj-lt"/>
              </a:rPr>
              <a:t>.</a:t>
            </a:r>
            <a:endParaRPr lang="en-CA" dirty="0">
              <a:latin typeface="+mj-lt"/>
            </a:endParaRPr>
          </a:p>
        </p:txBody>
      </p:sp>
    </p:spTree>
    <p:extLst>
      <p:ext uri="{BB962C8B-B14F-4D97-AF65-F5344CB8AC3E}">
        <p14:creationId xmlns:p14="http://schemas.microsoft.com/office/powerpoint/2010/main" val="3242507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C1D41-E873-48BA-B9A4-E2D3480C80A3}"/>
              </a:ext>
            </a:extLst>
          </p:cNvPr>
          <p:cNvSpPr>
            <a:spLocks noGrp="1"/>
          </p:cNvSpPr>
          <p:nvPr>
            <p:ph type="title"/>
          </p:nvPr>
        </p:nvSpPr>
        <p:spPr/>
        <p:txBody>
          <a:bodyPr/>
          <a:lstStyle/>
          <a:p>
            <a:r>
              <a:rPr lang="en-CA" dirty="0"/>
              <a:t>Non-functional testing</a:t>
            </a:r>
          </a:p>
        </p:txBody>
      </p:sp>
      <p:sp>
        <p:nvSpPr>
          <p:cNvPr id="3" name="Text Placeholder 2">
            <a:extLst>
              <a:ext uri="{FF2B5EF4-FFF2-40B4-BE49-F238E27FC236}">
                <a16:creationId xmlns:a16="http://schemas.microsoft.com/office/drawing/2014/main" id="{74249E11-E1B8-4246-8830-93840A7AF96F}"/>
              </a:ext>
            </a:extLst>
          </p:cNvPr>
          <p:cNvSpPr>
            <a:spLocks noGrp="1"/>
          </p:cNvSpPr>
          <p:nvPr>
            <p:ph type="body" idx="1"/>
          </p:nvPr>
        </p:nvSpPr>
        <p:spPr/>
        <p:txBody>
          <a:bodyPr/>
          <a:lstStyle/>
          <a:p>
            <a:pPr marL="114300" indent="0" algn="l">
              <a:buNone/>
            </a:pPr>
            <a:r>
              <a:rPr lang="en-US" sz="1800" b="0" i="0" u="none" strike="noStrike" baseline="0" dirty="0">
                <a:latin typeface="+mj-lt"/>
              </a:rPr>
              <a:t>Security threats are much more acute with web applications and typically require a completely different testing approach known as </a:t>
            </a:r>
            <a:r>
              <a:rPr lang="en-CA" sz="1800" b="1" i="0" u="none" strike="noStrike" baseline="0" dirty="0">
                <a:latin typeface="+mj-lt"/>
              </a:rPr>
              <a:t>penetration testing</a:t>
            </a:r>
            <a:r>
              <a:rPr lang="en-CA" sz="1800" b="0" i="0" u="none" strike="noStrike" baseline="0" dirty="0">
                <a:latin typeface="+mj-lt"/>
              </a:rPr>
              <a:t>.</a:t>
            </a:r>
          </a:p>
          <a:p>
            <a:pPr marL="114300" indent="0" algn="l">
              <a:buNone/>
            </a:pPr>
            <a:r>
              <a:rPr lang="en-US" sz="1800" b="1" i="0" u="none" strike="noStrike" baseline="0" dirty="0">
                <a:latin typeface="+mj-lt"/>
              </a:rPr>
              <a:t>Performance and load testing </a:t>
            </a:r>
            <a:r>
              <a:rPr lang="en-US" sz="1800" b="0" i="0" u="none" strike="noStrike" baseline="0" dirty="0">
                <a:latin typeface="+mj-lt"/>
              </a:rPr>
              <a:t>are non-functional tests in which a web application is given different demand (request) levels to evaluate a system’s performance under normal and peak.</a:t>
            </a:r>
          </a:p>
          <a:p>
            <a:pPr marL="114300" indent="0" algn="l">
              <a:buNone/>
            </a:pPr>
            <a:r>
              <a:rPr lang="en-US" sz="1800" b="0" i="0" u="none" strike="noStrike" baseline="0" dirty="0">
                <a:latin typeface="+mj-lt"/>
              </a:rPr>
              <a:t>These tests normally make use of testing frameworks like Selenium, so that the web server latency, browser rendering, and timing issues can all be tested across a wide range of platforms.</a:t>
            </a:r>
            <a:endParaRPr lang="en-CA" b="1" dirty="0">
              <a:latin typeface="+mj-lt"/>
            </a:endParaRPr>
          </a:p>
        </p:txBody>
      </p:sp>
    </p:spTree>
    <p:extLst>
      <p:ext uri="{BB962C8B-B14F-4D97-AF65-F5344CB8AC3E}">
        <p14:creationId xmlns:p14="http://schemas.microsoft.com/office/powerpoint/2010/main" val="2003564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8293A-48CA-4A08-A1C5-43EF85B6C814}"/>
              </a:ext>
            </a:extLst>
          </p:cNvPr>
          <p:cNvSpPr>
            <a:spLocks noGrp="1"/>
          </p:cNvSpPr>
          <p:nvPr>
            <p:ph type="title"/>
          </p:nvPr>
        </p:nvSpPr>
        <p:spPr/>
        <p:txBody>
          <a:bodyPr/>
          <a:lstStyle/>
          <a:p>
            <a:r>
              <a:rPr lang="en-CA" dirty="0"/>
              <a:t>Selenium testing system</a:t>
            </a:r>
          </a:p>
        </p:txBody>
      </p:sp>
      <p:sp>
        <p:nvSpPr>
          <p:cNvPr id="3" name="Text Placeholder 2">
            <a:extLst>
              <a:ext uri="{FF2B5EF4-FFF2-40B4-BE49-F238E27FC236}">
                <a16:creationId xmlns:a16="http://schemas.microsoft.com/office/drawing/2014/main" id="{5CB9C259-C7AE-495D-B197-924E0950159F}"/>
              </a:ext>
            </a:extLst>
          </p:cNvPr>
          <p:cNvSpPr>
            <a:spLocks noGrp="1"/>
          </p:cNvSpPr>
          <p:nvPr>
            <p:ph type="body" idx="1"/>
          </p:nvPr>
        </p:nvSpPr>
        <p:spPr>
          <a:xfrm>
            <a:off x="457200" y="1081088"/>
            <a:ext cx="3401102" cy="3532476"/>
          </a:xfrm>
        </p:spPr>
        <p:txBody>
          <a:bodyPr/>
          <a:lstStyle/>
          <a:p>
            <a:pPr marL="114300" indent="0" algn="l">
              <a:buNone/>
            </a:pPr>
            <a:r>
              <a:rPr lang="en-CA" sz="1800" b="0" i="0" u="none" strike="noStrike" baseline="0" dirty="0">
                <a:latin typeface="+mj-lt"/>
              </a:rPr>
              <a:t>Tools like Selenium allow </a:t>
            </a:r>
            <a:r>
              <a:rPr lang="en-US" sz="1800" b="0" i="0" u="none" strike="noStrike" baseline="0" dirty="0">
                <a:latin typeface="+mj-lt"/>
              </a:rPr>
              <a:t>you to program a browser to mimic clicks and scrolls as if it were being driven by a user. </a:t>
            </a:r>
          </a:p>
          <a:p>
            <a:pPr marL="114300" indent="0" algn="l">
              <a:buNone/>
            </a:pPr>
            <a:r>
              <a:rPr lang="en-US" sz="1800" b="0" i="0" u="none" strike="noStrike" baseline="0" dirty="0">
                <a:latin typeface="+mj-lt"/>
              </a:rPr>
              <a:t>You can check, for example, if an HTML page contains certain text after a sequence of clicks, or if a layout element appears within a defined area or in a certain </a:t>
            </a:r>
            <a:r>
              <a:rPr lang="en-US" sz="1800" b="0" i="0" u="none" strike="noStrike" baseline="0" dirty="0" err="1">
                <a:latin typeface="+mj-lt"/>
              </a:rPr>
              <a:t>colour</a:t>
            </a:r>
            <a:r>
              <a:rPr lang="en-US" sz="1800" b="0" i="0" u="none" strike="noStrike" baseline="0" dirty="0">
                <a:latin typeface="+mj-lt"/>
              </a:rPr>
              <a:t>.</a:t>
            </a:r>
            <a:endParaRPr lang="en-CA" dirty="0">
              <a:latin typeface="+mj-lt"/>
            </a:endParaRPr>
          </a:p>
        </p:txBody>
      </p:sp>
      <p:pic>
        <p:nvPicPr>
          <p:cNvPr id="5" name="Picture 4" descr="FIGURE 17.2 Workflow and architecture of the Selenium testing system">
            <a:extLst>
              <a:ext uri="{FF2B5EF4-FFF2-40B4-BE49-F238E27FC236}">
                <a16:creationId xmlns:a16="http://schemas.microsoft.com/office/drawing/2014/main" id="{16D19553-D3EA-45AA-BB15-257089246F6E}"/>
              </a:ext>
            </a:extLst>
          </p:cNvPr>
          <p:cNvPicPr>
            <a:picLocks noChangeAspect="1"/>
          </p:cNvPicPr>
          <p:nvPr/>
        </p:nvPicPr>
        <p:blipFill>
          <a:blip r:embed="rId2"/>
          <a:stretch>
            <a:fillRect/>
          </a:stretch>
        </p:blipFill>
        <p:spPr>
          <a:xfrm>
            <a:off x="3858302" y="1297172"/>
            <a:ext cx="4828498" cy="2954886"/>
          </a:xfrm>
          <a:prstGeom prst="rect">
            <a:avLst/>
          </a:prstGeom>
        </p:spPr>
      </p:pic>
    </p:spTree>
    <p:extLst>
      <p:ext uri="{BB962C8B-B14F-4D97-AF65-F5344CB8AC3E}">
        <p14:creationId xmlns:p14="http://schemas.microsoft.com/office/powerpoint/2010/main" val="770434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38D34-AC84-4352-B2C6-C51996AD20A8}"/>
              </a:ext>
            </a:extLst>
          </p:cNvPr>
          <p:cNvSpPr>
            <a:spLocks noGrp="1"/>
          </p:cNvSpPr>
          <p:nvPr>
            <p:ph type="title"/>
          </p:nvPr>
        </p:nvSpPr>
        <p:spPr/>
        <p:txBody>
          <a:bodyPr/>
          <a:lstStyle/>
          <a:p>
            <a:r>
              <a:rPr lang="en-CA" dirty="0"/>
              <a:t>Infrastructure as Code</a:t>
            </a:r>
          </a:p>
        </p:txBody>
      </p:sp>
      <p:sp>
        <p:nvSpPr>
          <p:cNvPr id="3" name="Text Placeholder 2">
            <a:extLst>
              <a:ext uri="{FF2B5EF4-FFF2-40B4-BE49-F238E27FC236}">
                <a16:creationId xmlns:a16="http://schemas.microsoft.com/office/drawing/2014/main" id="{81A72656-A45A-4A67-8A14-AA5925D83ADE}"/>
              </a:ext>
            </a:extLst>
          </p:cNvPr>
          <p:cNvSpPr>
            <a:spLocks noGrp="1"/>
          </p:cNvSpPr>
          <p:nvPr>
            <p:ph type="body" idx="1"/>
          </p:nvPr>
        </p:nvSpPr>
        <p:spPr/>
        <p:txBody>
          <a:bodyPr/>
          <a:lstStyle/>
          <a:p>
            <a:pPr marL="114300" indent="0">
              <a:buNone/>
            </a:pPr>
            <a:r>
              <a:rPr lang="en-US" sz="1800" b="0" i="0" u="none" strike="noStrike" baseline="0" dirty="0">
                <a:latin typeface="+mj-lt"/>
              </a:rPr>
              <a:t>When one considers the database servers, </a:t>
            </a:r>
            <a:r>
              <a:rPr lang="en-US" sz="1800" b="0" i="0" u="none" strike="noStrike" baseline="0" dirty="0" err="1">
                <a:latin typeface="+mj-lt"/>
              </a:rPr>
              <a:t>mailhosts</a:t>
            </a:r>
            <a:r>
              <a:rPr lang="en-US" sz="1800" b="0" i="0" u="none" strike="noStrike" baseline="0" dirty="0">
                <a:latin typeface="+mj-lt"/>
              </a:rPr>
              <a:t>, and all the other systems that may be required in a production environment, the challenge of having every developer on identical systems becomes clear.</a:t>
            </a:r>
          </a:p>
          <a:p>
            <a:pPr marL="114300" indent="0">
              <a:buNone/>
            </a:pPr>
            <a:r>
              <a:rPr lang="en-US" sz="1800" b="0" i="0" u="none" strike="noStrike" baseline="0" dirty="0">
                <a:solidFill>
                  <a:srgbClr val="000000"/>
                </a:solidFill>
                <a:latin typeface="+mj-lt"/>
              </a:rPr>
              <a:t>Thankfully, from the operations side of DevOps comes the answer.</a:t>
            </a:r>
            <a:r>
              <a:rPr lang="en-US" sz="1800" b="1" i="1" u="none" strike="noStrike" baseline="0" dirty="0">
                <a:solidFill>
                  <a:srgbClr val="009A9A"/>
                </a:solidFill>
                <a:latin typeface="+mj-lt"/>
              </a:rPr>
              <a:t> </a:t>
            </a:r>
            <a:r>
              <a:rPr lang="en-US" sz="1800" b="1" u="none" strike="noStrike" baseline="0" dirty="0">
                <a:solidFill>
                  <a:srgbClr val="009A9A"/>
                </a:solidFill>
                <a:latin typeface="+mj-lt"/>
              </a:rPr>
              <a:t>Infrastructure as Code (IoC</a:t>
            </a:r>
            <a:r>
              <a:rPr lang="en-US" sz="1800" b="0" u="none" strike="noStrike" baseline="0" dirty="0">
                <a:solidFill>
                  <a:srgbClr val="009A9A"/>
                </a:solidFill>
                <a:latin typeface="+mj-lt"/>
              </a:rPr>
              <a:t>) </a:t>
            </a:r>
            <a:r>
              <a:rPr lang="en-US" sz="1800" b="0" u="none" strike="noStrike" baseline="0" dirty="0">
                <a:solidFill>
                  <a:schemeClr val="tx1"/>
                </a:solidFill>
                <a:latin typeface="+mj-lt"/>
              </a:rPr>
              <a:t>describe</a:t>
            </a:r>
            <a:r>
              <a:rPr lang="en-US" sz="1800" dirty="0">
                <a:solidFill>
                  <a:schemeClr val="tx1"/>
                </a:solidFill>
                <a:latin typeface="+mj-lt"/>
              </a:rPr>
              <a:t> p</a:t>
            </a:r>
            <a:r>
              <a:rPr lang="en-US" sz="1800" b="0" i="0" u="none" strike="noStrike" baseline="0" dirty="0">
                <a:solidFill>
                  <a:srgbClr val="000000"/>
                </a:solidFill>
                <a:latin typeface="+mj-lt"/>
              </a:rPr>
              <a:t>owerful systems (such as Ansible and Vagrant) that abstract system requirements into text files which can then be checked in and out of versioning systems just like code.</a:t>
            </a:r>
          </a:p>
          <a:p>
            <a:pPr marL="114300" indent="0" algn="l">
              <a:buNone/>
            </a:pPr>
            <a:r>
              <a:rPr lang="en-CA" sz="1800" dirty="0">
                <a:latin typeface="+mj-lt"/>
              </a:rPr>
              <a:t>M</a:t>
            </a:r>
            <a:r>
              <a:rPr lang="en-CA" sz="1800" b="0" i="0" u="none" strike="noStrike" baseline="0" dirty="0">
                <a:latin typeface="+mj-lt"/>
              </a:rPr>
              <a:t>anaging infrastructure as </a:t>
            </a:r>
            <a:r>
              <a:rPr lang="en-CA" sz="1800" b="0" i="0" u="none" strike="noStrike" baseline="0" dirty="0" err="1">
                <a:latin typeface="+mj-lt"/>
              </a:rPr>
              <a:t>textbased</a:t>
            </a:r>
            <a:r>
              <a:rPr lang="en-CA" sz="1800" dirty="0">
                <a:latin typeface="+mj-lt"/>
              </a:rPr>
              <a:t> </a:t>
            </a:r>
            <a:r>
              <a:rPr lang="en-US" sz="1800" b="0" i="0" u="none" strike="noStrike" baseline="0" dirty="0">
                <a:latin typeface="+mj-lt"/>
              </a:rPr>
              <a:t>descriptions is a powerful concept that also helps system administrators in setting up redundant distributed systems with advanced deployment features, such as load balancing and DDOS handling</a:t>
            </a:r>
            <a:endParaRPr lang="en-CA" dirty="0">
              <a:latin typeface="+mj-lt"/>
            </a:endParaRPr>
          </a:p>
        </p:txBody>
      </p:sp>
    </p:spTree>
    <p:extLst>
      <p:ext uri="{BB962C8B-B14F-4D97-AF65-F5344CB8AC3E}">
        <p14:creationId xmlns:p14="http://schemas.microsoft.com/office/powerpoint/2010/main" val="392518827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22067</TotalTime>
  <Words>3979</Words>
  <Application>Microsoft Office PowerPoint</Application>
  <PresentationFormat>On-screen Show (16:9)</PresentationFormat>
  <Paragraphs>304</Paragraphs>
  <Slides>55</Slides>
  <Notes>3</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55</vt:i4>
      </vt:variant>
    </vt:vector>
  </HeadingPairs>
  <TitlesOfParts>
    <vt:vector size="63" baseType="lpstr">
      <vt:lpstr>Arial</vt:lpstr>
      <vt:lpstr>Calibri</vt:lpstr>
      <vt:lpstr>Noto Sans Symbols</vt:lpstr>
      <vt:lpstr>Times New Roman</vt:lpstr>
      <vt:lpstr>Verdana</vt:lpstr>
      <vt:lpstr>Simple Light</vt:lpstr>
      <vt:lpstr>USHE</vt:lpstr>
      <vt:lpstr>USHE_slide options</vt:lpstr>
      <vt:lpstr>Fundamentals of Web Development</vt:lpstr>
      <vt:lpstr>In this chapter you will learn . . .</vt:lpstr>
      <vt:lpstr>DevOps: Development and Operations</vt:lpstr>
      <vt:lpstr>Continuous Integration</vt:lpstr>
      <vt:lpstr>Testing</vt:lpstr>
      <vt:lpstr>Functional Testing</vt:lpstr>
      <vt:lpstr>Non-functional testing</vt:lpstr>
      <vt:lpstr>Selenium testing system</vt:lpstr>
      <vt:lpstr>Infrastructure as Code</vt:lpstr>
      <vt:lpstr>Monolithic architecture</vt:lpstr>
      <vt:lpstr>Microservice architecture</vt:lpstr>
      <vt:lpstr>Domain Name Administration</vt:lpstr>
      <vt:lpstr>WHOIS</vt:lpstr>
      <vt:lpstr>Private Registration</vt:lpstr>
      <vt:lpstr>Updating the Name Servers</vt:lpstr>
      <vt:lpstr>Checking Name Servers</vt:lpstr>
      <vt:lpstr>DNS Record Types</vt:lpstr>
      <vt:lpstr>Mapping Records</vt:lpstr>
      <vt:lpstr>Mail Records</vt:lpstr>
      <vt:lpstr>Authoritative Records</vt:lpstr>
      <vt:lpstr>Validation Records</vt:lpstr>
      <vt:lpstr>Reverse DNS</vt:lpstr>
      <vt:lpstr>Web Server Hosting Options</vt:lpstr>
      <vt:lpstr>Shared Hosting</vt:lpstr>
      <vt:lpstr>Simple shared hosting</vt:lpstr>
      <vt:lpstr>Virtualized Shared Hosting</vt:lpstr>
      <vt:lpstr>Dedicated and Collacated Hosting</vt:lpstr>
      <vt:lpstr>Server Virtualization</vt:lpstr>
      <vt:lpstr>Hypervisors</vt:lpstr>
      <vt:lpstr>Vagrant</vt:lpstr>
      <vt:lpstr>Working with Vagrant Example</vt:lpstr>
      <vt:lpstr>Containers</vt:lpstr>
      <vt:lpstr>Container-based virtualization</vt:lpstr>
      <vt:lpstr>Cloud Virtualization</vt:lpstr>
      <vt:lpstr>Linux and Web Server Configuration</vt:lpstr>
      <vt:lpstr>Configuration</vt:lpstr>
      <vt:lpstr>Starting and Stopping the Server</vt:lpstr>
      <vt:lpstr>Connection Management</vt:lpstr>
      <vt:lpstr>Data Compression</vt:lpstr>
      <vt:lpstr>Encryption and SSL</vt:lpstr>
      <vt:lpstr>Managing File Ownership and Permissions</vt:lpstr>
      <vt:lpstr>Managing Multiple Domains on One Web Server</vt:lpstr>
      <vt:lpstr>Virtual host example</vt:lpstr>
      <vt:lpstr>Handling Directory Requests</vt:lpstr>
      <vt:lpstr>Responding to File Requests</vt:lpstr>
      <vt:lpstr>URL Redirection</vt:lpstr>
      <vt:lpstr>Public Redirection</vt:lpstr>
      <vt:lpstr>Internal Redirection</vt:lpstr>
      <vt:lpstr>RewriteRule Syntax</vt:lpstr>
      <vt:lpstr>Managing Access with .htaccess</vt:lpstr>
      <vt:lpstr>Server Caching</vt:lpstr>
      <vt:lpstr>Internal Monitoring</vt:lpstr>
      <vt:lpstr>External Monitoring</vt:lpstr>
      <vt:lpstr>Key Terms</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Web Development</dc:title>
  <cp:lastModifiedBy>Ricardo Hoar</cp:lastModifiedBy>
  <cp:revision>1978</cp:revision>
  <dcterms:modified xsi:type="dcterms:W3CDTF">2021-05-07T21:48:52Z</dcterms:modified>
</cp:coreProperties>
</file>