
<file path=[Content_Types].xml><?xml version="1.0" encoding="utf-8"?>
<Types xmlns="http://schemas.openxmlformats.org/package/2006/content-types">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2" r:id="rId1"/>
    <p:sldMasterId id="2147483673" r:id="rId2"/>
    <p:sldMasterId id="2147483674" r:id="rId3"/>
  </p:sldMasterIdLst>
  <p:notesMasterIdLst>
    <p:notesMasterId r:id="rId70"/>
  </p:notesMasterIdLst>
  <p:handoutMasterIdLst>
    <p:handoutMasterId r:id="rId71"/>
  </p:handoutMasterIdLst>
  <p:sldIdLst>
    <p:sldId id="256" r:id="rId4"/>
    <p:sldId id="257" r:id="rId5"/>
    <p:sldId id="286" r:id="rId6"/>
    <p:sldId id="287" r:id="rId7"/>
    <p:sldId id="288" r:id="rId8"/>
    <p:sldId id="289" r:id="rId9"/>
    <p:sldId id="290" r:id="rId10"/>
    <p:sldId id="291" r:id="rId11"/>
    <p:sldId id="292" r:id="rId12"/>
    <p:sldId id="293" r:id="rId13"/>
    <p:sldId id="294" r:id="rId14"/>
    <p:sldId id="295" r:id="rId15"/>
    <p:sldId id="296" r:id="rId16"/>
    <p:sldId id="297" r:id="rId17"/>
    <p:sldId id="298" r:id="rId18"/>
    <p:sldId id="299" r:id="rId19"/>
    <p:sldId id="300" r:id="rId20"/>
    <p:sldId id="301" r:id="rId21"/>
    <p:sldId id="302" r:id="rId22"/>
    <p:sldId id="303" r:id="rId23"/>
    <p:sldId id="304" r:id="rId24"/>
    <p:sldId id="306" r:id="rId25"/>
    <p:sldId id="305" r:id="rId26"/>
    <p:sldId id="307" r:id="rId27"/>
    <p:sldId id="308" r:id="rId28"/>
    <p:sldId id="309" r:id="rId29"/>
    <p:sldId id="310" r:id="rId30"/>
    <p:sldId id="311" r:id="rId31"/>
    <p:sldId id="312" r:id="rId32"/>
    <p:sldId id="313" r:id="rId33"/>
    <p:sldId id="315" r:id="rId34"/>
    <p:sldId id="314" r:id="rId35"/>
    <p:sldId id="316" r:id="rId36"/>
    <p:sldId id="317" r:id="rId37"/>
    <p:sldId id="319" r:id="rId38"/>
    <p:sldId id="318" r:id="rId39"/>
    <p:sldId id="320" r:id="rId40"/>
    <p:sldId id="321" r:id="rId41"/>
    <p:sldId id="322" r:id="rId42"/>
    <p:sldId id="323" r:id="rId43"/>
    <p:sldId id="324" r:id="rId44"/>
    <p:sldId id="325" r:id="rId45"/>
    <p:sldId id="326" r:id="rId46"/>
    <p:sldId id="327" r:id="rId47"/>
    <p:sldId id="328" r:id="rId48"/>
    <p:sldId id="330" r:id="rId49"/>
    <p:sldId id="329" r:id="rId50"/>
    <p:sldId id="331" r:id="rId51"/>
    <p:sldId id="332" r:id="rId52"/>
    <p:sldId id="333" r:id="rId53"/>
    <p:sldId id="334" r:id="rId54"/>
    <p:sldId id="335" r:id="rId55"/>
    <p:sldId id="336" r:id="rId56"/>
    <p:sldId id="337" r:id="rId57"/>
    <p:sldId id="338" r:id="rId58"/>
    <p:sldId id="339" r:id="rId59"/>
    <p:sldId id="340" r:id="rId60"/>
    <p:sldId id="341" r:id="rId61"/>
    <p:sldId id="342" r:id="rId62"/>
    <p:sldId id="343" r:id="rId63"/>
    <p:sldId id="344" r:id="rId64"/>
    <p:sldId id="345" r:id="rId65"/>
    <p:sldId id="346" r:id="rId66"/>
    <p:sldId id="347" r:id="rId67"/>
    <p:sldId id="348" r:id="rId68"/>
    <p:sldId id="285" r:id="rId6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1D3"/>
    <a:srgbClr val="E6F0F5"/>
    <a:srgbClr val="7F6106"/>
    <a:srgbClr val="F3F2DF"/>
    <a:srgbClr val="985777"/>
    <a:srgbClr val="FEF4F8"/>
    <a:srgbClr val="E7E7FF"/>
    <a:srgbClr val="FBF0C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48" autoAdjust="0"/>
    <p:restoredTop sz="94249" autoAdjust="0"/>
  </p:normalViewPr>
  <p:slideViewPr>
    <p:cSldViewPr snapToGrid="0">
      <p:cViewPr varScale="1">
        <p:scale>
          <a:sx n="90" d="100"/>
          <a:sy n="90" d="100"/>
        </p:scale>
        <p:origin x="96" y="72"/>
      </p:cViewPr>
      <p:guideLst>
        <p:guide orient="horz" pos="1620"/>
        <p:guide pos="2880"/>
      </p:guideLst>
    </p:cSldViewPr>
  </p:slideViewPr>
  <p:outlineViewPr>
    <p:cViewPr>
      <p:scale>
        <a:sx n="33" d="100"/>
        <a:sy n="33" d="100"/>
      </p:scale>
      <p:origin x="0" y="-6138"/>
    </p:cViewPr>
  </p:outlineViewPr>
  <p:notesTextViewPr>
    <p:cViewPr>
      <p:scale>
        <a:sx n="1" d="1"/>
        <a:sy n="1" d="1"/>
      </p:scale>
      <p:origin x="0" y="0"/>
    </p:cViewPr>
  </p:notesTextViewPr>
  <p:notesViewPr>
    <p:cSldViewPr snapToGrid="0" showGuides="1">
      <p:cViewPr varScale="1">
        <p:scale>
          <a:sx n="52" d="100"/>
          <a:sy n="52" d="100"/>
        </p:scale>
        <p:origin x="2394"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 Type="http://schemas.openxmlformats.org/officeDocument/2006/relationships/slide" Target="slides/slide4.xml"/><Relationship Id="rId71"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B001AF8-C985-4905-BFCE-F9372584726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a:extLst>
              <a:ext uri="{FF2B5EF4-FFF2-40B4-BE49-F238E27FC236}">
                <a16:creationId xmlns:a16="http://schemas.microsoft.com/office/drawing/2014/main" id="{090AB333-44B5-4C3C-8ACA-D628282F0B0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2A87A73-31F0-48EC-A8E8-5D7B334567DC}" type="datetimeFigureOut">
              <a:rPr lang="en-CA" smtClean="0"/>
              <a:t>2021-05-08</a:t>
            </a:fld>
            <a:endParaRPr lang="en-CA"/>
          </a:p>
        </p:txBody>
      </p:sp>
      <p:sp>
        <p:nvSpPr>
          <p:cNvPr id="4" name="Footer Placeholder 3">
            <a:extLst>
              <a:ext uri="{FF2B5EF4-FFF2-40B4-BE49-F238E27FC236}">
                <a16:creationId xmlns:a16="http://schemas.microsoft.com/office/drawing/2014/main" id="{0A870138-B636-4D8D-8858-FC251EAC3F7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a:extLst>
              <a:ext uri="{FF2B5EF4-FFF2-40B4-BE49-F238E27FC236}">
                <a16:creationId xmlns:a16="http://schemas.microsoft.com/office/drawing/2014/main" id="{4A33AA1B-045C-4E3E-9F61-C52FE44C258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8A5B16B-00BA-4A97-B620-702CFA3172E0}" type="slidenum">
              <a:rPr lang="en-CA" smtClean="0"/>
              <a:t>‹#›</a:t>
            </a:fld>
            <a:endParaRPr lang="en-CA"/>
          </a:p>
        </p:txBody>
      </p:sp>
    </p:spTree>
    <p:extLst>
      <p:ext uri="{BB962C8B-B14F-4D97-AF65-F5344CB8AC3E}">
        <p14:creationId xmlns:p14="http://schemas.microsoft.com/office/powerpoint/2010/main" val="1164317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c9e4af8306_2_23: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5" name="Google Shape;165;gc9e4af8306_2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c9e4af8306_2_1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 name="Google Shape;176;gc9e4af8306_2_124:notes"/>
          <p:cNvSpPr txBox="1">
            <a:spLocks noGrp="1"/>
          </p:cNvSpPr>
          <p:nvPr>
            <p:ph type="body" idx="1"/>
          </p:nvPr>
        </p:nvSpPr>
        <p:spPr>
          <a:xfrm>
            <a:off x="685800" y="4343400"/>
            <a:ext cx="5486399"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00"/>
              <a:buFont typeface="Arial"/>
              <a:buNone/>
            </a:pPr>
            <a:endParaRPr sz="1200" b="0" i="0" u="none" strike="noStrike" cap="none">
              <a:solidFill>
                <a:schemeClr val="dk1"/>
              </a:solidFill>
              <a:latin typeface="Arial"/>
              <a:ea typeface="Arial"/>
              <a:cs typeface="Arial"/>
              <a:sym typeface="Arial"/>
            </a:endParaRPr>
          </a:p>
        </p:txBody>
      </p:sp>
      <p:sp>
        <p:nvSpPr>
          <p:cNvPr id="177" name="Google Shape;177;gc9e4af8306_2_124: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Arial"/>
              <a:buNone/>
            </a:pPr>
            <a:fld id="{00000000-1234-1234-1234-123412341234}" type="slidenum">
              <a:rPr lang="en" sz="1200" b="0" i="0" u="none" strike="noStrike" cap="none">
                <a:solidFill>
                  <a:schemeClr val="dk1"/>
                </a:solidFill>
                <a:latin typeface="Arial"/>
                <a:ea typeface="Arial"/>
                <a:cs typeface="Arial"/>
                <a:sym typeface="Arial"/>
              </a:rPr>
              <a:t>2</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c9e4af8306_8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4" name="Google Shape;354;gc9e4af8306_8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Arial"/>
              <a:buNone/>
            </a:pPr>
            <a:endParaRPr/>
          </a:p>
        </p:txBody>
      </p:sp>
      <p:sp>
        <p:nvSpPr>
          <p:cNvPr id="355" name="Google Shape;355;gc9e4af8306_8_0:notes"/>
          <p:cNvSpPr txBox="1">
            <a:spLocks noGrp="1"/>
          </p:cNvSpPr>
          <p:nvPr>
            <p:ph type="sldNum" idx="12"/>
          </p:nvPr>
        </p:nvSpPr>
        <p:spPr>
          <a:xfrm>
            <a:off x="3884612" y="8685213"/>
            <a:ext cx="2971800" cy="4572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rgbClr val="000000"/>
              </a:buClr>
              <a:buSzPts val="350"/>
              <a:buFont typeface="Arial"/>
              <a:buNone/>
            </a:pPr>
            <a:fld id="{00000000-1234-1234-1234-123412341234}" type="slidenum">
              <a:rPr lang="en"/>
              <a:t>66</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sp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sp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sp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sp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add copyright">
  <p:cSld name="Title Slide-add copyright">
    <p:spTree>
      <p:nvGrpSpPr>
        <p:cNvPr id="1" name="Shape 55"/>
        <p:cNvGrpSpPr/>
        <p:nvPr/>
      </p:nvGrpSpPr>
      <p:grpSpPr>
        <a:xfrm>
          <a:off x="0" y="0"/>
          <a:ext cx="0" cy="0"/>
          <a:chOff x="0" y="0"/>
          <a:chExt cx="0" cy="0"/>
        </a:xfrm>
      </p:grpSpPr>
      <p:sp>
        <p:nvSpPr>
          <p:cNvPr id="56" name="Google Shape;56;p14"/>
          <p:cNvSpPr/>
          <p:nvPr/>
        </p:nvSpPr>
        <p:spPr>
          <a:xfrm>
            <a:off x="0" y="0"/>
            <a:ext cx="9144000" cy="2914650"/>
          </a:xfrm>
          <a:prstGeom prst="rect">
            <a:avLst/>
          </a:prstGeom>
          <a:solidFill>
            <a:srgbClr val="007FA3"/>
          </a:solidFill>
          <a:ln w="25400" cap="flat" cmpd="sng">
            <a:solidFill>
              <a:srgbClr val="007FA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57" name="Google Shape;57;p14"/>
          <p:cNvSpPr txBox="1">
            <a:spLocks noGrp="1"/>
          </p:cNvSpPr>
          <p:nvPr>
            <p:ph type="ctrTitle"/>
          </p:nvPr>
        </p:nvSpPr>
        <p:spPr>
          <a:xfrm>
            <a:off x="685800" y="571500"/>
            <a:ext cx="7772400" cy="2128838"/>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chemeClr val="lt1"/>
              </a:buClr>
              <a:buSzPts val="3600"/>
              <a:buFont typeface="Times New Roman"/>
              <a:buNone/>
              <a:defRPr sz="3600" b="1" i="0" u="none" strike="noStrike" cap="none">
                <a:solidFill>
                  <a:schemeClr val="lt1"/>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58" name="Google Shape;58;p14"/>
          <p:cNvSpPr txBox="1">
            <a:spLocks noGrp="1"/>
          </p:cNvSpPr>
          <p:nvPr>
            <p:ph type="subTitle" idx="1"/>
          </p:nvPr>
        </p:nvSpPr>
        <p:spPr>
          <a:xfrm>
            <a:off x="674687" y="2971800"/>
            <a:ext cx="7794625" cy="1314450"/>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Clr>
                <a:srgbClr val="007FA3"/>
              </a:buClr>
              <a:buSzPts val="2400"/>
              <a:buFont typeface="Arial"/>
              <a:buNone/>
              <a:defRPr sz="2400" b="0" i="0" u="none" strike="noStrike" cap="none">
                <a:solidFill>
                  <a:schemeClr val="dk1"/>
                </a:solidFill>
                <a:latin typeface="Arial"/>
                <a:ea typeface="Arial"/>
                <a:cs typeface="Arial"/>
                <a:sym typeface="Arial"/>
              </a:defRPr>
            </a:lvl1pPr>
            <a:lvl2pPr marR="0" lvl="1" algn="ctr">
              <a:lnSpc>
                <a:spcPct val="100000"/>
              </a:lnSpc>
              <a:spcBef>
                <a:spcPts val="6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2pPr>
            <a:lvl3pPr marR="0" lvl="2" algn="ctr">
              <a:lnSpc>
                <a:spcPct val="100000"/>
              </a:lnSpc>
              <a:spcBef>
                <a:spcPts val="600"/>
              </a:spcBef>
              <a:spcAft>
                <a:spcPts val="0"/>
              </a:spcAft>
              <a:buClr>
                <a:srgbClr val="007FA3"/>
              </a:buClr>
              <a:buSzPts val="1600"/>
              <a:buFont typeface="Noto Sans Symbols"/>
              <a:buNone/>
              <a:defRPr sz="1600" b="0" i="0" u="none" strike="noStrike" cap="none">
                <a:solidFill>
                  <a:srgbClr val="888888"/>
                </a:solidFill>
                <a:latin typeface="Arial"/>
                <a:ea typeface="Arial"/>
                <a:cs typeface="Arial"/>
                <a:sym typeface="Arial"/>
              </a:defRPr>
            </a:lvl3pPr>
            <a:lvl4pPr marR="0" lvl="3" algn="ctr">
              <a:lnSpc>
                <a:spcPct val="100000"/>
              </a:lnSpc>
              <a:spcBef>
                <a:spcPts val="6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4pPr>
            <a:lvl5pPr marR="0" lvl="4" algn="ctr">
              <a:lnSpc>
                <a:spcPct val="100000"/>
              </a:lnSpc>
              <a:spcBef>
                <a:spcPts val="6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5pPr>
            <a:lvl6pPr marR="0" lvl="5" algn="ctr">
              <a:lnSpc>
                <a:spcPct val="100000"/>
              </a:lnSpc>
              <a:spcBef>
                <a:spcPts val="3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6pPr>
            <a:lvl7pPr marR="0" lvl="6" algn="ctr">
              <a:lnSpc>
                <a:spcPct val="100000"/>
              </a:lnSpc>
              <a:spcBef>
                <a:spcPts val="3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7pPr>
            <a:lvl8pPr marR="0" lvl="7" algn="ctr">
              <a:lnSpc>
                <a:spcPct val="100000"/>
              </a:lnSpc>
              <a:spcBef>
                <a:spcPts val="3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8pPr>
            <a:lvl9pPr marR="0" lvl="8" algn="ctr">
              <a:lnSpc>
                <a:spcPct val="100000"/>
              </a:lnSpc>
              <a:spcBef>
                <a:spcPts val="3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9pPr>
          </a:lstStyle>
          <a:p>
            <a:endParaRPr/>
          </a:p>
        </p:txBody>
      </p:sp>
      <p:sp>
        <p:nvSpPr>
          <p:cNvPr id="59" name="Google Shape;59;p14"/>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60" name="Google Shape;60;p14"/>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61" name="Google Shape;61;p14"/>
          <p:cNvSpPr>
            <a:spLocks noGrp="1"/>
          </p:cNvSpPr>
          <p:nvPr>
            <p:ph type="pic" idx="2"/>
          </p:nvPr>
        </p:nvSpPr>
        <p:spPr>
          <a:xfrm>
            <a:off x="457200" y="4800601"/>
            <a:ext cx="1001713" cy="17145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1500"/>
              </a:spcBef>
              <a:spcAft>
                <a:spcPts val="0"/>
              </a:spcAft>
              <a:buClr>
                <a:srgbClr val="007FA3"/>
              </a:buClr>
              <a:buSzPts val="1200"/>
              <a:buFont typeface="Arial"/>
              <a:buNone/>
              <a:defRPr sz="1200" b="0" i="0" u="none" strike="noStrike" cap="none">
                <a:solidFill>
                  <a:schemeClr val="dk1"/>
                </a:solidFill>
                <a:latin typeface="Verdana"/>
                <a:ea typeface="Verdana"/>
                <a:cs typeface="Verdana"/>
                <a:sym typeface="Verdana"/>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62" name="Google Shape;62;p14"/>
          <p:cNvSpPr txBox="1">
            <a:spLocks noGrp="1"/>
          </p:cNvSpPr>
          <p:nvPr>
            <p:ph type="body" idx="3"/>
          </p:nvPr>
        </p:nvSpPr>
        <p:spPr>
          <a:xfrm>
            <a:off x="1836402" y="4800601"/>
            <a:ext cx="6908800" cy="171450"/>
          </a:xfrm>
          <a:prstGeom prst="rect">
            <a:avLst/>
          </a:prstGeom>
          <a:noFill/>
          <a:ln>
            <a:noFill/>
          </a:ln>
        </p:spPr>
        <p:txBody>
          <a:bodyPr spcFirstLastPara="1" wrap="square" lIns="91425" tIns="91425" rIns="91425" bIns="91425" anchor="ctr" anchorCtr="0">
            <a:noAutofit/>
          </a:bodyPr>
          <a:lstStyle>
            <a:lvl1pPr marL="457200" lvl="0" indent="-228600" algn="r">
              <a:lnSpc>
                <a:spcPct val="100000"/>
              </a:lnSpc>
              <a:spcBef>
                <a:spcPts val="1500"/>
              </a:spcBef>
              <a:spcAft>
                <a:spcPts val="0"/>
              </a:spcAft>
              <a:buSzPts val="1200"/>
              <a:buNone/>
              <a:defRPr sz="1200">
                <a:latin typeface="Verdana"/>
                <a:ea typeface="Verdana"/>
                <a:cs typeface="Verdana"/>
                <a:sym typeface="Verdana"/>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hapter Opener-add copyright">
  <p:cSld name="Chapter Opener-add copyright">
    <p:spTree>
      <p:nvGrpSpPr>
        <p:cNvPr id="1" name="Shape 63"/>
        <p:cNvGrpSpPr/>
        <p:nvPr/>
      </p:nvGrpSpPr>
      <p:grpSpPr>
        <a:xfrm>
          <a:off x="0" y="0"/>
          <a:ext cx="0" cy="0"/>
          <a:chOff x="0" y="0"/>
          <a:chExt cx="0" cy="0"/>
        </a:xfrm>
      </p:grpSpPr>
      <p:sp>
        <p:nvSpPr>
          <p:cNvPr id="64" name="Google Shape;64;p15"/>
          <p:cNvSpPr txBox="1">
            <a:spLocks noGrp="1"/>
          </p:cNvSpPr>
          <p:nvPr>
            <p:ph type="title"/>
          </p:nvPr>
        </p:nvSpPr>
        <p:spPr>
          <a:xfrm>
            <a:off x="457200" y="161528"/>
            <a:ext cx="8229600" cy="467121"/>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65" name="Google Shape;65;p15"/>
          <p:cNvSpPr txBox="1">
            <a:spLocks noGrp="1"/>
          </p:cNvSpPr>
          <p:nvPr>
            <p:ph type="body" idx="1"/>
          </p:nvPr>
        </p:nvSpPr>
        <p:spPr>
          <a:xfrm>
            <a:off x="457200" y="612322"/>
            <a:ext cx="8229600" cy="359228"/>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0"/>
              </a:spcBef>
              <a:spcAft>
                <a:spcPts val="0"/>
              </a:spcAft>
              <a:buClr>
                <a:srgbClr val="007FA3"/>
              </a:buClr>
              <a:buSzPts val="2000"/>
              <a:buFont typeface="Arial"/>
              <a:buNone/>
              <a:defRPr sz="2000" b="0" i="0" u="none" strike="noStrike" cap="none">
                <a:solidFill>
                  <a:srgbClr val="007FA3"/>
                </a:solidFill>
                <a:latin typeface="Arial"/>
                <a:ea typeface="Arial"/>
                <a:cs typeface="Arial"/>
                <a:sym typeface="Arial"/>
              </a:defRPr>
            </a:lvl1pPr>
            <a:lvl2pPr marL="914400" marR="0" lvl="1"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2pPr>
            <a:lvl3pPr marL="1371600" marR="0" lvl="2" indent="-228600" algn="l">
              <a:lnSpc>
                <a:spcPct val="100000"/>
              </a:lnSpc>
              <a:spcBef>
                <a:spcPts val="0"/>
              </a:spcBef>
              <a:spcAft>
                <a:spcPts val="0"/>
              </a:spcAft>
              <a:buClr>
                <a:srgbClr val="007FA3"/>
              </a:buClr>
              <a:buSzPts val="2400"/>
              <a:buFont typeface="Noto Sans Symbols"/>
              <a:buNone/>
              <a:defRPr sz="2400" b="0" i="0" u="none" strike="noStrike" cap="none">
                <a:solidFill>
                  <a:schemeClr val="lt1"/>
                </a:solidFill>
                <a:latin typeface="Arial"/>
                <a:ea typeface="Arial"/>
                <a:cs typeface="Arial"/>
                <a:sym typeface="Arial"/>
              </a:defRPr>
            </a:lvl3pPr>
            <a:lvl4pPr marL="1828800" marR="0" lvl="3"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4pPr>
            <a:lvl5pPr marL="2286000" marR="0" lvl="4"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5pPr>
            <a:lvl6pPr marL="2743200" marR="0" lvl="5"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6pPr>
            <a:lvl7pPr marL="3200400" marR="0" lvl="6"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7pPr>
            <a:lvl8pPr marL="3657600" marR="0" lvl="7"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8pPr>
            <a:lvl9pPr marL="4114800" marR="0" lvl="8"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9pPr>
          </a:lstStyle>
          <a:p>
            <a:endParaRPr/>
          </a:p>
        </p:txBody>
      </p:sp>
      <p:sp>
        <p:nvSpPr>
          <p:cNvPr id="66" name="Google Shape;66;p15"/>
          <p:cNvSpPr txBox="1">
            <a:spLocks noGrp="1"/>
          </p:cNvSpPr>
          <p:nvPr>
            <p:ph type="body" idx="2"/>
          </p:nvPr>
        </p:nvSpPr>
        <p:spPr>
          <a:xfrm>
            <a:off x="457200" y="1200150"/>
            <a:ext cx="4397375" cy="3394472"/>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67" name="Google Shape;67;p15"/>
          <p:cNvSpPr txBox="1">
            <a:spLocks noGrp="1"/>
          </p:cNvSpPr>
          <p:nvPr>
            <p:ph type="body" idx="3"/>
          </p:nvPr>
        </p:nvSpPr>
        <p:spPr>
          <a:xfrm>
            <a:off x="5029200" y="1200150"/>
            <a:ext cx="3657600" cy="1119188"/>
          </a:xfrm>
          <a:prstGeom prst="rect">
            <a:avLst/>
          </a:prstGeom>
          <a:noFill/>
          <a:ln>
            <a:noFill/>
          </a:ln>
        </p:spPr>
        <p:txBody>
          <a:bodyPr spcFirstLastPara="1" wrap="square" lIns="91425" tIns="91425" rIns="91425" bIns="91425" anchor="b" anchorCtr="0">
            <a:noAutofit/>
          </a:bodyPr>
          <a:lstStyle>
            <a:lvl1pPr marL="457200" lvl="0" indent="-228600" algn="l">
              <a:lnSpc>
                <a:spcPct val="100000"/>
              </a:lnSpc>
              <a:spcBef>
                <a:spcPts val="1500"/>
              </a:spcBef>
              <a:spcAft>
                <a:spcPts val="0"/>
              </a:spcAft>
              <a:buSzPts val="3000"/>
              <a:buNone/>
              <a:defRPr sz="3000"/>
            </a:lvl1pPr>
            <a:lvl2pPr marL="914400" lvl="1" indent="-228600" algn="l">
              <a:lnSpc>
                <a:spcPct val="100000"/>
              </a:lnSpc>
              <a:spcBef>
                <a:spcPts val="600"/>
              </a:spcBef>
              <a:spcAft>
                <a:spcPts val="0"/>
              </a:spcAft>
              <a:buSzPts val="1600"/>
              <a:buNone/>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68" name="Google Shape;68;p15"/>
          <p:cNvSpPr txBox="1">
            <a:spLocks noGrp="1"/>
          </p:cNvSpPr>
          <p:nvPr>
            <p:ph type="body" idx="4"/>
          </p:nvPr>
        </p:nvSpPr>
        <p:spPr>
          <a:xfrm>
            <a:off x="5029200" y="2439591"/>
            <a:ext cx="3657600" cy="2155031"/>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2200"/>
              <a:buNone/>
              <a:defRPr sz="2200"/>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69" name="Google Shape;69;p15"/>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70" name="Google Shape;70;p15"/>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71" name="Google Shape;71;p15"/>
          <p:cNvSpPr>
            <a:spLocks noGrp="1"/>
          </p:cNvSpPr>
          <p:nvPr>
            <p:ph type="pic" idx="5"/>
          </p:nvPr>
        </p:nvSpPr>
        <p:spPr>
          <a:xfrm>
            <a:off x="457200" y="4800601"/>
            <a:ext cx="1001713" cy="17145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1500"/>
              </a:spcBef>
              <a:spcAft>
                <a:spcPts val="0"/>
              </a:spcAft>
              <a:buClr>
                <a:srgbClr val="007FA3"/>
              </a:buClr>
              <a:buSzPts val="1200"/>
              <a:buFont typeface="Arial"/>
              <a:buNone/>
              <a:defRPr sz="1200" b="0" i="0" u="none" strike="noStrike" cap="none">
                <a:solidFill>
                  <a:schemeClr val="dk1"/>
                </a:solidFill>
                <a:latin typeface="Verdana"/>
                <a:ea typeface="Verdana"/>
                <a:cs typeface="Verdana"/>
                <a:sym typeface="Verdana"/>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72" name="Google Shape;72;p15"/>
          <p:cNvSpPr txBox="1">
            <a:spLocks noGrp="1"/>
          </p:cNvSpPr>
          <p:nvPr>
            <p:ph type="body" idx="6"/>
          </p:nvPr>
        </p:nvSpPr>
        <p:spPr>
          <a:xfrm>
            <a:off x="2097088" y="4800600"/>
            <a:ext cx="6589712" cy="171450"/>
          </a:xfrm>
          <a:prstGeom prst="rect">
            <a:avLst/>
          </a:prstGeom>
          <a:noFill/>
          <a:ln>
            <a:noFill/>
          </a:ln>
        </p:spPr>
        <p:txBody>
          <a:bodyPr spcFirstLastPara="1" wrap="square" lIns="91425" tIns="91425" rIns="91425" bIns="91425" anchor="ctr" anchorCtr="0">
            <a:noAutofit/>
          </a:bodyPr>
          <a:lstStyle>
            <a:lvl1pPr marL="457200" lvl="0" indent="-228600" algn="r">
              <a:lnSpc>
                <a:spcPct val="100000"/>
              </a:lnSpc>
              <a:spcBef>
                <a:spcPts val="1500"/>
              </a:spcBef>
              <a:spcAft>
                <a:spcPts val="0"/>
              </a:spcAft>
              <a:buSzPts val="1200"/>
              <a:buNone/>
              <a:defRPr sz="1200">
                <a:latin typeface="Verdana"/>
                <a:ea typeface="Verdana"/>
                <a:cs typeface="Verdana"/>
                <a:sym typeface="Verdana"/>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3132">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82" name="Google Shape;82;p17"/>
          <p:cNvSpPr txBox="1">
            <a:spLocks noGrp="1"/>
          </p:cNvSpPr>
          <p:nvPr>
            <p:ph type="body" idx="1"/>
          </p:nvPr>
        </p:nvSpPr>
        <p:spPr>
          <a:xfrm>
            <a:off x="457200" y="1081088"/>
            <a:ext cx="8232775" cy="3532476"/>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83" name="Google Shape;83;p17"/>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84" name="Google Shape;84;p17"/>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ntent">
  <p:cSld name="Title and Two Content">
    <p:spTree>
      <p:nvGrpSpPr>
        <p:cNvPr id="1" name="Shape 85"/>
        <p:cNvGrpSpPr/>
        <p:nvPr/>
      </p:nvGrpSpPr>
      <p:grpSpPr>
        <a:xfrm>
          <a:off x="0" y="0"/>
          <a:ext cx="0" cy="0"/>
          <a:chOff x="0" y="0"/>
          <a:chExt cx="0" cy="0"/>
        </a:xfrm>
      </p:grpSpPr>
      <p:sp>
        <p:nvSpPr>
          <p:cNvPr id="86" name="Google Shape;86;p18"/>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87" name="Google Shape;87;p18"/>
          <p:cNvSpPr txBox="1">
            <a:spLocks noGrp="1"/>
          </p:cNvSpPr>
          <p:nvPr>
            <p:ph type="body" idx="1"/>
          </p:nvPr>
        </p:nvSpPr>
        <p:spPr>
          <a:xfrm>
            <a:off x="457200" y="1167245"/>
            <a:ext cx="8229600" cy="1700646"/>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88" name="Google Shape;88;p18"/>
          <p:cNvSpPr txBox="1">
            <a:spLocks noGrp="1"/>
          </p:cNvSpPr>
          <p:nvPr>
            <p:ph type="body" idx="2"/>
          </p:nvPr>
        </p:nvSpPr>
        <p:spPr>
          <a:xfrm>
            <a:off x="457200" y="2978944"/>
            <a:ext cx="8229600" cy="1578769"/>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89" name="Google Shape;89;p18"/>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90" name="Google Shape;90;p18"/>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91"/>
        <p:cNvGrpSpPr/>
        <p:nvPr/>
      </p:nvGrpSpPr>
      <p:grpSpPr>
        <a:xfrm>
          <a:off x="0" y="0"/>
          <a:ext cx="0" cy="0"/>
          <a:chOff x="0" y="0"/>
          <a:chExt cx="0" cy="0"/>
        </a:xfrm>
      </p:grpSpPr>
      <p:sp>
        <p:nvSpPr>
          <p:cNvPr id="92" name="Google Shape;92;p19"/>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93" name="Google Shape;93;p19"/>
          <p:cNvSpPr txBox="1">
            <a:spLocks noGrp="1"/>
          </p:cNvSpPr>
          <p:nvPr>
            <p:ph type="body" idx="1"/>
          </p:nvPr>
        </p:nvSpPr>
        <p:spPr>
          <a:xfrm>
            <a:off x="457201" y="1164431"/>
            <a:ext cx="2595603" cy="332898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94" name="Google Shape;94;p19"/>
          <p:cNvSpPr txBox="1">
            <a:spLocks noGrp="1"/>
          </p:cNvSpPr>
          <p:nvPr>
            <p:ph type="body" idx="2"/>
          </p:nvPr>
        </p:nvSpPr>
        <p:spPr>
          <a:xfrm>
            <a:off x="3274199" y="1164431"/>
            <a:ext cx="2595602" cy="3328988"/>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1500"/>
              </a:spcBef>
              <a:spcAft>
                <a:spcPts val="0"/>
              </a:spcAft>
              <a:buSzPts val="16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95" name="Google Shape;95;p19"/>
          <p:cNvSpPr txBox="1">
            <a:spLocks noGrp="1"/>
          </p:cNvSpPr>
          <p:nvPr>
            <p:ph type="body" idx="3"/>
          </p:nvPr>
        </p:nvSpPr>
        <p:spPr>
          <a:xfrm>
            <a:off x="6091197" y="1164431"/>
            <a:ext cx="2595603" cy="332898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96" name="Google Shape;96;p19"/>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97" name="Google Shape;97;p19"/>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Four Content">
  <p:cSld name="Title and Four Content">
    <p:spTree>
      <p:nvGrpSpPr>
        <p:cNvPr id="1" name="Shape 98"/>
        <p:cNvGrpSpPr/>
        <p:nvPr/>
      </p:nvGrpSpPr>
      <p:grpSpPr>
        <a:xfrm>
          <a:off x="0" y="0"/>
          <a:ext cx="0" cy="0"/>
          <a:chOff x="0" y="0"/>
          <a:chExt cx="0" cy="0"/>
        </a:xfrm>
      </p:grpSpPr>
      <p:sp>
        <p:nvSpPr>
          <p:cNvPr id="99" name="Google Shape;99;p20"/>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100" name="Google Shape;100;p20"/>
          <p:cNvSpPr txBox="1">
            <a:spLocks noGrp="1"/>
          </p:cNvSpPr>
          <p:nvPr>
            <p:ph type="body" idx="1"/>
          </p:nvPr>
        </p:nvSpPr>
        <p:spPr>
          <a:xfrm>
            <a:off x="457200" y="1164431"/>
            <a:ext cx="1885950" cy="3328988"/>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1500"/>
              </a:spcBef>
              <a:spcAft>
                <a:spcPts val="0"/>
              </a:spcAft>
              <a:buSzPts val="16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01" name="Google Shape;101;p20"/>
          <p:cNvSpPr txBox="1">
            <a:spLocks noGrp="1"/>
          </p:cNvSpPr>
          <p:nvPr>
            <p:ph type="body" idx="2"/>
          </p:nvPr>
        </p:nvSpPr>
        <p:spPr>
          <a:xfrm>
            <a:off x="2572593" y="1164431"/>
            <a:ext cx="1885950" cy="332898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02" name="Google Shape;102;p20"/>
          <p:cNvSpPr txBox="1">
            <a:spLocks noGrp="1"/>
          </p:cNvSpPr>
          <p:nvPr>
            <p:ph type="body" idx="3"/>
          </p:nvPr>
        </p:nvSpPr>
        <p:spPr>
          <a:xfrm>
            <a:off x="4687986" y="1164431"/>
            <a:ext cx="1885950" cy="332898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03" name="Google Shape;103;p20"/>
          <p:cNvSpPr txBox="1">
            <a:spLocks noGrp="1"/>
          </p:cNvSpPr>
          <p:nvPr>
            <p:ph type="body" idx="4"/>
          </p:nvPr>
        </p:nvSpPr>
        <p:spPr>
          <a:xfrm>
            <a:off x="6803378" y="1164431"/>
            <a:ext cx="1885950" cy="332898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04" name="Google Shape;104;p20"/>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05" name="Google Shape;105;p20"/>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_Figure + Caption">
  <p:cSld name="1_Figure + Caption">
    <p:spTree>
      <p:nvGrpSpPr>
        <p:cNvPr id="1" name="Shape 106"/>
        <p:cNvGrpSpPr/>
        <p:nvPr/>
      </p:nvGrpSpPr>
      <p:grpSpPr>
        <a:xfrm>
          <a:off x="0" y="0"/>
          <a:ext cx="0" cy="0"/>
          <a:chOff x="0" y="0"/>
          <a:chExt cx="0" cy="0"/>
        </a:xfrm>
      </p:grpSpPr>
      <p:sp>
        <p:nvSpPr>
          <p:cNvPr id="107" name="Google Shape;107;p21"/>
          <p:cNvSpPr txBox="1">
            <a:spLocks noGrp="1"/>
          </p:cNvSpPr>
          <p:nvPr>
            <p:ph type="title"/>
          </p:nvPr>
        </p:nvSpPr>
        <p:spPr>
          <a:xfrm>
            <a:off x="457200" y="171450"/>
            <a:ext cx="8229600" cy="80009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108" name="Google Shape;108;p21"/>
          <p:cNvSpPr>
            <a:spLocks noGrp="1"/>
          </p:cNvSpPr>
          <p:nvPr>
            <p:ph type="pic" idx="2"/>
          </p:nvPr>
        </p:nvSpPr>
        <p:spPr>
          <a:xfrm>
            <a:off x="457200" y="1134666"/>
            <a:ext cx="8232775" cy="2563415"/>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15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09" name="Google Shape;109;p21"/>
          <p:cNvSpPr txBox="1">
            <a:spLocks noGrp="1"/>
          </p:cNvSpPr>
          <p:nvPr>
            <p:ph type="body" idx="1"/>
          </p:nvPr>
        </p:nvSpPr>
        <p:spPr>
          <a:xfrm>
            <a:off x="457200" y="3788228"/>
            <a:ext cx="8229600" cy="763775"/>
          </a:xfrm>
          <a:prstGeom prst="rect">
            <a:avLst/>
          </a:prstGeom>
          <a:noFill/>
          <a:ln>
            <a:noFill/>
          </a:ln>
        </p:spPr>
        <p:txBody>
          <a:bodyPr spcFirstLastPara="1" wrap="square" lIns="91425" tIns="91425" rIns="91425" bIns="91425" anchor="b" anchorCtr="0">
            <a:noAutofit/>
          </a:bodyPr>
          <a:lstStyle>
            <a:lvl1pPr marL="457200" marR="0" lvl="0" indent="-228600" algn="l">
              <a:lnSpc>
                <a:spcPct val="100000"/>
              </a:lnSpc>
              <a:spcBef>
                <a:spcPts val="0"/>
              </a:spcBef>
              <a:spcAft>
                <a:spcPts val="0"/>
              </a:spcAft>
              <a:buClr>
                <a:srgbClr val="007FA3"/>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2pPr>
            <a:lvl3pPr marL="1371600" marR="0" lvl="2" indent="-228600" algn="l">
              <a:lnSpc>
                <a:spcPct val="100000"/>
              </a:lnSpc>
              <a:spcBef>
                <a:spcPts val="0"/>
              </a:spcBef>
              <a:spcAft>
                <a:spcPts val="0"/>
              </a:spcAft>
              <a:buClr>
                <a:srgbClr val="007FA3"/>
              </a:buClr>
              <a:buSzPts val="1600"/>
              <a:buFont typeface="Noto Sans Symbols"/>
              <a:buNone/>
              <a:defRPr sz="1600" b="0" i="0" u="none" strike="noStrike" cap="none">
                <a:solidFill>
                  <a:schemeClr val="dk1"/>
                </a:solidFill>
                <a:latin typeface="Arial"/>
                <a:ea typeface="Arial"/>
                <a:cs typeface="Arial"/>
                <a:sym typeface="Arial"/>
              </a:defRPr>
            </a:lvl3pPr>
            <a:lvl4pPr marL="1828800" marR="0" lvl="3"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4pPr>
            <a:lvl5pPr marL="2286000" marR="0" lvl="4"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5pPr>
            <a:lvl6pPr marL="2743200" marR="0" lvl="5"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6pPr>
            <a:lvl7pPr marL="3200400" marR="0" lvl="6"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7pPr>
            <a:lvl8pPr marL="3657600" marR="0" lvl="7"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8pPr>
            <a:lvl9pPr marL="4114800" marR="0" lvl="8"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9pPr>
          </a:lstStyle>
          <a:p>
            <a:endParaRPr/>
          </a:p>
        </p:txBody>
      </p:sp>
      <p:sp>
        <p:nvSpPr>
          <p:cNvPr id="110" name="Google Shape;110;p21"/>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11" name="Google Shape;111;p21"/>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2_Figure + Caption">
  <p:cSld name="2_Figure + Caption">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600"/>
              <a:buNone/>
              <a:defRPr sz="3600">
                <a:latin typeface="Arial"/>
                <a:ea typeface="Arial"/>
                <a:cs typeface="Arial"/>
                <a:sym typeface="Arial"/>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114" name="Google Shape;114;p22"/>
          <p:cNvSpPr txBox="1">
            <a:spLocks noGrp="1"/>
          </p:cNvSpPr>
          <p:nvPr>
            <p:ph type="body" idx="1"/>
          </p:nvPr>
        </p:nvSpPr>
        <p:spPr>
          <a:xfrm>
            <a:off x="457200" y="1110853"/>
            <a:ext cx="4484688" cy="2815828"/>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1500"/>
              </a:spcBef>
              <a:spcAft>
                <a:spcPts val="0"/>
              </a:spcAft>
              <a:buSzPts val="16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15" name="Google Shape;115;p22"/>
          <p:cNvSpPr txBox="1">
            <a:spLocks noGrp="1"/>
          </p:cNvSpPr>
          <p:nvPr>
            <p:ph type="body" idx="2"/>
          </p:nvPr>
        </p:nvSpPr>
        <p:spPr>
          <a:xfrm>
            <a:off x="5048250" y="1110853"/>
            <a:ext cx="3638550" cy="281582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16" name="Google Shape;116;p22"/>
          <p:cNvSpPr txBox="1">
            <a:spLocks noGrp="1"/>
          </p:cNvSpPr>
          <p:nvPr>
            <p:ph type="body" idx="3"/>
          </p:nvPr>
        </p:nvSpPr>
        <p:spPr>
          <a:xfrm>
            <a:off x="457200" y="4007644"/>
            <a:ext cx="8229600" cy="40005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1500"/>
              </a:spcBef>
              <a:spcAft>
                <a:spcPts val="0"/>
              </a:spcAft>
              <a:buSzPts val="16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17" name="Google Shape;117;p22"/>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lvl="0" algn="r">
              <a:lnSpc>
                <a:spcPct val="100000"/>
              </a:lnSpc>
              <a:spcBef>
                <a:spcPts val="0"/>
              </a:spcBef>
              <a:spcAft>
                <a:spcPts val="0"/>
              </a:spcAft>
              <a:buClr>
                <a:schemeClr val="lt1"/>
              </a:buClr>
              <a:buSzPts val="1800"/>
              <a:buNone/>
              <a:defRPr/>
            </a:lvl1pPr>
            <a:lvl2pPr lvl="1" algn="l">
              <a:lnSpc>
                <a:spcPct val="100000"/>
              </a:lnSpc>
              <a:spcBef>
                <a:spcPts val="0"/>
              </a:spcBef>
              <a:spcAft>
                <a:spcPts val="0"/>
              </a:spcAft>
              <a:buClr>
                <a:schemeClr val="dk1"/>
              </a:buClr>
              <a:buSzPts val="1800"/>
              <a:buNone/>
              <a:defRPr/>
            </a:lvl2pPr>
            <a:lvl3pPr lvl="2" algn="l">
              <a:lnSpc>
                <a:spcPct val="100000"/>
              </a:lnSpc>
              <a:spcBef>
                <a:spcPts val="0"/>
              </a:spcBef>
              <a:spcAft>
                <a:spcPts val="0"/>
              </a:spcAft>
              <a:buClr>
                <a:schemeClr val="dk1"/>
              </a:buClr>
              <a:buSzPts val="1800"/>
              <a:buNone/>
              <a:defRPr/>
            </a:lvl3pPr>
            <a:lvl4pPr lvl="3" algn="l">
              <a:lnSpc>
                <a:spcPct val="100000"/>
              </a:lnSpc>
              <a:spcBef>
                <a:spcPts val="0"/>
              </a:spcBef>
              <a:spcAft>
                <a:spcPts val="0"/>
              </a:spcAft>
              <a:buClr>
                <a:schemeClr val="dk1"/>
              </a:buClr>
              <a:buSzPts val="1800"/>
              <a:buNone/>
              <a:defRPr/>
            </a:lvl4pPr>
            <a:lvl5pPr lvl="4" algn="l">
              <a:lnSpc>
                <a:spcPct val="100000"/>
              </a:lnSpc>
              <a:spcBef>
                <a:spcPts val="0"/>
              </a:spcBef>
              <a:spcAft>
                <a:spcPts val="0"/>
              </a:spcAft>
              <a:buClr>
                <a:schemeClr val="dk1"/>
              </a:buClr>
              <a:buSzPts val="1800"/>
              <a:buNone/>
              <a:defRPr/>
            </a:lvl5pPr>
            <a:lvl6pPr lvl="5" algn="l">
              <a:lnSpc>
                <a:spcPct val="100000"/>
              </a:lnSpc>
              <a:spcBef>
                <a:spcPts val="0"/>
              </a:spcBef>
              <a:spcAft>
                <a:spcPts val="0"/>
              </a:spcAft>
              <a:buClr>
                <a:schemeClr val="dk1"/>
              </a:buClr>
              <a:buSzPts val="1800"/>
              <a:buNone/>
              <a:defRPr/>
            </a:lvl6pPr>
            <a:lvl7pPr lvl="6" algn="l">
              <a:lnSpc>
                <a:spcPct val="100000"/>
              </a:lnSpc>
              <a:spcBef>
                <a:spcPts val="0"/>
              </a:spcBef>
              <a:spcAft>
                <a:spcPts val="0"/>
              </a:spcAft>
              <a:buClr>
                <a:schemeClr val="dk1"/>
              </a:buClr>
              <a:buSzPts val="1800"/>
              <a:buNone/>
              <a:defRPr/>
            </a:lvl7pPr>
            <a:lvl8pPr lvl="7" algn="l">
              <a:lnSpc>
                <a:spcPct val="100000"/>
              </a:lnSpc>
              <a:spcBef>
                <a:spcPts val="0"/>
              </a:spcBef>
              <a:spcAft>
                <a:spcPts val="0"/>
              </a:spcAft>
              <a:buClr>
                <a:schemeClr val="dk1"/>
              </a:buClr>
              <a:buSzPts val="1800"/>
              <a:buNone/>
              <a:defRPr/>
            </a:lvl8pPr>
            <a:lvl9pPr lvl="8" algn="l">
              <a:lnSpc>
                <a:spcPct val="100000"/>
              </a:lnSpc>
              <a:spcBef>
                <a:spcPts val="0"/>
              </a:spcBef>
              <a:spcAft>
                <a:spcPts val="0"/>
              </a:spcAft>
              <a:buClr>
                <a:schemeClr val="dk1"/>
              </a:buClr>
              <a:buSzPts val="1800"/>
              <a:buNone/>
              <a:defRPr/>
            </a:lvl9pPr>
          </a:lstStyle>
          <a:p>
            <a:endParaRPr/>
          </a:p>
        </p:txBody>
      </p:sp>
      <p:sp>
        <p:nvSpPr>
          <p:cNvPr id="118" name="Google Shape;118;p22"/>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Label Layout 1">
  <p:cSld name="Label Layout 1">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600"/>
              <a:buNone/>
              <a:defRPr sz="3600">
                <a:latin typeface="Arial"/>
                <a:ea typeface="Arial"/>
                <a:cs typeface="Arial"/>
                <a:sym typeface="Arial"/>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121" name="Google Shape;121;p23"/>
          <p:cNvSpPr txBox="1">
            <a:spLocks noGrp="1"/>
          </p:cNvSpPr>
          <p:nvPr>
            <p:ph type="body" idx="1"/>
          </p:nvPr>
        </p:nvSpPr>
        <p:spPr>
          <a:xfrm>
            <a:off x="2982913" y="3269456"/>
            <a:ext cx="3482975" cy="450056"/>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2" name="Google Shape;122;p23"/>
          <p:cNvSpPr>
            <a:spLocks noGrp="1"/>
          </p:cNvSpPr>
          <p:nvPr>
            <p:ph type="pic" idx="2"/>
          </p:nvPr>
        </p:nvSpPr>
        <p:spPr>
          <a:xfrm>
            <a:off x="2982912" y="1260872"/>
            <a:ext cx="3482975" cy="1919288"/>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150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3" name="Google Shape;123;p23"/>
          <p:cNvSpPr txBox="1">
            <a:spLocks noGrp="1"/>
          </p:cNvSpPr>
          <p:nvPr>
            <p:ph type="body" idx="3"/>
          </p:nvPr>
        </p:nvSpPr>
        <p:spPr>
          <a:xfrm>
            <a:off x="808109" y="1260872"/>
            <a:ext cx="1220716" cy="470296"/>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4" name="Google Shape;124;p23"/>
          <p:cNvSpPr txBox="1">
            <a:spLocks noGrp="1"/>
          </p:cNvSpPr>
          <p:nvPr>
            <p:ph type="body" idx="4"/>
          </p:nvPr>
        </p:nvSpPr>
        <p:spPr>
          <a:xfrm>
            <a:off x="808109" y="1985368"/>
            <a:ext cx="1206500" cy="470296"/>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5" name="Google Shape;125;p23"/>
          <p:cNvSpPr txBox="1">
            <a:spLocks noGrp="1"/>
          </p:cNvSpPr>
          <p:nvPr>
            <p:ph type="body" idx="5"/>
          </p:nvPr>
        </p:nvSpPr>
        <p:spPr>
          <a:xfrm>
            <a:off x="808109" y="2709863"/>
            <a:ext cx="1206500" cy="470296"/>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6" name="Google Shape;126;p23"/>
          <p:cNvSpPr txBox="1">
            <a:spLocks noGrp="1"/>
          </p:cNvSpPr>
          <p:nvPr>
            <p:ph type="body" idx="6"/>
          </p:nvPr>
        </p:nvSpPr>
        <p:spPr>
          <a:xfrm>
            <a:off x="7381874" y="1260872"/>
            <a:ext cx="1304925" cy="470296"/>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7" name="Google Shape;127;p23"/>
          <p:cNvSpPr txBox="1">
            <a:spLocks noGrp="1"/>
          </p:cNvSpPr>
          <p:nvPr>
            <p:ph type="body" idx="7"/>
          </p:nvPr>
        </p:nvSpPr>
        <p:spPr>
          <a:xfrm>
            <a:off x="7381874" y="1988693"/>
            <a:ext cx="1304925" cy="463647"/>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8" name="Google Shape;128;p23"/>
          <p:cNvSpPr txBox="1">
            <a:spLocks noGrp="1"/>
          </p:cNvSpPr>
          <p:nvPr>
            <p:ph type="body" idx="8"/>
          </p:nvPr>
        </p:nvSpPr>
        <p:spPr>
          <a:xfrm>
            <a:off x="7381874" y="2709863"/>
            <a:ext cx="1304925" cy="470297"/>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9" name="Google Shape;129;p23"/>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lvl="0" algn="r">
              <a:lnSpc>
                <a:spcPct val="100000"/>
              </a:lnSpc>
              <a:spcBef>
                <a:spcPts val="0"/>
              </a:spcBef>
              <a:spcAft>
                <a:spcPts val="0"/>
              </a:spcAft>
              <a:buClr>
                <a:schemeClr val="lt1"/>
              </a:buClr>
              <a:buSzPts val="1800"/>
              <a:buNone/>
              <a:defRPr/>
            </a:lvl1pPr>
            <a:lvl2pPr lvl="1" algn="l">
              <a:lnSpc>
                <a:spcPct val="100000"/>
              </a:lnSpc>
              <a:spcBef>
                <a:spcPts val="0"/>
              </a:spcBef>
              <a:spcAft>
                <a:spcPts val="0"/>
              </a:spcAft>
              <a:buClr>
                <a:schemeClr val="dk1"/>
              </a:buClr>
              <a:buSzPts val="1800"/>
              <a:buNone/>
              <a:defRPr/>
            </a:lvl2pPr>
            <a:lvl3pPr lvl="2" algn="l">
              <a:lnSpc>
                <a:spcPct val="100000"/>
              </a:lnSpc>
              <a:spcBef>
                <a:spcPts val="0"/>
              </a:spcBef>
              <a:spcAft>
                <a:spcPts val="0"/>
              </a:spcAft>
              <a:buClr>
                <a:schemeClr val="dk1"/>
              </a:buClr>
              <a:buSzPts val="1800"/>
              <a:buNone/>
              <a:defRPr/>
            </a:lvl3pPr>
            <a:lvl4pPr lvl="3" algn="l">
              <a:lnSpc>
                <a:spcPct val="100000"/>
              </a:lnSpc>
              <a:spcBef>
                <a:spcPts val="0"/>
              </a:spcBef>
              <a:spcAft>
                <a:spcPts val="0"/>
              </a:spcAft>
              <a:buClr>
                <a:schemeClr val="dk1"/>
              </a:buClr>
              <a:buSzPts val="1800"/>
              <a:buNone/>
              <a:defRPr/>
            </a:lvl4pPr>
            <a:lvl5pPr lvl="4" algn="l">
              <a:lnSpc>
                <a:spcPct val="100000"/>
              </a:lnSpc>
              <a:spcBef>
                <a:spcPts val="0"/>
              </a:spcBef>
              <a:spcAft>
                <a:spcPts val="0"/>
              </a:spcAft>
              <a:buClr>
                <a:schemeClr val="dk1"/>
              </a:buClr>
              <a:buSzPts val="1800"/>
              <a:buNone/>
              <a:defRPr/>
            </a:lvl5pPr>
            <a:lvl6pPr lvl="5" algn="l">
              <a:lnSpc>
                <a:spcPct val="100000"/>
              </a:lnSpc>
              <a:spcBef>
                <a:spcPts val="0"/>
              </a:spcBef>
              <a:spcAft>
                <a:spcPts val="0"/>
              </a:spcAft>
              <a:buClr>
                <a:schemeClr val="dk1"/>
              </a:buClr>
              <a:buSzPts val="1800"/>
              <a:buNone/>
              <a:defRPr/>
            </a:lvl6pPr>
            <a:lvl7pPr lvl="6" algn="l">
              <a:lnSpc>
                <a:spcPct val="100000"/>
              </a:lnSpc>
              <a:spcBef>
                <a:spcPts val="0"/>
              </a:spcBef>
              <a:spcAft>
                <a:spcPts val="0"/>
              </a:spcAft>
              <a:buClr>
                <a:schemeClr val="dk1"/>
              </a:buClr>
              <a:buSzPts val="1800"/>
              <a:buNone/>
              <a:defRPr/>
            </a:lvl7pPr>
            <a:lvl8pPr lvl="7" algn="l">
              <a:lnSpc>
                <a:spcPct val="100000"/>
              </a:lnSpc>
              <a:spcBef>
                <a:spcPts val="0"/>
              </a:spcBef>
              <a:spcAft>
                <a:spcPts val="0"/>
              </a:spcAft>
              <a:buClr>
                <a:schemeClr val="dk1"/>
              </a:buClr>
              <a:buSzPts val="1800"/>
              <a:buNone/>
              <a:defRPr/>
            </a:lvl8pPr>
            <a:lvl9pPr lvl="8" algn="l">
              <a:lnSpc>
                <a:spcPct val="100000"/>
              </a:lnSpc>
              <a:spcBef>
                <a:spcPts val="0"/>
              </a:spcBef>
              <a:spcAft>
                <a:spcPts val="0"/>
              </a:spcAft>
              <a:buClr>
                <a:schemeClr val="dk1"/>
              </a:buClr>
              <a:buSzPts val="1800"/>
              <a:buNone/>
              <a:defRPr/>
            </a:lvl9pPr>
          </a:lstStyle>
          <a:p>
            <a:endParaRPr/>
          </a:p>
        </p:txBody>
      </p:sp>
      <p:sp>
        <p:nvSpPr>
          <p:cNvPr id="130" name="Google Shape;130;p23"/>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Label Layout 2">
  <p:cSld name="Label Layout 2">
    <p:spTree>
      <p:nvGrpSpPr>
        <p:cNvPr id="1" name="Shape 131"/>
        <p:cNvGrpSpPr/>
        <p:nvPr/>
      </p:nvGrpSpPr>
      <p:grpSpPr>
        <a:xfrm>
          <a:off x="0" y="0"/>
          <a:ext cx="0" cy="0"/>
          <a:chOff x="0" y="0"/>
          <a:chExt cx="0" cy="0"/>
        </a:xfrm>
      </p:grpSpPr>
      <p:sp>
        <p:nvSpPr>
          <p:cNvPr id="132" name="Google Shape;132;p24"/>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600"/>
              <a:buNone/>
              <a:defRPr sz="3600">
                <a:latin typeface="Arial"/>
                <a:ea typeface="Arial"/>
                <a:cs typeface="Arial"/>
                <a:sym typeface="Arial"/>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133" name="Google Shape;133;p24"/>
          <p:cNvSpPr txBox="1">
            <a:spLocks noGrp="1"/>
          </p:cNvSpPr>
          <p:nvPr>
            <p:ph type="body" idx="1"/>
          </p:nvPr>
        </p:nvSpPr>
        <p:spPr>
          <a:xfrm>
            <a:off x="457201" y="3294460"/>
            <a:ext cx="2107323" cy="378619"/>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34" name="Google Shape;134;p24"/>
          <p:cNvSpPr>
            <a:spLocks noGrp="1"/>
          </p:cNvSpPr>
          <p:nvPr>
            <p:ph type="pic" idx="2"/>
          </p:nvPr>
        </p:nvSpPr>
        <p:spPr>
          <a:xfrm>
            <a:off x="457200" y="1363266"/>
            <a:ext cx="2107324" cy="1789509"/>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150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35" name="Google Shape;135;p24"/>
          <p:cNvSpPr txBox="1">
            <a:spLocks noGrp="1"/>
          </p:cNvSpPr>
          <p:nvPr>
            <p:ph type="body" idx="3"/>
          </p:nvPr>
        </p:nvSpPr>
        <p:spPr>
          <a:xfrm>
            <a:off x="2774622" y="1346210"/>
            <a:ext cx="1534619" cy="443891"/>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36" name="Google Shape;136;p24"/>
          <p:cNvSpPr txBox="1">
            <a:spLocks noGrp="1"/>
          </p:cNvSpPr>
          <p:nvPr>
            <p:ph type="body" idx="4"/>
          </p:nvPr>
        </p:nvSpPr>
        <p:spPr>
          <a:xfrm>
            <a:off x="2774622" y="2030611"/>
            <a:ext cx="1534619" cy="454819"/>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37" name="Google Shape;137;p24"/>
          <p:cNvSpPr txBox="1">
            <a:spLocks noGrp="1"/>
          </p:cNvSpPr>
          <p:nvPr>
            <p:ph type="body" idx="5"/>
          </p:nvPr>
        </p:nvSpPr>
        <p:spPr>
          <a:xfrm>
            <a:off x="2774622" y="2697956"/>
            <a:ext cx="1534619" cy="454819"/>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38" name="Google Shape;138;p24"/>
          <p:cNvSpPr txBox="1">
            <a:spLocks noGrp="1"/>
          </p:cNvSpPr>
          <p:nvPr>
            <p:ph type="body" idx="6"/>
          </p:nvPr>
        </p:nvSpPr>
        <p:spPr>
          <a:xfrm>
            <a:off x="4931596" y="3260579"/>
            <a:ext cx="2107323" cy="378619"/>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39" name="Google Shape;139;p24"/>
          <p:cNvSpPr>
            <a:spLocks noGrp="1"/>
          </p:cNvSpPr>
          <p:nvPr>
            <p:ph type="pic" idx="7"/>
          </p:nvPr>
        </p:nvSpPr>
        <p:spPr>
          <a:xfrm>
            <a:off x="4931596" y="1354903"/>
            <a:ext cx="2107323" cy="1797873"/>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150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40" name="Google Shape;140;p24"/>
          <p:cNvSpPr txBox="1">
            <a:spLocks noGrp="1"/>
          </p:cNvSpPr>
          <p:nvPr>
            <p:ph type="body" idx="8"/>
          </p:nvPr>
        </p:nvSpPr>
        <p:spPr>
          <a:xfrm>
            <a:off x="7304580" y="1346210"/>
            <a:ext cx="1534619" cy="456393"/>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41" name="Google Shape;141;p24"/>
          <p:cNvSpPr txBox="1">
            <a:spLocks noGrp="1"/>
          </p:cNvSpPr>
          <p:nvPr>
            <p:ph type="body" idx="9"/>
          </p:nvPr>
        </p:nvSpPr>
        <p:spPr>
          <a:xfrm>
            <a:off x="7304579" y="2030611"/>
            <a:ext cx="1534619" cy="456393"/>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42" name="Google Shape;142;p24"/>
          <p:cNvSpPr txBox="1">
            <a:spLocks noGrp="1"/>
          </p:cNvSpPr>
          <p:nvPr>
            <p:ph type="body" idx="13"/>
          </p:nvPr>
        </p:nvSpPr>
        <p:spPr>
          <a:xfrm>
            <a:off x="7304579" y="2684863"/>
            <a:ext cx="1534620" cy="456393"/>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43" name="Google Shape;143;p24"/>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lvl="0" algn="r">
              <a:lnSpc>
                <a:spcPct val="100000"/>
              </a:lnSpc>
              <a:spcBef>
                <a:spcPts val="0"/>
              </a:spcBef>
              <a:spcAft>
                <a:spcPts val="0"/>
              </a:spcAft>
              <a:buClr>
                <a:schemeClr val="lt1"/>
              </a:buClr>
              <a:buSzPts val="1800"/>
              <a:buNone/>
              <a:defRPr/>
            </a:lvl1pPr>
            <a:lvl2pPr lvl="1" algn="l">
              <a:lnSpc>
                <a:spcPct val="100000"/>
              </a:lnSpc>
              <a:spcBef>
                <a:spcPts val="0"/>
              </a:spcBef>
              <a:spcAft>
                <a:spcPts val="0"/>
              </a:spcAft>
              <a:buClr>
                <a:schemeClr val="dk1"/>
              </a:buClr>
              <a:buSzPts val="1800"/>
              <a:buNone/>
              <a:defRPr/>
            </a:lvl2pPr>
            <a:lvl3pPr lvl="2" algn="l">
              <a:lnSpc>
                <a:spcPct val="100000"/>
              </a:lnSpc>
              <a:spcBef>
                <a:spcPts val="0"/>
              </a:spcBef>
              <a:spcAft>
                <a:spcPts val="0"/>
              </a:spcAft>
              <a:buClr>
                <a:schemeClr val="dk1"/>
              </a:buClr>
              <a:buSzPts val="1800"/>
              <a:buNone/>
              <a:defRPr/>
            </a:lvl3pPr>
            <a:lvl4pPr lvl="3" algn="l">
              <a:lnSpc>
                <a:spcPct val="100000"/>
              </a:lnSpc>
              <a:spcBef>
                <a:spcPts val="0"/>
              </a:spcBef>
              <a:spcAft>
                <a:spcPts val="0"/>
              </a:spcAft>
              <a:buClr>
                <a:schemeClr val="dk1"/>
              </a:buClr>
              <a:buSzPts val="1800"/>
              <a:buNone/>
              <a:defRPr/>
            </a:lvl4pPr>
            <a:lvl5pPr lvl="4" algn="l">
              <a:lnSpc>
                <a:spcPct val="100000"/>
              </a:lnSpc>
              <a:spcBef>
                <a:spcPts val="0"/>
              </a:spcBef>
              <a:spcAft>
                <a:spcPts val="0"/>
              </a:spcAft>
              <a:buClr>
                <a:schemeClr val="dk1"/>
              </a:buClr>
              <a:buSzPts val="1800"/>
              <a:buNone/>
              <a:defRPr/>
            </a:lvl5pPr>
            <a:lvl6pPr lvl="5" algn="l">
              <a:lnSpc>
                <a:spcPct val="100000"/>
              </a:lnSpc>
              <a:spcBef>
                <a:spcPts val="0"/>
              </a:spcBef>
              <a:spcAft>
                <a:spcPts val="0"/>
              </a:spcAft>
              <a:buClr>
                <a:schemeClr val="dk1"/>
              </a:buClr>
              <a:buSzPts val="1800"/>
              <a:buNone/>
              <a:defRPr/>
            </a:lvl6pPr>
            <a:lvl7pPr lvl="6" algn="l">
              <a:lnSpc>
                <a:spcPct val="100000"/>
              </a:lnSpc>
              <a:spcBef>
                <a:spcPts val="0"/>
              </a:spcBef>
              <a:spcAft>
                <a:spcPts val="0"/>
              </a:spcAft>
              <a:buClr>
                <a:schemeClr val="dk1"/>
              </a:buClr>
              <a:buSzPts val="1800"/>
              <a:buNone/>
              <a:defRPr/>
            </a:lvl7pPr>
            <a:lvl8pPr lvl="7" algn="l">
              <a:lnSpc>
                <a:spcPct val="100000"/>
              </a:lnSpc>
              <a:spcBef>
                <a:spcPts val="0"/>
              </a:spcBef>
              <a:spcAft>
                <a:spcPts val="0"/>
              </a:spcAft>
              <a:buClr>
                <a:schemeClr val="dk1"/>
              </a:buClr>
              <a:buSzPts val="1800"/>
              <a:buNone/>
              <a:defRPr/>
            </a:lvl8pPr>
            <a:lvl9pPr lvl="8" algn="l">
              <a:lnSpc>
                <a:spcPct val="100000"/>
              </a:lnSpc>
              <a:spcBef>
                <a:spcPts val="0"/>
              </a:spcBef>
              <a:spcAft>
                <a:spcPts val="0"/>
              </a:spcAft>
              <a:buClr>
                <a:schemeClr val="dk1"/>
              </a:buClr>
              <a:buSzPts val="1800"/>
              <a:buNone/>
              <a:defRPr/>
            </a:lvl9pPr>
          </a:lstStyle>
          <a:p>
            <a:endParaRPr/>
          </a:p>
        </p:txBody>
      </p:sp>
      <p:sp>
        <p:nvSpPr>
          <p:cNvPr id="144" name="Google Shape;144;p24"/>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Three Content">
  <p:cSld name="Title and Three Content">
    <p:spTree>
      <p:nvGrpSpPr>
        <p:cNvPr id="1" name="Shape 145"/>
        <p:cNvGrpSpPr/>
        <p:nvPr/>
      </p:nvGrpSpPr>
      <p:grpSpPr>
        <a:xfrm>
          <a:off x="0" y="0"/>
          <a:ext cx="0" cy="0"/>
          <a:chOff x="0" y="0"/>
          <a:chExt cx="0" cy="0"/>
        </a:xfrm>
      </p:grpSpPr>
      <p:sp>
        <p:nvSpPr>
          <p:cNvPr id="146" name="Google Shape;146;p25"/>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147" name="Google Shape;147;p25"/>
          <p:cNvSpPr txBox="1">
            <a:spLocks noGrp="1"/>
          </p:cNvSpPr>
          <p:nvPr>
            <p:ph type="body" idx="1"/>
          </p:nvPr>
        </p:nvSpPr>
        <p:spPr>
          <a:xfrm>
            <a:off x="457200" y="1167245"/>
            <a:ext cx="3635375" cy="3390467"/>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48" name="Google Shape;148;p25"/>
          <p:cNvSpPr txBox="1">
            <a:spLocks noGrp="1"/>
          </p:cNvSpPr>
          <p:nvPr>
            <p:ph type="body" idx="2"/>
          </p:nvPr>
        </p:nvSpPr>
        <p:spPr>
          <a:xfrm>
            <a:off x="4234542" y="1167245"/>
            <a:ext cx="4452257" cy="1700646"/>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49" name="Google Shape;149;p25"/>
          <p:cNvSpPr txBox="1">
            <a:spLocks noGrp="1"/>
          </p:cNvSpPr>
          <p:nvPr>
            <p:ph type="body" idx="3"/>
          </p:nvPr>
        </p:nvSpPr>
        <p:spPr>
          <a:xfrm>
            <a:off x="4234542" y="2978944"/>
            <a:ext cx="4452258" cy="1578769"/>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50" name="Google Shape;150;p25"/>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51" name="Google Shape;151;p25"/>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8"/>
        <p:cNvGrpSpPr/>
        <p:nvPr/>
      </p:nvGrpSpPr>
      <p:grpSpPr>
        <a:xfrm>
          <a:off x="0" y="0"/>
          <a:ext cx="0" cy="0"/>
          <a:chOff x="0" y="0"/>
          <a:chExt cx="0" cy="0"/>
        </a:xfrm>
      </p:grpSpPr>
      <p:sp>
        <p:nvSpPr>
          <p:cNvPr id="159" name="Google Shape;159;p27"/>
          <p:cNvSpPr txBox="1">
            <a:spLocks noGrp="1"/>
          </p:cNvSpPr>
          <p:nvPr>
            <p:ph type="title"/>
          </p:nvPr>
        </p:nvSpPr>
        <p:spPr>
          <a:xfrm>
            <a:off x="685800" y="1085850"/>
            <a:ext cx="7772400" cy="1614488"/>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160" name="Google Shape;160;p27"/>
          <p:cNvSpPr txBox="1">
            <a:spLocks noGrp="1"/>
          </p:cNvSpPr>
          <p:nvPr>
            <p:ph type="body" idx="1"/>
          </p:nvPr>
        </p:nvSpPr>
        <p:spPr>
          <a:xfrm>
            <a:off x="674687" y="2971800"/>
            <a:ext cx="7794626" cy="1314450"/>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0"/>
              </a:spcBef>
              <a:spcAft>
                <a:spcPts val="0"/>
              </a:spcAft>
              <a:buClr>
                <a:srgbClr val="007FA3"/>
              </a:buClr>
              <a:buSzPts val="1600"/>
              <a:buFont typeface="Arial"/>
              <a:buNone/>
              <a:defRPr sz="1600" b="0" i="0" u="none" strike="noStrike" cap="none">
                <a:solidFill>
                  <a:srgbClr val="007FA3"/>
                </a:solidFill>
                <a:latin typeface="Arial"/>
                <a:ea typeface="Arial"/>
                <a:cs typeface="Arial"/>
                <a:sym typeface="Arial"/>
              </a:defRPr>
            </a:lvl1pPr>
            <a:lvl2pPr marL="914400" marR="0" lvl="1" indent="-228600" algn="l">
              <a:lnSpc>
                <a:spcPct val="100000"/>
              </a:lnSpc>
              <a:spcBef>
                <a:spcPts val="600"/>
              </a:spcBef>
              <a:spcAft>
                <a:spcPts val="0"/>
              </a:spcAft>
              <a:buClr>
                <a:srgbClr val="007FA3"/>
              </a:buClr>
              <a:buSzPts val="1800"/>
              <a:buFont typeface="Arial"/>
              <a:buNone/>
              <a:defRPr sz="1800" b="0" i="0" u="none" strike="noStrike" cap="none">
                <a:solidFill>
                  <a:srgbClr val="888888"/>
                </a:solidFill>
                <a:latin typeface="Arial"/>
                <a:ea typeface="Arial"/>
                <a:cs typeface="Arial"/>
                <a:sym typeface="Arial"/>
              </a:defRPr>
            </a:lvl2pPr>
            <a:lvl3pPr marL="1371600" marR="0" lvl="2" indent="-228600" algn="l">
              <a:lnSpc>
                <a:spcPct val="100000"/>
              </a:lnSpc>
              <a:spcBef>
                <a:spcPts val="600"/>
              </a:spcBef>
              <a:spcAft>
                <a:spcPts val="0"/>
              </a:spcAft>
              <a:buClr>
                <a:srgbClr val="007FA3"/>
              </a:buClr>
              <a:buSzPts val="1600"/>
              <a:buFont typeface="Noto Sans Symbols"/>
              <a:buNone/>
              <a:defRPr sz="1600" b="0" i="0" u="none" strike="noStrike" cap="none">
                <a:solidFill>
                  <a:srgbClr val="888888"/>
                </a:solidFill>
                <a:latin typeface="Arial"/>
                <a:ea typeface="Arial"/>
                <a:cs typeface="Arial"/>
                <a:sym typeface="Arial"/>
              </a:defRPr>
            </a:lvl3pPr>
            <a:lvl4pPr marL="1828800" marR="0" lvl="3" indent="-228600" algn="l">
              <a:lnSpc>
                <a:spcPct val="100000"/>
              </a:lnSpc>
              <a:spcBef>
                <a:spcPts val="6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4pPr>
            <a:lvl5pPr marL="2286000" marR="0" lvl="4" indent="-228600" algn="l">
              <a:lnSpc>
                <a:spcPct val="100000"/>
              </a:lnSpc>
              <a:spcBef>
                <a:spcPts val="6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5pPr>
            <a:lvl6pPr marL="2743200" marR="0" lvl="5" indent="-228600" algn="l">
              <a:lnSpc>
                <a:spcPct val="100000"/>
              </a:lnSpc>
              <a:spcBef>
                <a:spcPts val="3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6pPr>
            <a:lvl7pPr marL="3200400" marR="0" lvl="6" indent="-228600" algn="l">
              <a:lnSpc>
                <a:spcPct val="100000"/>
              </a:lnSpc>
              <a:spcBef>
                <a:spcPts val="3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7pPr>
            <a:lvl8pPr marL="3657600" marR="0" lvl="7" indent="-228600" algn="l">
              <a:lnSpc>
                <a:spcPct val="100000"/>
              </a:lnSpc>
              <a:spcBef>
                <a:spcPts val="3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8pPr>
            <a:lvl9pPr marL="4114800" marR="0" lvl="8" indent="-228600" algn="l">
              <a:lnSpc>
                <a:spcPct val="100000"/>
              </a:lnSpc>
              <a:spcBef>
                <a:spcPts val="3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9pPr>
          </a:lstStyle>
          <a:p>
            <a:endParaRPr/>
          </a:p>
        </p:txBody>
      </p:sp>
      <p:sp>
        <p:nvSpPr>
          <p:cNvPr id="161" name="Google Shape;161;p27"/>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62" name="Google Shape;162;p27"/>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sp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sp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sp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sp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sp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sp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sp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sp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sp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sp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image" Target="../media/image1.png"/><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theme" Target="../theme/theme3.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sp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sp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sp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rgbClr val="007FA3"/>
              </a:buClr>
              <a:buSzPts val="3400"/>
              <a:buFont typeface="Times New Roman"/>
              <a:buNone/>
              <a:defRPr sz="3400" b="1" i="0" u="none" strike="noStrike" cap="none">
                <a:solidFill>
                  <a:srgbClr val="007FA3"/>
                </a:solidFill>
                <a:latin typeface="Times New Roman"/>
                <a:ea typeface="Times New Roman"/>
                <a:cs typeface="Times New Roman"/>
                <a:sym typeface="Times New Roman"/>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52" name="Google Shape;52;p13"/>
          <p:cNvSpPr txBox="1">
            <a:spLocks noGrp="1"/>
          </p:cNvSpPr>
          <p:nvPr>
            <p:ph type="body" idx="1"/>
          </p:nvPr>
        </p:nvSpPr>
        <p:spPr>
          <a:xfrm>
            <a:off x="457200" y="1200150"/>
            <a:ext cx="8229600" cy="3321308"/>
          </a:xfrm>
          <a:prstGeom prst="rect">
            <a:avLst/>
          </a:prstGeom>
          <a:noFill/>
          <a:ln>
            <a:noFill/>
          </a:ln>
        </p:spPr>
        <p:txBody>
          <a:bodyPr spcFirstLastPara="1" wrap="square" lIns="91425" tIns="91425" rIns="91425" bIns="91425" anchor="t" anchorCtr="0">
            <a:noAutofit/>
          </a:bodyPr>
          <a:lstStyle>
            <a:lvl1pPr marL="457200" marR="0" lvl="0" indent="-330200" algn="l" rtl="0">
              <a:lnSpc>
                <a:spcPct val="100000"/>
              </a:lnSpc>
              <a:spcBef>
                <a:spcPts val="15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1pPr>
            <a:lvl2pPr marL="914400" marR="0" lvl="1"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L="1371600" marR="0" lvl="2" indent="-330200"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L="1828800" marR="0" lvl="3"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3" name="Google Shape;53;p13"/>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rtl="0">
              <a:lnSpc>
                <a:spcPct val="100000"/>
              </a:lnSpc>
              <a:spcBef>
                <a:spcPts val="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54" name="Google Shape;54;p13"/>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3"/>
        <p:cNvGrpSpPr/>
        <p:nvPr/>
      </p:nvGrpSpPr>
      <p:grpSpPr>
        <a:xfrm>
          <a:off x="0" y="0"/>
          <a:ext cx="0" cy="0"/>
          <a:chOff x="0" y="0"/>
          <a:chExt cx="0" cy="0"/>
        </a:xfrm>
      </p:grpSpPr>
      <p:sp>
        <p:nvSpPr>
          <p:cNvPr id="74" name="Google Shape;74;p16"/>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rgbClr val="007FA3"/>
              </a:buClr>
              <a:buSzPts val="3400"/>
              <a:buFont typeface="Times New Roman"/>
              <a:buNone/>
              <a:defRPr sz="3400" b="1" i="0" u="none" strike="noStrike" cap="none">
                <a:solidFill>
                  <a:srgbClr val="007FA3"/>
                </a:solidFill>
                <a:latin typeface="Times New Roman"/>
                <a:ea typeface="Times New Roman"/>
                <a:cs typeface="Times New Roman"/>
                <a:sym typeface="Times New Roman"/>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75" name="Google Shape;75;p16"/>
          <p:cNvSpPr txBox="1">
            <a:spLocks noGrp="1"/>
          </p:cNvSpPr>
          <p:nvPr>
            <p:ph type="body" idx="1"/>
          </p:nvPr>
        </p:nvSpPr>
        <p:spPr>
          <a:xfrm>
            <a:off x="457200" y="1200150"/>
            <a:ext cx="8229600" cy="3321308"/>
          </a:xfrm>
          <a:prstGeom prst="rect">
            <a:avLst/>
          </a:prstGeom>
          <a:noFill/>
          <a:ln>
            <a:noFill/>
          </a:ln>
        </p:spPr>
        <p:txBody>
          <a:bodyPr spcFirstLastPara="1" wrap="square" lIns="91425" tIns="91425" rIns="91425" bIns="91425" anchor="t" anchorCtr="0">
            <a:noAutofit/>
          </a:bodyPr>
          <a:lstStyle>
            <a:lvl1pPr marL="457200" marR="0" lvl="0" indent="-330200" algn="l" rtl="0">
              <a:lnSpc>
                <a:spcPct val="100000"/>
              </a:lnSpc>
              <a:spcBef>
                <a:spcPts val="15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1pPr>
            <a:lvl2pPr marL="914400" marR="0" lvl="1"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L="1371600" marR="0" lvl="2" indent="-330200"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L="1828800" marR="0" lvl="3"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pic>
        <p:nvPicPr>
          <p:cNvPr id="76" name="Google Shape;76;p16" descr="Pearson Logo"/>
          <p:cNvPicPr preferRelativeResize="0"/>
          <p:nvPr/>
        </p:nvPicPr>
        <p:blipFill rotWithShape="1">
          <a:blip r:embed="rId12">
            <a:alphaModFix/>
          </a:blip>
          <a:srcRect/>
          <a:stretch/>
        </p:blipFill>
        <p:spPr>
          <a:xfrm>
            <a:off x="443972" y="4822282"/>
            <a:ext cx="688499" cy="209935"/>
          </a:xfrm>
          <a:prstGeom prst="rect">
            <a:avLst/>
          </a:prstGeom>
          <a:noFill/>
          <a:ln>
            <a:noFill/>
          </a:ln>
        </p:spPr>
      </p:pic>
      <p:sp>
        <p:nvSpPr>
          <p:cNvPr id="77" name="Google Shape;77;p16"/>
          <p:cNvSpPr txBox="1"/>
          <p:nvPr/>
        </p:nvSpPr>
        <p:spPr>
          <a:xfrm>
            <a:off x="1600200" y="4822008"/>
            <a:ext cx="7162799" cy="15004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Verdana"/>
              <a:buNone/>
            </a:pPr>
            <a:r>
              <a:rPr lang="en" sz="1200" b="0" i="0" u="none" strike="noStrike" cap="none">
                <a:solidFill>
                  <a:srgbClr val="000000"/>
                </a:solidFill>
                <a:latin typeface="Verdana"/>
                <a:ea typeface="Verdana"/>
                <a:cs typeface="Verdana"/>
                <a:sym typeface="Verdana"/>
              </a:rPr>
              <a:t>Copyright © 2021, 2018, 2015 Pearson Education, Inc. All Rights Reserved</a:t>
            </a:r>
            <a:endParaRPr/>
          </a:p>
        </p:txBody>
      </p:sp>
      <p:sp>
        <p:nvSpPr>
          <p:cNvPr id="78" name="Google Shape;78;p16"/>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rtl="0">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79" name="Google Shape;79;p16"/>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1"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17.tif"/><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21.tif"/><Relationship Id="rId2" Type="http://schemas.openxmlformats.org/officeDocument/2006/relationships/image" Target="../media/image20.tif"/><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image" Target="../media/image24.tif"/><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26.tif"/><Relationship Id="rId2" Type="http://schemas.openxmlformats.org/officeDocument/2006/relationships/image" Target="../media/image25.tif"/><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2" Type="http://schemas.openxmlformats.org/officeDocument/2006/relationships/image" Target="../media/image36.tif"/><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image" Target="../media/image37.tif"/><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2" Type="http://schemas.openxmlformats.org/officeDocument/2006/relationships/image" Target="../media/image38.tif"/><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6.png"/><Relationship Id="rId7"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1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8">
            <a:extLst>
              <a:ext uri="{C183D7F6-B498-43B3-948B-1728B52AA6E4}">
                <adec:decorative xmlns:adec="http://schemas.microsoft.com/office/drawing/2017/decorative" val="0"/>
              </a:ext>
            </a:extLst>
          </p:cNvPr>
          <p:cNvSpPr txBox="1">
            <a:spLocks noGrp="1"/>
          </p:cNvSpPr>
          <p:nvPr>
            <p:ph type="title"/>
          </p:nvPr>
        </p:nvSpPr>
        <p:spPr>
          <a:xfrm>
            <a:off x="457200" y="161528"/>
            <a:ext cx="8229600" cy="467121"/>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7FA3"/>
              </a:buClr>
              <a:buSzPts val="3600"/>
              <a:buFont typeface="Times New Roman"/>
              <a:buNone/>
            </a:pPr>
            <a:r>
              <a:rPr lang="en" dirty="0"/>
              <a:t>Fundamentals of Web Development</a:t>
            </a:r>
            <a:endParaRPr dirty="0"/>
          </a:p>
        </p:txBody>
      </p:sp>
      <p:sp>
        <p:nvSpPr>
          <p:cNvPr id="168" name="Google Shape;168;p28"/>
          <p:cNvSpPr txBox="1">
            <a:spLocks noGrp="1"/>
          </p:cNvSpPr>
          <p:nvPr>
            <p:ph type="body" idx="1"/>
          </p:nvPr>
        </p:nvSpPr>
        <p:spPr>
          <a:xfrm>
            <a:off x="457200" y="800098"/>
            <a:ext cx="8229600" cy="87503"/>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7FA3"/>
              </a:buClr>
              <a:buSzPts val="2000"/>
              <a:buFont typeface="Arial"/>
              <a:buNone/>
            </a:pPr>
            <a:r>
              <a:rPr lang="en" dirty="0"/>
              <a:t>Third Edition</a:t>
            </a:r>
            <a:r>
              <a:rPr lang="en-US" dirty="0"/>
              <a:t> by Randy Connolly and Ricardo Hoar</a:t>
            </a:r>
            <a:endParaRPr dirty="0"/>
          </a:p>
        </p:txBody>
      </p:sp>
      <p:sp>
        <p:nvSpPr>
          <p:cNvPr id="169" name="Google Shape;169;p28"/>
          <p:cNvSpPr txBox="1">
            <a:spLocks noGrp="1"/>
          </p:cNvSpPr>
          <p:nvPr>
            <p:ph type="body" idx="3"/>
          </p:nvPr>
        </p:nvSpPr>
        <p:spPr>
          <a:xfrm>
            <a:off x="4572000" y="1200150"/>
            <a:ext cx="4114800" cy="1119188"/>
          </a:xfrm>
          <a:prstGeom prst="rect">
            <a:avLst/>
          </a:prstGeom>
          <a:noFill/>
          <a:ln>
            <a:noFill/>
          </a:ln>
        </p:spPr>
        <p:txBody>
          <a:bodyPr spcFirstLastPara="1" wrap="square" lIns="91425" tIns="91425" rIns="91425" bIns="91425" anchor="b" anchorCtr="0">
            <a:noAutofit/>
          </a:bodyPr>
          <a:lstStyle/>
          <a:p>
            <a:pPr marL="101600" lvl="0" indent="0" algn="ctr" rtl="0">
              <a:lnSpc>
                <a:spcPct val="100000"/>
              </a:lnSpc>
              <a:spcBef>
                <a:spcPts val="0"/>
              </a:spcBef>
              <a:spcAft>
                <a:spcPts val="0"/>
              </a:spcAft>
              <a:buSzPts val="3000"/>
              <a:buNone/>
            </a:pPr>
            <a:r>
              <a:rPr lang="en" dirty="0"/>
              <a:t>Chapter 18</a:t>
            </a:r>
            <a:endParaRPr dirty="0"/>
          </a:p>
        </p:txBody>
      </p:sp>
      <p:sp>
        <p:nvSpPr>
          <p:cNvPr id="170" name="Google Shape;170;p28"/>
          <p:cNvSpPr txBox="1">
            <a:spLocks noGrp="1"/>
          </p:cNvSpPr>
          <p:nvPr>
            <p:ph type="body" idx="4"/>
          </p:nvPr>
        </p:nvSpPr>
        <p:spPr>
          <a:xfrm>
            <a:off x="4572000" y="2439592"/>
            <a:ext cx="4114800" cy="824604"/>
          </a:xfrm>
          <a:prstGeom prst="rect">
            <a:avLst/>
          </a:prstGeom>
          <a:noFill/>
          <a:ln>
            <a:noFill/>
          </a:ln>
        </p:spPr>
        <p:txBody>
          <a:bodyPr spcFirstLastPara="1" wrap="square" lIns="91425" tIns="91425" rIns="91425" bIns="91425" anchor="t" anchorCtr="0">
            <a:noAutofit/>
          </a:bodyPr>
          <a:lstStyle/>
          <a:p>
            <a:pPr algn="ctr"/>
            <a:r>
              <a:rPr lang="en-US" sz="1800" b="0" i="0" u="none" strike="noStrike" baseline="0" dirty="0">
                <a:solidFill>
                  <a:schemeClr val="tx1"/>
                </a:solidFill>
                <a:latin typeface="+mj-lt"/>
              </a:rPr>
              <a:t>Tools and Traffic</a:t>
            </a:r>
            <a:endParaRPr lang="en-US" dirty="0">
              <a:solidFill>
                <a:schemeClr val="tx1"/>
              </a:solidFill>
              <a:latin typeface="+mj-lt"/>
            </a:endParaRPr>
          </a:p>
        </p:txBody>
      </p:sp>
      <p:pic>
        <p:nvPicPr>
          <p:cNvPr id="172" name="Google Shape;172;p28">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457200" y="1200150"/>
            <a:ext cx="2718259" cy="3363250"/>
          </a:xfrm>
          <a:prstGeom prst="rect">
            <a:avLst/>
          </a:prstGeom>
          <a:noFill/>
          <a:ln>
            <a:noFill/>
          </a:ln>
        </p:spPr>
      </p:pic>
      <p:sp>
        <p:nvSpPr>
          <p:cNvPr id="171" name="Google Shape;171;p28">
            <a:extLst>
              <a:ext uri="{C183D7F6-B498-43B3-948B-1728B52AA6E4}">
                <adec:decorative xmlns:adec="http://schemas.microsoft.com/office/drawing/2017/decorative" val="1"/>
              </a:ext>
            </a:extLst>
          </p:cNvPr>
          <p:cNvSpPr txBox="1">
            <a:spLocks noGrp="1"/>
          </p:cNvSpPr>
          <p:nvPr>
            <p:ph type="body" idx="6"/>
          </p:nvPr>
        </p:nvSpPr>
        <p:spPr>
          <a:xfrm>
            <a:off x="2169825" y="4816187"/>
            <a:ext cx="6589712" cy="171450"/>
          </a:xfrm>
          <a:prstGeom prst="rect">
            <a:avLst/>
          </a:prstGeom>
          <a:noFill/>
          <a:ln>
            <a:noFill/>
          </a:ln>
        </p:spPr>
        <p:txBody>
          <a:bodyPr spcFirstLastPara="1" wrap="square" lIns="91425" tIns="91425" rIns="91425" bIns="91425" anchor="ctr" anchorCtr="0">
            <a:noAutofit/>
          </a:bodyPr>
          <a:lstStyle/>
          <a:p>
            <a:pPr marL="256032" lvl="0" indent="-154432" algn="r" rtl="0">
              <a:lnSpc>
                <a:spcPct val="100000"/>
              </a:lnSpc>
              <a:spcBef>
                <a:spcPts val="0"/>
              </a:spcBef>
              <a:spcAft>
                <a:spcPts val="0"/>
              </a:spcAft>
              <a:buSzPts val="1200"/>
              <a:buNone/>
            </a:pPr>
            <a:r>
              <a:rPr lang="en" sz="1200" b="0" dirty="0">
                <a:latin typeface="Verdana"/>
                <a:ea typeface="Verdana"/>
                <a:cs typeface="Verdana"/>
                <a:sym typeface="Verdana"/>
              </a:rPr>
              <a:t>Copyright © 2021, 2018, 2015 Pearson Education, Inc. All Rights Reserved</a:t>
            </a:r>
            <a:endParaRPr dirty="0"/>
          </a:p>
        </p:txBody>
      </p:sp>
      <p:pic>
        <p:nvPicPr>
          <p:cNvPr id="173" name="Google Shape;173;p28">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384463" y="4839954"/>
            <a:ext cx="688501" cy="20993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EDE729-AEB0-427B-BC25-BDE046963E7D}"/>
              </a:ext>
            </a:extLst>
          </p:cNvPr>
          <p:cNvSpPr>
            <a:spLocks noGrp="1"/>
          </p:cNvSpPr>
          <p:nvPr>
            <p:ph type="title"/>
          </p:nvPr>
        </p:nvSpPr>
        <p:spPr/>
        <p:txBody>
          <a:bodyPr/>
          <a:lstStyle/>
          <a:p>
            <a:r>
              <a:rPr lang="en-CA" dirty="0"/>
              <a:t>Search Engine Optimization</a:t>
            </a:r>
          </a:p>
        </p:txBody>
      </p:sp>
      <p:sp>
        <p:nvSpPr>
          <p:cNvPr id="3" name="Text Placeholder 2">
            <a:extLst>
              <a:ext uri="{FF2B5EF4-FFF2-40B4-BE49-F238E27FC236}">
                <a16:creationId xmlns:a16="http://schemas.microsoft.com/office/drawing/2014/main" id="{32831EC2-2B93-4C1B-A25F-7A20F8A21A90}"/>
              </a:ext>
            </a:extLst>
          </p:cNvPr>
          <p:cNvSpPr>
            <a:spLocks noGrp="1"/>
          </p:cNvSpPr>
          <p:nvPr>
            <p:ph type="body" idx="1"/>
          </p:nvPr>
        </p:nvSpPr>
        <p:spPr/>
        <p:txBody>
          <a:bodyPr/>
          <a:lstStyle/>
          <a:p>
            <a:pPr marL="114300" indent="0" algn="l">
              <a:buNone/>
            </a:pPr>
            <a:r>
              <a:rPr lang="en-US" b="1" i="0" u="none" strike="noStrike" baseline="0" dirty="0">
                <a:solidFill>
                  <a:srgbClr val="009A9A"/>
                </a:solidFill>
                <a:latin typeface="+mj-lt"/>
              </a:rPr>
              <a:t>Search engine optimization </a:t>
            </a:r>
            <a:r>
              <a:rPr lang="en-US" b="0" i="0" u="none" strike="noStrike" baseline="0" dirty="0">
                <a:solidFill>
                  <a:srgbClr val="000000"/>
                </a:solidFill>
                <a:latin typeface="+mj-lt"/>
              </a:rPr>
              <a:t>(SEO) is the process a webmaster undertakes to make a website more appealing to search engines, and by doing so, increases its ranking in search results for terms the webmaster is interested in targeting.</a:t>
            </a:r>
          </a:p>
          <a:p>
            <a:pPr marL="114300" indent="0" algn="l">
              <a:buNone/>
            </a:pPr>
            <a:r>
              <a:rPr lang="en-US" b="0" i="0" u="none" strike="noStrike" baseline="0" dirty="0">
                <a:latin typeface="+mj-lt"/>
              </a:rPr>
              <a:t>For many businesses, the optimization of their website is more important than </a:t>
            </a:r>
            <a:r>
              <a:rPr lang="en-CA" b="0" i="0" u="none" strike="noStrike" baseline="0" dirty="0">
                <a:latin typeface="+mj-lt"/>
              </a:rPr>
              <a:t>the site itself.</a:t>
            </a:r>
          </a:p>
          <a:p>
            <a:pPr marL="114300" indent="0" algn="l">
              <a:buNone/>
            </a:pPr>
            <a:r>
              <a:rPr lang="en-US" b="0" i="0" u="none" strike="noStrike" baseline="0" dirty="0">
                <a:solidFill>
                  <a:srgbClr val="000000"/>
                </a:solidFill>
                <a:latin typeface="+mj-lt"/>
              </a:rPr>
              <a:t>SEO techniques can be broken down into two major categories: </a:t>
            </a:r>
          </a:p>
          <a:p>
            <a:r>
              <a:rPr lang="en-US" b="1" i="0" u="none" strike="noStrike" baseline="0" dirty="0">
                <a:solidFill>
                  <a:srgbClr val="009A9A"/>
                </a:solidFill>
                <a:latin typeface="+mj-lt"/>
              </a:rPr>
              <a:t>white-hat SEO </a:t>
            </a:r>
            <a:r>
              <a:rPr lang="en-US" b="0" i="0" u="none" strike="noStrike" baseline="0" dirty="0">
                <a:solidFill>
                  <a:srgbClr val="000000"/>
                </a:solidFill>
                <a:latin typeface="+mj-lt"/>
              </a:rPr>
              <a:t>that tries to honestly and ethically improve your site for search engines, and </a:t>
            </a:r>
          </a:p>
          <a:p>
            <a:r>
              <a:rPr lang="en-US" b="1" i="0" u="none" strike="noStrike" baseline="0" dirty="0">
                <a:solidFill>
                  <a:srgbClr val="009A9A"/>
                </a:solidFill>
                <a:latin typeface="+mj-lt"/>
              </a:rPr>
              <a:t>black-hat SEO </a:t>
            </a:r>
            <a:r>
              <a:rPr lang="en-US" b="0" i="0" u="none" strike="noStrike" baseline="0" dirty="0">
                <a:solidFill>
                  <a:srgbClr val="000000"/>
                </a:solidFill>
                <a:latin typeface="+mj-lt"/>
              </a:rPr>
              <a:t>that tries to game the results in your favor.</a:t>
            </a:r>
            <a:endParaRPr lang="en-CA" sz="1400" dirty="0">
              <a:latin typeface="+mj-lt"/>
            </a:endParaRPr>
          </a:p>
        </p:txBody>
      </p:sp>
    </p:spTree>
    <p:extLst>
      <p:ext uri="{BB962C8B-B14F-4D97-AF65-F5344CB8AC3E}">
        <p14:creationId xmlns:p14="http://schemas.microsoft.com/office/powerpoint/2010/main" val="29729516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A0B2A3-57BE-4326-9A60-8F25EF3B4200}"/>
              </a:ext>
            </a:extLst>
          </p:cNvPr>
          <p:cNvSpPr>
            <a:spLocks noGrp="1"/>
          </p:cNvSpPr>
          <p:nvPr>
            <p:ph type="title"/>
          </p:nvPr>
        </p:nvSpPr>
        <p:spPr/>
        <p:txBody>
          <a:bodyPr/>
          <a:lstStyle/>
          <a:p>
            <a:r>
              <a:rPr lang="en-CA" dirty="0"/>
              <a:t>White Hat SEO</a:t>
            </a:r>
          </a:p>
        </p:txBody>
      </p:sp>
      <p:sp>
        <p:nvSpPr>
          <p:cNvPr id="3" name="Text Placeholder 2">
            <a:extLst>
              <a:ext uri="{FF2B5EF4-FFF2-40B4-BE49-F238E27FC236}">
                <a16:creationId xmlns:a16="http://schemas.microsoft.com/office/drawing/2014/main" id="{00D5578E-E27A-4308-B4B9-9EF3EE8749F9}"/>
              </a:ext>
            </a:extLst>
          </p:cNvPr>
          <p:cNvSpPr>
            <a:spLocks noGrp="1"/>
          </p:cNvSpPr>
          <p:nvPr>
            <p:ph type="body" idx="1"/>
          </p:nvPr>
        </p:nvSpPr>
        <p:spPr>
          <a:xfrm>
            <a:off x="457200" y="1081088"/>
            <a:ext cx="8232775" cy="1991721"/>
          </a:xfrm>
        </p:spPr>
        <p:txBody>
          <a:bodyPr numCol="1"/>
          <a:lstStyle/>
          <a:p>
            <a:r>
              <a:rPr lang="en-CA" b="1" dirty="0"/>
              <a:t>Title </a:t>
            </a:r>
          </a:p>
          <a:p>
            <a:r>
              <a:rPr lang="en-CA" b="1" dirty="0"/>
              <a:t>Meta Tags</a:t>
            </a:r>
          </a:p>
          <a:p>
            <a:r>
              <a:rPr lang="en-CA" b="1" dirty="0"/>
              <a:t>URLs</a:t>
            </a:r>
          </a:p>
          <a:p>
            <a:r>
              <a:rPr lang="en-CA" b="1" dirty="0"/>
              <a:t>Site Design</a:t>
            </a:r>
          </a:p>
          <a:p>
            <a:r>
              <a:rPr lang="en-CA" b="1" dirty="0"/>
              <a:t>Sitemaps</a:t>
            </a:r>
          </a:p>
          <a:p>
            <a:r>
              <a:rPr lang="en-CA" b="1" dirty="0"/>
              <a:t>Anchor Text</a:t>
            </a:r>
          </a:p>
          <a:p>
            <a:r>
              <a:rPr lang="en-CA" b="1" dirty="0"/>
              <a:t>Images</a:t>
            </a:r>
          </a:p>
          <a:p>
            <a:r>
              <a:rPr lang="en-CA" b="1" dirty="0"/>
              <a:t>Content</a:t>
            </a:r>
          </a:p>
        </p:txBody>
      </p:sp>
    </p:spTree>
    <p:extLst>
      <p:ext uri="{BB962C8B-B14F-4D97-AF65-F5344CB8AC3E}">
        <p14:creationId xmlns:p14="http://schemas.microsoft.com/office/powerpoint/2010/main" val="25883756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30D45-B48E-4E07-ABBB-DF16CFEA834B}"/>
              </a:ext>
            </a:extLst>
          </p:cNvPr>
          <p:cNvSpPr>
            <a:spLocks noGrp="1"/>
          </p:cNvSpPr>
          <p:nvPr>
            <p:ph type="title"/>
          </p:nvPr>
        </p:nvSpPr>
        <p:spPr/>
        <p:txBody>
          <a:bodyPr/>
          <a:lstStyle/>
          <a:p>
            <a:r>
              <a:rPr lang="en-CA" dirty="0"/>
              <a:t>Title Tag</a:t>
            </a:r>
          </a:p>
        </p:txBody>
      </p:sp>
      <p:sp>
        <p:nvSpPr>
          <p:cNvPr id="3" name="Text Placeholder 2">
            <a:extLst>
              <a:ext uri="{FF2B5EF4-FFF2-40B4-BE49-F238E27FC236}">
                <a16:creationId xmlns:a16="http://schemas.microsoft.com/office/drawing/2014/main" id="{010E9532-6EE8-4658-A150-FF5D0ED8A8D6}"/>
              </a:ext>
            </a:extLst>
          </p:cNvPr>
          <p:cNvSpPr>
            <a:spLocks noGrp="1"/>
          </p:cNvSpPr>
          <p:nvPr>
            <p:ph type="body" idx="1"/>
          </p:nvPr>
        </p:nvSpPr>
        <p:spPr/>
        <p:txBody>
          <a:bodyPr/>
          <a:lstStyle/>
          <a:p>
            <a:pPr marL="114300" indent="0" algn="l">
              <a:buNone/>
            </a:pPr>
            <a:r>
              <a:rPr lang="en-US" sz="1800" b="0" i="0" u="none" strike="noStrike" baseline="0" dirty="0">
                <a:latin typeface="+mj-lt"/>
              </a:rPr>
              <a:t>The content of the &lt;title&gt; tag is how your site is identified in search engine results</a:t>
            </a:r>
          </a:p>
          <a:p>
            <a:pPr algn="l"/>
            <a:r>
              <a:rPr lang="en-US" sz="1800" b="0" i="0" u="none" strike="noStrike" baseline="0" dirty="0">
                <a:solidFill>
                  <a:srgbClr val="000000"/>
                </a:solidFill>
                <a:latin typeface="SabonLTPro-Roman"/>
              </a:rPr>
              <a:t>make it unique on each page of your site </a:t>
            </a:r>
          </a:p>
          <a:p>
            <a:pPr algn="l"/>
            <a:r>
              <a:rPr lang="en-US" sz="1800" b="0" i="0" u="none" strike="noStrike" baseline="0" dirty="0">
                <a:solidFill>
                  <a:srgbClr val="000000"/>
                </a:solidFill>
                <a:latin typeface="SabonLTPro-Roman"/>
              </a:rPr>
              <a:t>Include</a:t>
            </a:r>
            <a:r>
              <a:rPr lang="en-US" sz="1800" dirty="0">
                <a:solidFill>
                  <a:srgbClr val="000000"/>
                </a:solidFill>
                <a:latin typeface="SabonLTPro-Roman"/>
              </a:rPr>
              <a:t> </a:t>
            </a:r>
            <a:r>
              <a:rPr lang="en-US" sz="1800" b="0" i="0" u="none" strike="noStrike" baseline="0" dirty="0">
                <a:solidFill>
                  <a:srgbClr val="000000"/>
                </a:solidFill>
                <a:latin typeface="SabonLTPro-Roman"/>
              </a:rPr>
              <a:t>enough keywords to make it relevant in search engine results. </a:t>
            </a:r>
          </a:p>
          <a:p>
            <a:pPr algn="l"/>
            <a:r>
              <a:rPr lang="en-US" sz="1800" b="0" i="0" u="none" strike="noStrike" baseline="0" dirty="0">
                <a:solidFill>
                  <a:srgbClr val="000000"/>
                </a:solidFill>
                <a:latin typeface="SabonLTPro-Roman"/>
              </a:rPr>
              <a:t>Consider delimiting characters such as </a:t>
            </a:r>
            <a:r>
              <a:rPr lang="en-US" sz="1800" b="0" i="0" u="none" strike="noStrike" baseline="0" dirty="0">
                <a:solidFill>
                  <a:srgbClr val="9A0000"/>
                </a:solidFill>
                <a:latin typeface="CourierPSPro-Regular"/>
              </a:rPr>
              <a:t>| </a:t>
            </a:r>
            <a:r>
              <a:rPr lang="en-US" sz="1800" b="0" i="0" u="none" strike="noStrike" baseline="0" dirty="0">
                <a:solidFill>
                  <a:srgbClr val="000000"/>
                </a:solidFill>
                <a:latin typeface="SabonLTPro-Roman"/>
              </a:rPr>
              <a:t>or </a:t>
            </a:r>
            <a:r>
              <a:rPr lang="en-US" sz="1800" b="0" i="0" u="none" strike="noStrike" baseline="0" dirty="0">
                <a:solidFill>
                  <a:srgbClr val="9A0000"/>
                </a:solidFill>
                <a:latin typeface="CourierPSPro-Regular"/>
              </a:rPr>
              <a:t>– </a:t>
            </a:r>
            <a:r>
              <a:rPr lang="en-US" sz="1800" b="0" i="0" u="none" strike="noStrike" baseline="0" dirty="0">
                <a:solidFill>
                  <a:srgbClr val="000000"/>
                </a:solidFill>
                <a:latin typeface="SabonLTPro-Roman"/>
              </a:rPr>
              <a:t>to separate components of a title, allowing uniqueness and keywords. </a:t>
            </a:r>
          </a:p>
          <a:p>
            <a:pPr algn="l"/>
            <a:r>
              <a:rPr lang="en-US" sz="1800" b="0" i="0" u="none" strike="noStrike" baseline="0" dirty="0">
                <a:solidFill>
                  <a:srgbClr val="000000"/>
                </a:solidFill>
                <a:latin typeface="SabonLTPro-Roman"/>
              </a:rPr>
              <a:t>Although one should not overemphasize keywords, one should definitely include them when reasonable.</a:t>
            </a:r>
            <a:endParaRPr lang="en-CA" dirty="0">
              <a:latin typeface="+mj-lt"/>
            </a:endParaRPr>
          </a:p>
        </p:txBody>
      </p:sp>
    </p:spTree>
    <p:extLst>
      <p:ext uri="{BB962C8B-B14F-4D97-AF65-F5344CB8AC3E}">
        <p14:creationId xmlns:p14="http://schemas.microsoft.com/office/powerpoint/2010/main" val="3861040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B7A34-7BCA-4AB5-9BF3-456689655838}"/>
              </a:ext>
            </a:extLst>
          </p:cNvPr>
          <p:cNvSpPr>
            <a:spLocks noGrp="1"/>
          </p:cNvSpPr>
          <p:nvPr>
            <p:ph type="title"/>
          </p:nvPr>
        </p:nvSpPr>
        <p:spPr/>
        <p:txBody>
          <a:bodyPr/>
          <a:lstStyle/>
          <a:p>
            <a:r>
              <a:rPr lang="en-CA" dirty="0"/>
              <a:t>Meta Tags</a:t>
            </a:r>
          </a:p>
        </p:txBody>
      </p:sp>
      <p:sp>
        <p:nvSpPr>
          <p:cNvPr id="3" name="Text Placeholder 2">
            <a:extLst>
              <a:ext uri="{FF2B5EF4-FFF2-40B4-BE49-F238E27FC236}">
                <a16:creationId xmlns:a16="http://schemas.microsoft.com/office/drawing/2014/main" id="{04EB4C00-4C5D-4622-98D0-57B40E7DDAAC}"/>
              </a:ext>
            </a:extLst>
          </p:cNvPr>
          <p:cNvSpPr>
            <a:spLocks noGrp="1"/>
          </p:cNvSpPr>
          <p:nvPr>
            <p:ph type="body" idx="1"/>
          </p:nvPr>
        </p:nvSpPr>
        <p:spPr>
          <a:xfrm>
            <a:off x="454025" y="1081088"/>
            <a:ext cx="8232775" cy="3532476"/>
          </a:xfrm>
        </p:spPr>
        <p:txBody>
          <a:bodyPr/>
          <a:lstStyle/>
          <a:p>
            <a:pPr marL="114300" indent="0" algn="l">
              <a:buNone/>
            </a:pPr>
            <a:r>
              <a:rPr lang="en-US" b="1" i="0" u="none" strike="noStrike" baseline="0" dirty="0">
                <a:solidFill>
                  <a:srgbClr val="009A9A"/>
                </a:solidFill>
                <a:latin typeface="+mj-lt"/>
              </a:rPr>
              <a:t>Meta tags </a:t>
            </a:r>
            <a:r>
              <a:rPr lang="en-US" b="0" i="0" u="none" strike="noStrike" baseline="0" dirty="0">
                <a:solidFill>
                  <a:srgbClr val="000000"/>
                </a:solidFill>
                <a:latin typeface="+mj-lt"/>
              </a:rPr>
              <a:t>can set a </a:t>
            </a:r>
            <a:r>
              <a:rPr lang="en-CA" b="0" i="0" u="none" strike="noStrike" baseline="0" dirty="0">
                <a:solidFill>
                  <a:srgbClr val="000000"/>
                </a:solidFill>
                <a:latin typeface="+mj-lt"/>
              </a:rPr>
              <a:t>page’s charset,</a:t>
            </a:r>
            <a:r>
              <a:rPr lang="en-US" b="0" i="0" u="none" strike="noStrike" baseline="0" dirty="0">
                <a:latin typeface="+mj-lt"/>
              </a:rPr>
              <a:t> meta information, robots directives, HTTP redirects, and more</a:t>
            </a:r>
            <a:endParaRPr lang="en-CA" b="0" i="0" u="none" strike="noStrike" baseline="0" dirty="0">
              <a:solidFill>
                <a:srgbClr val="000000"/>
              </a:solidFill>
              <a:latin typeface="+mj-lt"/>
            </a:endParaRPr>
          </a:p>
          <a:p>
            <a:pPr algn="l"/>
            <a:r>
              <a:rPr lang="en-US" b="1" i="0" u="none" strike="noStrike" baseline="0" dirty="0">
                <a:latin typeface="+mj-lt"/>
              </a:rPr>
              <a:t>http-</a:t>
            </a:r>
            <a:r>
              <a:rPr lang="en-US" b="1" i="0" u="none" strike="noStrike" baseline="0" dirty="0" err="1">
                <a:latin typeface="+mj-lt"/>
              </a:rPr>
              <a:t>equiv</a:t>
            </a:r>
            <a:r>
              <a:rPr lang="en-US" b="0" i="0" u="none" strike="noStrike" baseline="0" dirty="0">
                <a:latin typeface="+mj-lt"/>
              </a:rPr>
              <a:t> can perform HTTP-like operations like </a:t>
            </a:r>
            <a:r>
              <a:rPr lang="en-CA" b="0" i="0" u="none" strike="noStrike" baseline="0" dirty="0">
                <a:latin typeface="+mj-lt"/>
              </a:rPr>
              <a:t>redirects and set headers.</a:t>
            </a:r>
          </a:p>
          <a:p>
            <a:pPr algn="l"/>
            <a:r>
              <a:rPr lang="en-US" b="0" i="0" u="none" strike="noStrike" baseline="0" dirty="0">
                <a:latin typeface="+mj-lt"/>
              </a:rPr>
              <a:t>Meta </a:t>
            </a:r>
            <a:r>
              <a:rPr lang="en-US" b="0" i="1" u="none" strike="noStrike" baseline="0" dirty="0">
                <a:latin typeface="+mj-lt"/>
              </a:rPr>
              <a:t>tags </a:t>
            </a:r>
            <a:r>
              <a:rPr lang="en-US" b="0" i="0" u="none" strike="noStrike" baseline="0" dirty="0">
                <a:latin typeface="+mj-lt"/>
              </a:rPr>
              <a:t>where the </a:t>
            </a:r>
            <a:r>
              <a:rPr lang="en-US" b="1" i="0" u="none" strike="noStrike" baseline="0" dirty="0">
                <a:latin typeface="+mj-lt"/>
              </a:rPr>
              <a:t>name</a:t>
            </a:r>
            <a:r>
              <a:rPr lang="en-US" b="0" i="0" u="none" strike="noStrike" baseline="0" dirty="0">
                <a:latin typeface="+mj-lt"/>
              </a:rPr>
              <a:t> attribute is </a:t>
            </a:r>
            <a:r>
              <a:rPr lang="en-US" b="1" i="0" u="none" strike="noStrike" baseline="0" dirty="0">
                <a:latin typeface="+mj-lt"/>
              </a:rPr>
              <a:t>description</a:t>
            </a:r>
            <a:r>
              <a:rPr lang="en-US" b="0" i="0" u="none" strike="noStrike" baseline="0" dirty="0">
                <a:latin typeface="+mj-lt"/>
              </a:rPr>
              <a:t> have a corresponding </a:t>
            </a:r>
            <a:r>
              <a:rPr lang="en-US" b="1" i="0" u="none" strike="noStrike" baseline="0" dirty="0">
                <a:latin typeface="+mj-lt"/>
              </a:rPr>
              <a:t>content</a:t>
            </a:r>
            <a:r>
              <a:rPr lang="en-US" b="0" i="0" u="none" strike="noStrike" baseline="0" dirty="0">
                <a:latin typeface="+mj-lt"/>
              </a:rPr>
              <a:t> attribute, which contains a human-readable summary of your site</a:t>
            </a:r>
          </a:p>
          <a:p>
            <a:pPr marL="571500" lvl="1" indent="0">
              <a:buNone/>
            </a:pPr>
            <a:r>
              <a:rPr lang="en-US" b="0" i="0" u="none" strike="noStrike" baseline="0" dirty="0">
                <a:solidFill>
                  <a:srgbClr val="000000"/>
                </a:solidFill>
                <a:latin typeface="Calibri" panose="020F0502020204030204" pitchFamily="34" charset="0"/>
                <a:cs typeface="Calibri" panose="020F0502020204030204" pitchFamily="34" charset="0"/>
              </a:rPr>
              <a:t>&lt;meta </a:t>
            </a:r>
            <a:r>
              <a:rPr lang="en-US" b="0" i="0" u="none" strike="noStrike" baseline="0" dirty="0">
                <a:solidFill>
                  <a:srgbClr val="9A0000"/>
                </a:solidFill>
                <a:latin typeface="Calibri" panose="020F0502020204030204" pitchFamily="34" charset="0"/>
                <a:cs typeface="Calibri" panose="020F0502020204030204" pitchFamily="34" charset="0"/>
              </a:rPr>
              <a:t>name</a:t>
            </a:r>
            <a:r>
              <a:rPr lang="en-US" b="0" i="0" u="none" strike="noStrike" baseline="0" dirty="0">
                <a:solidFill>
                  <a:srgbClr val="000000"/>
                </a:solidFill>
                <a:latin typeface="Calibri" panose="020F0502020204030204" pitchFamily="34" charset="0"/>
                <a:cs typeface="Calibri" panose="020F0502020204030204" pitchFamily="34" charset="0"/>
              </a:rPr>
              <a:t>="</a:t>
            </a:r>
            <a:r>
              <a:rPr lang="en-US" b="0" i="0" u="none" strike="noStrike" baseline="0" dirty="0">
                <a:solidFill>
                  <a:srgbClr val="9A0000"/>
                </a:solidFill>
                <a:latin typeface="Calibri" panose="020F0502020204030204" pitchFamily="34" charset="0"/>
                <a:cs typeface="Calibri" panose="020F0502020204030204" pitchFamily="34" charset="0"/>
              </a:rPr>
              <a:t>description</a:t>
            </a:r>
            <a:r>
              <a:rPr lang="en-US" b="0" i="0" u="none" strike="noStrike" baseline="0" dirty="0">
                <a:solidFill>
                  <a:srgbClr val="000000"/>
                </a:solidFill>
                <a:latin typeface="Calibri" panose="020F0502020204030204" pitchFamily="34" charset="0"/>
                <a:cs typeface="Calibri" panose="020F0502020204030204" pitchFamily="34" charset="0"/>
              </a:rPr>
              <a:t>" </a:t>
            </a:r>
            <a:r>
              <a:rPr lang="en-US" b="0" i="0" u="none" strike="noStrike" baseline="0" dirty="0">
                <a:solidFill>
                  <a:srgbClr val="9A0000"/>
                </a:solidFill>
                <a:latin typeface="Calibri" panose="020F0502020204030204" pitchFamily="34" charset="0"/>
                <a:cs typeface="Calibri" panose="020F0502020204030204" pitchFamily="34" charset="0"/>
              </a:rPr>
              <a:t>content</a:t>
            </a:r>
            <a:r>
              <a:rPr lang="en-US" b="0" i="0" u="none" strike="noStrike" baseline="0" dirty="0">
                <a:solidFill>
                  <a:srgbClr val="000000"/>
                </a:solidFill>
                <a:latin typeface="Calibri" panose="020F0502020204030204" pitchFamily="34" charset="0"/>
                <a:cs typeface="Calibri" panose="020F0502020204030204" pitchFamily="34" charset="0"/>
              </a:rPr>
              <a:t>="The companion site for the textbook " /&gt;</a:t>
            </a:r>
          </a:p>
          <a:p>
            <a:pPr algn="l"/>
            <a:r>
              <a:rPr lang="en-US" b="0" i="0" u="none" strike="noStrike" baseline="0" dirty="0">
                <a:latin typeface="+mj-lt"/>
              </a:rPr>
              <a:t>We can control some behavior of search engines through meta tags with the name </a:t>
            </a:r>
            <a:r>
              <a:rPr lang="en-CA" b="0" i="0" u="none" strike="noStrike" baseline="0" dirty="0">
                <a:latin typeface="+mj-lt"/>
              </a:rPr>
              <a:t>attribute set to robots.</a:t>
            </a:r>
          </a:p>
          <a:p>
            <a:pPr marL="571500" lvl="1" indent="0">
              <a:buNone/>
            </a:pPr>
            <a:r>
              <a:rPr lang="en-CA" b="0" i="0" u="none" strike="noStrike" baseline="0" dirty="0">
                <a:solidFill>
                  <a:srgbClr val="000000"/>
                </a:solidFill>
                <a:latin typeface="Calibri" panose="020F0502020204030204" pitchFamily="34" charset="0"/>
                <a:cs typeface="Calibri" panose="020F0502020204030204" pitchFamily="34" charset="0"/>
              </a:rPr>
              <a:t>&lt;meta name="</a:t>
            </a:r>
            <a:r>
              <a:rPr lang="en-CA" b="0" i="0" u="none" strike="noStrike" baseline="0" dirty="0">
                <a:solidFill>
                  <a:srgbClr val="9A0000"/>
                </a:solidFill>
                <a:latin typeface="Calibri" panose="020F0502020204030204" pitchFamily="34" charset="0"/>
                <a:cs typeface="Calibri" panose="020F0502020204030204" pitchFamily="34" charset="0"/>
              </a:rPr>
              <a:t>robots</a:t>
            </a:r>
            <a:r>
              <a:rPr lang="en-CA" b="0" i="0" u="none" strike="noStrike" baseline="0" dirty="0">
                <a:solidFill>
                  <a:srgbClr val="000000"/>
                </a:solidFill>
                <a:latin typeface="Calibri" panose="020F0502020204030204" pitchFamily="34" charset="0"/>
                <a:cs typeface="Calibri" panose="020F0502020204030204" pitchFamily="34" charset="0"/>
              </a:rPr>
              <a:t>" content=“</a:t>
            </a:r>
            <a:r>
              <a:rPr lang="en-CA" b="0" i="0" u="none" strike="noStrike" baseline="0" dirty="0">
                <a:solidFill>
                  <a:srgbClr val="9A0000"/>
                </a:solidFill>
                <a:latin typeface="Calibri" panose="020F0502020204030204" pitchFamily="34" charset="0"/>
                <a:cs typeface="Calibri" panose="020F0502020204030204" pitchFamily="34" charset="0"/>
              </a:rPr>
              <a:t>INDEX</a:t>
            </a:r>
            <a:r>
              <a:rPr lang="en-CA" b="0" i="0" u="none" strike="noStrike" baseline="0" dirty="0">
                <a:solidFill>
                  <a:srgbClr val="000000"/>
                </a:solidFill>
                <a:latin typeface="Calibri" panose="020F0502020204030204" pitchFamily="34" charset="0"/>
                <a:cs typeface="Calibri" panose="020F0502020204030204" pitchFamily="34" charset="0"/>
              </a:rPr>
              <a:t>,</a:t>
            </a:r>
            <a:r>
              <a:rPr lang="en-CA" b="0" i="0" u="none" strike="noStrike" baseline="0" dirty="0">
                <a:solidFill>
                  <a:srgbClr val="9A0000"/>
                </a:solidFill>
                <a:latin typeface="Calibri" panose="020F0502020204030204" pitchFamily="34" charset="0"/>
                <a:cs typeface="Calibri" panose="020F0502020204030204" pitchFamily="34" charset="0"/>
              </a:rPr>
              <a:t>NOFOLLOW</a:t>
            </a:r>
            <a:r>
              <a:rPr lang="en-CA" b="0" i="0" u="none" strike="noStrike" baseline="0" dirty="0">
                <a:solidFill>
                  <a:srgbClr val="000000"/>
                </a:solidFill>
                <a:latin typeface="Calibri" panose="020F0502020204030204" pitchFamily="34" charset="0"/>
                <a:cs typeface="Calibri" panose="020F0502020204030204" pitchFamily="34" charset="0"/>
              </a:rPr>
              <a:t>" /&gt;</a:t>
            </a:r>
            <a:endParaRPr lang="en-CA"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246031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40B6C-079F-439D-80FB-2B480B14466F}"/>
              </a:ext>
            </a:extLst>
          </p:cNvPr>
          <p:cNvSpPr>
            <a:spLocks noGrp="1"/>
          </p:cNvSpPr>
          <p:nvPr>
            <p:ph type="title"/>
          </p:nvPr>
        </p:nvSpPr>
        <p:spPr/>
        <p:txBody>
          <a:bodyPr/>
          <a:lstStyle/>
          <a:p>
            <a:r>
              <a:rPr lang="en-CA" dirty="0"/>
              <a:t>URLs</a:t>
            </a:r>
          </a:p>
        </p:txBody>
      </p:sp>
      <p:sp>
        <p:nvSpPr>
          <p:cNvPr id="3" name="Text Placeholder 2">
            <a:extLst>
              <a:ext uri="{FF2B5EF4-FFF2-40B4-BE49-F238E27FC236}">
                <a16:creationId xmlns:a16="http://schemas.microsoft.com/office/drawing/2014/main" id="{55E416C2-F572-4E74-B360-5B1061012BC8}"/>
              </a:ext>
            </a:extLst>
          </p:cNvPr>
          <p:cNvSpPr>
            <a:spLocks noGrp="1"/>
          </p:cNvSpPr>
          <p:nvPr>
            <p:ph type="body" idx="1"/>
          </p:nvPr>
        </p:nvSpPr>
        <p:spPr/>
        <p:txBody>
          <a:bodyPr/>
          <a:lstStyle/>
          <a:p>
            <a:pPr marL="114300" indent="0" algn="l">
              <a:buNone/>
            </a:pPr>
            <a:r>
              <a:rPr lang="en-US" b="0" i="0" u="none" strike="noStrike" baseline="0" dirty="0">
                <a:latin typeface="+mj-lt"/>
              </a:rPr>
              <a:t>Some URLs work just fine but cannot be read by humans easily. A URL that identifies a product in a car parts website, for example, might look like the following :</a:t>
            </a:r>
          </a:p>
          <a:p>
            <a:pPr marL="114300" indent="0" algn="l">
              <a:buNone/>
            </a:pPr>
            <a:r>
              <a:rPr lang="en-US" b="0" i="0" u="none" strike="noStrike" baseline="0" dirty="0">
                <a:latin typeface="+mj-lt"/>
              </a:rPr>
              <a:t>	</a:t>
            </a:r>
            <a:r>
              <a:rPr lang="en-US" b="0" i="0" u="none" strike="noStrike" baseline="0" dirty="0">
                <a:latin typeface="Calibri" panose="020F0502020204030204" pitchFamily="34" charset="0"/>
                <a:cs typeface="Calibri" panose="020F0502020204030204" pitchFamily="34" charset="0"/>
              </a:rPr>
              <a:t>/products/</a:t>
            </a:r>
            <a:r>
              <a:rPr lang="en-US" b="0" i="0" u="none" strike="noStrike" baseline="0" dirty="0" err="1">
                <a:latin typeface="Calibri" panose="020F0502020204030204" pitchFamily="34" charset="0"/>
                <a:cs typeface="Calibri" panose="020F0502020204030204" pitchFamily="34" charset="0"/>
              </a:rPr>
              <a:t>index.php?productID</a:t>
            </a:r>
            <a:r>
              <a:rPr lang="en-US" b="0" i="0" u="none" strike="noStrike" baseline="0" dirty="0">
                <a:latin typeface="Calibri" panose="020F0502020204030204" pitchFamily="34" charset="0"/>
                <a:cs typeface="Calibri" panose="020F0502020204030204" pitchFamily="34" charset="0"/>
              </a:rPr>
              <a:t>=71829</a:t>
            </a:r>
          </a:p>
          <a:p>
            <a:pPr marL="114300" indent="0" algn="l">
              <a:buNone/>
            </a:pPr>
            <a:r>
              <a:rPr lang="en-CA" b="1" i="0" u="none" strike="noStrike" baseline="0" dirty="0">
                <a:solidFill>
                  <a:schemeClr val="tx1"/>
                </a:solidFill>
                <a:latin typeface="+mj-lt"/>
              </a:rPr>
              <a:t>Descriptive Path Components</a:t>
            </a:r>
            <a:r>
              <a:rPr lang="en-US" dirty="0">
                <a:solidFill>
                  <a:schemeClr val="tx1"/>
                </a:solidFill>
                <a:latin typeface="+mj-lt"/>
                <a:cs typeface="Calibri" panose="020F0502020204030204" pitchFamily="34" charset="0"/>
              </a:rPr>
              <a:t> provide s</a:t>
            </a:r>
            <a:r>
              <a:rPr lang="en-US" b="0" i="0" u="none" strike="noStrike" baseline="0" dirty="0">
                <a:solidFill>
                  <a:schemeClr val="tx1"/>
                </a:solidFill>
                <a:latin typeface="+mj-lt"/>
              </a:rPr>
              <a:t>earch </a:t>
            </a:r>
            <a:r>
              <a:rPr lang="en-US" b="0" i="0" u="none" strike="noStrike" baseline="0" dirty="0">
                <a:latin typeface="+mj-lt"/>
              </a:rPr>
              <a:t>engines additional relevant material to </a:t>
            </a:r>
            <a:r>
              <a:rPr lang="en-CA" b="0" i="0" u="none" strike="noStrike" baseline="0" dirty="0">
                <a:latin typeface="+mj-lt"/>
              </a:rPr>
              <a:t>index your site with.</a:t>
            </a:r>
          </a:p>
          <a:p>
            <a:pPr marL="114300" indent="0" algn="l">
              <a:buNone/>
            </a:pPr>
            <a:r>
              <a:rPr lang="en-CA" dirty="0">
                <a:latin typeface="Calibri" panose="020F0502020204030204" pitchFamily="34" charset="0"/>
                <a:cs typeface="Calibri" panose="020F0502020204030204" pitchFamily="34" charset="0"/>
              </a:rPr>
              <a:t>	</a:t>
            </a:r>
            <a:r>
              <a:rPr lang="en-US" b="0" i="0" u="none" strike="noStrike" baseline="0" dirty="0">
                <a:solidFill>
                  <a:srgbClr val="000000"/>
                </a:solidFill>
                <a:latin typeface="Calibri" panose="020F0502020204030204" pitchFamily="34" charset="0"/>
                <a:cs typeface="Calibri" panose="020F0502020204030204" pitchFamily="34" charset="0"/>
              </a:rPr>
              <a:t>/products/</a:t>
            </a:r>
            <a:r>
              <a:rPr lang="en-US" b="0" i="0" u="none" strike="noStrike" baseline="0" dirty="0" err="1">
                <a:solidFill>
                  <a:srgbClr val="9A0000"/>
                </a:solidFill>
                <a:latin typeface="Calibri" panose="020F0502020204030204" pitchFamily="34" charset="0"/>
                <a:cs typeface="Calibri" panose="020F0502020204030204" pitchFamily="34" charset="0"/>
              </a:rPr>
              <a:t>AirFilters</a:t>
            </a:r>
            <a:r>
              <a:rPr lang="en-US" b="0" i="0" u="none" strike="noStrike" baseline="0" dirty="0">
                <a:solidFill>
                  <a:srgbClr val="000000"/>
                </a:solidFill>
                <a:latin typeface="Calibri" panose="020F0502020204030204" pitchFamily="34" charset="0"/>
                <a:cs typeface="Calibri" panose="020F0502020204030204" pitchFamily="34" charset="0"/>
              </a:rPr>
              <a:t>/</a:t>
            </a:r>
            <a:r>
              <a:rPr lang="en-US" b="0" i="0" u="none" strike="noStrike" baseline="0" dirty="0" err="1">
                <a:solidFill>
                  <a:srgbClr val="000000"/>
                </a:solidFill>
                <a:latin typeface="Calibri" panose="020F0502020204030204" pitchFamily="34" charset="0"/>
                <a:cs typeface="Calibri" panose="020F0502020204030204" pitchFamily="34" charset="0"/>
              </a:rPr>
              <a:t>index.php?productID</a:t>
            </a:r>
            <a:r>
              <a:rPr lang="en-US" b="0" i="0" u="none" strike="noStrike" baseline="0" dirty="0">
                <a:solidFill>
                  <a:srgbClr val="000000"/>
                </a:solidFill>
                <a:latin typeface="Calibri" panose="020F0502020204030204" pitchFamily="34" charset="0"/>
                <a:cs typeface="Calibri" panose="020F0502020204030204" pitchFamily="34" charset="0"/>
              </a:rPr>
              <a:t>=71829</a:t>
            </a:r>
          </a:p>
          <a:p>
            <a:pPr marL="114300" indent="0" algn="l">
              <a:buNone/>
            </a:pPr>
            <a:r>
              <a:rPr lang="en-US" b="1" dirty="0">
                <a:latin typeface="+mj-lt"/>
                <a:cs typeface="Calibri" panose="020F0502020204030204" pitchFamily="34" charset="0"/>
              </a:rPr>
              <a:t>Descriptive File Names or Folders</a:t>
            </a:r>
            <a:r>
              <a:rPr lang="en-US" b="1" dirty="0">
                <a:solidFill>
                  <a:srgbClr val="000000"/>
                </a:solidFill>
                <a:latin typeface="+mj-lt"/>
                <a:cs typeface="Calibri" panose="020F0502020204030204" pitchFamily="34" charset="0"/>
              </a:rPr>
              <a:t> </a:t>
            </a:r>
            <a:r>
              <a:rPr lang="en-US" dirty="0">
                <a:solidFill>
                  <a:srgbClr val="000000"/>
                </a:solidFill>
                <a:latin typeface="+mj-lt"/>
                <a:cs typeface="Calibri" panose="020F0502020204030204" pitchFamily="34" charset="0"/>
              </a:rPr>
              <a:t>provide search engines additional information</a:t>
            </a:r>
          </a:p>
          <a:p>
            <a:pPr marL="114300" indent="0" algn="l">
              <a:buNone/>
            </a:pPr>
            <a:r>
              <a:rPr lang="en-CA" b="0" i="0" u="none" strike="noStrike" baseline="0" dirty="0">
                <a:latin typeface="Calibri" panose="020F0502020204030204" pitchFamily="34" charset="0"/>
                <a:cs typeface="Calibri" panose="020F0502020204030204" pitchFamily="34" charset="0"/>
              </a:rPr>
              <a:t>	/products/</a:t>
            </a:r>
            <a:r>
              <a:rPr lang="en-CA" b="0" i="0" u="none" strike="noStrike" baseline="0" dirty="0" err="1">
                <a:latin typeface="Calibri" panose="020F0502020204030204" pitchFamily="34" charset="0"/>
                <a:cs typeface="Calibri" panose="020F0502020204030204" pitchFamily="34" charset="0"/>
              </a:rPr>
              <a:t>AirFilters</a:t>
            </a:r>
            <a:r>
              <a:rPr lang="en-CA" b="0" i="0" u="none" strike="noStrike" baseline="0" dirty="0">
                <a:latin typeface="Calibri" panose="020F0502020204030204" pitchFamily="34" charset="0"/>
                <a:cs typeface="Calibri" panose="020F0502020204030204" pitchFamily="34" charset="0"/>
              </a:rPr>
              <a:t>/BudgetBrandX100/</a:t>
            </a:r>
            <a:endParaRPr lang="en-CA"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952030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D7BA8-CEF0-4F92-B037-F4A4BE309CB4}"/>
              </a:ext>
            </a:extLst>
          </p:cNvPr>
          <p:cNvSpPr>
            <a:spLocks noGrp="1"/>
          </p:cNvSpPr>
          <p:nvPr>
            <p:ph type="title"/>
          </p:nvPr>
        </p:nvSpPr>
        <p:spPr/>
        <p:txBody>
          <a:bodyPr/>
          <a:lstStyle/>
          <a:p>
            <a:r>
              <a:rPr lang="en-CA" dirty="0"/>
              <a:t>Site Design</a:t>
            </a:r>
          </a:p>
        </p:txBody>
      </p:sp>
      <p:sp>
        <p:nvSpPr>
          <p:cNvPr id="3" name="Text Placeholder 2">
            <a:extLst>
              <a:ext uri="{FF2B5EF4-FFF2-40B4-BE49-F238E27FC236}">
                <a16:creationId xmlns:a16="http://schemas.microsoft.com/office/drawing/2014/main" id="{E4ED0A95-8887-42E7-BB0B-BD6F693C3D76}"/>
              </a:ext>
            </a:extLst>
          </p:cNvPr>
          <p:cNvSpPr>
            <a:spLocks noGrp="1"/>
          </p:cNvSpPr>
          <p:nvPr>
            <p:ph type="body" idx="1"/>
          </p:nvPr>
        </p:nvSpPr>
        <p:spPr/>
        <p:txBody>
          <a:bodyPr/>
          <a:lstStyle/>
          <a:p>
            <a:pPr marL="114300" indent="0">
              <a:buNone/>
            </a:pPr>
            <a:r>
              <a:rPr lang="en-US" sz="1800" b="0" i="0" u="none" strike="noStrike" baseline="0" dirty="0">
                <a:latin typeface="+mj-lt"/>
              </a:rPr>
              <a:t>The design and layout of your site has a huge impact on your visibility to search </a:t>
            </a:r>
            <a:r>
              <a:rPr lang="en-CA" sz="1800" b="0" i="0" u="none" strike="noStrike" baseline="0" dirty="0">
                <a:latin typeface="+mj-lt"/>
              </a:rPr>
              <a:t>engines. </a:t>
            </a:r>
            <a:r>
              <a:rPr lang="en-US" sz="1800" b="0" i="0" u="none" strike="noStrike" baseline="0" dirty="0">
                <a:latin typeface="+mj-lt"/>
              </a:rPr>
              <a:t>Sites that rely heavily on JavaScript or Flash for their</a:t>
            </a:r>
            <a:r>
              <a:rPr lang="en-US" sz="1800" dirty="0">
                <a:latin typeface="+mj-lt"/>
              </a:rPr>
              <a:t> </a:t>
            </a:r>
            <a:r>
              <a:rPr lang="en-US" sz="1800" b="0" i="0" u="none" strike="noStrike" baseline="0" dirty="0">
                <a:latin typeface="+mj-lt"/>
              </a:rPr>
              <a:t>content and navigation will suffer from poor indexing</a:t>
            </a:r>
          </a:p>
          <a:p>
            <a:pPr marL="114300" indent="0" algn="l">
              <a:buNone/>
            </a:pPr>
            <a:r>
              <a:rPr lang="en-US" sz="1800" b="1" i="0" u="none" strike="noStrike" baseline="0" dirty="0">
                <a:solidFill>
                  <a:srgbClr val="009A9A"/>
                </a:solidFill>
                <a:latin typeface="+mj-lt"/>
              </a:rPr>
              <a:t>Navigation links</a:t>
            </a:r>
            <a:r>
              <a:rPr lang="en-US" sz="1800" b="0" i="0" u="none" strike="noStrike" baseline="0" dirty="0">
                <a:solidFill>
                  <a:srgbClr val="000000"/>
                </a:solidFill>
                <a:latin typeface="+mj-lt"/>
              </a:rPr>
              <a:t>, are the primary means of navigating a site. </a:t>
            </a:r>
            <a:r>
              <a:rPr lang="en-US" sz="1800" b="0" i="0" u="none" strike="noStrike" baseline="0" dirty="0">
                <a:latin typeface="+mj-lt"/>
              </a:rPr>
              <a:t>If your site includes a menu, you should nest it inside of &lt;nav&gt; tags to demonstrate semantically that these links exist to navigate your site.</a:t>
            </a:r>
          </a:p>
          <a:p>
            <a:pPr marL="114300" indent="0" algn="l">
              <a:buNone/>
            </a:pPr>
            <a:r>
              <a:rPr lang="en-US" sz="1800" b="1" i="0" u="none" strike="noStrike" baseline="0" dirty="0">
                <a:solidFill>
                  <a:srgbClr val="009A9A"/>
                </a:solidFill>
                <a:latin typeface="+mj-lt"/>
              </a:rPr>
              <a:t>Recurring links </a:t>
            </a:r>
            <a:r>
              <a:rPr lang="en-US" sz="1800" b="0" i="0" u="none" strike="noStrike" baseline="0" dirty="0">
                <a:solidFill>
                  <a:srgbClr val="000000"/>
                </a:solidFill>
                <a:latin typeface="+mj-lt"/>
              </a:rPr>
              <a:t>are those that appear in a number of places but are not primary </a:t>
            </a:r>
            <a:r>
              <a:rPr lang="en-CA" sz="1800" b="0" i="0" u="none" strike="noStrike" baseline="0" dirty="0">
                <a:solidFill>
                  <a:srgbClr val="000000"/>
                </a:solidFill>
                <a:latin typeface="+mj-lt"/>
              </a:rPr>
              <a:t>navigation.</a:t>
            </a:r>
          </a:p>
          <a:p>
            <a:pPr marL="114300" indent="0" algn="l">
              <a:buNone/>
            </a:pPr>
            <a:r>
              <a:rPr lang="en-US" sz="1800" b="1" i="0" u="none" strike="noStrike" baseline="0" dirty="0">
                <a:solidFill>
                  <a:srgbClr val="009A9A"/>
                </a:solidFill>
                <a:latin typeface="+mj-lt"/>
              </a:rPr>
              <a:t>Ad hoc links </a:t>
            </a:r>
            <a:r>
              <a:rPr lang="en-US" sz="1800" b="0" i="0" u="none" strike="noStrike" baseline="0" dirty="0">
                <a:solidFill>
                  <a:srgbClr val="000000"/>
                </a:solidFill>
                <a:latin typeface="+mj-lt"/>
              </a:rPr>
              <a:t>are links found in articles and content in general.</a:t>
            </a:r>
            <a:endParaRPr lang="en-CA" dirty="0">
              <a:latin typeface="+mj-lt"/>
            </a:endParaRPr>
          </a:p>
        </p:txBody>
      </p:sp>
    </p:spTree>
    <p:extLst>
      <p:ext uri="{BB962C8B-B14F-4D97-AF65-F5344CB8AC3E}">
        <p14:creationId xmlns:p14="http://schemas.microsoft.com/office/powerpoint/2010/main" val="41149809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28124-342C-445A-BA89-FAEF14CC3CDB}"/>
              </a:ext>
            </a:extLst>
          </p:cNvPr>
          <p:cNvSpPr>
            <a:spLocks noGrp="1"/>
          </p:cNvSpPr>
          <p:nvPr>
            <p:ph type="title"/>
          </p:nvPr>
        </p:nvSpPr>
        <p:spPr/>
        <p:txBody>
          <a:bodyPr/>
          <a:lstStyle/>
          <a:p>
            <a:r>
              <a:rPr lang="en-CA" dirty="0"/>
              <a:t>Sitemaps</a:t>
            </a:r>
          </a:p>
        </p:txBody>
      </p:sp>
      <p:sp>
        <p:nvSpPr>
          <p:cNvPr id="3" name="Text Placeholder 2">
            <a:extLst>
              <a:ext uri="{FF2B5EF4-FFF2-40B4-BE49-F238E27FC236}">
                <a16:creationId xmlns:a16="http://schemas.microsoft.com/office/drawing/2014/main" id="{76E79B08-6AF2-41BB-8E5E-C359F5F402EB}"/>
              </a:ext>
            </a:extLst>
          </p:cNvPr>
          <p:cNvSpPr>
            <a:spLocks noGrp="1"/>
          </p:cNvSpPr>
          <p:nvPr>
            <p:ph type="body" idx="1"/>
          </p:nvPr>
        </p:nvSpPr>
        <p:spPr>
          <a:xfrm>
            <a:off x="457200" y="1081088"/>
            <a:ext cx="3264195" cy="3532476"/>
          </a:xfrm>
        </p:spPr>
        <p:txBody>
          <a:bodyPr/>
          <a:lstStyle/>
          <a:p>
            <a:pPr marL="114300" indent="0">
              <a:buNone/>
            </a:pPr>
            <a:r>
              <a:rPr lang="en-US" sz="1800" b="0" i="0" u="none" strike="noStrike" baseline="0" dirty="0">
                <a:solidFill>
                  <a:srgbClr val="000000"/>
                </a:solidFill>
                <a:latin typeface="+mj-lt"/>
              </a:rPr>
              <a:t>A formal framework that captures website structure is known as a </a:t>
            </a:r>
            <a:r>
              <a:rPr lang="en-US" sz="1800" b="1" i="0" u="none" strike="noStrike" baseline="0" dirty="0">
                <a:solidFill>
                  <a:srgbClr val="009A9A"/>
                </a:solidFill>
                <a:latin typeface="+mj-lt"/>
              </a:rPr>
              <a:t>sitemap</a:t>
            </a:r>
            <a:r>
              <a:rPr lang="en-US" sz="1800" b="0" i="0" u="none" strike="noStrike" baseline="0" dirty="0">
                <a:solidFill>
                  <a:srgbClr val="000000"/>
                </a:solidFill>
                <a:latin typeface="+mj-lt"/>
              </a:rPr>
              <a:t>.</a:t>
            </a:r>
          </a:p>
          <a:p>
            <a:pPr marL="114300" indent="0" algn="l">
              <a:buNone/>
            </a:pPr>
            <a:r>
              <a:rPr lang="en-US" sz="1800" b="0" i="0" u="none" strike="noStrike" baseline="0" dirty="0">
                <a:latin typeface="+mj-lt"/>
              </a:rPr>
              <a:t>Thankfully there are tools to generate sitemaps based on the structure of your site. Google’s sitemap generator bases your initial map on your server logs, while other commercial tools parse your entire site.</a:t>
            </a:r>
            <a:endParaRPr lang="en-CA" dirty="0">
              <a:latin typeface="+mj-lt"/>
            </a:endParaRPr>
          </a:p>
        </p:txBody>
      </p:sp>
      <p:sp>
        <p:nvSpPr>
          <p:cNvPr id="4" name="TextBox 3">
            <a:extLst>
              <a:ext uri="{FF2B5EF4-FFF2-40B4-BE49-F238E27FC236}">
                <a16:creationId xmlns:a16="http://schemas.microsoft.com/office/drawing/2014/main" id="{FAB5DC06-78A8-40F8-82B6-C8CC2BF32812}"/>
              </a:ext>
            </a:extLst>
          </p:cNvPr>
          <p:cNvSpPr txBox="1"/>
          <p:nvPr/>
        </p:nvSpPr>
        <p:spPr>
          <a:xfrm>
            <a:off x="3827723" y="1573619"/>
            <a:ext cx="4859077" cy="2199696"/>
          </a:xfrm>
          <a:prstGeom prst="rect">
            <a:avLst/>
          </a:prstGeom>
          <a:solidFill>
            <a:srgbClr val="E6F0F5"/>
          </a:solidFill>
        </p:spPr>
        <p:txBody>
          <a:bodyPr wrap="square" numCol="1" rtlCol="0">
            <a:noAutofit/>
          </a:bodyPr>
          <a:lstStyle/>
          <a:p>
            <a:pPr algn="l" defTabSz="360000"/>
            <a:r>
              <a:rPr lang="en-CA" b="0" i="0" u="none" strike="noStrike" baseline="0" dirty="0">
                <a:solidFill>
                  <a:srgbClr val="000000"/>
                </a:solidFill>
                <a:latin typeface="Calibri" panose="020F0502020204030204" pitchFamily="34" charset="0"/>
                <a:cs typeface="Calibri" panose="020F0502020204030204" pitchFamily="34" charset="0"/>
              </a:rPr>
              <a:t>&lt;?xml version="1.0" encoding="utf-8"?&gt;</a:t>
            </a:r>
          </a:p>
          <a:p>
            <a:pPr algn="l" defTabSz="360000"/>
            <a:r>
              <a:rPr lang="en-CA" b="0" i="0" u="none" strike="noStrike" baseline="0" dirty="0">
                <a:solidFill>
                  <a:srgbClr val="000000"/>
                </a:solidFill>
                <a:latin typeface="Calibri" panose="020F0502020204030204" pitchFamily="34" charset="0"/>
                <a:cs typeface="Calibri" panose="020F0502020204030204" pitchFamily="34" charset="0"/>
              </a:rPr>
              <a:t>&lt;</a:t>
            </a:r>
            <a:r>
              <a:rPr lang="en-CA" b="0" i="0" u="none" strike="noStrike" baseline="0" dirty="0" err="1">
                <a:solidFill>
                  <a:srgbClr val="9A0000"/>
                </a:solidFill>
                <a:latin typeface="Calibri" panose="020F0502020204030204" pitchFamily="34" charset="0"/>
                <a:cs typeface="Calibri" panose="020F0502020204030204" pitchFamily="34" charset="0"/>
              </a:rPr>
              <a:t>urlset</a:t>
            </a:r>
            <a:r>
              <a:rPr lang="en-CA" b="0" i="0" u="none" strike="noStrike" baseline="0" dirty="0">
                <a:solidFill>
                  <a:srgbClr val="9A0000"/>
                </a:solidFill>
                <a:latin typeface="Calibri" panose="020F0502020204030204" pitchFamily="34" charset="0"/>
                <a:cs typeface="Calibri" panose="020F0502020204030204" pitchFamily="34" charset="0"/>
              </a:rPr>
              <a:t> </a:t>
            </a:r>
            <a:r>
              <a:rPr lang="en-CA" b="0" i="0" u="none" strike="noStrike" baseline="0" dirty="0" err="1">
                <a:solidFill>
                  <a:srgbClr val="000000"/>
                </a:solidFill>
                <a:latin typeface="Calibri" panose="020F0502020204030204" pitchFamily="34" charset="0"/>
                <a:cs typeface="Calibri" panose="020F0502020204030204" pitchFamily="34" charset="0"/>
              </a:rPr>
              <a:t>xmlns</a:t>
            </a:r>
            <a:r>
              <a:rPr lang="en-CA" b="0" i="0" u="none" strike="noStrike" baseline="0" dirty="0">
                <a:solidFill>
                  <a:srgbClr val="000000"/>
                </a:solidFill>
                <a:latin typeface="Calibri" panose="020F0502020204030204" pitchFamily="34" charset="0"/>
                <a:cs typeface="Calibri" panose="020F0502020204030204" pitchFamily="34" charset="0"/>
              </a:rPr>
              <a:t>="http://www.sitemaps.org/schemas/sitemap/0.9"&gt;</a:t>
            </a:r>
          </a:p>
          <a:p>
            <a:pPr algn="l" defTabSz="360000"/>
            <a:r>
              <a:rPr lang="en-CA" b="0" i="0" u="none" strike="noStrike" baseline="0" dirty="0">
                <a:solidFill>
                  <a:srgbClr val="000000"/>
                </a:solidFill>
                <a:latin typeface="Calibri" panose="020F0502020204030204" pitchFamily="34" charset="0"/>
                <a:cs typeface="Calibri" panose="020F0502020204030204" pitchFamily="34" charset="0"/>
              </a:rPr>
              <a:t>	&lt;</a:t>
            </a:r>
            <a:r>
              <a:rPr lang="en-CA" b="0" i="0" u="none" strike="noStrike" baseline="0" dirty="0" err="1">
                <a:solidFill>
                  <a:srgbClr val="9A0000"/>
                </a:solidFill>
                <a:latin typeface="Calibri" panose="020F0502020204030204" pitchFamily="34" charset="0"/>
                <a:cs typeface="Calibri" panose="020F0502020204030204" pitchFamily="34" charset="0"/>
              </a:rPr>
              <a:t>url</a:t>
            </a:r>
            <a:r>
              <a:rPr lang="en-CA" b="0" i="0" u="none" strike="noStrike" baseline="0" dirty="0">
                <a:solidFill>
                  <a:srgbClr val="000000"/>
                </a:solidFill>
                <a:latin typeface="Calibri" panose="020F0502020204030204" pitchFamily="34" charset="0"/>
                <a:cs typeface="Calibri" panose="020F0502020204030204" pitchFamily="34" charset="0"/>
              </a:rPr>
              <a:t>&gt;</a:t>
            </a:r>
          </a:p>
          <a:p>
            <a:pPr algn="l" defTabSz="360000"/>
            <a:r>
              <a:rPr lang="en-CA" b="0" i="0" u="none" strike="noStrike" baseline="0" dirty="0">
                <a:solidFill>
                  <a:srgbClr val="000000"/>
                </a:solidFill>
                <a:latin typeface="Calibri" panose="020F0502020204030204" pitchFamily="34" charset="0"/>
                <a:cs typeface="Calibri" panose="020F0502020204030204" pitchFamily="34" charset="0"/>
              </a:rPr>
              <a:t>		&lt;</a:t>
            </a:r>
            <a:r>
              <a:rPr lang="en-CA" b="0" i="0" u="none" strike="noStrike" baseline="0" dirty="0">
                <a:solidFill>
                  <a:srgbClr val="9A0000"/>
                </a:solidFill>
                <a:latin typeface="Calibri" panose="020F0502020204030204" pitchFamily="34" charset="0"/>
                <a:cs typeface="Calibri" panose="020F0502020204030204" pitchFamily="34" charset="0"/>
              </a:rPr>
              <a:t>loc</a:t>
            </a:r>
            <a:r>
              <a:rPr lang="en-CA" b="0" i="0" u="none" strike="noStrike" baseline="0" dirty="0">
                <a:solidFill>
                  <a:srgbClr val="000000"/>
                </a:solidFill>
                <a:latin typeface="Calibri" panose="020F0502020204030204" pitchFamily="34" charset="0"/>
                <a:cs typeface="Calibri" panose="020F0502020204030204" pitchFamily="34" charset="0"/>
              </a:rPr>
              <a:t>&gt;http://funwebdev.com/&lt;/</a:t>
            </a:r>
            <a:r>
              <a:rPr lang="en-CA" b="0" i="0" u="none" strike="noStrike" baseline="0" dirty="0">
                <a:solidFill>
                  <a:srgbClr val="9A0000"/>
                </a:solidFill>
                <a:latin typeface="Calibri" panose="020F0502020204030204" pitchFamily="34" charset="0"/>
                <a:cs typeface="Calibri" panose="020F0502020204030204" pitchFamily="34" charset="0"/>
              </a:rPr>
              <a:t>loc</a:t>
            </a:r>
            <a:r>
              <a:rPr lang="en-CA" b="0" i="0" u="none" strike="noStrike" baseline="0" dirty="0">
                <a:solidFill>
                  <a:srgbClr val="000000"/>
                </a:solidFill>
                <a:latin typeface="Calibri" panose="020F0502020204030204" pitchFamily="34" charset="0"/>
                <a:cs typeface="Calibri" panose="020F0502020204030204" pitchFamily="34" charset="0"/>
              </a:rPr>
              <a:t>&gt;</a:t>
            </a:r>
          </a:p>
          <a:p>
            <a:pPr algn="l" defTabSz="360000"/>
            <a:r>
              <a:rPr lang="en-CA" b="0" i="0" u="none" strike="noStrike" baseline="0" dirty="0">
                <a:solidFill>
                  <a:srgbClr val="000000"/>
                </a:solidFill>
                <a:latin typeface="Calibri" panose="020F0502020204030204" pitchFamily="34" charset="0"/>
                <a:cs typeface="Calibri" panose="020F0502020204030204" pitchFamily="34" charset="0"/>
              </a:rPr>
              <a:t>		&lt;</a:t>
            </a:r>
            <a:r>
              <a:rPr lang="en-CA" b="0" i="0" u="none" strike="noStrike" baseline="0" dirty="0" err="1">
                <a:solidFill>
                  <a:srgbClr val="9A0000"/>
                </a:solidFill>
                <a:latin typeface="Calibri" panose="020F0502020204030204" pitchFamily="34" charset="0"/>
                <a:cs typeface="Calibri" panose="020F0502020204030204" pitchFamily="34" charset="0"/>
              </a:rPr>
              <a:t>lastmod</a:t>
            </a:r>
            <a:r>
              <a:rPr lang="en-CA" b="0" i="0" u="none" strike="noStrike" baseline="0" dirty="0">
                <a:solidFill>
                  <a:srgbClr val="000000"/>
                </a:solidFill>
                <a:latin typeface="Calibri" panose="020F0502020204030204" pitchFamily="34" charset="0"/>
                <a:cs typeface="Calibri" panose="020F0502020204030204" pitchFamily="34" charset="0"/>
              </a:rPr>
              <a:t>&gt;2013-09-29&lt;/</a:t>
            </a:r>
            <a:r>
              <a:rPr lang="en-CA" b="0" i="0" u="none" strike="noStrike" baseline="0" dirty="0" err="1">
                <a:solidFill>
                  <a:srgbClr val="9A0000"/>
                </a:solidFill>
                <a:latin typeface="Calibri" panose="020F0502020204030204" pitchFamily="34" charset="0"/>
                <a:cs typeface="Calibri" panose="020F0502020204030204" pitchFamily="34" charset="0"/>
              </a:rPr>
              <a:t>lastmod</a:t>
            </a:r>
            <a:r>
              <a:rPr lang="en-CA" b="0" i="0" u="none" strike="noStrike" baseline="0" dirty="0">
                <a:solidFill>
                  <a:srgbClr val="000000"/>
                </a:solidFill>
                <a:latin typeface="Calibri" panose="020F0502020204030204" pitchFamily="34" charset="0"/>
                <a:cs typeface="Calibri" panose="020F0502020204030204" pitchFamily="34" charset="0"/>
              </a:rPr>
              <a:t>&gt;</a:t>
            </a:r>
          </a:p>
          <a:p>
            <a:pPr algn="l" defTabSz="360000"/>
            <a:r>
              <a:rPr lang="en-CA" b="0" i="0" u="none" strike="noStrike" baseline="0" dirty="0">
                <a:solidFill>
                  <a:srgbClr val="000000"/>
                </a:solidFill>
                <a:latin typeface="Calibri" panose="020F0502020204030204" pitchFamily="34" charset="0"/>
                <a:cs typeface="Calibri" panose="020F0502020204030204" pitchFamily="34" charset="0"/>
              </a:rPr>
              <a:t>		&lt;</a:t>
            </a:r>
            <a:r>
              <a:rPr lang="en-CA" b="0" i="0" u="none" strike="noStrike" baseline="0" dirty="0" err="1">
                <a:solidFill>
                  <a:srgbClr val="9A0000"/>
                </a:solidFill>
                <a:latin typeface="Calibri" panose="020F0502020204030204" pitchFamily="34" charset="0"/>
                <a:cs typeface="Calibri" panose="020F0502020204030204" pitchFamily="34" charset="0"/>
              </a:rPr>
              <a:t>changefreq</a:t>
            </a:r>
            <a:r>
              <a:rPr lang="en-CA" b="0" i="0" u="none" strike="noStrike" baseline="0" dirty="0">
                <a:solidFill>
                  <a:srgbClr val="000000"/>
                </a:solidFill>
                <a:latin typeface="Calibri" panose="020F0502020204030204" pitchFamily="34" charset="0"/>
                <a:cs typeface="Calibri" panose="020F0502020204030204" pitchFamily="34" charset="0"/>
              </a:rPr>
              <a:t>&gt;weekly&lt;/</a:t>
            </a:r>
            <a:r>
              <a:rPr lang="en-CA" b="0" i="0" u="none" strike="noStrike" baseline="0" dirty="0" err="1">
                <a:solidFill>
                  <a:srgbClr val="9A0000"/>
                </a:solidFill>
                <a:latin typeface="Calibri" panose="020F0502020204030204" pitchFamily="34" charset="0"/>
                <a:cs typeface="Calibri" panose="020F0502020204030204" pitchFamily="34" charset="0"/>
              </a:rPr>
              <a:t>changefreq</a:t>
            </a:r>
            <a:r>
              <a:rPr lang="en-CA" b="0" i="0" u="none" strike="noStrike" baseline="0" dirty="0">
                <a:solidFill>
                  <a:srgbClr val="000000"/>
                </a:solidFill>
                <a:latin typeface="Calibri" panose="020F0502020204030204" pitchFamily="34" charset="0"/>
                <a:cs typeface="Calibri" panose="020F0502020204030204" pitchFamily="34" charset="0"/>
              </a:rPr>
              <a:t>&gt;</a:t>
            </a:r>
          </a:p>
          <a:p>
            <a:pPr algn="l" defTabSz="360000"/>
            <a:r>
              <a:rPr lang="en-CA" b="0" i="0" u="none" strike="noStrike" baseline="0" dirty="0">
                <a:solidFill>
                  <a:srgbClr val="000000"/>
                </a:solidFill>
                <a:latin typeface="Calibri" panose="020F0502020204030204" pitchFamily="34" charset="0"/>
                <a:cs typeface="Calibri" panose="020F0502020204030204" pitchFamily="34" charset="0"/>
              </a:rPr>
              <a:t>		&lt;</a:t>
            </a:r>
            <a:r>
              <a:rPr lang="en-CA" b="0" i="0" u="none" strike="noStrike" baseline="0" dirty="0">
                <a:solidFill>
                  <a:srgbClr val="9A0000"/>
                </a:solidFill>
                <a:latin typeface="Calibri" panose="020F0502020204030204" pitchFamily="34" charset="0"/>
                <a:cs typeface="Calibri" panose="020F0502020204030204" pitchFamily="34" charset="0"/>
              </a:rPr>
              <a:t>priority</a:t>
            </a:r>
            <a:r>
              <a:rPr lang="en-CA" b="0" i="0" u="none" strike="noStrike" baseline="0" dirty="0">
                <a:solidFill>
                  <a:srgbClr val="000000"/>
                </a:solidFill>
                <a:latin typeface="Calibri" panose="020F0502020204030204" pitchFamily="34" charset="0"/>
                <a:cs typeface="Calibri" panose="020F0502020204030204" pitchFamily="34" charset="0"/>
              </a:rPr>
              <a:t>&gt;1.0&lt;/</a:t>
            </a:r>
            <a:r>
              <a:rPr lang="en-CA" b="0" i="0" u="none" strike="noStrike" baseline="0" dirty="0">
                <a:solidFill>
                  <a:srgbClr val="9A0000"/>
                </a:solidFill>
                <a:latin typeface="Calibri" panose="020F0502020204030204" pitchFamily="34" charset="0"/>
                <a:cs typeface="Calibri" panose="020F0502020204030204" pitchFamily="34" charset="0"/>
              </a:rPr>
              <a:t>priority</a:t>
            </a:r>
            <a:r>
              <a:rPr lang="en-CA" b="0" i="0" u="none" strike="noStrike" baseline="0" dirty="0">
                <a:solidFill>
                  <a:srgbClr val="000000"/>
                </a:solidFill>
                <a:latin typeface="Calibri" panose="020F0502020204030204" pitchFamily="34" charset="0"/>
                <a:cs typeface="Calibri" panose="020F0502020204030204" pitchFamily="34" charset="0"/>
              </a:rPr>
              <a:t>&gt;</a:t>
            </a:r>
          </a:p>
          <a:p>
            <a:pPr algn="l" defTabSz="360000"/>
            <a:r>
              <a:rPr lang="en-CA" b="0" i="0" u="none" strike="noStrike" baseline="0" dirty="0">
                <a:solidFill>
                  <a:srgbClr val="000000"/>
                </a:solidFill>
                <a:latin typeface="Calibri" panose="020F0502020204030204" pitchFamily="34" charset="0"/>
                <a:cs typeface="Calibri" panose="020F0502020204030204" pitchFamily="34" charset="0"/>
              </a:rPr>
              <a:t>	&lt;/</a:t>
            </a:r>
            <a:r>
              <a:rPr lang="en-CA" b="0" i="0" u="none" strike="noStrike" baseline="0" dirty="0" err="1">
                <a:solidFill>
                  <a:srgbClr val="9A0000"/>
                </a:solidFill>
                <a:latin typeface="Calibri" panose="020F0502020204030204" pitchFamily="34" charset="0"/>
                <a:cs typeface="Calibri" panose="020F0502020204030204" pitchFamily="34" charset="0"/>
              </a:rPr>
              <a:t>url</a:t>
            </a:r>
            <a:r>
              <a:rPr lang="en-CA" b="0" i="0" u="none" strike="noStrike" baseline="0" dirty="0">
                <a:solidFill>
                  <a:srgbClr val="000000"/>
                </a:solidFill>
                <a:latin typeface="Calibri" panose="020F0502020204030204" pitchFamily="34" charset="0"/>
                <a:cs typeface="Calibri" panose="020F0502020204030204" pitchFamily="34" charset="0"/>
              </a:rPr>
              <a:t>&gt;</a:t>
            </a:r>
          </a:p>
          <a:p>
            <a:pPr algn="l" defTabSz="360000"/>
            <a:r>
              <a:rPr lang="en-CA" b="0" i="0" u="none" strike="noStrike" baseline="0" dirty="0">
                <a:solidFill>
                  <a:srgbClr val="000000"/>
                </a:solidFill>
                <a:latin typeface="Calibri" panose="020F0502020204030204" pitchFamily="34" charset="0"/>
                <a:cs typeface="Calibri" panose="020F0502020204030204" pitchFamily="34" charset="0"/>
              </a:rPr>
              <a:t>&lt;/</a:t>
            </a:r>
            <a:r>
              <a:rPr lang="en-CA" b="0" i="0" u="none" strike="noStrike" baseline="0" dirty="0" err="1">
                <a:solidFill>
                  <a:srgbClr val="9A0000"/>
                </a:solidFill>
                <a:latin typeface="Calibri" panose="020F0502020204030204" pitchFamily="34" charset="0"/>
                <a:cs typeface="Calibri" panose="020F0502020204030204" pitchFamily="34" charset="0"/>
              </a:rPr>
              <a:t>urlset</a:t>
            </a:r>
            <a:r>
              <a:rPr lang="en-CA" b="0" i="0" u="none" strike="noStrike" baseline="0" dirty="0">
                <a:solidFill>
                  <a:srgbClr val="000000"/>
                </a:solidFill>
                <a:latin typeface="Calibri" panose="020F0502020204030204" pitchFamily="34" charset="0"/>
                <a:cs typeface="Calibri" panose="020F0502020204030204" pitchFamily="34" charset="0"/>
              </a:rPr>
              <a:t>&gt;</a:t>
            </a:r>
            <a:endParaRPr lang="en-CA" sz="1050" b="0" i="0" u="none" strike="noStrike" baseline="0" dirty="0">
              <a:solidFill>
                <a:schemeClr val="tx1"/>
              </a:solidFill>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7C329B74-F29C-4A8D-B897-BEB4417C9585}"/>
              </a:ext>
            </a:extLst>
          </p:cNvPr>
          <p:cNvSpPr txBox="1"/>
          <p:nvPr/>
        </p:nvSpPr>
        <p:spPr>
          <a:xfrm>
            <a:off x="3827721" y="3773316"/>
            <a:ext cx="4859077" cy="276999"/>
          </a:xfrm>
          <a:prstGeom prst="rect">
            <a:avLst/>
          </a:prstGeom>
          <a:noFill/>
        </p:spPr>
        <p:txBody>
          <a:bodyPr wrap="square" rtlCol="0">
            <a:spAutoFit/>
          </a:bodyPr>
          <a:lstStyle/>
          <a:p>
            <a:r>
              <a:rPr lang="en-US" sz="1200" b="1" i="0" u="none" strike="noStrike" baseline="0" dirty="0">
                <a:solidFill>
                  <a:srgbClr val="009A9A"/>
                </a:solidFill>
                <a:latin typeface="+mj-lt"/>
              </a:rPr>
              <a:t>LISTING 18.6 </a:t>
            </a:r>
            <a:r>
              <a:rPr lang="en-US" sz="1200" b="0" i="0" u="none" strike="noStrike" baseline="0" dirty="0">
                <a:solidFill>
                  <a:srgbClr val="000000"/>
                </a:solidFill>
                <a:latin typeface="+mj-lt"/>
              </a:rPr>
              <a:t>Single page sitemap</a:t>
            </a:r>
            <a:endParaRPr lang="en-CA" sz="1200" dirty="0">
              <a:latin typeface="+mj-lt"/>
            </a:endParaRPr>
          </a:p>
        </p:txBody>
      </p:sp>
    </p:spTree>
    <p:extLst>
      <p:ext uri="{BB962C8B-B14F-4D97-AF65-F5344CB8AC3E}">
        <p14:creationId xmlns:p14="http://schemas.microsoft.com/office/powerpoint/2010/main" val="4904844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B0773B-476C-4A2B-BB7E-D40E8B3EB7DD}"/>
              </a:ext>
            </a:extLst>
          </p:cNvPr>
          <p:cNvSpPr>
            <a:spLocks noGrp="1"/>
          </p:cNvSpPr>
          <p:nvPr>
            <p:ph type="title"/>
          </p:nvPr>
        </p:nvSpPr>
        <p:spPr/>
        <p:txBody>
          <a:bodyPr/>
          <a:lstStyle/>
          <a:p>
            <a:r>
              <a:rPr lang="en-CA" dirty="0"/>
              <a:t>Anchor Text</a:t>
            </a:r>
          </a:p>
        </p:txBody>
      </p:sp>
      <p:sp>
        <p:nvSpPr>
          <p:cNvPr id="3" name="Text Placeholder 2">
            <a:extLst>
              <a:ext uri="{FF2B5EF4-FFF2-40B4-BE49-F238E27FC236}">
                <a16:creationId xmlns:a16="http://schemas.microsoft.com/office/drawing/2014/main" id="{1D8204BF-711F-469A-83DE-3490792F9188}"/>
              </a:ext>
            </a:extLst>
          </p:cNvPr>
          <p:cNvSpPr>
            <a:spLocks noGrp="1"/>
          </p:cNvSpPr>
          <p:nvPr>
            <p:ph type="body" idx="1"/>
          </p:nvPr>
        </p:nvSpPr>
        <p:spPr/>
        <p:txBody>
          <a:bodyPr/>
          <a:lstStyle/>
          <a:p>
            <a:pPr marL="114300" indent="0" algn="l">
              <a:buNone/>
            </a:pPr>
            <a:r>
              <a:rPr lang="en-US" sz="1800" b="0" i="0" u="none" strike="noStrike" baseline="0" dirty="0">
                <a:solidFill>
                  <a:srgbClr val="000000"/>
                </a:solidFill>
                <a:latin typeface="+mj-lt"/>
              </a:rPr>
              <a:t>One of the things that is definitely indexed along with backlinks is the </a:t>
            </a:r>
            <a:r>
              <a:rPr lang="en-US" sz="1800" b="1" i="0" u="none" strike="noStrike" baseline="0" dirty="0">
                <a:solidFill>
                  <a:srgbClr val="009A9A"/>
                </a:solidFill>
                <a:latin typeface="+mj-lt"/>
              </a:rPr>
              <a:t>anchor text </a:t>
            </a:r>
            <a:r>
              <a:rPr lang="en-CA" sz="1800" b="0" i="0" u="none" strike="noStrike" baseline="0" dirty="0">
                <a:solidFill>
                  <a:srgbClr val="000000"/>
                </a:solidFill>
                <a:latin typeface="+mj-lt"/>
              </a:rPr>
              <a:t>of the link.</a:t>
            </a:r>
          </a:p>
          <a:p>
            <a:pPr marL="114300" indent="0" algn="l">
              <a:buNone/>
            </a:pPr>
            <a:r>
              <a:rPr lang="en-US" sz="1800" b="0" i="0" u="none" strike="noStrike" baseline="0" dirty="0">
                <a:latin typeface="+mj-lt"/>
              </a:rPr>
              <a:t>Your hyperlinks should contain, as often as possible, anchor text that describes the link. </a:t>
            </a:r>
          </a:p>
          <a:p>
            <a:pPr marL="114300" indent="0" algn="l">
              <a:buNone/>
            </a:pPr>
            <a:r>
              <a:rPr lang="en-US" sz="1800" b="0" i="0" u="none" strike="noStrike" baseline="0" dirty="0">
                <a:latin typeface="+mj-lt"/>
              </a:rPr>
              <a:t>Links to a page of services and rates shouldn’t say “</a:t>
            </a:r>
            <a:r>
              <a:rPr lang="en-US" sz="1800" b="0" i="1" u="none" strike="noStrike" baseline="0" dirty="0">
                <a:latin typeface="+mj-lt"/>
              </a:rPr>
              <a:t>Click here to read more,</a:t>
            </a:r>
            <a:r>
              <a:rPr lang="en-US" sz="1800" b="0" i="0" u="none" strike="noStrike" baseline="0" dirty="0">
                <a:latin typeface="+mj-lt"/>
              </a:rPr>
              <a:t>” it should read “</a:t>
            </a:r>
            <a:r>
              <a:rPr lang="en-US" sz="1800" b="0" i="1" u="none" strike="noStrike" baseline="0" dirty="0">
                <a:latin typeface="+mj-lt"/>
              </a:rPr>
              <a:t>Services and Rates</a:t>
            </a:r>
            <a:r>
              <a:rPr lang="en-US" sz="1800" b="0" i="0" u="none" strike="noStrike" baseline="0" dirty="0">
                <a:latin typeface="+mj-lt"/>
              </a:rPr>
              <a:t>,”</a:t>
            </a:r>
          </a:p>
          <a:p>
            <a:pPr marL="114300" indent="0" algn="l">
              <a:buNone/>
            </a:pPr>
            <a:r>
              <a:rPr lang="en-US" sz="1800" dirty="0">
                <a:latin typeface="+mj-lt"/>
              </a:rPr>
              <a:t>If a backlink to your site does not use some meaningful keywords, the link will not help your ranking for those keywords.</a:t>
            </a:r>
            <a:endParaRPr lang="en-CA" sz="1800" dirty="0">
              <a:latin typeface="+mj-lt"/>
            </a:endParaRPr>
          </a:p>
        </p:txBody>
      </p:sp>
    </p:spTree>
    <p:extLst>
      <p:ext uri="{BB962C8B-B14F-4D97-AF65-F5344CB8AC3E}">
        <p14:creationId xmlns:p14="http://schemas.microsoft.com/office/powerpoint/2010/main" val="34068501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FCE24-7BC9-44A8-9219-EDA6A7E16AA6}"/>
              </a:ext>
            </a:extLst>
          </p:cNvPr>
          <p:cNvSpPr>
            <a:spLocks noGrp="1"/>
          </p:cNvSpPr>
          <p:nvPr>
            <p:ph type="title"/>
          </p:nvPr>
        </p:nvSpPr>
        <p:spPr/>
        <p:txBody>
          <a:bodyPr/>
          <a:lstStyle/>
          <a:p>
            <a:r>
              <a:rPr lang="en-CA" dirty="0"/>
              <a:t>Images</a:t>
            </a:r>
          </a:p>
        </p:txBody>
      </p:sp>
      <p:sp>
        <p:nvSpPr>
          <p:cNvPr id="3" name="Text Placeholder 2">
            <a:extLst>
              <a:ext uri="{FF2B5EF4-FFF2-40B4-BE49-F238E27FC236}">
                <a16:creationId xmlns:a16="http://schemas.microsoft.com/office/drawing/2014/main" id="{DE45DA3F-1FD9-404E-A7A9-9B445466DD7B}"/>
              </a:ext>
            </a:extLst>
          </p:cNvPr>
          <p:cNvSpPr>
            <a:spLocks noGrp="1"/>
          </p:cNvSpPr>
          <p:nvPr>
            <p:ph type="body" idx="1"/>
          </p:nvPr>
        </p:nvSpPr>
        <p:spPr/>
        <p:txBody>
          <a:bodyPr/>
          <a:lstStyle/>
          <a:p>
            <a:pPr marL="114300" indent="0">
              <a:buNone/>
            </a:pPr>
            <a:r>
              <a:rPr lang="en-US" sz="1800" b="0" i="0" u="none" strike="noStrike" baseline="0" dirty="0">
                <a:latin typeface="+mj-lt"/>
              </a:rPr>
              <a:t>Many search engines now have a separate site to search for images.</a:t>
            </a:r>
          </a:p>
          <a:p>
            <a:pPr algn="l"/>
            <a:r>
              <a:rPr lang="en-US" sz="1800" b="0" i="0" u="none" strike="noStrike" baseline="0" dirty="0">
                <a:solidFill>
                  <a:srgbClr val="000000"/>
                </a:solidFill>
                <a:latin typeface="+mj-lt"/>
              </a:rPr>
              <a:t>The filename is the first element we can optimize, since it can be parsed for words. Rather than name an image of a rose </a:t>
            </a:r>
            <a:r>
              <a:rPr lang="en-US" sz="1800" b="1" i="0" u="none" strike="noStrike" baseline="0" dirty="0">
                <a:solidFill>
                  <a:srgbClr val="003333"/>
                </a:solidFill>
                <a:latin typeface="+mj-lt"/>
              </a:rPr>
              <a:t>1.png</a:t>
            </a:r>
            <a:r>
              <a:rPr lang="en-US" sz="1800" b="0" i="0" u="none" strike="noStrike" baseline="0" dirty="0">
                <a:solidFill>
                  <a:srgbClr val="000000"/>
                </a:solidFill>
                <a:latin typeface="+mj-lt"/>
              </a:rPr>
              <a:t>, we should call </a:t>
            </a:r>
            <a:r>
              <a:rPr lang="en-CA" sz="1800" b="0" i="0" u="none" strike="noStrike" baseline="0" dirty="0">
                <a:solidFill>
                  <a:srgbClr val="000000"/>
                </a:solidFill>
                <a:latin typeface="+mj-lt"/>
              </a:rPr>
              <a:t>it </a:t>
            </a:r>
            <a:r>
              <a:rPr lang="en-CA" sz="1800" b="1" i="0" u="none" strike="noStrike" baseline="0" dirty="0">
                <a:solidFill>
                  <a:srgbClr val="003333"/>
                </a:solidFill>
                <a:latin typeface="+mj-lt"/>
              </a:rPr>
              <a:t>rose.png</a:t>
            </a:r>
            <a:r>
              <a:rPr lang="en-CA" sz="1800" b="0" i="0" u="none" strike="noStrike" baseline="0" dirty="0">
                <a:solidFill>
                  <a:srgbClr val="000000"/>
                </a:solidFill>
                <a:latin typeface="+mj-lt"/>
              </a:rPr>
              <a:t>.</a:t>
            </a:r>
          </a:p>
          <a:p>
            <a:pPr algn="l"/>
            <a:r>
              <a:rPr lang="en-US" sz="1800" b="0" i="0" u="none" strike="noStrike" baseline="0" dirty="0">
                <a:latin typeface="+mj-lt"/>
              </a:rPr>
              <a:t>The judicious use of the alt attribute in the &lt;</a:t>
            </a:r>
            <a:r>
              <a:rPr lang="en-US" sz="1800" b="0" i="0" u="none" strike="noStrike" baseline="0" dirty="0" err="1">
                <a:latin typeface="+mj-lt"/>
              </a:rPr>
              <a:t>img</a:t>
            </a:r>
            <a:r>
              <a:rPr lang="en-US" sz="1800" b="0" i="0" u="none" strike="noStrike" baseline="0" dirty="0">
                <a:latin typeface="+mj-lt"/>
              </a:rPr>
              <a:t>&gt; tag is another place where some textual description of the image can help your ranking.</a:t>
            </a:r>
          </a:p>
          <a:p>
            <a:pPr algn="l"/>
            <a:r>
              <a:rPr lang="en-CA" sz="1800" b="0" i="0" u="none" strike="noStrike" baseline="0" dirty="0">
                <a:latin typeface="+mj-lt"/>
              </a:rPr>
              <a:t>If you have a </a:t>
            </a:r>
            <a:r>
              <a:rPr lang="en-US" sz="1800" b="0" i="0" u="none" strike="noStrike" baseline="0" dirty="0">
                <a:latin typeface="+mj-lt"/>
              </a:rPr>
              <a:t>link to the image somewhere on our site, you should use descriptive anchor text such as “full size image of a red rose,” rather than generic text “full size.”</a:t>
            </a:r>
            <a:endParaRPr lang="en-CA" dirty="0">
              <a:latin typeface="+mj-lt"/>
            </a:endParaRPr>
          </a:p>
        </p:txBody>
      </p:sp>
    </p:spTree>
    <p:extLst>
      <p:ext uri="{BB962C8B-B14F-4D97-AF65-F5344CB8AC3E}">
        <p14:creationId xmlns:p14="http://schemas.microsoft.com/office/powerpoint/2010/main" val="1503874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FF00F-BAC3-4C61-8B38-F26C131CD34B}"/>
              </a:ext>
            </a:extLst>
          </p:cNvPr>
          <p:cNvSpPr>
            <a:spLocks noGrp="1"/>
          </p:cNvSpPr>
          <p:nvPr>
            <p:ph type="title"/>
          </p:nvPr>
        </p:nvSpPr>
        <p:spPr/>
        <p:txBody>
          <a:bodyPr/>
          <a:lstStyle/>
          <a:p>
            <a:r>
              <a:rPr lang="en-CA" dirty="0"/>
              <a:t>Content</a:t>
            </a:r>
          </a:p>
        </p:txBody>
      </p:sp>
      <p:sp>
        <p:nvSpPr>
          <p:cNvPr id="3" name="Text Placeholder 2">
            <a:extLst>
              <a:ext uri="{FF2B5EF4-FFF2-40B4-BE49-F238E27FC236}">
                <a16:creationId xmlns:a16="http://schemas.microsoft.com/office/drawing/2014/main" id="{8121B509-9ADC-4C43-9739-B86140789718}"/>
              </a:ext>
            </a:extLst>
          </p:cNvPr>
          <p:cNvSpPr>
            <a:spLocks noGrp="1"/>
          </p:cNvSpPr>
          <p:nvPr>
            <p:ph type="body" idx="1"/>
          </p:nvPr>
        </p:nvSpPr>
        <p:spPr/>
        <p:txBody>
          <a:bodyPr/>
          <a:lstStyle/>
          <a:p>
            <a:pPr marL="114300" indent="0" algn="l">
              <a:buNone/>
            </a:pPr>
            <a:r>
              <a:rPr lang="en-US" sz="1800" b="0" i="0" u="none" strike="noStrike" baseline="0" dirty="0">
                <a:latin typeface="+mj-lt"/>
              </a:rPr>
              <a:t>When we refer to content in the SEO context, we are talking about the freshness of content on the whole. To increase the visibility of your pages in search results, you should definitely refresh your content as often as possible. </a:t>
            </a:r>
          </a:p>
          <a:p>
            <a:pPr marL="114300" indent="0" algn="l">
              <a:buNone/>
            </a:pPr>
            <a:r>
              <a:rPr lang="en-US" sz="1800" b="0" i="0" u="none" strike="noStrike" baseline="0" dirty="0">
                <a:latin typeface="+mj-lt"/>
              </a:rPr>
              <a:t>If your website can offer tools that allow users to comment or otherwise write content on your site, search engines will see the new content on subsequent passes, making the content as a whole look “fresh.”</a:t>
            </a:r>
          </a:p>
          <a:p>
            <a:pPr marL="114300" indent="0" algn="l">
              <a:buNone/>
            </a:pPr>
            <a:r>
              <a:rPr lang="en-US" sz="1800" b="0" i="0" u="none" strike="noStrike" baseline="0" dirty="0">
                <a:latin typeface="+mj-lt"/>
              </a:rPr>
              <a:t>Facebook, Twitter, </a:t>
            </a:r>
            <a:r>
              <a:rPr lang="en-US" sz="1800" b="0" i="0" u="none" strike="noStrike" baseline="0" dirty="0" err="1">
                <a:latin typeface="+mj-lt"/>
              </a:rPr>
              <a:t>MySpace</a:t>
            </a:r>
            <a:r>
              <a:rPr lang="en-US" sz="1800" b="0" i="0" u="none" strike="noStrike" baseline="0" dirty="0">
                <a:latin typeface="+mj-lt"/>
              </a:rPr>
              <a:t>, Slashdot, Reddit, Pinterest, and others all build on the user-submitted content model that ensures their sites are always </a:t>
            </a:r>
            <a:r>
              <a:rPr lang="en-US" sz="1800" b="0" i="1" u="none" strike="noStrike" baseline="0" dirty="0">
                <a:latin typeface="+mj-lt"/>
              </a:rPr>
              <a:t>fresh</a:t>
            </a:r>
            <a:r>
              <a:rPr lang="en-US" sz="1800" b="0" i="0" u="none" strike="noStrike" baseline="0" dirty="0">
                <a:latin typeface="+mj-lt"/>
              </a:rPr>
              <a:t>.</a:t>
            </a:r>
            <a:endParaRPr lang="en-CA" dirty="0">
              <a:latin typeface="+mj-lt"/>
            </a:endParaRPr>
          </a:p>
        </p:txBody>
      </p:sp>
    </p:spTree>
    <p:extLst>
      <p:ext uri="{BB962C8B-B14F-4D97-AF65-F5344CB8AC3E}">
        <p14:creationId xmlns:p14="http://schemas.microsoft.com/office/powerpoint/2010/main" val="24085358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9"/>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rgbClr val="007FA3"/>
              </a:buClr>
              <a:buSzPts val="3600"/>
              <a:buFont typeface="Times New Roman"/>
              <a:buNone/>
            </a:pPr>
            <a:r>
              <a:rPr lang="en" dirty="0"/>
              <a:t>In this chapter you will learn . . .</a:t>
            </a:r>
            <a:endParaRPr dirty="0"/>
          </a:p>
        </p:txBody>
      </p:sp>
      <p:sp>
        <p:nvSpPr>
          <p:cNvPr id="180" name="Google Shape;180;p29"/>
          <p:cNvSpPr txBox="1">
            <a:spLocks noGrp="1"/>
          </p:cNvSpPr>
          <p:nvPr>
            <p:ph type="body" idx="1"/>
          </p:nvPr>
        </p:nvSpPr>
        <p:spPr>
          <a:xfrm>
            <a:off x="457200" y="1081088"/>
            <a:ext cx="8232900" cy="3532500"/>
          </a:xfrm>
          <a:prstGeom prst="rect">
            <a:avLst/>
          </a:prstGeom>
          <a:noFill/>
          <a:ln>
            <a:noFill/>
          </a:ln>
        </p:spPr>
        <p:txBody>
          <a:bodyPr spcFirstLastPara="1" wrap="square" lIns="91425" tIns="91425" rIns="91425" bIns="91425" anchor="t" anchorCtr="0">
            <a:noAutofit/>
          </a:bodyPr>
          <a:lstStyle/>
          <a:p>
            <a:pPr algn="l"/>
            <a:r>
              <a:rPr lang="en-US" sz="1800" b="0" i="0" u="none" strike="noStrike" baseline="0" dirty="0">
                <a:solidFill>
                  <a:schemeClr val="tx1"/>
                </a:solidFill>
                <a:latin typeface="+mj-lt"/>
              </a:rPr>
              <a:t>How search engines work</a:t>
            </a:r>
          </a:p>
          <a:p>
            <a:pPr algn="l"/>
            <a:r>
              <a:rPr lang="en-US" sz="1800" b="0" i="0" u="none" strike="noStrike" baseline="0" dirty="0">
                <a:solidFill>
                  <a:schemeClr val="tx1"/>
                </a:solidFill>
                <a:latin typeface="+mj-lt"/>
              </a:rPr>
              <a:t>Common search practices to improve your rank</a:t>
            </a:r>
          </a:p>
          <a:p>
            <a:pPr algn="l"/>
            <a:r>
              <a:rPr lang="en-US" sz="1800" b="0" i="0" u="none" strike="noStrike" baseline="0" dirty="0">
                <a:solidFill>
                  <a:schemeClr val="tx1"/>
                </a:solidFill>
                <a:latin typeface="+mj-lt"/>
              </a:rPr>
              <a:t>About social media integration</a:t>
            </a:r>
          </a:p>
          <a:p>
            <a:pPr algn="l"/>
            <a:r>
              <a:rPr lang="en-US" sz="1800" b="0" i="0" u="none" strike="noStrike" baseline="0" dirty="0">
                <a:solidFill>
                  <a:schemeClr val="tx1"/>
                </a:solidFill>
                <a:latin typeface="+mj-lt"/>
              </a:rPr>
              <a:t>How Content Management Systems make it easier to manage websites</a:t>
            </a:r>
          </a:p>
          <a:p>
            <a:pPr algn="l"/>
            <a:r>
              <a:rPr lang="en-US" sz="1800" b="0" i="0" u="none" strike="noStrike" baseline="0" dirty="0">
                <a:solidFill>
                  <a:schemeClr val="tx1"/>
                </a:solidFill>
                <a:latin typeface="+mj-lt"/>
              </a:rPr>
              <a:t>The basics of web advertising</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261E40-0545-49A0-A083-CE3FACB7BFFF}"/>
              </a:ext>
            </a:extLst>
          </p:cNvPr>
          <p:cNvSpPr>
            <a:spLocks noGrp="1"/>
          </p:cNvSpPr>
          <p:nvPr>
            <p:ph type="title"/>
          </p:nvPr>
        </p:nvSpPr>
        <p:spPr/>
        <p:txBody>
          <a:bodyPr/>
          <a:lstStyle/>
          <a:p>
            <a:r>
              <a:rPr lang="en-CA" dirty="0"/>
              <a:t>Black Hat SEO</a:t>
            </a:r>
          </a:p>
        </p:txBody>
      </p:sp>
      <p:sp>
        <p:nvSpPr>
          <p:cNvPr id="3" name="Text Placeholder 2">
            <a:extLst>
              <a:ext uri="{FF2B5EF4-FFF2-40B4-BE49-F238E27FC236}">
                <a16:creationId xmlns:a16="http://schemas.microsoft.com/office/drawing/2014/main" id="{32715C3C-C28D-4B86-8238-6FF1868185ED}"/>
              </a:ext>
            </a:extLst>
          </p:cNvPr>
          <p:cNvSpPr>
            <a:spLocks noGrp="1"/>
          </p:cNvSpPr>
          <p:nvPr>
            <p:ph type="body" idx="1"/>
          </p:nvPr>
        </p:nvSpPr>
        <p:spPr/>
        <p:txBody>
          <a:bodyPr/>
          <a:lstStyle/>
          <a:p>
            <a:pPr marL="114300" indent="0" algn="l">
              <a:buNone/>
            </a:pPr>
            <a:r>
              <a:rPr lang="en-US" sz="1800" b="0" i="0" u="none" strike="noStrike" baseline="0" dirty="0">
                <a:latin typeface="+mj-lt"/>
              </a:rPr>
              <a:t>We advise you not to use black-hat optimization techniques as you can get banned.</a:t>
            </a:r>
          </a:p>
          <a:p>
            <a:pPr marL="114300" indent="0" algn="l">
              <a:buNone/>
            </a:pPr>
            <a:r>
              <a:rPr lang="en-US" sz="1800" b="1" i="0" u="none" strike="noStrike" baseline="0" dirty="0">
                <a:solidFill>
                  <a:srgbClr val="009A9A"/>
                </a:solidFill>
                <a:latin typeface="+mj-lt"/>
              </a:rPr>
              <a:t>Keyword stuffing </a:t>
            </a:r>
            <a:r>
              <a:rPr lang="en-US" sz="1800" b="0" i="0" u="none" strike="noStrike" baseline="0" dirty="0">
                <a:solidFill>
                  <a:srgbClr val="000000"/>
                </a:solidFill>
                <a:latin typeface="+mj-lt"/>
              </a:rPr>
              <a:t>is a technique whereby you purposely add keywords into the site in a most unnatural way with the intention of increasing the affiliation between certain key terms and your URL.</a:t>
            </a:r>
          </a:p>
          <a:p>
            <a:pPr marL="114300" indent="0" algn="l">
              <a:buNone/>
            </a:pPr>
            <a:r>
              <a:rPr lang="en-CA" sz="1800" b="1" dirty="0">
                <a:solidFill>
                  <a:srgbClr val="009A9A"/>
                </a:solidFill>
                <a:latin typeface="+mj-lt"/>
              </a:rPr>
              <a:t>Hidden Content </a:t>
            </a:r>
            <a:r>
              <a:rPr lang="en-CA" sz="1800" dirty="0">
                <a:latin typeface="+mj-lt"/>
              </a:rPr>
              <a:t>builds on keyword stuffing, </a:t>
            </a:r>
            <a:r>
              <a:rPr lang="en-CA" sz="1800" b="0" i="0" u="none" strike="noStrike" baseline="0" dirty="0">
                <a:latin typeface="+mj-lt"/>
              </a:rPr>
              <a:t>rather than remove the </a:t>
            </a:r>
            <a:r>
              <a:rPr lang="en-US" sz="1800" b="0" i="0" u="none" strike="noStrike" baseline="0" dirty="0">
                <a:latin typeface="+mj-lt"/>
              </a:rPr>
              <a:t>unwieldy content, tries to hide it using some simple CSS tricks.</a:t>
            </a:r>
          </a:p>
          <a:p>
            <a:pPr marL="114300" indent="0" algn="l">
              <a:buNone/>
            </a:pPr>
            <a:r>
              <a:rPr lang="en-CA" sz="1800" b="1" i="0" u="none" strike="noStrike" baseline="0" dirty="0">
                <a:solidFill>
                  <a:srgbClr val="009A9A"/>
                </a:solidFill>
                <a:latin typeface="+mj-lt"/>
              </a:rPr>
              <a:t>Paid links </a:t>
            </a:r>
            <a:r>
              <a:rPr lang="en-CA" sz="1800" b="0" i="0" u="none" strike="noStrike" baseline="0" dirty="0">
                <a:solidFill>
                  <a:srgbClr val="000000"/>
                </a:solidFill>
                <a:latin typeface="+mj-lt"/>
              </a:rPr>
              <a:t>is frowned </a:t>
            </a:r>
            <a:r>
              <a:rPr lang="en-US" sz="1800" b="0" i="0" u="none" strike="noStrike" baseline="0" dirty="0">
                <a:solidFill>
                  <a:srgbClr val="000000"/>
                </a:solidFill>
                <a:latin typeface="+mj-lt"/>
              </a:rPr>
              <a:t>upon by many search engines, since their intent is to discover good content by relying </a:t>
            </a:r>
            <a:r>
              <a:rPr lang="en-CA" sz="1800" b="0" i="0" u="none" strike="noStrike" baseline="0" dirty="0">
                <a:solidFill>
                  <a:srgbClr val="000000"/>
                </a:solidFill>
                <a:latin typeface="+mj-lt"/>
              </a:rPr>
              <a:t>on referrals</a:t>
            </a:r>
            <a:endParaRPr lang="en-CA" sz="1800" dirty="0">
              <a:latin typeface="+mj-lt"/>
            </a:endParaRPr>
          </a:p>
        </p:txBody>
      </p:sp>
    </p:spTree>
    <p:extLst>
      <p:ext uri="{BB962C8B-B14F-4D97-AF65-F5344CB8AC3E}">
        <p14:creationId xmlns:p14="http://schemas.microsoft.com/office/powerpoint/2010/main" val="9589038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261E40-0545-49A0-A083-CE3FACB7BFFF}"/>
              </a:ext>
            </a:extLst>
          </p:cNvPr>
          <p:cNvSpPr>
            <a:spLocks noGrp="1"/>
          </p:cNvSpPr>
          <p:nvPr>
            <p:ph type="title"/>
          </p:nvPr>
        </p:nvSpPr>
        <p:spPr/>
        <p:txBody>
          <a:bodyPr/>
          <a:lstStyle/>
          <a:p>
            <a:r>
              <a:rPr lang="en-CA" dirty="0"/>
              <a:t>Black Hat SEO (ii)</a:t>
            </a:r>
          </a:p>
        </p:txBody>
      </p:sp>
      <p:sp>
        <p:nvSpPr>
          <p:cNvPr id="3" name="Text Placeholder 2">
            <a:extLst>
              <a:ext uri="{FF2B5EF4-FFF2-40B4-BE49-F238E27FC236}">
                <a16:creationId xmlns:a16="http://schemas.microsoft.com/office/drawing/2014/main" id="{32715C3C-C28D-4B86-8238-6FF1868185ED}"/>
              </a:ext>
            </a:extLst>
          </p:cNvPr>
          <p:cNvSpPr>
            <a:spLocks noGrp="1"/>
          </p:cNvSpPr>
          <p:nvPr>
            <p:ph type="body" idx="1"/>
          </p:nvPr>
        </p:nvSpPr>
        <p:spPr/>
        <p:txBody>
          <a:bodyPr/>
          <a:lstStyle/>
          <a:p>
            <a:pPr marL="114300" indent="0" algn="l">
              <a:buNone/>
            </a:pPr>
            <a:r>
              <a:rPr lang="en-US" sz="1800" b="1" i="0" u="none" strike="noStrike" baseline="0" dirty="0">
                <a:solidFill>
                  <a:srgbClr val="009A9A"/>
                </a:solidFill>
                <a:latin typeface="+mj-lt"/>
              </a:rPr>
              <a:t>Doorway pages </a:t>
            </a:r>
            <a:r>
              <a:rPr lang="en-US" sz="1800" b="0" i="0" u="none" strike="noStrike" baseline="0" dirty="0">
                <a:solidFill>
                  <a:srgbClr val="000000"/>
                </a:solidFill>
                <a:latin typeface="+mj-lt"/>
              </a:rPr>
              <a:t>are pages written to be indexed by search engines and included in </a:t>
            </a:r>
            <a:r>
              <a:rPr lang="en-CA" sz="1800" b="0" i="0" u="none" strike="noStrike" baseline="0" dirty="0">
                <a:solidFill>
                  <a:srgbClr val="000000"/>
                </a:solidFill>
                <a:latin typeface="+mj-lt"/>
              </a:rPr>
              <a:t>search results. </a:t>
            </a:r>
            <a:r>
              <a:rPr lang="en-US" sz="1800" b="0" i="0" u="none" strike="noStrike" baseline="0" dirty="0">
                <a:solidFill>
                  <a:srgbClr val="000000"/>
                </a:solidFill>
                <a:latin typeface="+mj-lt"/>
              </a:rPr>
              <a:t>Doorway pages are automatically generated pages crammed full of keywords, and effectively useless to real users of your site.</a:t>
            </a:r>
          </a:p>
          <a:p>
            <a:pPr marL="114300" indent="0" algn="l">
              <a:buNone/>
            </a:pPr>
            <a:r>
              <a:rPr lang="en-US" sz="1800" b="1" i="0" u="none" strike="noStrike" baseline="0" dirty="0">
                <a:solidFill>
                  <a:srgbClr val="009A9A"/>
                </a:solidFill>
                <a:latin typeface="+mj-lt"/>
              </a:rPr>
              <a:t>Hidden links </a:t>
            </a:r>
            <a:r>
              <a:rPr lang="en-US" sz="1800" b="0" i="0" u="none" strike="noStrike" baseline="0" dirty="0">
                <a:solidFill>
                  <a:srgbClr val="000000"/>
                </a:solidFill>
                <a:latin typeface="+mj-lt"/>
              </a:rPr>
              <a:t>are a link spam technique similar to hidden content. With hidden links, websites hide the color of the link to match the background, hoping that real users will not see them.</a:t>
            </a:r>
          </a:p>
          <a:p>
            <a:pPr marL="114300" indent="0" algn="l">
              <a:buNone/>
            </a:pPr>
            <a:r>
              <a:rPr lang="en-US" sz="1800" b="1" i="0" u="none" strike="noStrike" baseline="0" dirty="0">
                <a:solidFill>
                  <a:srgbClr val="009A9A"/>
                </a:solidFill>
                <a:latin typeface="+mj-lt"/>
              </a:rPr>
              <a:t>Comment spam </a:t>
            </a:r>
            <a:r>
              <a:rPr lang="en-US" sz="1800" i="0" u="none" strike="noStrike" baseline="0" dirty="0">
                <a:solidFill>
                  <a:schemeClr val="tx1"/>
                </a:solidFill>
                <a:latin typeface="+mj-lt"/>
              </a:rPr>
              <a:t>is when </a:t>
            </a:r>
            <a:r>
              <a:rPr lang="en-CA" sz="1800" i="0" u="none" strike="noStrike" baseline="0" dirty="0">
                <a:solidFill>
                  <a:schemeClr val="tx1"/>
                </a:solidFill>
                <a:latin typeface="+mj-lt"/>
              </a:rPr>
              <a:t>automatically </a:t>
            </a:r>
            <a:r>
              <a:rPr lang="en-CA" sz="1800" b="0" i="0" u="none" strike="noStrike" baseline="0" dirty="0">
                <a:solidFill>
                  <a:srgbClr val="000000"/>
                </a:solidFill>
                <a:latin typeface="+mj-lt"/>
              </a:rPr>
              <a:t>generated comments intended to increase links </a:t>
            </a:r>
            <a:r>
              <a:rPr lang="en-US" sz="1800" b="0" i="0" u="none" strike="noStrike" baseline="0" dirty="0">
                <a:solidFill>
                  <a:srgbClr val="000000"/>
                </a:solidFill>
                <a:latin typeface="+mj-lt"/>
              </a:rPr>
              <a:t>associate your site </a:t>
            </a:r>
            <a:r>
              <a:rPr lang="en-CA" sz="1800" b="0" i="0" u="none" strike="noStrike" baseline="0" dirty="0">
                <a:solidFill>
                  <a:srgbClr val="000000"/>
                </a:solidFill>
                <a:latin typeface="+mj-lt"/>
              </a:rPr>
              <a:t>with spam.</a:t>
            </a:r>
            <a:r>
              <a:rPr lang="en-US" sz="1800" dirty="0">
                <a:solidFill>
                  <a:srgbClr val="000000"/>
                </a:solidFill>
                <a:latin typeface="+mj-lt"/>
              </a:rPr>
              <a:t> </a:t>
            </a:r>
            <a:endParaRPr lang="en-CA" sz="1800" dirty="0">
              <a:latin typeface="+mj-lt"/>
            </a:endParaRPr>
          </a:p>
        </p:txBody>
      </p:sp>
    </p:spTree>
    <p:extLst>
      <p:ext uri="{BB962C8B-B14F-4D97-AF65-F5344CB8AC3E}">
        <p14:creationId xmlns:p14="http://schemas.microsoft.com/office/powerpoint/2010/main" val="10663112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261E40-0545-49A0-A083-CE3FACB7BFFF}"/>
              </a:ext>
            </a:extLst>
          </p:cNvPr>
          <p:cNvSpPr>
            <a:spLocks noGrp="1"/>
          </p:cNvSpPr>
          <p:nvPr>
            <p:ph type="title"/>
          </p:nvPr>
        </p:nvSpPr>
        <p:spPr/>
        <p:txBody>
          <a:bodyPr/>
          <a:lstStyle/>
          <a:p>
            <a:r>
              <a:rPr lang="en-CA" dirty="0"/>
              <a:t>Black Hat SEO (iii)</a:t>
            </a:r>
          </a:p>
        </p:txBody>
      </p:sp>
      <p:sp>
        <p:nvSpPr>
          <p:cNvPr id="3" name="Text Placeholder 2">
            <a:extLst>
              <a:ext uri="{FF2B5EF4-FFF2-40B4-BE49-F238E27FC236}">
                <a16:creationId xmlns:a16="http://schemas.microsoft.com/office/drawing/2014/main" id="{32715C3C-C28D-4B86-8238-6FF1868185ED}"/>
              </a:ext>
            </a:extLst>
          </p:cNvPr>
          <p:cNvSpPr>
            <a:spLocks noGrp="1"/>
          </p:cNvSpPr>
          <p:nvPr>
            <p:ph type="body" idx="1"/>
          </p:nvPr>
        </p:nvSpPr>
        <p:spPr/>
        <p:txBody>
          <a:bodyPr/>
          <a:lstStyle/>
          <a:p>
            <a:pPr marL="114300" indent="0" algn="l">
              <a:buNone/>
            </a:pPr>
            <a:r>
              <a:rPr lang="en-US" sz="1800" b="1" i="0" u="none" strike="noStrike" baseline="0" dirty="0">
                <a:solidFill>
                  <a:srgbClr val="009A9A"/>
                </a:solidFill>
                <a:latin typeface="+mj-lt"/>
              </a:rPr>
              <a:t>Google bombing </a:t>
            </a:r>
            <a:r>
              <a:rPr lang="en-US" sz="1800" b="0" i="0" u="none" strike="noStrike" baseline="0" dirty="0">
                <a:solidFill>
                  <a:srgbClr val="000000"/>
                </a:solidFill>
                <a:latin typeface="+mj-lt"/>
              </a:rPr>
              <a:t>is the technique of using anchor text in links throughout the web to encourage the search engine to associate the anchor text with the destination </a:t>
            </a:r>
            <a:r>
              <a:rPr lang="en-CA" sz="1800" b="0" i="0" u="none" strike="noStrike" baseline="0" dirty="0">
                <a:solidFill>
                  <a:srgbClr val="000000"/>
                </a:solidFill>
                <a:latin typeface="+mj-lt"/>
              </a:rPr>
              <a:t>website.</a:t>
            </a:r>
          </a:p>
          <a:p>
            <a:pPr marL="114300" indent="0" algn="l">
              <a:buNone/>
            </a:pPr>
            <a:r>
              <a:rPr lang="en-US" sz="1800" b="1" i="0" u="none" strike="noStrike" baseline="0" dirty="0">
                <a:solidFill>
                  <a:srgbClr val="009A9A"/>
                </a:solidFill>
                <a:latin typeface="+mj-lt"/>
              </a:rPr>
              <a:t>Cloaking </a:t>
            </a:r>
            <a:r>
              <a:rPr lang="en-US" sz="1800" b="0" i="0" u="none" strike="noStrike" baseline="0" dirty="0">
                <a:solidFill>
                  <a:srgbClr val="000000"/>
                </a:solidFill>
                <a:latin typeface="+mj-lt"/>
              </a:rPr>
              <a:t>refers to the process of identifying crawler requests and serving them content different from regular users. The </a:t>
            </a:r>
            <a:r>
              <a:rPr lang="en-US" sz="1800" b="1" i="0" u="none" strike="noStrike" baseline="0" dirty="0">
                <a:solidFill>
                  <a:srgbClr val="000000"/>
                </a:solidFill>
                <a:latin typeface="+mj-lt"/>
              </a:rPr>
              <a:t>user-agent</a:t>
            </a:r>
            <a:r>
              <a:rPr lang="en-US" sz="1800" b="0" i="0" u="none" strike="noStrike" baseline="0" dirty="0">
                <a:solidFill>
                  <a:srgbClr val="000000"/>
                </a:solidFill>
                <a:latin typeface="+mj-lt"/>
              </a:rPr>
              <a:t> header is the primary means of identifying crawler agents, which means a simple script can redirect users if </a:t>
            </a:r>
            <a:r>
              <a:rPr lang="en-US" sz="1800" b="1" dirty="0" err="1">
                <a:solidFill>
                  <a:srgbClr val="000000"/>
                </a:solidFill>
                <a:latin typeface="+mj-lt"/>
              </a:rPr>
              <a:t>g</a:t>
            </a:r>
            <a:r>
              <a:rPr lang="en-US" sz="1800" b="1" i="0" u="none" strike="noStrike" baseline="0" dirty="0" err="1">
                <a:solidFill>
                  <a:srgbClr val="000000"/>
                </a:solidFill>
                <a:latin typeface="+mj-lt"/>
              </a:rPr>
              <a:t>ooglebot</a:t>
            </a:r>
            <a:r>
              <a:rPr lang="en-US" sz="1800" dirty="0">
                <a:solidFill>
                  <a:srgbClr val="000000"/>
                </a:solidFill>
                <a:latin typeface="+mj-lt"/>
              </a:rPr>
              <a:t> </a:t>
            </a:r>
            <a:r>
              <a:rPr lang="en-US" sz="1800" b="0" i="0" u="none" strike="noStrike" baseline="0" dirty="0">
                <a:solidFill>
                  <a:srgbClr val="000000"/>
                </a:solidFill>
                <a:latin typeface="+mj-lt"/>
              </a:rPr>
              <a:t>is the </a:t>
            </a:r>
            <a:r>
              <a:rPr lang="en-US" sz="1800" b="1" i="0" u="none" strike="noStrike" baseline="0" dirty="0">
                <a:solidFill>
                  <a:srgbClr val="000000"/>
                </a:solidFill>
                <a:latin typeface="+mj-lt"/>
              </a:rPr>
              <a:t>user-agent </a:t>
            </a:r>
            <a:r>
              <a:rPr lang="en-US" sz="1800" b="0" i="0" u="none" strike="noStrike" baseline="0" dirty="0">
                <a:solidFill>
                  <a:srgbClr val="000000"/>
                </a:solidFill>
                <a:latin typeface="+mj-lt"/>
              </a:rPr>
              <a:t>to a page, normally stuffed with keywords.</a:t>
            </a:r>
          </a:p>
          <a:p>
            <a:pPr marL="114300" indent="0" algn="l">
              <a:buNone/>
            </a:pPr>
            <a:r>
              <a:rPr lang="en-CA" sz="1800" b="1" dirty="0">
                <a:solidFill>
                  <a:srgbClr val="009A9A"/>
                </a:solidFill>
                <a:latin typeface="+mj-lt"/>
              </a:rPr>
              <a:t>Duplicate Content </a:t>
            </a:r>
            <a:r>
              <a:rPr lang="en-CA" sz="1800" dirty="0">
                <a:solidFill>
                  <a:schemeClr val="tx1"/>
                </a:solidFill>
                <a:latin typeface="+mj-lt"/>
              </a:rPr>
              <a:t>is s</a:t>
            </a:r>
            <a:r>
              <a:rPr lang="en-US" sz="1800" i="0" u="none" strike="noStrike" baseline="0" dirty="0" err="1">
                <a:solidFill>
                  <a:schemeClr val="tx1"/>
                </a:solidFill>
                <a:latin typeface="+mj-lt"/>
              </a:rPr>
              <a:t>tealing</a:t>
            </a:r>
            <a:r>
              <a:rPr lang="en-US" sz="1800" i="0" u="none" strike="noStrike" baseline="0" dirty="0">
                <a:solidFill>
                  <a:schemeClr val="tx1"/>
                </a:solidFill>
                <a:latin typeface="+mj-lt"/>
              </a:rPr>
              <a:t> content to </a:t>
            </a:r>
            <a:r>
              <a:rPr lang="en-US" sz="1800" b="0" i="0" u="none" strike="noStrike" baseline="0" dirty="0">
                <a:latin typeface="+mj-lt"/>
              </a:rPr>
              <a:t>build a fake site</a:t>
            </a:r>
            <a:endParaRPr lang="en-CA" sz="1800" b="1" dirty="0">
              <a:solidFill>
                <a:srgbClr val="009A9A"/>
              </a:solidFill>
              <a:latin typeface="+mj-lt"/>
            </a:endParaRPr>
          </a:p>
        </p:txBody>
      </p:sp>
    </p:spTree>
    <p:extLst>
      <p:ext uri="{BB962C8B-B14F-4D97-AF65-F5344CB8AC3E}">
        <p14:creationId xmlns:p14="http://schemas.microsoft.com/office/powerpoint/2010/main" val="35056362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3C8EE-FE43-44FF-A7A1-7FC1517BD4E2}"/>
              </a:ext>
            </a:extLst>
          </p:cNvPr>
          <p:cNvSpPr>
            <a:spLocks noGrp="1"/>
          </p:cNvSpPr>
          <p:nvPr>
            <p:ph type="title"/>
          </p:nvPr>
        </p:nvSpPr>
        <p:spPr/>
        <p:txBody>
          <a:bodyPr/>
          <a:lstStyle/>
          <a:p>
            <a:r>
              <a:rPr lang="en-CA" dirty="0"/>
              <a:t>Black Hat: Link Farm/Pyramid </a:t>
            </a:r>
          </a:p>
        </p:txBody>
      </p:sp>
      <p:sp>
        <p:nvSpPr>
          <p:cNvPr id="3" name="Text Placeholder 2">
            <a:extLst>
              <a:ext uri="{FF2B5EF4-FFF2-40B4-BE49-F238E27FC236}">
                <a16:creationId xmlns:a16="http://schemas.microsoft.com/office/drawing/2014/main" id="{B3BD6F82-E398-44DE-8914-5620AD00A686}"/>
              </a:ext>
            </a:extLst>
          </p:cNvPr>
          <p:cNvSpPr>
            <a:spLocks noGrp="1"/>
          </p:cNvSpPr>
          <p:nvPr>
            <p:ph type="body" idx="1"/>
          </p:nvPr>
        </p:nvSpPr>
        <p:spPr>
          <a:xfrm>
            <a:off x="457201" y="1081088"/>
            <a:ext cx="5592726" cy="1723250"/>
          </a:xfrm>
        </p:spPr>
        <p:txBody>
          <a:bodyPr/>
          <a:lstStyle/>
          <a:p>
            <a:pPr marL="114300" indent="0">
              <a:buNone/>
            </a:pPr>
            <a:r>
              <a:rPr lang="en-US" sz="1800" b="0" i="0" u="none" strike="noStrike" baseline="0" dirty="0">
                <a:solidFill>
                  <a:srgbClr val="000000"/>
                </a:solidFill>
                <a:latin typeface="+mj-lt"/>
              </a:rPr>
              <a:t>A </a:t>
            </a:r>
            <a:r>
              <a:rPr lang="en-US" sz="1800" b="1" i="0" u="none" strike="noStrike" baseline="0" dirty="0">
                <a:solidFill>
                  <a:srgbClr val="009A9A"/>
                </a:solidFill>
                <a:latin typeface="+mj-lt"/>
              </a:rPr>
              <a:t>link farm </a:t>
            </a:r>
            <a:r>
              <a:rPr lang="en-US" sz="1800" b="0" i="0" u="none" strike="noStrike" baseline="0" dirty="0">
                <a:solidFill>
                  <a:srgbClr val="000000"/>
                </a:solidFill>
                <a:latin typeface="+mj-lt"/>
              </a:rPr>
              <a:t>is a set of websites that all interlink each other</a:t>
            </a:r>
          </a:p>
          <a:p>
            <a:pPr marL="114300" indent="0" algn="l">
              <a:buNone/>
            </a:pPr>
            <a:r>
              <a:rPr lang="en-US" sz="1800" b="1" i="0" u="none" strike="noStrike" baseline="0" dirty="0">
                <a:solidFill>
                  <a:srgbClr val="009A9A"/>
                </a:solidFill>
                <a:latin typeface="+mj-lt"/>
              </a:rPr>
              <a:t>Link pyramids </a:t>
            </a:r>
            <a:r>
              <a:rPr lang="en-US" sz="1800" b="0" i="0" u="none" strike="noStrike" baseline="0" dirty="0">
                <a:solidFill>
                  <a:srgbClr val="000000"/>
                </a:solidFill>
                <a:latin typeface="+mj-lt"/>
              </a:rPr>
              <a:t>are similar to link farms</a:t>
            </a:r>
            <a:r>
              <a:rPr lang="en-US" sz="1800" b="0" i="0" u="none" strike="noStrike" baseline="0" dirty="0">
                <a:latin typeface="+mj-lt"/>
              </a:rPr>
              <a:t> but a pyramid has the intention of promoting one or two sites.</a:t>
            </a:r>
            <a:endParaRPr lang="en-CA" dirty="0">
              <a:latin typeface="+mj-lt"/>
            </a:endParaRPr>
          </a:p>
        </p:txBody>
      </p:sp>
      <p:pic>
        <p:nvPicPr>
          <p:cNvPr id="5" name="Picture 4" descr="FIGURE 18.8 A five-site link farm with rank equally distributed">
            <a:extLst>
              <a:ext uri="{FF2B5EF4-FFF2-40B4-BE49-F238E27FC236}">
                <a16:creationId xmlns:a16="http://schemas.microsoft.com/office/drawing/2014/main" id="{D7909812-6001-44A8-8CD0-25C3188FF6A1}"/>
              </a:ext>
            </a:extLst>
          </p:cNvPr>
          <p:cNvPicPr>
            <a:picLocks noChangeAspect="1"/>
          </p:cNvPicPr>
          <p:nvPr/>
        </p:nvPicPr>
        <p:blipFill>
          <a:blip r:embed="rId2"/>
          <a:stretch>
            <a:fillRect/>
          </a:stretch>
        </p:blipFill>
        <p:spPr>
          <a:xfrm>
            <a:off x="6195606" y="1081088"/>
            <a:ext cx="2034934" cy="1723250"/>
          </a:xfrm>
          <a:prstGeom prst="rect">
            <a:avLst/>
          </a:prstGeom>
        </p:spPr>
      </p:pic>
      <p:pic>
        <p:nvPicPr>
          <p:cNvPr id="7" name="Picture 6" descr="FIGURE 18.9 PageRank distribution in a link pyramid after two iterations">
            <a:extLst>
              <a:ext uri="{FF2B5EF4-FFF2-40B4-BE49-F238E27FC236}">
                <a16:creationId xmlns:a16="http://schemas.microsoft.com/office/drawing/2014/main" id="{3EFF6518-2762-4207-BC84-763B8784BA5F}"/>
              </a:ext>
            </a:extLst>
          </p:cNvPr>
          <p:cNvPicPr>
            <a:picLocks noChangeAspect="1"/>
          </p:cNvPicPr>
          <p:nvPr/>
        </p:nvPicPr>
        <p:blipFill>
          <a:blip r:embed="rId3"/>
          <a:stretch>
            <a:fillRect/>
          </a:stretch>
        </p:blipFill>
        <p:spPr>
          <a:xfrm>
            <a:off x="685801" y="2986000"/>
            <a:ext cx="4072270" cy="1598013"/>
          </a:xfrm>
          <a:prstGeom prst="rect">
            <a:avLst/>
          </a:prstGeom>
        </p:spPr>
      </p:pic>
    </p:spTree>
    <p:extLst>
      <p:ext uri="{BB962C8B-B14F-4D97-AF65-F5344CB8AC3E}">
        <p14:creationId xmlns:p14="http://schemas.microsoft.com/office/powerpoint/2010/main" val="27847324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FC40DD-6B6A-4A07-B069-77900C254743}"/>
              </a:ext>
            </a:extLst>
          </p:cNvPr>
          <p:cNvSpPr>
            <a:spLocks noGrp="1"/>
          </p:cNvSpPr>
          <p:nvPr>
            <p:ph type="title"/>
          </p:nvPr>
        </p:nvSpPr>
        <p:spPr/>
        <p:txBody>
          <a:bodyPr/>
          <a:lstStyle/>
          <a:p>
            <a:r>
              <a:rPr lang="en-CA" dirty="0"/>
              <a:t>Social Networks</a:t>
            </a:r>
          </a:p>
        </p:txBody>
      </p:sp>
      <p:sp>
        <p:nvSpPr>
          <p:cNvPr id="3" name="Text Placeholder 2">
            <a:extLst>
              <a:ext uri="{FF2B5EF4-FFF2-40B4-BE49-F238E27FC236}">
                <a16:creationId xmlns:a16="http://schemas.microsoft.com/office/drawing/2014/main" id="{BE0015C0-EDA1-430C-AC5B-6CB493E40842}"/>
              </a:ext>
            </a:extLst>
          </p:cNvPr>
          <p:cNvSpPr>
            <a:spLocks noGrp="1"/>
          </p:cNvSpPr>
          <p:nvPr>
            <p:ph type="body" idx="1"/>
          </p:nvPr>
        </p:nvSpPr>
        <p:spPr/>
        <p:txBody>
          <a:bodyPr/>
          <a:lstStyle/>
          <a:p>
            <a:pPr marL="114300" indent="0" algn="l">
              <a:buNone/>
            </a:pPr>
            <a:r>
              <a:rPr lang="en-US" sz="1800" b="1" i="0" u="none" strike="noStrike" baseline="0" dirty="0">
                <a:solidFill>
                  <a:srgbClr val="009A9A"/>
                </a:solidFill>
                <a:latin typeface="+mj-lt"/>
              </a:rPr>
              <a:t>Social networks </a:t>
            </a:r>
            <a:r>
              <a:rPr lang="en-US" sz="1800" b="0" i="0" u="none" strike="noStrike" baseline="0" dirty="0">
                <a:solidFill>
                  <a:srgbClr val="000000"/>
                </a:solidFill>
                <a:latin typeface="+mj-lt"/>
              </a:rPr>
              <a:t>are web-based systems designed to bring people together by facilitating the exchange of text snippets, photos, links, and other content with other users. </a:t>
            </a:r>
          </a:p>
          <a:p>
            <a:pPr marL="114300" indent="0" algn="l">
              <a:buNone/>
            </a:pPr>
            <a:r>
              <a:rPr lang="en-US" sz="1800" b="0" i="0" u="none" strike="noStrike" baseline="0" dirty="0">
                <a:solidFill>
                  <a:srgbClr val="000000"/>
                </a:solidFill>
                <a:latin typeface="+mj-lt"/>
              </a:rPr>
              <a:t>Famous networks include Facebook, Twitter, </a:t>
            </a:r>
            <a:r>
              <a:rPr lang="en-US" sz="1800" b="0" i="0" u="none" strike="noStrike" baseline="0" dirty="0" err="1">
                <a:solidFill>
                  <a:srgbClr val="000000"/>
                </a:solidFill>
                <a:latin typeface="+mj-lt"/>
              </a:rPr>
              <a:t>MySpace</a:t>
            </a:r>
            <a:r>
              <a:rPr lang="en-US" sz="1800" b="0" i="0" u="none" strike="noStrike" baseline="0" dirty="0">
                <a:solidFill>
                  <a:srgbClr val="000000"/>
                </a:solidFill>
                <a:latin typeface="+mj-lt"/>
              </a:rPr>
              <a:t>, and LinkedIn, among </a:t>
            </a:r>
            <a:r>
              <a:rPr lang="en-CA" sz="1800" b="0" i="0" u="none" strike="noStrike" baseline="0" dirty="0">
                <a:solidFill>
                  <a:srgbClr val="000000"/>
                </a:solidFill>
                <a:latin typeface="+mj-lt"/>
              </a:rPr>
              <a:t>a sea of others.</a:t>
            </a:r>
          </a:p>
          <a:p>
            <a:pPr marL="114300" indent="0" algn="l">
              <a:buNone/>
            </a:pPr>
            <a:r>
              <a:rPr lang="en-US" sz="1800" b="0" i="0" u="none" strike="noStrike" baseline="0" dirty="0">
                <a:solidFill>
                  <a:srgbClr val="000000"/>
                </a:solidFill>
                <a:latin typeface="+mj-lt"/>
              </a:rPr>
              <a:t>The modern study of social networks draws from psychology, sociology, graph theory, and computer science.</a:t>
            </a:r>
          </a:p>
          <a:p>
            <a:pPr marL="114300" indent="0" algn="l">
              <a:buNone/>
            </a:pPr>
            <a:r>
              <a:rPr lang="en-US" sz="1800" dirty="0">
                <a:solidFill>
                  <a:srgbClr val="000000"/>
                </a:solidFill>
                <a:latin typeface="+mj-lt"/>
              </a:rPr>
              <a:t>Billions of users are now logged on.</a:t>
            </a:r>
            <a:endParaRPr lang="en-CA" dirty="0">
              <a:latin typeface="+mj-lt"/>
            </a:endParaRPr>
          </a:p>
        </p:txBody>
      </p:sp>
    </p:spTree>
    <p:extLst>
      <p:ext uri="{BB962C8B-B14F-4D97-AF65-F5344CB8AC3E}">
        <p14:creationId xmlns:p14="http://schemas.microsoft.com/office/powerpoint/2010/main" val="5581738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F760E-F14E-46DA-A672-EB9889EEBD56}"/>
              </a:ext>
            </a:extLst>
          </p:cNvPr>
          <p:cNvSpPr>
            <a:spLocks noGrp="1"/>
          </p:cNvSpPr>
          <p:nvPr>
            <p:ph type="title"/>
          </p:nvPr>
        </p:nvSpPr>
        <p:spPr/>
        <p:txBody>
          <a:bodyPr/>
          <a:lstStyle/>
          <a:p>
            <a:r>
              <a:rPr lang="en-CA" dirty="0"/>
              <a:t>Social Network Integration</a:t>
            </a:r>
          </a:p>
        </p:txBody>
      </p:sp>
      <p:sp>
        <p:nvSpPr>
          <p:cNvPr id="3" name="Text Placeholder 2">
            <a:extLst>
              <a:ext uri="{FF2B5EF4-FFF2-40B4-BE49-F238E27FC236}">
                <a16:creationId xmlns:a16="http://schemas.microsoft.com/office/drawing/2014/main" id="{7B2E4866-C48A-4B6C-941A-75B0B57322F9}"/>
              </a:ext>
            </a:extLst>
          </p:cNvPr>
          <p:cNvSpPr>
            <a:spLocks noGrp="1"/>
          </p:cNvSpPr>
          <p:nvPr>
            <p:ph type="body" idx="1"/>
          </p:nvPr>
        </p:nvSpPr>
        <p:spPr>
          <a:xfrm>
            <a:off x="457201" y="1081088"/>
            <a:ext cx="4720856" cy="3532476"/>
          </a:xfrm>
        </p:spPr>
        <p:txBody>
          <a:bodyPr/>
          <a:lstStyle/>
          <a:p>
            <a:pPr marL="114300" indent="0" algn="l">
              <a:buNone/>
            </a:pPr>
            <a:r>
              <a:rPr lang="en-US" sz="1800" b="0" i="0" u="none" strike="noStrike" baseline="0" dirty="0">
                <a:latin typeface="SabonLTPro-Roman"/>
              </a:rPr>
              <a:t>Social media lowers the barriers to entry for people who would never want to maintain an HTML page. It provides easy to create basic presence including:</a:t>
            </a:r>
            <a:endParaRPr lang="en-CA" sz="1800" b="1" i="0" u="none" strike="noStrike" baseline="0" dirty="0">
              <a:solidFill>
                <a:srgbClr val="9A0000"/>
              </a:solidFill>
              <a:latin typeface="RockwellStd-Bold"/>
            </a:endParaRPr>
          </a:p>
          <a:p>
            <a:r>
              <a:rPr lang="en-CA" sz="1800" b="1" i="0" u="none" strike="noStrike" baseline="0" dirty="0">
                <a:solidFill>
                  <a:schemeClr val="tx1"/>
                </a:solidFill>
                <a:latin typeface="RockwellStd-Bold"/>
              </a:rPr>
              <a:t>Home Pages</a:t>
            </a:r>
          </a:p>
          <a:p>
            <a:r>
              <a:rPr lang="en-CA" sz="1800" b="1" i="0" u="none" strike="noStrike" baseline="0" dirty="0">
                <a:solidFill>
                  <a:schemeClr val="tx1"/>
                </a:solidFill>
                <a:latin typeface="RockwellStd-Bold"/>
              </a:rPr>
              <a:t>Links and Logos</a:t>
            </a:r>
            <a:endParaRPr lang="en-CA" sz="1800" b="1" dirty="0">
              <a:solidFill>
                <a:schemeClr val="tx1"/>
              </a:solidFill>
              <a:latin typeface="RockwellStd-Bold"/>
            </a:endParaRPr>
          </a:p>
          <a:p>
            <a:r>
              <a:rPr lang="en-CA" sz="1800" b="1" i="0" u="none" strike="noStrike" baseline="0" dirty="0">
                <a:solidFill>
                  <a:schemeClr val="tx1"/>
                </a:solidFill>
                <a:latin typeface="RockwellStd-Bold"/>
              </a:rPr>
              <a:t>URL Shortening</a:t>
            </a:r>
            <a:endParaRPr lang="en-CA" dirty="0">
              <a:solidFill>
                <a:schemeClr val="tx1"/>
              </a:solidFill>
            </a:endParaRPr>
          </a:p>
        </p:txBody>
      </p:sp>
      <p:pic>
        <p:nvPicPr>
          <p:cNvPr id="5" name="Picture 4" descr="FIGURE 18.14 Illustration of a URL shortening service">
            <a:extLst>
              <a:ext uri="{FF2B5EF4-FFF2-40B4-BE49-F238E27FC236}">
                <a16:creationId xmlns:a16="http://schemas.microsoft.com/office/drawing/2014/main" id="{5BAC308C-5EB1-4DF1-B711-1C7A137C1CAF}"/>
              </a:ext>
            </a:extLst>
          </p:cNvPr>
          <p:cNvPicPr>
            <a:picLocks noChangeAspect="1"/>
          </p:cNvPicPr>
          <p:nvPr/>
        </p:nvPicPr>
        <p:blipFill>
          <a:blip r:embed="rId2"/>
          <a:stretch>
            <a:fillRect/>
          </a:stretch>
        </p:blipFill>
        <p:spPr>
          <a:xfrm>
            <a:off x="5178057" y="2571750"/>
            <a:ext cx="3508744" cy="1915361"/>
          </a:xfrm>
          <a:prstGeom prst="rect">
            <a:avLst/>
          </a:prstGeom>
        </p:spPr>
      </p:pic>
    </p:spTree>
    <p:extLst>
      <p:ext uri="{BB962C8B-B14F-4D97-AF65-F5344CB8AC3E}">
        <p14:creationId xmlns:p14="http://schemas.microsoft.com/office/powerpoint/2010/main" val="12940178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A4312-9A81-4BE5-B911-A975DBD89F6D}"/>
              </a:ext>
            </a:extLst>
          </p:cNvPr>
          <p:cNvSpPr>
            <a:spLocks noGrp="1"/>
          </p:cNvSpPr>
          <p:nvPr>
            <p:ph type="title"/>
          </p:nvPr>
        </p:nvSpPr>
        <p:spPr/>
        <p:txBody>
          <a:bodyPr/>
          <a:lstStyle/>
          <a:p>
            <a:r>
              <a:rPr lang="en-CA" dirty="0"/>
              <a:t>Facebook’s Social Plugins</a:t>
            </a:r>
          </a:p>
        </p:txBody>
      </p:sp>
      <p:sp>
        <p:nvSpPr>
          <p:cNvPr id="3" name="Text Placeholder 2">
            <a:extLst>
              <a:ext uri="{FF2B5EF4-FFF2-40B4-BE49-F238E27FC236}">
                <a16:creationId xmlns:a16="http://schemas.microsoft.com/office/drawing/2014/main" id="{437E5B2A-E25C-4A4A-A9E7-F3FB1F8A85C6}"/>
              </a:ext>
            </a:extLst>
          </p:cNvPr>
          <p:cNvSpPr>
            <a:spLocks noGrp="1"/>
          </p:cNvSpPr>
          <p:nvPr>
            <p:ph type="body" idx="1"/>
          </p:nvPr>
        </p:nvSpPr>
        <p:spPr>
          <a:xfrm>
            <a:off x="457201" y="1081088"/>
            <a:ext cx="4954772" cy="3532476"/>
          </a:xfrm>
        </p:spPr>
        <p:txBody>
          <a:bodyPr/>
          <a:lstStyle/>
          <a:p>
            <a:pPr marL="114300" indent="0" algn="l">
              <a:buNone/>
            </a:pPr>
            <a:r>
              <a:rPr lang="en-US" sz="1800" b="0" i="0" u="none" strike="noStrike" baseline="0" dirty="0">
                <a:latin typeface="+mj-lt"/>
              </a:rPr>
              <a:t>Facebook’s social plugins include things you’ve probably seen before including the </a:t>
            </a:r>
            <a:r>
              <a:rPr lang="en-US" sz="1800" b="1" i="0" u="none" strike="noStrike" baseline="0" dirty="0">
                <a:latin typeface="+mj-lt"/>
              </a:rPr>
              <a:t>Like</a:t>
            </a:r>
            <a:r>
              <a:rPr lang="en-US" sz="1800" b="0" i="0" u="none" strike="noStrike" baseline="0" dirty="0">
                <a:latin typeface="+mj-lt"/>
              </a:rPr>
              <a:t> button, an </a:t>
            </a:r>
            <a:r>
              <a:rPr lang="en-US" sz="1800" b="1" i="0" u="none" strike="noStrike" baseline="0" dirty="0">
                <a:latin typeface="+mj-lt"/>
              </a:rPr>
              <a:t>activity feed</a:t>
            </a:r>
            <a:r>
              <a:rPr lang="en-US" sz="1800" b="0" i="0" u="none" strike="noStrike" baseline="0" dirty="0">
                <a:latin typeface="+mj-lt"/>
              </a:rPr>
              <a:t>, and </a:t>
            </a:r>
            <a:r>
              <a:rPr lang="en-US" sz="1800" b="1" i="0" u="none" strike="noStrike" baseline="0" dirty="0">
                <a:latin typeface="+mj-lt"/>
              </a:rPr>
              <a:t>comments</a:t>
            </a:r>
            <a:r>
              <a:rPr lang="en-US" sz="1800" b="0" i="0" u="none" strike="noStrike" baseline="0" dirty="0">
                <a:latin typeface="+mj-lt"/>
              </a:rPr>
              <a:t>. </a:t>
            </a:r>
          </a:p>
          <a:p>
            <a:pPr marL="114300" indent="0" algn="l">
              <a:buNone/>
            </a:pPr>
            <a:r>
              <a:rPr lang="en-US" sz="1800" b="0" i="0" u="none" strike="noStrike" baseline="0" dirty="0">
                <a:latin typeface="+mj-lt"/>
              </a:rPr>
              <a:t>For any of the plugins, you will have to choose between HTML5, the Facebook Markup Language (XFBML), or an &lt;iframe&gt; implementation. </a:t>
            </a:r>
          </a:p>
          <a:p>
            <a:pPr marL="114300" indent="0" algn="l">
              <a:buNone/>
            </a:pPr>
            <a:r>
              <a:rPr lang="en-US" sz="1800" b="0" i="0" u="none" strike="noStrike" baseline="0" dirty="0">
                <a:latin typeface="+mj-lt"/>
              </a:rPr>
              <a:t>You will also have to learn a little about the Open </a:t>
            </a:r>
            <a:r>
              <a:rPr lang="en-CA" sz="1800" b="0" i="0" u="none" strike="noStrike" baseline="0" dirty="0">
                <a:latin typeface="+mj-lt"/>
              </a:rPr>
              <a:t>Graph API</a:t>
            </a:r>
            <a:endParaRPr lang="en-CA" dirty="0">
              <a:latin typeface="+mj-lt"/>
            </a:endParaRPr>
          </a:p>
        </p:txBody>
      </p:sp>
      <p:pic>
        <p:nvPicPr>
          <p:cNvPr id="5" name="Picture 4" descr="FIGURE 18.15 Relationship between a plugin on your page and the resulting Facebook&#10;newsfeed items">
            <a:extLst>
              <a:ext uri="{FF2B5EF4-FFF2-40B4-BE49-F238E27FC236}">
                <a16:creationId xmlns:a16="http://schemas.microsoft.com/office/drawing/2014/main" id="{60113351-0E24-486D-81FB-472EBDBF471D}"/>
              </a:ext>
            </a:extLst>
          </p:cNvPr>
          <p:cNvPicPr>
            <a:picLocks noChangeAspect="1"/>
          </p:cNvPicPr>
          <p:nvPr/>
        </p:nvPicPr>
        <p:blipFill>
          <a:blip r:embed="rId2"/>
          <a:stretch>
            <a:fillRect/>
          </a:stretch>
        </p:blipFill>
        <p:spPr>
          <a:xfrm>
            <a:off x="5566855" y="1287353"/>
            <a:ext cx="3119945" cy="3119945"/>
          </a:xfrm>
          <a:prstGeom prst="rect">
            <a:avLst/>
          </a:prstGeom>
        </p:spPr>
      </p:pic>
    </p:spTree>
    <p:extLst>
      <p:ext uri="{BB962C8B-B14F-4D97-AF65-F5344CB8AC3E}">
        <p14:creationId xmlns:p14="http://schemas.microsoft.com/office/powerpoint/2010/main" val="33363273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3E291-2896-4E32-83F9-96EA6EAE40C7}"/>
              </a:ext>
            </a:extLst>
          </p:cNvPr>
          <p:cNvSpPr>
            <a:spLocks noGrp="1"/>
          </p:cNvSpPr>
          <p:nvPr>
            <p:ph type="title"/>
          </p:nvPr>
        </p:nvSpPr>
        <p:spPr/>
        <p:txBody>
          <a:bodyPr/>
          <a:lstStyle/>
          <a:p>
            <a:r>
              <a:rPr lang="en-CA" dirty="0"/>
              <a:t>Register and Plugin</a:t>
            </a:r>
          </a:p>
        </p:txBody>
      </p:sp>
      <p:sp>
        <p:nvSpPr>
          <p:cNvPr id="3" name="Text Placeholder 2">
            <a:extLst>
              <a:ext uri="{FF2B5EF4-FFF2-40B4-BE49-F238E27FC236}">
                <a16:creationId xmlns:a16="http://schemas.microsoft.com/office/drawing/2014/main" id="{73ADCE1F-DBD9-4E33-9378-FDD4ED39C546}"/>
              </a:ext>
            </a:extLst>
          </p:cNvPr>
          <p:cNvSpPr>
            <a:spLocks noGrp="1"/>
          </p:cNvSpPr>
          <p:nvPr>
            <p:ph type="body" idx="1"/>
          </p:nvPr>
        </p:nvSpPr>
        <p:spPr>
          <a:xfrm>
            <a:off x="457200" y="1081088"/>
            <a:ext cx="4114800" cy="3532476"/>
          </a:xfrm>
        </p:spPr>
        <p:txBody>
          <a:bodyPr/>
          <a:lstStyle/>
          <a:p>
            <a:pPr marL="114300" indent="0" algn="l">
              <a:buNone/>
            </a:pPr>
            <a:r>
              <a:rPr lang="en-US" sz="1800" b="0" i="0" u="none" strike="noStrike" baseline="0" dirty="0">
                <a:latin typeface="+mj-lt"/>
              </a:rPr>
              <a:t>To include the Facebook libraries in your website in the long term, you will have to first register as a developer and get an application ID.</a:t>
            </a:r>
          </a:p>
          <a:p>
            <a:pPr marL="114300" indent="0" algn="l">
              <a:buNone/>
            </a:pPr>
            <a:r>
              <a:rPr lang="en-US" sz="1800" b="0" i="0" u="none" strike="noStrike" baseline="0" dirty="0">
                <a:solidFill>
                  <a:srgbClr val="000000"/>
                </a:solidFill>
                <a:latin typeface="+mj-lt"/>
              </a:rPr>
              <a:t>The details of getting an application ID are straightforward. Log in to Facebook and check out </a:t>
            </a:r>
            <a:r>
              <a:rPr lang="en-US" sz="1800" b="0" i="0" u="none" strike="noStrike" baseline="0" dirty="0">
                <a:solidFill>
                  <a:srgbClr val="003333"/>
                </a:solidFill>
                <a:latin typeface="+mj-lt"/>
              </a:rPr>
              <a:t>https://developers.facebook.com/</a:t>
            </a:r>
            <a:endParaRPr lang="en-CA" dirty="0">
              <a:latin typeface="+mj-lt"/>
            </a:endParaRPr>
          </a:p>
        </p:txBody>
      </p:sp>
      <p:sp>
        <p:nvSpPr>
          <p:cNvPr id="4" name="TextBox 3">
            <a:extLst>
              <a:ext uri="{FF2B5EF4-FFF2-40B4-BE49-F238E27FC236}">
                <a16:creationId xmlns:a16="http://schemas.microsoft.com/office/drawing/2014/main" id="{E85441A9-DF2D-468F-81A8-10D90A4C09A5}"/>
              </a:ext>
            </a:extLst>
          </p:cNvPr>
          <p:cNvSpPr txBox="1"/>
          <p:nvPr/>
        </p:nvSpPr>
        <p:spPr>
          <a:xfrm>
            <a:off x="4720855" y="2085027"/>
            <a:ext cx="3965944" cy="2263990"/>
          </a:xfrm>
          <a:prstGeom prst="rect">
            <a:avLst/>
          </a:prstGeom>
          <a:solidFill>
            <a:srgbClr val="E6F0F5"/>
          </a:solidFill>
        </p:spPr>
        <p:txBody>
          <a:bodyPr wrap="square" numCol="1" rtlCol="0">
            <a:noAutofit/>
          </a:bodyPr>
          <a:lstStyle/>
          <a:p>
            <a:pPr algn="l" defTabSz="180000"/>
            <a:r>
              <a:rPr lang="en-CA" sz="1200" b="0" i="0" u="none" strike="noStrike" baseline="0" dirty="0">
                <a:latin typeface="Calibri" panose="020F0502020204030204" pitchFamily="34" charset="0"/>
                <a:cs typeface="Calibri" panose="020F0502020204030204" pitchFamily="34" charset="0"/>
              </a:rPr>
              <a:t>&lt;script&gt;</a:t>
            </a:r>
          </a:p>
          <a:p>
            <a:pPr algn="l" defTabSz="180000"/>
            <a:r>
              <a:rPr lang="en-CA" sz="1200" b="0" i="0" u="none" strike="noStrike" baseline="0" dirty="0">
                <a:latin typeface="Calibri" panose="020F0502020204030204" pitchFamily="34" charset="0"/>
                <a:cs typeface="Calibri" panose="020F0502020204030204" pitchFamily="34" charset="0"/>
              </a:rPr>
              <a:t>	</a:t>
            </a:r>
            <a:r>
              <a:rPr lang="en-CA" sz="1200" b="0" i="0" u="none" strike="noStrike" baseline="0" dirty="0" err="1">
                <a:latin typeface="Calibri" panose="020F0502020204030204" pitchFamily="34" charset="0"/>
                <a:cs typeface="Calibri" panose="020F0502020204030204" pitchFamily="34" charset="0"/>
              </a:rPr>
              <a:t>window.fbAsyncInit</a:t>
            </a:r>
            <a:r>
              <a:rPr lang="en-CA" sz="1200" b="0" i="0" u="none" strike="noStrike" baseline="0" dirty="0">
                <a:latin typeface="Calibri" panose="020F0502020204030204" pitchFamily="34" charset="0"/>
                <a:cs typeface="Calibri" panose="020F0502020204030204" pitchFamily="34" charset="0"/>
              </a:rPr>
              <a:t> = function() {</a:t>
            </a:r>
          </a:p>
          <a:p>
            <a:pPr algn="l" defTabSz="180000"/>
            <a:r>
              <a:rPr lang="en-CA" sz="1200" b="0" i="0" u="none" strike="noStrike" baseline="0" dirty="0">
                <a:latin typeface="Calibri" panose="020F0502020204030204" pitchFamily="34" charset="0"/>
                <a:cs typeface="Calibri" panose="020F0502020204030204" pitchFamily="34" charset="0"/>
              </a:rPr>
              <a:t>		</a:t>
            </a:r>
            <a:r>
              <a:rPr lang="en-CA" sz="1200" b="0" i="0" u="none" strike="noStrike" baseline="0" dirty="0" err="1">
                <a:latin typeface="Calibri" panose="020F0502020204030204" pitchFamily="34" charset="0"/>
                <a:cs typeface="Calibri" panose="020F0502020204030204" pitchFamily="34" charset="0"/>
              </a:rPr>
              <a:t>FB.init</a:t>
            </a:r>
            <a:r>
              <a:rPr lang="en-CA" sz="1200" b="0" i="0" u="none" strike="noStrike" baseline="0" dirty="0">
                <a:latin typeface="Calibri" panose="020F0502020204030204" pitchFamily="34" charset="0"/>
                <a:cs typeface="Calibri" panose="020F0502020204030204" pitchFamily="34" charset="0"/>
              </a:rPr>
              <a:t>({</a:t>
            </a:r>
          </a:p>
          <a:p>
            <a:pPr algn="l" defTabSz="180000"/>
            <a:r>
              <a:rPr lang="en-CA" sz="1200" b="0" i="0" u="none" strike="noStrike" baseline="0" dirty="0">
                <a:latin typeface="Calibri" panose="020F0502020204030204" pitchFamily="34" charset="0"/>
                <a:cs typeface="Calibri" panose="020F0502020204030204" pitchFamily="34" charset="0"/>
              </a:rPr>
              <a:t>			</a:t>
            </a:r>
            <a:r>
              <a:rPr lang="en-CA" sz="1200" b="0" i="0" u="none" strike="noStrike" baseline="0" dirty="0" err="1">
                <a:latin typeface="Calibri" panose="020F0502020204030204" pitchFamily="34" charset="0"/>
                <a:cs typeface="Calibri" panose="020F0502020204030204" pitchFamily="34" charset="0"/>
              </a:rPr>
              <a:t>appId</a:t>
            </a:r>
            <a:r>
              <a:rPr lang="en-CA" sz="1200" b="0" i="0" u="none" strike="noStrike" baseline="0" dirty="0">
                <a:latin typeface="Calibri" panose="020F0502020204030204" pitchFamily="34" charset="0"/>
                <a:cs typeface="Calibri" panose="020F0502020204030204" pitchFamily="34" charset="0"/>
              </a:rPr>
              <a:t> :'</a:t>
            </a:r>
            <a:r>
              <a:rPr lang="en-CA" sz="1200" b="1" i="0" u="none" strike="noStrike" baseline="0" dirty="0">
                <a:solidFill>
                  <a:srgbClr val="C00000"/>
                </a:solidFill>
                <a:latin typeface="Calibri" panose="020F0502020204030204" pitchFamily="34" charset="0"/>
                <a:cs typeface="Calibri" panose="020F0502020204030204" pitchFamily="34" charset="0"/>
              </a:rPr>
              <a:t>your-app-id</a:t>
            </a:r>
            <a:r>
              <a:rPr lang="en-CA" sz="1200" b="0" i="0" u="none" strike="noStrike" baseline="0" dirty="0">
                <a:latin typeface="Calibri" panose="020F0502020204030204" pitchFamily="34" charset="0"/>
                <a:cs typeface="Calibri" panose="020F0502020204030204" pitchFamily="34" charset="0"/>
              </a:rPr>
              <a:t>’,</a:t>
            </a:r>
          </a:p>
          <a:p>
            <a:pPr algn="l" defTabSz="180000"/>
            <a:r>
              <a:rPr lang="en-CA" sz="1200" b="0" i="0" u="none" strike="noStrike" baseline="0" dirty="0">
                <a:latin typeface="Calibri" panose="020F0502020204030204" pitchFamily="34" charset="0"/>
                <a:cs typeface="Calibri" panose="020F0502020204030204" pitchFamily="34" charset="0"/>
              </a:rPr>
              <a:t>			</a:t>
            </a:r>
            <a:r>
              <a:rPr lang="en-CA" sz="1200" b="0" i="0" u="none" strike="noStrike" baseline="0" dirty="0" err="1">
                <a:latin typeface="Calibri" panose="020F0502020204030204" pitchFamily="34" charset="0"/>
                <a:cs typeface="Calibri" panose="020F0502020204030204" pitchFamily="34" charset="0"/>
              </a:rPr>
              <a:t>autoLogAppEvents</a:t>
            </a:r>
            <a:r>
              <a:rPr lang="en-CA" sz="1200" b="0" i="0" u="none" strike="noStrike" baseline="0" dirty="0">
                <a:latin typeface="Calibri" panose="020F0502020204030204" pitchFamily="34" charset="0"/>
                <a:cs typeface="Calibri" panose="020F0502020204030204" pitchFamily="34" charset="0"/>
              </a:rPr>
              <a:t>: true,</a:t>
            </a:r>
          </a:p>
          <a:p>
            <a:pPr algn="l" defTabSz="180000"/>
            <a:r>
              <a:rPr lang="en-CA" sz="1200" b="0" i="0" u="none" strike="noStrike" baseline="0" dirty="0">
                <a:latin typeface="Calibri" panose="020F0502020204030204" pitchFamily="34" charset="0"/>
                <a:cs typeface="Calibri" panose="020F0502020204030204" pitchFamily="34" charset="0"/>
              </a:rPr>
              <a:t>			</a:t>
            </a:r>
            <a:r>
              <a:rPr lang="en-CA" sz="1200" b="0" i="0" u="none" strike="noStrike" baseline="0" dirty="0" err="1">
                <a:latin typeface="Calibri" panose="020F0502020204030204" pitchFamily="34" charset="0"/>
                <a:cs typeface="Calibri" panose="020F0502020204030204" pitchFamily="34" charset="0"/>
              </a:rPr>
              <a:t>xfbml</a:t>
            </a:r>
            <a:r>
              <a:rPr lang="en-CA" sz="1200" b="0" i="0" u="none" strike="noStrike" baseline="0" dirty="0">
                <a:latin typeface="Calibri" panose="020F0502020204030204" pitchFamily="34" charset="0"/>
                <a:cs typeface="Calibri" panose="020F0502020204030204" pitchFamily="34" charset="0"/>
              </a:rPr>
              <a:t> :true,</a:t>
            </a:r>
          </a:p>
          <a:p>
            <a:pPr algn="l" defTabSz="180000"/>
            <a:r>
              <a:rPr lang="en-CA" sz="1200" b="0" i="0" u="none" strike="noStrike" baseline="0" dirty="0">
                <a:latin typeface="Calibri" panose="020F0502020204030204" pitchFamily="34" charset="0"/>
                <a:cs typeface="Calibri" panose="020F0502020204030204" pitchFamily="34" charset="0"/>
              </a:rPr>
              <a:t>			version :'v7.0’</a:t>
            </a:r>
          </a:p>
          <a:p>
            <a:pPr algn="l" defTabSz="180000"/>
            <a:r>
              <a:rPr lang="en-CA" sz="1200" b="0" i="0" u="none" strike="noStrike" baseline="0" dirty="0">
                <a:latin typeface="Calibri" panose="020F0502020204030204" pitchFamily="34" charset="0"/>
                <a:cs typeface="Calibri" panose="020F0502020204030204" pitchFamily="34" charset="0"/>
              </a:rPr>
              <a:t>		});</a:t>
            </a:r>
          </a:p>
          <a:p>
            <a:pPr algn="l" defTabSz="180000"/>
            <a:r>
              <a:rPr lang="en-CA" sz="1200" b="0" i="0" u="none" strike="noStrike" baseline="0" dirty="0">
                <a:latin typeface="Calibri" panose="020F0502020204030204" pitchFamily="34" charset="0"/>
                <a:cs typeface="Calibri" panose="020F0502020204030204" pitchFamily="34" charset="0"/>
              </a:rPr>
              <a:t>	};</a:t>
            </a:r>
          </a:p>
          <a:p>
            <a:pPr algn="l" defTabSz="180000"/>
            <a:r>
              <a:rPr lang="en-CA" sz="1200" b="0" i="0" u="none" strike="noStrike" baseline="0" dirty="0">
                <a:latin typeface="Calibri" panose="020F0502020204030204" pitchFamily="34" charset="0"/>
                <a:cs typeface="Calibri" panose="020F0502020204030204" pitchFamily="34" charset="0"/>
              </a:rPr>
              <a:t>&lt;/script&gt;</a:t>
            </a:r>
          </a:p>
          <a:p>
            <a:pPr algn="l" defTabSz="180000"/>
            <a:r>
              <a:rPr lang="en-US" sz="1200" b="0" i="0" u="none" strike="noStrike" baseline="0" dirty="0">
                <a:latin typeface="Calibri" panose="020F0502020204030204" pitchFamily="34" charset="0"/>
                <a:cs typeface="Calibri" panose="020F0502020204030204" pitchFamily="34" charset="0"/>
              </a:rPr>
              <a:t>&lt;script async defer </a:t>
            </a:r>
            <a:r>
              <a:rPr lang="en-US" sz="1200" b="0" i="0" u="none" strike="noStrike" baseline="0" dirty="0" err="1">
                <a:latin typeface="Calibri" panose="020F0502020204030204" pitchFamily="34" charset="0"/>
                <a:cs typeface="Calibri" panose="020F0502020204030204" pitchFamily="34" charset="0"/>
              </a:rPr>
              <a:t>crossorigin</a:t>
            </a:r>
            <a:r>
              <a:rPr lang="en-US" sz="1200" b="0" i="0" u="none" strike="noStrike" baseline="0" dirty="0">
                <a:latin typeface="Calibri" panose="020F0502020204030204" pitchFamily="34" charset="0"/>
                <a:cs typeface="Calibri" panose="020F0502020204030204" pitchFamily="34" charset="0"/>
              </a:rPr>
              <a:t>="anonymous“ </a:t>
            </a:r>
            <a:r>
              <a:rPr lang="en-CA" sz="1200" b="0" i="0" u="none" strike="noStrike" baseline="0" dirty="0" err="1">
                <a:latin typeface="Calibri" panose="020F0502020204030204" pitchFamily="34" charset="0"/>
                <a:cs typeface="Calibri" panose="020F0502020204030204" pitchFamily="34" charset="0"/>
              </a:rPr>
              <a:t>src</a:t>
            </a:r>
            <a:r>
              <a:rPr lang="en-CA" sz="1200" b="0" i="0" u="none" strike="noStrike" baseline="0" dirty="0">
                <a:latin typeface="Calibri" panose="020F0502020204030204" pitchFamily="34" charset="0"/>
                <a:cs typeface="Calibri" panose="020F0502020204030204" pitchFamily="34" charset="0"/>
              </a:rPr>
              <a:t>="https://connect.facebook.net/</a:t>
            </a:r>
            <a:r>
              <a:rPr lang="en-CA" sz="1200" b="0" i="0" u="none" strike="noStrike" baseline="0" dirty="0" err="1">
                <a:latin typeface="Calibri" panose="020F0502020204030204" pitchFamily="34" charset="0"/>
                <a:cs typeface="Calibri" panose="020F0502020204030204" pitchFamily="34" charset="0"/>
              </a:rPr>
              <a:t>en_US</a:t>
            </a:r>
            <a:r>
              <a:rPr lang="en-CA" sz="1200" b="0" i="0" u="none" strike="noStrike" baseline="0" dirty="0">
                <a:latin typeface="Calibri" panose="020F0502020204030204" pitchFamily="34" charset="0"/>
                <a:cs typeface="Calibri" panose="020F0502020204030204" pitchFamily="34" charset="0"/>
              </a:rPr>
              <a:t>/sdk.js"&gt;&lt;/script&gt;</a:t>
            </a:r>
            <a:endParaRPr lang="en-CA" sz="800" b="0" i="0" u="none" strike="noStrike" baseline="0" dirty="0">
              <a:solidFill>
                <a:schemeClr val="tx1"/>
              </a:solidFill>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0F16B567-7E5F-42F2-BB16-08C7864FBDF3}"/>
              </a:ext>
            </a:extLst>
          </p:cNvPr>
          <p:cNvSpPr txBox="1"/>
          <p:nvPr/>
        </p:nvSpPr>
        <p:spPr>
          <a:xfrm>
            <a:off x="4720856" y="4349017"/>
            <a:ext cx="3965944" cy="276999"/>
          </a:xfrm>
          <a:prstGeom prst="rect">
            <a:avLst/>
          </a:prstGeom>
          <a:noFill/>
        </p:spPr>
        <p:txBody>
          <a:bodyPr wrap="square" rtlCol="0">
            <a:spAutoFit/>
          </a:bodyPr>
          <a:lstStyle/>
          <a:p>
            <a:r>
              <a:rPr lang="en-US" sz="1200" b="1" i="0" u="none" strike="noStrike" baseline="0" dirty="0">
                <a:solidFill>
                  <a:srgbClr val="009A9A"/>
                </a:solidFill>
                <a:latin typeface="+mj-lt"/>
              </a:rPr>
              <a:t>LISTING 18.7 </a:t>
            </a:r>
            <a:r>
              <a:rPr lang="en-US" sz="1200" b="0" i="0" u="none" strike="noStrike" baseline="0" dirty="0">
                <a:solidFill>
                  <a:srgbClr val="000000"/>
                </a:solidFill>
                <a:latin typeface="+mj-lt"/>
              </a:rPr>
              <a:t>Including Facebook JS API</a:t>
            </a:r>
            <a:endParaRPr lang="en-CA" sz="1200" dirty="0">
              <a:latin typeface="+mj-lt"/>
            </a:endParaRPr>
          </a:p>
        </p:txBody>
      </p:sp>
    </p:spTree>
    <p:extLst>
      <p:ext uri="{BB962C8B-B14F-4D97-AF65-F5344CB8AC3E}">
        <p14:creationId xmlns:p14="http://schemas.microsoft.com/office/powerpoint/2010/main" val="31657705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69CFD1-64B4-4D61-A9F5-B9ED71BB3E55}"/>
              </a:ext>
            </a:extLst>
          </p:cNvPr>
          <p:cNvSpPr>
            <a:spLocks noGrp="1"/>
          </p:cNvSpPr>
          <p:nvPr>
            <p:ph type="title"/>
          </p:nvPr>
        </p:nvSpPr>
        <p:spPr/>
        <p:txBody>
          <a:bodyPr/>
          <a:lstStyle/>
          <a:p>
            <a:r>
              <a:rPr lang="en-CA" dirty="0"/>
              <a:t>Like Button</a:t>
            </a:r>
          </a:p>
        </p:txBody>
      </p:sp>
      <p:sp>
        <p:nvSpPr>
          <p:cNvPr id="3" name="Text Placeholder 2">
            <a:extLst>
              <a:ext uri="{FF2B5EF4-FFF2-40B4-BE49-F238E27FC236}">
                <a16:creationId xmlns:a16="http://schemas.microsoft.com/office/drawing/2014/main" id="{038DB818-6848-4C3D-B7E5-81B280EB3914}"/>
              </a:ext>
            </a:extLst>
          </p:cNvPr>
          <p:cNvSpPr>
            <a:spLocks noGrp="1"/>
          </p:cNvSpPr>
          <p:nvPr>
            <p:ph type="body" idx="1"/>
          </p:nvPr>
        </p:nvSpPr>
        <p:spPr>
          <a:xfrm>
            <a:off x="457200" y="1081088"/>
            <a:ext cx="3894463" cy="3532476"/>
          </a:xfrm>
        </p:spPr>
        <p:txBody>
          <a:bodyPr/>
          <a:lstStyle/>
          <a:p>
            <a:pPr marL="114300" indent="0" algn="l">
              <a:buNone/>
            </a:pPr>
            <a:r>
              <a:rPr lang="en-US" sz="1800" b="0" i="0" u="none" strike="noStrike" baseline="0" dirty="0">
                <a:solidFill>
                  <a:srgbClr val="000000"/>
                </a:solidFill>
                <a:latin typeface="+mj-lt"/>
              </a:rPr>
              <a:t>With the Facebook classes loaded, you can use it to automatically parse your HTML page for certain tags, and replace them with common plugins. </a:t>
            </a:r>
          </a:p>
          <a:p>
            <a:pPr marL="114300" indent="0" algn="l">
              <a:buNone/>
            </a:pPr>
            <a:r>
              <a:rPr lang="en-US" sz="1800" b="0" i="0" u="none" strike="noStrike" baseline="0" dirty="0">
                <a:solidFill>
                  <a:srgbClr val="000000"/>
                </a:solidFill>
                <a:latin typeface="+mj-lt"/>
              </a:rPr>
              <a:t>The </a:t>
            </a:r>
            <a:r>
              <a:rPr lang="en-US" sz="1800" b="1" i="0" u="none" strike="noStrike" baseline="0" dirty="0">
                <a:solidFill>
                  <a:srgbClr val="009A9A"/>
                </a:solidFill>
                <a:latin typeface="+mj-lt"/>
              </a:rPr>
              <a:t>Like button</a:t>
            </a:r>
            <a:r>
              <a:rPr lang="en-US" sz="1800" b="0" i="0" u="none" strike="noStrike" baseline="0" dirty="0">
                <a:solidFill>
                  <a:srgbClr val="000000"/>
                </a:solidFill>
                <a:latin typeface="+mj-lt"/>
              </a:rPr>
              <a:t>, being the most widely used, can be included simply by defining a &lt;div&gt; element with the class fb-like, and some other custom attributes</a:t>
            </a:r>
            <a:endParaRPr lang="en-CA" dirty="0">
              <a:latin typeface="+mj-lt"/>
            </a:endParaRPr>
          </a:p>
        </p:txBody>
      </p:sp>
      <p:sp>
        <p:nvSpPr>
          <p:cNvPr id="4" name="TextBox 3">
            <a:extLst>
              <a:ext uri="{FF2B5EF4-FFF2-40B4-BE49-F238E27FC236}">
                <a16:creationId xmlns:a16="http://schemas.microsoft.com/office/drawing/2014/main" id="{DFB4BD58-29A0-4E38-A79C-99FF66980439}"/>
              </a:ext>
            </a:extLst>
          </p:cNvPr>
          <p:cNvSpPr txBox="1"/>
          <p:nvPr/>
        </p:nvSpPr>
        <p:spPr>
          <a:xfrm>
            <a:off x="4720855" y="2368627"/>
            <a:ext cx="3965944" cy="1980390"/>
          </a:xfrm>
          <a:prstGeom prst="rect">
            <a:avLst/>
          </a:prstGeom>
          <a:solidFill>
            <a:srgbClr val="E6F0F5"/>
          </a:solidFill>
        </p:spPr>
        <p:txBody>
          <a:bodyPr wrap="square" numCol="1" rtlCol="0">
            <a:noAutofit/>
          </a:bodyPr>
          <a:lstStyle/>
          <a:p>
            <a:pPr algn="l" defTabSz="180000"/>
            <a:r>
              <a:rPr lang="en-CA" sz="1600" b="0" i="0" u="none" strike="noStrike" baseline="0" dirty="0">
                <a:solidFill>
                  <a:srgbClr val="000000"/>
                </a:solidFill>
                <a:latin typeface="Calibri" panose="020F0502020204030204" pitchFamily="34" charset="0"/>
                <a:cs typeface="Calibri" panose="020F0502020204030204" pitchFamily="34" charset="0"/>
              </a:rPr>
              <a:t>&lt;div </a:t>
            </a:r>
            <a:r>
              <a:rPr lang="en-CA" sz="1600" b="0" i="0" u="none" strike="noStrike" baseline="0" dirty="0">
                <a:solidFill>
                  <a:srgbClr val="9A0000"/>
                </a:solidFill>
                <a:latin typeface="Calibri" panose="020F0502020204030204" pitchFamily="34" charset="0"/>
                <a:cs typeface="Calibri" panose="020F0502020204030204" pitchFamily="34" charset="0"/>
              </a:rPr>
              <a:t>class</a:t>
            </a:r>
            <a:r>
              <a:rPr lang="en-CA" sz="1600" b="0" i="0" u="none" strike="noStrike" baseline="0" dirty="0">
                <a:solidFill>
                  <a:srgbClr val="000000"/>
                </a:solidFill>
                <a:latin typeface="Calibri" panose="020F0502020204030204" pitchFamily="34" charset="0"/>
                <a:cs typeface="Calibri" panose="020F0502020204030204" pitchFamily="34" charset="0"/>
              </a:rPr>
              <a:t>="</a:t>
            </a:r>
            <a:r>
              <a:rPr lang="en-CA" sz="1600" b="1" i="0" u="none" strike="noStrike" baseline="0" dirty="0">
                <a:solidFill>
                  <a:schemeClr val="tx1"/>
                </a:solidFill>
                <a:latin typeface="Calibri" panose="020F0502020204030204" pitchFamily="34" charset="0"/>
                <a:cs typeface="Calibri" panose="020F0502020204030204" pitchFamily="34" charset="0"/>
              </a:rPr>
              <a:t>fb-like</a:t>
            </a:r>
            <a:r>
              <a:rPr lang="en-CA" sz="1600" b="0" i="0" u="none" strike="noStrike" baseline="0" dirty="0">
                <a:solidFill>
                  <a:srgbClr val="000000"/>
                </a:solidFill>
                <a:latin typeface="Calibri" panose="020F0502020204030204" pitchFamily="34" charset="0"/>
                <a:cs typeface="Calibri" panose="020F0502020204030204" pitchFamily="34" charset="0"/>
              </a:rPr>
              <a:t>"</a:t>
            </a:r>
          </a:p>
          <a:p>
            <a:pPr algn="l" defTabSz="180000"/>
            <a:r>
              <a:rPr lang="en-CA" sz="1600" b="0" i="0" u="none" strike="noStrike" baseline="0" dirty="0">
                <a:solidFill>
                  <a:srgbClr val="9A0000"/>
                </a:solidFill>
                <a:latin typeface="Calibri" panose="020F0502020204030204" pitchFamily="34" charset="0"/>
                <a:cs typeface="Calibri" panose="020F0502020204030204" pitchFamily="34" charset="0"/>
              </a:rPr>
              <a:t>	data-</a:t>
            </a:r>
            <a:r>
              <a:rPr lang="en-CA" sz="1600" b="0" i="0" u="none" strike="noStrike" baseline="0" dirty="0" err="1">
                <a:solidFill>
                  <a:srgbClr val="9A0000"/>
                </a:solidFill>
                <a:latin typeface="Calibri" panose="020F0502020204030204" pitchFamily="34" charset="0"/>
                <a:cs typeface="Calibri" panose="020F0502020204030204" pitchFamily="34" charset="0"/>
              </a:rPr>
              <a:t>href</a:t>
            </a:r>
            <a:r>
              <a:rPr lang="en-CA" sz="1600" b="0" i="0" u="none" strike="noStrike" baseline="0" dirty="0">
                <a:solidFill>
                  <a:srgbClr val="000000"/>
                </a:solidFill>
                <a:latin typeface="Calibri" panose="020F0502020204030204" pitchFamily="34" charset="0"/>
                <a:cs typeface="Calibri" panose="020F0502020204030204" pitchFamily="34" charset="0"/>
              </a:rPr>
              <a:t>="http://funwebdev.com"</a:t>
            </a:r>
          </a:p>
          <a:p>
            <a:pPr algn="l" defTabSz="180000"/>
            <a:r>
              <a:rPr lang="en-CA" sz="1600" b="0" i="0" u="none" strike="noStrike" baseline="0" dirty="0">
                <a:solidFill>
                  <a:srgbClr val="9A0000"/>
                </a:solidFill>
                <a:latin typeface="Calibri" panose="020F0502020204030204" pitchFamily="34" charset="0"/>
                <a:cs typeface="Calibri" panose="020F0502020204030204" pitchFamily="34" charset="0"/>
              </a:rPr>
              <a:t>	data-width</a:t>
            </a:r>
            <a:r>
              <a:rPr lang="en-CA" sz="1600" b="0" i="0" u="none" strike="noStrike" baseline="0" dirty="0">
                <a:solidFill>
                  <a:srgbClr val="000000"/>
                </a:solidFill>
                <a:latin typeface="Calibri" panose="020F0502020204030204" pitchFamily="34" charset="0"/>
                <a:cs typeface="Calibri" panose="020F0502020204030204" pitchFamily="34" charset="0"/>
              </a:rPr>
              <a:t>="450"</a:t>
            </a:r>
          </a:p>
          <a:p>
            <a:pPr algn="l" defTabSz="180000"/>
            <a:r>
              <a:rPr lang="en-CA" sz="1600" b="0" i="0" u="none" strike="noStrike" baseline="0" dirty="0">
                <a:solidFill>
                  <a:srgbClr val="9A0000"/>
                </a:solidFill>
                <a:latin typeface="Calibri" panose="020F0502020204030204" pitchFamily="34" charset="0"/>
                <a:cs typeface="Calibri" panose="020F0502020204030204" pitchFamily="34" charset="0"/>
              </a:rPr>
              <a:t>	data-layout</a:t>
            </a:r>
            <a:r>
              <a:rPr lang="en-CA" sz="1600" b="0" i="0" u="none" strike="noStrike" baseline="0" dirty="0">
                <a:solidFill>
                  <a:srgbClr val="000000"/>
                </a:solidFill>
                <a:latin typeface="Calibri" panose="020F0502020204030204" pitchFamily="34" charset="0"/>
                <a:cs typeface="Calibri" panose="020F0502020204030204" pitchFamily="34" charset="0"/>
              </a:rPr>
              <a:t>="standard"</a:t>
            </a:r>
          </a:p>
          <a:p>
            <a:pPr algn="l" defTabSz="180000"/>
            <a:r>
              <a:rPr lang="en-CA" sz="1600" b="0" i="0" u="none" strike="noStrike" baseline="0" dirty="0">
                <a:solidFill>
                  <a:srgbClr val="9A0000"/>
                </a:solidFill>
                <a:latin typeface="Calibri" panose="020F0502020204030204" pitchFamily="34" charset="0"/>
                <a:cs typeface="Calibri" panose="020F0502020204030204" pitchFamily="34" charset="0"/>
              </a:rPr>
              <a:t>	data-action</a:t>
            </a:r>
            <a:r>
              <a:rPr lang="en-CA" sz="1600" b="0" i="0" u="none" strike="noStrike" baseline="0" dirty="0">
                <a:solidFill>
                  <a:srgbClr val="000000"/>
                </a:solidFill>
                <a:latin typeface="Calibri" panose="020F0502020204030204" pitchFamily="34" charset="0"/>
                <a:cs typeface="Calibri" panose="020F0502020204030204" pitchFamily="34" charset="0"/>
              </a:rPr>
              <a:t>="like"</a:t>
            </a:r>
          </a:p>
          <a:p>
            <a:pPr algn="l" defTabSz="180000"/>
            <a:r>
              <a:rPr lang="en-CA" sz="1600" b="0" i="0" u="none" strike="noStrike" baseline="0" dirty="0">
                <a:solidFill>
                  <a:srgbClr val="9A0000"/>
                </a:solidFill>
                <a:latin typeface="Calibri" panose="020F0502020204030204" pitchFamily="34" charset="0"/>
                <a:cs typeface="Calibri" panose="020F0502020204030204" pitchFamily="34" charset="0"/>
              </a:rPr>
              <a:t>	data-size</a:t>
            </a:r>
            <a:r>
              <a:rPr lang="en-CA" sz="1600" b="0" i="0" u="none" strike="noStrike" baseline="0" dirty="0">
                <a:solidFill>
                  <a:srgbClr val="000000"/>
                </a:solidFill>
                <a:latin typeface="Calibri" panose="020F0502020204030204" pitchFamily="34" charset="0"/>
                <a:cs typeface="Calibri" panose="020F0502020204030204" pitchFamily="34" charset="0"/>
              </a:rPr>
              <a:t>="small"</a:t>
            </a:r>
          </a:p>
          <a:p>
            <a:pPr algn="l" defTabSz="180000"/>
            <a:r>
              <a:rPr lang="en-CA" sz="1600" b="0" i="0" u="none" strike="noStrike" baseline="0" dirty="0">
                <a:solidFill>
                  <a:srgbClr val="9A0000"/>
                </a:solidFill>
                <a:latin typeface="Calibri" panose="020F0502020204030204" pitchFamily="34" charset="0"/>
                <a:cs typeface="Calibri" panose="020F0502020204030204" pitchFamily="34" charset="0"/>
              </a:rPr>
              <a:t>	data-share</a:t>
            </a:r>
            <a:r>
              <a:rPr lang="en-CA" sz="1600" b="0" i="0" u="none" strike="noStrike" baseline="0" dirty="0">
                <a:solidFill>
                  <a:srgbClr val="000000"/>
                </a:solidFill>
                <a:latin typeface="Calibri" panose="020F0502020204030204" pitchFamily="34" charset="0"/>
                <a:cs typeface="Calibri" panose="020F0502020204030204" pitchFamily="34" charset="0"/>
              </a:rPr>
              <a:t>="true"&gt;</a:t>
            </a:r>
          </a:p>
          <a:p>
            <a:pPr algn="l" defTabSz="180000"/>
            <a:r>
              <a:rPr lang="en-CA" sz="1600" b="0" i="0" u="none" strike="noStrike" baseline="0" dirty="0">
                <a:solidFill>
                  <a:srgbClr val="000000"/>
                </a:solidFill>
                <a:latin typeface="Calibri" panose="020F0502020204030204" pitchFamily="34" charset="0"/>
                <a:cs typeface="Calibri" panose="020F0502020204030204" pitchFamily="34" charset="0"/>
              </a:rPr>
              <a:t>&lt;/div&gt;</a:t>
            </a:r>
            <a:endParaRPr lang="en-CA" sz="700" b="0" i="0" u="none" strike="noStrike" baseline="0" dirty="0">
              <a:solidFill>
                <a:schemeClr val="tx1"/>
              </a:solidFill>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499C9445-5F51-4DA9-9B4F-3A61BD0F705D}"/>
              </a:ext>
            </a:extLst>
          </p:cNvPr>
          <p:cNvSpPr txBox="1"/>
          <p:nvPr/>
        </p:nvSpPr>
        <p:spPr>
          <a:xfrm>
            <a:off x="4720855" y="4349017"/>
            <a:ext cx="3965944" cy="276999"/>
          </a:xfrm>
          <a:prstGeom prst="rect">
            <a:avLst/>
          </a:prstGeom>
          <a:noFill/>
        </p:spPr>
        <p:txBody>
          <a:bodyPr wrap="square" rtlCol="0">
            <a:spAutoFit/>
          </a:bodyPr>
          <a:lstStyle/>
          <a:p>
            <a:r>
              <a:rPr lang="en-US" sz="1200" b="1" i="0" u="none" strike="noStrike" baseline="0" dirty="0">
                <a:solidFill>
                  <a:srgbClr val="009A9A"/>
                </a:solidFill>
                <a:latin typeface="+mj-lt"/>
              </a:rPr>
              <a:t>LISTING 18.8 </a:t>
            </a:r>
            <a:r>
              <a:rPr lang="en-US" sz="1200" b="0" i="0" u="none" strike="noStrike" baseline="0" dirty="0">
                <a:solidFill>
                  <a:srgbClr val="000000"/>
                </a:solidFill>
                <a:latin typeface="+mj-lt"/>
              </a:rPr>
              <a:t>HTML5 markup to insert a Like button</a:t>
            </a:r>
            <a:endParaRPr lang="en-CA" sz="1200" dirty="0">
              <a:latin typeface="+mj-lt"/>
            </a:endParaRPr>
          </a:p>
        </p:txBody>
      </p:sp>
      <p:pic>
        <p:nvPicPr>
          <p:cNvPr id="7" name="Picture 6">
            <a:extLst>
              <a:ext uri="{FF2B5EF4-FFF2-40B4-BE49-F238E27FC236}">
                <a16:creationId xmlns:a16="http://schemas.microsoft.com/office/drawing/2014/main" id="{88ABE0DA-AADC-4CC2-8771-0841ED1B3BCB}"/>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164587" y="1568353"/>
            <a:ext cx="3078480" cy="216408"/>
          </a:xfrm>
          <a:prstGeom prst="rect">
            <a:avLst/>
          </a:prstGeom>
        </p:spPr>
      </p:pic>
    </p:spTree>
    <p:extLst>
      <p:ext uri="{BB962C8B-B14F-4D97-AF65-F5344CB8AC3E}">
        <p14:creationId xmlns:p14="http://schemas.microsoft.com/office/powerpoint/2010/main" val="36912278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0A4ED-F35C-4A79-8D68-B4B7A5FA4334}"/>
              </a:ext>
            </a:extLst>
          </p:cNvPr>
          <p:cNvSpPr>
            <a:spLocks noGrp="1"/>
          </p:cNvSpPr>
          <p:nvPr>
            <p:ph type="title"/>
          </p:nvPr>
        </p:nvSpPr>
        <p:spPr/>
        <p:txBody>
          <a:bodyPr/>
          <a:lstStyle/>
          <a:p>
            <a:r>
              <a:rPr lang="en-CA" dirty="0"/>
              <a:t>More Facebook Plugins</a:t>
            </a:r>
          </a:p>
        </p:txBody>
      </p:sp>
      <p:sp>
        <p:nvSpPr>
          <p:cNvPr id="3" name="Text Placeholder 2">
            <a:extLst>
              <a:ext uri="{FF2B5EF4-FFF2-40B4-BE49-F238E27FC236}">
                <a16:creationId xmlns:a16="http://schemas.microsoft.com/office/drawing/2014/main" id="{E54C8324-3F3E-45A1-AE92-96E94D0D950C}"/>
              </a:ext>
            </a:extLst>
          </p:cNvPr>
          <p:cNvSpPr>
            <a:spLocks noGrp="1"/>
          </p:cNvSpPr>
          <p:nvPr>
            <p:ph type="body" idx="1"/>
          </p:nvPr>
        </p:nvSpPr>
        <p:spPr>
          <a:xfrm>
            <a:off x="457201" y="1081088"/>
            <a:ext cx="3965944" cy="3532476"/>
          </a:xfrm>
        </p:spPr>
        <p:txBody>
          <a:bodyPr/>
          <a:lstStyle/>
          <a:p>
            <a:pPr marL="114300" indent="0">
              <a:buNone/>
            </a:pPr>
            <a:r>
              <a:rPr lang="en-US" sz="1800" dirty="0">
                <a:latin typeface="+mj-lt"/>
              </a:rPr>
              <a:t>T</a:t>
            </a:r>
            <a:r>
              <a:rPr lang="en-US" sz="1800" b="0" i="0" u="none" strike="noStrike" baseline="0" dirty="0">
                <a:latin typeface="+mj-lt"/>
              </a:rPr>
              <a:t>he Facebook Markup Language (XFBML) adds some features. </a:t>
            </a:r>
          </a:p>
          <a:p>
            <a:pPr marL="114300" indent="0">
              <a:buNone/>
            </a:pPr>
            <a:r>
              <a:rPr lang="en-US" sz="1800" dirty="0">
                <a:latin typeface="+mj-lt"/>
              </a:rPr>
              <a:t>Follow buttons, and comment sections are very easily added, once the library is loaded. </a:t>
            </a:r>
            <a:br>
              <a:rPr lang="en-US" sz="1800" dirty="0">
                <a:latin typeface="+mj-lt"/>
              </a:rPr>
            </a:br>
            <a:br>
              <a:rPr lang="en-US" sz="1800" dirty="0">
                <a:latin typeface="+mj-lt"/>
              </a:rPr>
            </a:br>
            <a:r>
              <a:rPr lang="en-US" sz="1800" dirty="0">
                <a:latin typeface="+mj-lt"/>
              </a:rPr>
              <a:t>Note the use of FBML.</a:t>
            </a:r>
            <a:endParaRPr lang="en-US" sz="1800" b="0" i="0" u="none" strike="noStrike" baseline="0" dirty="0">
              <a:latin typeface="+mj-lt"/>
            </a:endParaRPr>
          </a:p>
        </p:txBody>
      </p:sp>
      <p:sp>
        <p:nvSpPr>
          <p:cNvPr id="4" name="TextBox 3">
            <a:extLst>
              <a:ext uri="{FF2B5EF4-FFF2-40B4-BE49-F238E27FC236}">
                <a16:creationId xmlns:a16="http://schemas.microsoft.com/office/drawing/2014/main" id="{1264ED35-85DF-42A8-8073-7916D4D74D13}"/>
              </a:ext>
            </a:extLst>
          </p:cNvPr>
          <p:cNvSpPr txBox="1"/>
          <p:nvPr/>
        </p:nvSpPr>
        <p:spPr>
          <a:xfrm>
            <a:off x="4720855" y="1074523"/>
            <a:ext cx="3965944" cy="1220227"/>
          </a:xfrm>
          <a:prstGeom prst="rect">
            <a:avLst/>
          </a:prstGeom>
          <a:solidFill>
            <a:srgbClr val="E6F0F5"/>
          </a:solidFill>
        </p:spPr>
        <p:txBody>
          <a:bodyPr wrap="square" numCol="1" rtlCol="0">
            <a:noAutofit/>
          </a:bodyPr>
          <a:lstStyle/>
          <a:p>
            <a:pPr algn="l"/>
            <a:r>
              <a:rPr lang="en-CA" sz="1200" b="0" i="0" u="none" strike="noStrike" baseline="0" dirty="0">
                <a:solidFill>
                  <a:srgbClr val="000000"/>
                </a:solidFill>
                <a:latin typeface="Calibri" panose="020F0502020204030204" pitchFamily="34" charset="0"/>
                <a:cs typeface="Calibri" panose="020F0502020204030204" pitchFamily="34" charset="0"/>
              </a:rPr>
              <a:t>&lt;</a:t>
            </a:r>
            <a:r>
              <a:rPr lang="en-CA" sz="1200" b="0" i="0" u="none" strike="noStrike" baseline="0" dirty="0" err="1">
                <a:solidFill>
                  <a:srgbClr val="9A0000"/>
                </a:solidFill>
                <a:latin typeface="Calibri" panose="020F0502020204030204" pitchFamily="34" charset="0"/>
                <a:cs typeface="Calibri" panose="020F0502020204030204" pitchFamily="34" charset="0"/>
              </a:rPr>
              <a:t>fb:follow</a:t>
            </a:r>
            <a:endParaRPr lang="en-CA" sz="1200" b="0" i="0" u="none" strike="noStrike" baseline="0" dirty="0">
              <a:solidFill>
                <a:srgbClr val="9A0000"/>
              </a:solidFill>
              <a:latin typeface="Calibri" panose="020F0502020204030204" pitchFamily="34" charset="0"/>
              <a:cs typeface="Calibri" panose="020F0502020204030204" pitchFamily="34" charset="0"/>
            </a:endParaRPr>
          </a:p>
          <a:p>
            <a:pPr algn="l"/>
            <a:r>
              <a:rPr lang="en-CA" sz="1200" b="0" i="0" u="none" strike="noStrike" baseline="0" dirty="0">
                <a:solidFill>
                  <a:srgbClr val="00B300"/>
                </a:solidFill>
                <a:latin typeface="Calibri" panose="020F0502020204030204" pitchFamily="34" charset="0"/>
                <a:cs typeface="Calibri" panose="020F0502020204030204" pitchFamily="34" charset="0"/>
              </a:rPr>
              <a:t>	</a:t>
            </a:r>
            <a:r>
              <a:rPr lang="en-CA" sz="1200" b="0" i="0" u="none" strike="noStrike" baseline="0" dirty="0" err="1">
                <a:solidFill>
                  <a:schemeClr val="tx1"/>
                </a:solidFill>
                <a:latin typeface="Calibri" panose="020F0502020204030204" pitchFamily="34" charset="0"/>
                <a:cs typeface="Calibri" panose="020F0502020204030204" pitchFamily="34" charset="0"/>
              </a:rPr>
              <a:t>href</a:t>
            </a:r>
            <a:r>
              <a:rPr lang="en-CA" sz="1200" b="0" i="0" u="none" strike="noStrike" baseline="0" dirty="0">
                <a:solidFill>
                  <a:schemeClr val="tx1"/>
                </a:solidFill>
                <a:latin typeface="Calibri" panose="020F0502020204030204" pitchFamily="34" charset="0"/>
                <a:cs typeface="Calibri" panose="020F0502020204030204" pitchFamily="34" charset="0"/>
              </a:rPr>
              <a:t>=</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"https://facebook.com/fundamentalsOfWebDevelopment"</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	width="450"</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	</a:t>
            </a:r>
            <a:r>
              <a:rPr lang="en-CA" sz="1200" b="0" i="0" u="none" strike="noStrike" baseline="0" dirty="0" err="1">
                <a:solidFill>
                  <a:schemeClr val="tx1"/>
                </a:solidFill>
                <a:latin typeface="Calibri" panose="020F0502020204030204" pitchFamily="34" charset="0"/>
                <a:cs typeface="Calibri" panose="020F0502020204030204" pitchFamily="34" charset="0"/>
              </a:rPr>
              <a:t>show_faces</a:t>
            </a:r>
            <a:r>
              <a:rPr lang="en-CA" sz="1200" b="0" i="0" u="none" strike="noStrike" baseline="0" dirty="0">
                <a:solidFill>
                  <a:schemeClr val="tx1"/>
                </a:solidFill>
                <a:latin typeface="Calibri" panose="020F0502020204030204" pitchFamily="34" charset="0"/>
                <a:cs typeface="Calibri" panose="020F0502020204030204" pitchFamily="34" charset="0"/>
              </a:rPr>
              <a:t>="true</a:t>
            </a:r>
            <a:r>
              <a:rPr lang="en-CA" sz="1200" b="0" i="0" u="none" strike="noStrike" baseline="0" dirty="0">
                <a:solidFill>
                  <a:srgbClr val="000000"/>
                </a:solidFill>
                <a:latin typeface="Calibri" panose="020F0502020204030204" pitchFamily="34" charset="0"/>
                <a:cs typeface="Calibri" panose="020F0502020204030204" pitchFamily="34" charset="0"/>
              </a:rPr>
              <a:t>"&gt;</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&lt;</a:t>
            </a:r>
            <a:r>
              <a:rPr lang="en-CA" sz="1200" b="0" i="0" u="none" strike="noStrike" baseline="0" dirty="0">
                <a:solidFill>
                  <a:srgbClr val="9A0000"/>
                </a:solidFill>
                <a:latin typeface="Calibri" panose="020F0502020204030204" pitchFamily="34" charset="0"/>
                <a:cs typeface="Calibri" panose="020F0502020204030204" pitchFamily="34" charset="0"/>
              </a:rPr>
              <a:t>/</a:t>
            </a:r>
            <a:r>
              <a:rPr lang="en-CA" sz="1200" b="0" i="0" u="none" strike="noStrike" baseline="0" dirty="0" err="1">
                <a:solidFill>
                  <a:srgbClr val="9A0000"/>
                </a:solidFill>
                <a:latin typeface="Calibri" panose="020F0502020204030204" pitchFamily="34" charset="0"/>
                <a:cs typeface="Calibri" panose="020F0502020204030204" pitchFamily="34" charset="0"/>
              </a:rPr>
              <a:t>fb:follow</a:t>
            </a:r>
            <a:r>
              <a:rPr lang="en-CA" sz="1200" b="0" i="0" u="none" strike="noStrike" baseline="0" dirty="0">
                <a:solidFill>
                  <a:srgbClr val="000000"/>
                </a:solidFill>
                <a:latin typeface="Calibri" panose="020F0502020204030204" pitchFamily="34" charset="0"/>
                <a:cs typeface="Calibri" panose="020F0502020204030204" pitchFamily="34" charset="0"/>
              </a:rPr>
              <a:t>&gt;</a:t>
            </a:r>
            <a:endParaRPr lang="en-CA" sz="400" b="0" i="0" u="none" strike="noStrike" baseline="0" dirty="0">
              <a:solidFill>
                <a:schemeClr val="tx1"/>
              </a:solidFill>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AE923D90-B560-4D85-AEC1-B32E992311B2}"/>
              </a:ext>
            </a:extLst>
          </p:cNvPr>
          <p:cNvSpPr txBox="1"/>
          <p:nvPr/>
        </p:nvSpPr>
        <p:spPr>
          <a:xfrm>
            <a:off x="4720855" y="2294751"/>
            <a:ext cx="3965944" cy="276999"/>
          </a:xfrm>
          <a:prstGeom prst="rect">
            <a:avLst/>
          </a:prstGeom>
          <a:noFill/>
        </p:spPr>
        <p:txBody>
          <a:bodyPr wrap="square" rtlCol="0">
            <a:spAutoFit/>
          </a:bodyPr>
          <a:lstStyle/>
          <a:p>
            <a:r>
              <a:rPr lang="en-US" sz="1200" b="1" i="0" u="none" strike="noStrike" baseline="0" dirty="0">
                <a:solidFill>
                  <a:srgbClr val="009A9A"/>
                </a:solidFill>
                <a:latin typeface="+mj-lt"/>
              </a:rPr>
              <a:t>LISTING 18.9 </a:t>
            </a:r>
            <a:r>
              <a:rPr lang="en-US" sz="1200" b="0" i="0" u="none" strike="noStrike" baseline="0" dirty="0">
                <a:solidFill>
                  <a:srgbClr val="000000"/>
                </a:solidFill>
                <a:latin typeface="+mj-lt"/>
              </a:rPr>
              <a:t>Facebook Follow Me button social plugin</a:t>
            </a:r>
            <a:endParaRPr lang="en-CA" sz="1200" dirty="0">
              <a:latin typeface="+mj-lt"/>
            </a:endParaRPr>
          </a:p>
        </p:txBody>
      </p:sp>
      <p:sp>
        <p:nvSpPr>
          <p:cNvPr id="6" name="TextBox 5">
            <a:extLst>
              <a:ext uri="{FF2B5EF4-FFF2-40B4-BE49-F238E27FC236}">
                <a16:creationId xmlns:a16="http://schemas.microsoft.com/office/drawing/2014/main" id="{05B828E6-3D04-442F-B2D4-7DD190AB58D3}"/>
              </a:ext>
            </a:extLst>
          </p:cNvPr>
          <p:cNvSpPr txBox="1"/>
          <p:nvPr/>
        </p:nvSpPr>
        <p:spPr>
          <a:xfrm>
            <a:off x="4720855" y="3260993"/>
            <a:ext cx="3965944" cy="1075572"/>
          </a:xfrm>
          <a:prstGeom prst="rect">
            <a:avLst/>
          </a:prstGeom>
          <a:solidFill>
            <a:srgbClr val="E6F0F5"/>
          </a:solidFill>
        </p:spPr>
        <p:txBody>
          <a:bodyPr wrap="square" numCol="1" rtlCol="0">
            <a:noAutofit/>
          </a:bodyPr>
          <a:lstStyle/>
          <a:p>
            <a:pPr algn="l"/>
            <a:r>
              <a:rPr lang="en-CA" sz="1600" b="0" i="0" u="none" strike="noStrike" baseline="0" dirty="0">
                <a:solidFill>
                  <a:srgbClr val="000000"/>
                </a:solidFill>
                <a:latin typeface="Calibri" panose="020F0502020204030204" pitchFamily="34" charset="0"/>
                <a:cs typeface="Calibri" panose="020F0502020204030204" pitchFamily="34" charset="0"/>
              </a:rPr>
              <a:t>&lt;</a:t>
            </a:r>
            <a:r>
              <a:rPr lang="en-CA" sz="1600" b="0" i="0" u="none" strike="noStrike" baseline="0" dirty="0" err="1">
                <a:solidFill>
                  <a:srgbClr val="9A0000"/>
                </a:solidFill>
                <a:latin typeface="Calibri" panose="020F0502020204030204" pitchFamily="34" charset="0"/>
                <a:cs typeface="Calibri" panose="020F0502020204030204" pitchFamily="34" charset="0"/>
              </a:rPr>
              <a:t>fb:comments</a:t>
            </a:r>
            <a:endParaRPr lang="en-CA" sz="1600" b="0" i="0" u="none" strike="noStrike" baseline="0" dirty="0">
              <a:solidFill>
                <a:srgbClr val="9A0000"/>
              </a:solidFill>
              <a:latin typeface="Calibri" panose="020F0502020204030204" pitchFamily="34" charset="0"/>
              <a:cs typeface="Calibri" panose="020F0502020204030204" pitchFamily="34" charset="0"/>
            </a:endParaRPr>
          </a:p>
          <a:p>
            <a:pPr algn="l"/>
            <a:r>
              <a:rPr lang="en-US" sz="1600" b="0" i="0" u="none" strike="noStrike" baseline="0" dirty="0">
                <a:solidFill>
                  <a:srgbClr val="00B300"/>
                </a:solidFill>
                <a:latin typeface="Calibri" panose="020F0502020204030204" pitchFamily="34" charset="0"/>
                <a:cs typeface="Calibri" panose="020F0502020204030204" pitchFamily="34" charset="0"/>
              </a:rPr>
              <a:t>	</a:t>
            </a:r>
            <a:r>
              <a:rPr lang="en-US" sz="1600" b="1" i="0" u="none" strike="noStrike" baseline="0" dirty="0" err="1">
                <a:solidFill>
                  <a:schemeClr val="tx1"/>
                </a:solidFill>
                <a:latin typeface="Calibri" panose="020F0502020204030204" pitchFamily="34" charset="0"/>
                <a:cs typeface="Calibri" panose="020F0502020204030204" pitchFamily="34" charset="0"/>
              </a:rPr>
              <a:t>href</a:t>
            </a:r>
            <a:r>
              <a:rPr lang="en-US" sz="1600" b="0" i="0" u="none" strike="noStrike" baseline="0" dirty="0">
                <a:solidFill>
                  <a:srgbClr val="000000"/>
                </a:solidFill>
                <a:latin typeface="Calibri" panose="020F0502020204030204" pitchFamily="34" charset="0"/>
                <a:cs typeface="Calibri" panose="020F0502020204030204" pitchFamily="34" charset="0"/>
              </a:rPr>
              <a:t>="http://funwebdev.com" </a:t>
            </a:r>
          </a:p>
          <a:p>
            <a:pPr algn="l"/>
            <a:r>
              <a:rPr lang="en-US" sz="1600" dirty="0">
                <a:latin typeface="Calibri" panose="020F0502020204030204" pitchFamily="34" charset="0"/>
                <a:cs typeface="Calibri" panose="020F0502020204030204" pitchFamily="34" charset="0"/>
              </a:rPr>
              <a:t>	</a:t>
            </a:r>
            <a:r>
              <a:rPr lang="en-US" sz="1600" b="0" i="0" u="none" strike="noStrike" baseline="0" dirty="0">
                <a:solidFill>
                  <a:srgbClr val="000000"/>
                </a:solidFill>
                <a:latin typeface="Calibri" panose="020F0502020204030204" pitchFamily="34" charset="0"/>
                <a:cs typeface="Calibri" panose="020F0502020204030204" pitchFamily="34" charset="0"/>
              </a:rPr>
              <a:t>width="470"&gt;</a:t>
            </a:r>
          </a:p>
          <a:p>
            <a:pPr algn="l"/>
            <a:r>
              <a:rPr lang="en-CA" sz="1600" b="0" i="0" u="none" strike="noStrike" baseline="0" dirty="0">
                <a:solidFill>
                  <a:srgbClr val="000000"/>
                </a:solidFill>
                <a:latin typeface="Calibri" panose="020F0502020204030204" pitchFamily="34" charset="0"/>
                <a:cs typeface="Calibri" panose="020F0502020204030204" pitchFamily="34" charset="0"/>
              </a:rPr>
              <a:t>&lt;</a:t>
            </a:r>
            <a:r>
              <a:rPr lang="en-CA" sz="1600" b="0" i="0" u="none" strike="noStrike" baseline="0" dirty="0">
                <a:solidFill>
                  <a:srgbClr val="9A0000"/>
                </a:solidFill>
                <a:latin typeface="Calibri" panose="020F0502020204030204" pitchFamily="34" charset="0"/>
                <a:cs typeface="Calibri" panose="020F0502020204030204" pitchFamily="34" charset="0"/>
              </a:rPr>
              <a:t>/</a:t>
            </a:r>
            <a:r>
              <a:rPr lang="en-CA" sz="1600" b="0" i="0" u="none" strike="noStrike" baseline="0" dirty="0" err="1">
                <a:solidFill>
                  <a:srgbClr val="9A0000"/>
                </a:solidFill>
                <a:latin typeface="Calibri" panose="020F0502020204030204" pitchFamily="34" charset="0"/>
                <a:cs typeface="Calibri" panose="020F0502020204030204" pitchFamily="34" charset="0"/>
              </a:rPr>
              <a:t>fb:comments</a:t>
            </a:r>
            <a:r>
              <a:rPr lang="en-CA" sz="1600" b="0" i="0" u="none" strike="noStrike" baseline="0" dirty="0">
                <a:solidFill>
                  <a:srgbClr val="000000"/>
                </a:solidFill>
                <a:latin typeface="Calibri" panose="020F0502020204030204" pitchFamily="34" charset="0"/>
                <a:cs typeface="Calibri" panose="020F0502020204030204" pitchFamily="34" charset="0"/>
              </a:rPr>
              <a:t>&gt;</a:t>
            </a:r>
            <a:endParaRPr lang="en-CA" sz="300" b="0" i="0" u="none" strike="noStrike" baseline="0" dirty="0">
              <a:solidFill>
                <a:schemeClr val="tx1"/>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128949CF-1A87-48C3-9D80-6244F3BBD175}"/>
              </a:ext>
            </a:extLst>
          </p:cNvPr>
          <p:cNvSpPr txBox="1"/>
          <p:nvPr/>
        </p:nvSpPr>
        <p:spPr>
          <a:xfrm>
            <a:off x="4720855" y="4336565"/>
            <a:ext cx="3965944" cy="276999"/>
          </a:xfrm>
          <a:prstGeom prst="rect">
            <a:avLst/>
          </a:prstGeom>
          <a:noFill/>
        </p:spPr>
        <p:txBody>
          <a:bodyPr wrap="square" rtlCol="0">
            <a:spAutoFit/>
          </a:bodyPr>
          <a:lstStyle/>
          <a:p>
            <a:r>
              <a:rPr lang="en-US" sz="1200" b="1" i="0" u="none" strike="noStrike" baseline="0" dirty="0">
                <a:solidFill>
                  <a:srgbClr val="009A9A"/>
                </a:solidFill>
                <a:latin typeface="+mj-lt"/>
              </a:rPr>
              <a:t>LISTING 18.10 </a:t>
            </a:r>
            <a:r>
              <a:rPr lang="en-US" sz="1200" b="0" i="0" u="none" strike="noStrike" baseline="0" dirty="0">
                <a:solidFill>
                  <a:srgbClr val="000000"/>
                </a:solidFill>
                <a:latin typeface="+mj-lt"/>
              </a:rPr>
              <a:t>Comment social widget</a:t>
            </a:r>
            <a:endParaRPr lang="en-CA" sz="1200" dirty="0">
              <a:latin typeface="+mj-lt"/>
            </a:endParaRPr>
          </a:p>
        </p:txBody>
      </p:sp>
    </p:spTree>
    <p:extLst>
      <p:ext uri="{BB962C8B-B14F-4D97-AF65-F5344CB8AC3E}">
        <p14:creationId xmlns:p14="http://schemas.microsoft.com/office/powerpoint/2010/main" val="42930492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B2809-E72A-4308-9DCC-033DA1BDB1C7}"/>
              </a:ext>
            </a:extLst>
          </p:cNvPr>
          <p:cNvSpPr>
            <a:spLocks noGrp="1"/>
          </p:cNvSpPr>
          <p:nvPr>
            <p:ph type="title"/>
          </p:nvPr>
        </p:nvSpPr>
        <p:spPr/>
        <p:txBody>
          <a:bodyPr/>
          <a:lstStyle/>
          <a:p>
            <a:r>
              <a:rPr lang="en-CA" dirty="0"/>
              <a:t>Search Engine Overview</a:t>
            </a:r>
          </a:p>
        </p:txBody>
      </p:sp>
      <p:pic>
        <p:nvPicPr>
          <p:cNvPr id="5" name="Picture 4" descr="FIGURE 18.1 Major components of a search engine">
            <a:extLst>
              <a:ext uri="{FF2B5EF4-FFF2-40B4-BE49-F238E27FC236}">
                <a16:creationId xmlns:a16="http://schemas.microsoft.com/office/drawing/2014/main" id="{EF5F3015-B9F0-4C98-98B1-A9F909F478C7}"/>
              </a:ext>
            </a:extLst>
          </p:cNvPr>
          <p:cNvPicPr>
            <a:picLocks noChangeAspect="1"/>
          </p:cNvPicPr>
          <p:nvPr/>
        </p:nvPicPr>
        <p:blipFill>
          <a:blip r:embed="rId2"/>
          <a:stretch>
            <a:fillRect/>
          </a:stretch>
        </p:blipFill>
        <p:spPr>
          <a:xfrm>
            <a:off x="2003799" y="984487"/>
            <a:ext cx="5136402" cy="3540853"/>
          </a:xfrm>
          <a:prstGeom prst="rect">
            <a:avLst/>
          </a:prstGeom>
        </p:spPr>
      </p:pic>
    </p:spTree>
    <p:extLst>
      <p:ext uri="{BB962C8B-B14F-4D97-AF65-F5344CB8AC3E}">
        <p14:creationId xmlns:p14="http://schemas.microsoft.com/office/powerpoint/2010/main" val="39369992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0A4ED-F35C-4A79-8D68-B4B7A5FA4334}"/>
              </a:ext>
            </a:extLst>
          </p:cNvPr>
          <p:cNvSpPr>
            <a:spLocks noGrp="1"/>
          </p:cNvSpPr>
          <p:nvPr>
            <p:ph type="title"/>
          </p:nvPr>
        </p:nvSpPr>
        <p:spPr/>
        <p:txBody>
          <a:bodyPr/>
          <a:lstStyle/>
          <a:p>
            <a:r>
              <a:rPr lang="en-CA" dirty="0"/>
              <a:t>Open Graph</a:t>
            </a:r>
          </a:p>
        </p:txBody>
      </p:sp>
      <p:sp>
        <p:nvSpPr>
          <p:cNvPr id="3" name="Text Placeholder 2">
            <a:extLst>
              <a:ext uri="{FF2B5EF4-FFF2-40B4-BE49-F238E27FC236}">
                <a16:creationId xmlns:a16="http://schemas.microsoft.com/office/drawing/2014/main" id="{E54C8324-3F3E-45A1-AE92-96E94D0D950C}"/>
              </a:ext>
            </a:extLst>
          </p:cNvPr>
          <p:cNvSpPr>
            <a:spLocks noGrp="1"/>
          </p:cNvSpPr>
          <p:nvPr>
            <p:ph type="body" idx="1"/>
          </p:nvPr>
        </p:nvSpPr>
        <p:spPr>
          <a:xfrm>
            <a:off x="457200" y="1081088"/>
            <a:ext cx="8229600" cy="2076952"/>
          </a:xfrm>
        </p:spPr>
        <p:txBody>
          <a:bodyPr/>
          <a:lstStyle/>
          <a:p>
            <a:pPr marL="114300" indent="0" algn="l">
              <a:buNone/>
            </a:pPr>
            <a:r>
              <a:rPr lang="en-US" b="0" i="0" u="none" strike="noStrike" baseline="0" dirty="0">
                <a:solidFill>
                  <a:srgbClr val="000000"/>
                </a:solidFill>
                <a:latin typeface="+mj-lt"/>
              </a:rPr>
              <a:t>To control what Facebook uses when displaying items in your newsfeed, you must use Open Graph semantic tags to create </a:t>
            </a:r>
            <a:r>
              <a:rPr lang="en-US" b="1" i="0" u="none" strike="noStrike" baseline="0" dirty="0">
                <a:solidFill>
                  <a:srgbClr val="009A9A"/>
                </a:solidFill>
                <a:latin typeface="+mj-lt"/>
              </a:rPr>
              <a:t>Open Graph Objects </a:t>
            </a:r>
          </a:p>
          <a:p>
            <a:pPr marL="114300" indent="0" algn="l">
              <a:buNone/>
            </a:pPr>
            <a:r>
              <a:rPr lang="en-US" b="0" i="0" u="none" strike="noStrike" baseline="0" dirty="0">
                <a:latin typeface="+mj-lt"/>
              </a:rPr>
              <a:t>Open Graph makes use of actors, apps, actions, and objects</a:t>
            </a:r>
          </a:p>
          <a:p>
            <a:pPr marL="114300" indent="0" algn="l">
              <a:buNone/>
            </a:pPr>
            <a:r>
              <a:rPr lang="en-US" b="0" i="0" u="none" strike="noStrike" baseline="0" dirty="0">
                <a:latin typeface="+mj-lt"/>
              </a:rPr>
              <a:t>You can test your URL by visiting the Facebook Sharing debugger: https://developers.facebook.com/tools/debug/</a:t>
            </a:r>
            <a:endParaRPr lang="en-CA" dirty="0">
              <a:latin typeface="+mj-lt"/>
            </a:endParaRPr>
          </a:p>
        </p:txBody>
      </p:sp>
      <p:pic>
        <p:nvPicPr>
          <p:cNvPr id="9" name="Picture 8" descr="FIGURE 18.18 Illustration of Open Graph’s actors, apps, actions, and objects">
            <a:extLst>
              <a:ext uri="{FF2B5EF4-FFF2-40B4-BE49-F238E27FC236}">
                <a16:creationId xmlns:a16="http://schemas.microsoft.com/office/drawing/2014/main" id="{B8D2B804-BDD8-4F8E-8554-8DBD53539474}"/>
              </a:ext>
            </a:extLst>
          </p:cNvPr>
          <p:cNvPicPr>
            <a:picLocks noChangeAspect="1"/>
          </p:cNvPicPr>
          <p:nvPr/>
        </p:nvPicPr>
        <p:blipFill>
          <a:blip r:embed="rId2"/>
          <a:stretch>
            <a:fillRect/>
          </a:stretch>
        </p:blipFill>
        <p:spPr>
          <a:xfrm>
            <a:off x="1679943" y="3254641"/>
            <a:ext cx="5784113" cy="1436000"/>
          </a:xfrm>
          <a:prstGeom prst="rect">
            <a:avLst/>
          </a:prstGeom>
        </p:spPr>
      </p:pic>
    </p:spTree>
    <p:extLst>
      <p:ext uri="{BB962C8B-B14F-4D97-AF65-F5344CB8AC3E}">
        <p14:creationId xmlns:p14="http://schemas.microsoft.com/office/powerpoint/2010/main" val="20051012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95F2A-6ED7-4723-92FF-486021631D0B}"/>
              </a:ext>
            </a:extLst>
          </p:cNvPr>
          <p:cNvSpPr>
            <a:spLocks noGrp="1"/>
          </p:cNvSpPr>
          <p:nvPr>
            <p:ph type="title"/>
          </p:nvPr>
        </p:nvSpPr>
        <p:spPr/>
        <p:txBody>
          <a:bodyPr/>
          <a:lstStyle/>
          <a:p>
            <a:r>
              <a:rPr lang="en-CA" dirty="0"/>
              <a:t>Open Graph Markup</a:t>
            </a:r>
          </a:p>
        </p:txBody>
      </p:sp>
      <p:sp>
        <p:nvSpPr>
          <p:cNvPr id="6" name="TextBox 5">
            <a:extLst>
              <a:ext uri="{FF2B5EF4-FFF2-40B4-BE49-F238E27FC236}">
                <a16:creationId xmlns:a16="http://schemas.microsoft.com/office/drawing/2014/main" id="{977A358B-A04C-4D0A-8BC5-8DFC6E4DE6A7}"/>
              </a:ext>
            </a:extLst>
          </p:cNvPr>
          <p:cNvSpPr txBox="1"/>
          <p:nvPr/>
        </p:nvSpPr>
        <p:spPr>
          <a:xfrm>
            <a:off x="457200" y="1424763"/>
            <a:ext cx="4263658" cy="3008403"/>
          </a:xfrm>
          <a:prstGeom prst="rect">
            <a:avLst/>
          </a:prstGeom>
          <a:solidFill>
            <a:srgbClr val="E6F0F5"/>
          </a:solidFill>
        </p:spPr>
        <p:txBody>
          <a:bodyPr wrap="square" numCol="1" rtlCol="0">
            <a:noAutofit/>
          </a:bodyPr>
          <a:lstStyle/>
          <a:p>
            <a:pPr algn="l" defTabSz="180000"/>
            <a:r>
              <a:rPr lang="en-US" sz="1200" b="0" i="0" u="none" strike="noStrike" baseline="0" dirty="0">
                <a:solidFill>
                  <a:srgbClr val="9A0000"/>
                </a:solidFill>
                <a:latin typeface="Calibri" panose="020F0502020204030204" pitchFamily="34" charset="0"/>
                <a:cs typeface="Calibri" panose="020F0502020204030204" pitchFamily="34" charset="0"/>
              </a:rPr>
              <a:t>&lt;head prefix="</a:t>
            </a:r>
            <a:r>
              <a:rPr lang="en-US" sz="1200" b="0" i="0" u="none" strike="noStrike" baseline="0" dirty="0" err="1">
                <a:solidFill>
                  <a:srgbClr val="9A0000"/>
                </a:solidFill>
                <a:latin typeface="Calibri" panose="020F0502020204030204" pitchFamily="34" charset="0"/>
                <a:cs typeface="Calibri" panose="020F0502020204030204" pitchFamily="34" charset="0"/>
              </a:rPr>
              <a:t>og</a:t>
            </a:r>
            <a:r>
              <a:rPr lang="en-US" sz="1200" b="0" i="0" u="none" strike="noStrike" baseline="0" dirty="0">
                <a:solidFill>
                  <a:srgbClr val="9A0000"/>
                </a:solidFill>
                <a:latin typeface="Calibri" panose="020F0502020204030204" pitchFamily="34" charset="0"/>
                <a:cs typeface="Calibri" panose="020F0502020204030204" pitchFamily="34" charset="0"/>
              </a:rPr>
              <a:t>: http://ogp.me/ns#"&gt;</a:t>
            </a:r>
          </a:p>
          <a:p>
            <a:pPr algn="l" defTabSz="180000"/>
            <a:r>
              <a:rPr lang="en-CA" sz="1200" b="0" i="0" u="none" strike="noStrike" baseline="0" dirty="0">
                <a:solidFill>
                  <a:srgbClr val="000000"/>
                </a:solidFill>
                <a:latin typeface="Calibri" panose="020F0502020204030204" pitchFamily="34" charset="0"/>
                <a:cs typeface="Calibri" panose="020F0502020204030204" pitchFamily="34" charset="0"/>
              </a:rPr>
              <a:t>	&lt;meta property="</a:t>
            </a:r>
            <a:r>
              <a:rPr lang="en-CA" sz="1200" b="0" i="0" u="none" strike="noStrike" baseline="0" dirty="0" err="1">
                <a:solidFill>
                  <a:schemeClr val="accent5">
                    <a:lumMod val="50000"/>
                  </a:schemeClr>
                </a:solidFill>
                <a:latin typeface="Calibri" panose="020F0502020204030204" pitchFamily="34" charset="0"/>
                <a:cs typeface="Calibri" panose="020F0502020204030204" pitchFamily="34" charset="0"/>
              </a:rPr>
              <a:t>og:locale</a:t>
            </a:r>
            <a:r>
              <a:rPr lang="en-CA" sz="1200" b="0" i="0" u="none" strike="noStrike" baseline="0" dirty="0">
                <a:solidFill>
                  <a:srgbClr val="000000"/>
                </a:solidFill>
                <a:latin typeface="Calibri" panose="020F0502020204030204" pitchFamily="34" charset="0"/>
                <a:cs typeface="Calibri" panose="020F0502020204030204" pitchFamily="34" charset="0"/>
              </a:rPr>
              <a:t>" content="</a:t>
            </a:r>
            <a:r>
              <a:rPr lang="en-CA" sz="1200" b="0" i="0" u="none" strike="noStrike" baseline="0" dirty="0" err="1">
                <a:solidFill>
                  <a:srgbClr val="000000"/>
                </a:solidFill>
                <a:latin typeface="Calibri" panose="020F0502020204030204" pitchFamily="34" charset="0"/>
                <a:cs typeface="Calibri" panose="020F0502020204030204" pitchFamily="34" charset="0"/>
              </a:rPr>
              <a:t>en_US</a:t>
            </a:r>
            <a:r>
              <a:rPr lang="en-CA" sz="1200" b="0" i="0" u="none" strike="noStrike" baseline="0" dirty="0">
                <a:solidFill>
                  <a:srgbClr val="000000"/>
                </a:solidFill>
                <a:latin typeface="Calibri" panose="020F0502020204030204" pitchFamily="34" charset="0"/>
                <a:cs typeface="Calibri" panose="020F0502020204030204" pitchFamily="34" charset="0"/>
              </a:rPr>
              <a:t>"&gt;</a:t>
            </a:r>
          </a:p>
          <a:p>
            <a:pPr algn="l" defTabSz="180000"/>
            <a:r>
              <a:rPr lang="en-CA" sz="1200" b="0" i="0" u="none" strike="noStrike" baseline="0" dirty="0">
                <a:solidFill>
                  <a:srgbClr val="000000"/>
                </a:solidFill>
                <a:latin typeface="Calibri" panose="020F0502020204030204" pitchFamily="34" charset="0"/>
                <a:cs typeface="Calibri" panose="020F0502020204030204" pitchFamily="34" charset="0"/>
              </a:rPr>
              <a:t>	&lt;meta property="</a:t>
            </a:r>
            <a:r>
              <a:rPr lang="en-CA" sz="1200" b="0" i="0" u="none" strike="noStrike" baseline="0" dirty="0" err="1">
                <a:solidFill>
                  <a:schemeClr val="accent5">
                    <a:lumMod val="50000"/>
                  </a:schemeClr>
                </a:solidFill>
                <a:latin typeface="Calibri" panose="020F0502020204030204" pitchFamily="34" charset="0"/>
                <a:cs typeface="Calibri" panose="020F0502020204030204" pitchFamily="34" charset="0"/>
              </a:rPr>
              <a:t>og:url</a:t>
            </a:r>
            <a:r>
              <a:rPr lang="en-CA" sz="1200" b="0" i="0" u="none" strike="noStrike" baseline="0" dirty="0">
                <a:solidFill>
                  <a:srgbClr val="000000"/>
                </a:solidFill>
                <a:latin typeface="Calibri" panose="020F0502020204030204" pitchFamily="34" charset="0"/>
                <a:cs typeface="Calibri" panose="020F0502020204030204" pitchFamily="34" charset="0"/>
              </a:rPr>
              <a:t>" content="http://funwebdev.com/"&gt;</a:t>
            </a:r>
          </a:p>
          <a:p>
            <a:pPr algn="l" defTabSz="180000"/>
            <a:r>
              <a:rPr lang="en-US" sz="1200" b="0" i="0" u="none" strike="noStrike" baseline="0" dirty="0">
                <a:solidFill>
                  <a:srgbClr val="000000"/>
                </a:solidFill>
                <a:latin typeface="Calibri" panose="020F0502020204030204" pitchFamily="34" charset="0"/>
                <a:cs typeface="Calibri" panose="020F0502020204030204" pitchFamily="34" charset="0"/>
              </a:rPr>
              <a:t>	&lt;meta property="</a:t>
            </a:r>
            <a:r>
              <a:rPr lang="en-US" sz="1200" b="0" i="0" u="none" strike="noStrike" baseline="0" dirty="0" err="1">
                <a:solidFill>
                  <a:schemeClr val="accent5">
                    <a:lumMod val="50000"/>
                  </a:schemeClr>
                </a:solidFill>
                <a:latin typeface="Calibri" panose="020F0502020204030204" pitchFamily="34" charset="0"/>
                <a:cs typeface="Calibri" panose="020F0502020204030204" pitchFamily="34" charset="0"/>
              </a:rPr>
              <a:t>og:title</a:t>
            </a:r>
            <a:r>
              <a:rPr lang="en-US" sz="1200" b="0" i="0" u="none" strike="noStrike" baseline="0" dirty="0">
                <a:solidFill>
                  <a:srgbClr val="000000"/>
                </a:solidFill>
                <a:latin typeface="Calibri" panose="020F0502020204030204" pitchFamily="34" charset="0"/>
                <a:cs typeface="Calibri" panose="020F0502020204030204" pitchFamily="34" charset="0"/>
              </a:rPr>
              <a:t>" content="Fundamentals of Web Development"&gt;</a:t>
            </a:r>
          </a:p>
          <a:p>
            <a:pPr algn="l" defTabSz="180000"/>
            <a:r>
              <a:rPr lang="en-US" sz="1200" b="0" i="0" u="none" strike="noStrike" baseline="0" dirty="0">
                <a:solidFill>
                  <a:srgbClr val="000000"/>
                </a:solidFill>
                <a:latin typeface="Calibri" panose="020F0502020204030204" pitchFamily="34" charset="0"/>
                <a:cs typeface="Calibri" panose="020F0502020204030204" pitchFamily="34" charset="0"/>
              </a:rPr>
              <a:t>	&lt;meta property="</a:t>
            </a:r>
            <a:r>
              <a:rPr lang="en-US" sz="1200" b="0" i="0" u="none" strike="noStrike" baseline="0" dirty="0" err="1">
                <a:solidFill>
                  <a:schemeClr val="accent5">
                    <a:lumMod val="50000"/>
                  </a:schemeClr>
                </a:solidFill>
                <a:latin typeface="Calibri" panose="020F0502020204030204" pitchFamily="34" charset="0"/>
                <a:cs typeface="Calibri" panose="020F0502020204030204" pitchFamily="34" charset="0"/>
              </a:rPr>
              <a:t>og:site_name</a:t>
            </a:r>
            <a:r>
              <a:rPr lang="en-US" sz="1200" b="0" i="0" u="none" strike="noStrike" baseline="0" dirty="0">
                <a:solidFill>
                  <a:srgbClr val="000000"/>
                </a:solidFill>
                <a:latin typeface="Calibri" panose="020F0502020204030204" pitchFamily="34" charset="0"/>
                <a:cs typeface="Calibri" panose="020F0502020204030204" pitchFamily="34" charset="0"/>
              </a:rPr>
              <a:t>" content="Fun Web Dev"&gt;</a:t>
            </a:r>
          </a:p>
          <a:p>
            <a:pPr algn="l" defTabSz="180000"/>
            <a:r>
              <a:rPr lang="en-US" sz="1200" b="0" i="0" u="none" strike="noStrike" baseline="0" dirty="0">
                <a:solidFill>
                  <a:srgbClr val="000000"/>
                </a:solidFill>
                <a:latin typeface="Calibri" panose="020F0502020204030204" pitchFamily="34" charset="0"/>
                <a:cs typeface="Calibri" panose="020F0502020204030204" pitchFamily="34" charset="0"/>
              </a:rPr>
              <a:t>	&lt;meta property="</a:t>
            </a:r>
            <a:r>
              <a:rPr lang="en-US" sz="1200" b="0" i="0" u="none" strike="noStrike" baseline="0" dirty="0" err="1">
                <a:solidFill>
                  <a:schemeClr val="accent5">
                    <a:lumMod val="50000"/>
                  </a:schemeClr>
                </a:solidFill>
                <a:latin typeface="Calibri" panose="020F0502020204030204" pitchFamily="34" charset="0"/>
                <a:cs typeface="Calibri" panose="020F0502020204030204" pitchFamily="34" charset="0"/>
              </a:rPr>
              <a:t>og:description</a:t>
            </a:r>
            <a:r>
              <a:rPr lang="en-US" sz="1200" b="0" i="0" u="none" strike="noStrike" baseline="0" dirty="0">
                <a:solidFill>
                  <a:srgbClr val="000000"/>
                </a:solidFill>
                <a:latin typeface="Calibri" panose="020F0502020204030204" pitchFamily="34" charset="0"/>
                <a:cs typeface="Calibri" panose="020F0502020204030204" pitchFamily="34" charset="0"/>
              </a:rPr>
              <a:t>" content="Randy Connolly </a:t>
            </a:r>
          </a:p>
          <a:p>
            <a:pPr algn="l" defTabSz="180000"/>
            <a:r>
              <a:rPr lang="en-US" sz="1200" dirty="0">
                <a:latin typeface="Calibri" panose="020F0502020204030204" pitchFamily="34" charset="0"/>
                <a:cs typeface="Calibri" panose="020F0502020204030204" pitchFamily="34" charset="0"/>
              </a:rPr>
              <a:t>							</a:t>
            </a:r>
            <a:r>
              <a:rPr lang="en-US" sz="1200" b="0" i="0" u="none" strike="noStrike" baseline="0" dirty="0">
                <a:solidFill>
                  <a:srgbClr val="000000"/>
                </a:solidFill>
                <a:latin typeface="Calibri" panose="020F0502020204030204" pitchFamily="34" charset="0"/>
                <a:cs typeface="Calibri" panose="020F0502020204030204" pitchFamily="34" charset="0"/>
              </a:rPr>
              <a:t>and Ricardo Hoar are working on a book"&gt;</a:t>
            </a:r>
          </a:p>
          <a:p>
            <a:pPr algn="l" defTabSz="180000"/>
            <a:r>
              <a:rPr lang="en-CA" sz="1200" b="0" i="0" u="none" strike="noStrike" baseline="0" dirty="0">
                <a:solidFill>
                  <a:srgbClr val="000000"/>
                </a:solidFill>
                <a:latin typeface="Calibri" panose="020F0502020204030204" pitchFamily="34" charset="0"/>
                <a:cs typeface="Calibri" panose="020F0502020204030204" pitchFamily="34" charset="0"/>
              </a:rPr>
              <a:t>	&lt;meta property="</a:t>
            </a:r>
            <a:r>
              <a:rPr lang="en-CA" sz="1200" b="0" i="0" u="none" strike="noStrike" baseline="0" dirty="0" err="1">
                <a:solidFill>
                  <a:schemeClr val="accent5">
                    <a:lumMod val="50000"/>
                  </a:schemeClr>
                </a:solidFill>
                <a:latin typeface="Calibri" panose="020F0502020204030204" pitchFamily="34" charset="0"/>
                <a:cs typeface="Calibri" panose="020F0502020204030204" pitchFamily="34" charset="0"/>
              </a:rPr>
              <a:t>og:image</a:t>
            </a:r>
            <a:r>
              <a:rPr lang="en-CA" sz="1200" b="0" i="0" u="none" strike="noStrike" baseline="0" dirty="0">
                <a:solidFill>
                  <a:srgbClr val="000000"/>
                </a:solidFill>
                <a:latin typeface="Calibri" panose="020F0502020204030204" pitchFamily="34" charset="0"/>
                <a:cs typeface="Calibri" panose="020F0502020204030204" pitchFamily="34" charset="0"/>
              </a:rPr>
              <a:t>" </a:t>
            </a:r>
          </a:p>
          <a:p>
            <a:pPr algn="l" defTabSz="180000"/>
            <a:r>
              <a:rPr lang="en-CA" sz="1200" b="0" i="0" u="none" strike="noStrike" baseline="0" dirty="0">
                <a:solidFill>
                  <a:srgbClr val="000000"/>
                </a:solidFill>
                <a:latin typeface="Calibri" panose="020F0502020204030204" pitchFamily="34" charset="0"/>
                <a:cs typeface="Calibri" panose="020F0502020204030204" pitchFamily="34" charset="0"/>
              </a:rPr>
              <a:t>	content="http://funwebdev.com/</a:t>
            </a:r>
            <a:r>
              <a:rPr lang="en-CA" sz="1200" b="0" i="0" u="none" strike="noStrike" baseline="0" dirty="0" err="1">
                <a:solidFill>
                  <a:srgbClr val="000000"/>
                </a:solidFill>
                <a:latin typeface="Calibri" panose="020F0502020204030204" pitchFamily="34" charset="0"/>
                <a:cs typeface="Calibri" panose="020F0502020204030204" pitchFamily="34" charset="0"/>
              </a:rPr>
              <a:t>wpcontent</a:t>
            </a:r>
            <a:r>
              <a:rPr lang="en-CA" sz="1200" b="0" i="0" u="none" strike="noStrike" baseline="0" dirty="0">
                <a:solidFill>
                  <a:srgbClr val="000000"/>
                </a:solidFill>
                <a:latin typeface="Calibri" panose="020F0502020204030204" pitchFamily="34" charset="0"/>
                <a:cs typeface="Calibri" panose="020F0502020204030204" pitchFamily="34" charset="0"/>
              </a:rPr>
              <a:t>/</a:t>
            </a:r>
          </a:p>
          <a:p>
            <a:pPr algn="l" defTabSz="180000"/>
            <a:r>
              <a:rPr lang="en-CA" sz="1200" dirty="0">
                <a:latin typeface="Calibri" panose="020F0502020204030204" pitchFamily="34" charset="0"/>
                <a:cs typeface="Calibri" panose="020F0502020204030204" pitchFamily="34" charset="0"/>
              </a:rPr>
              <a:t>				</a:t>
            </a:r>
            <a:r>
              <a:rPr lang="en-CA" sz="1200" b="0" i="0" u="none" strike="noStrike" baseline="0" dirty="0">
                <a:solidFill>
                  <a:srgbClr val="000000"/>
                </a:solidFill>
                <a:latin typeface="Calibri" panose="020F0502020204030204" pitchFamily="34" charset="0"/>
                <a:cs typeface="Calibri" panose="020F0502020204030204" pitchFamily="34" charset="0"/>
              </a:rPr>
              <a:t>uploads/2013/01/logo.png"&gt;</a:t>
            </a:r>
          </a:p>
          <a:p>
            <a:pPr algn="l" defTabSz="180000"/>
            <a:r>
              <a:rPr lang="en-CA" sz="1200" b="0" i="0" u="none" strike="noStrike" baseline="0" dirty="0">
                <a:solidFill>
                  <a:srgbClr val="000000"/>
                </a:solidFill>
                <a:latin typeface="Calibri" panose="020F0502020204030204" pitchFamily="34" charset="0"/>
                <a:cs typeface="Calibri" panose="020F0502020204030204" pitchFamily="34" charset="0"/>
              </a:rPr>
              <a:t>	&lt;meta property="</a:t>
            </a:r>
            <a:r>
              <a:rPr lang="en-CA" sz="1200" b="0" i="0" u="none" strike="noStrike" baseline="0" dirty="0" err="1">
                <a:solidFill>
                  <a:schemeClr val="accent5">
                    <a:lumMod val="50000"/>
                  </a:schemeClr>
                </a:solidFill>
                <a:latin typeface="Calibri" panose="020F0502020204030204" pitchFamily="34" charset="0"/>
                <a:cs typeface="Calibri" panose="020F0502020204030204" pitchFamily="34" charset="0"/>
              </a:rPr>
              <a:t>og:image:type</a:t>
            </a:r>
            <a:r>
              <a:rPr lang="en-CA" sz="1200" b="0" i="0" u="none" strike="noStrike" baseline="0" dirty="0">
                <a:solidFill>
                  <a:srgbClr val="000000"/>
                </a:solidFill>
                <a:latin typeface="Calibri" panose="020F0502020204030204" pitchFamily="34" charset="0"/>
                <a:cs typeface="Calibri" panose="020F0502020204030204" pitchFamily="34" charset="0"/>
              </a:rPr>
              <a:t>" content="image/</a:t>
            </a:r>
            <a:r>
              <a:rPr lang="en-CA" sz="1200" b="0" i="0" u="none" strike="noStrike" baseline="0" dirty="0" err="1">
                <a:solidFill>
                  <a:srgbClr val="000000"/>
                </a:solidFill>
                <a:latin typeface="Calibri" panose="020F0502020204030204" pitchFamily="34" charset="0"/>
                <a:cs typeface="Calibri" panose="020F0502020204030204" pitchFamily="34" charset="0"/>
              </a:rPr>
              <a:t>png</a:t>
            </a:r>
            <a:r>
              <a:rPr lang="en-CA" sz="1200" b="0" i="0" u="none" strike="noStrike" baseline="0" dirty="0">
                <a:solidFill>
                  <a:srgbClr val="000000"/>
                </a:solidFill>
                <a:latin typeface="Calibri" panose="020F0502020204030204" pitchFamily="34" charset="0"/>
                <a:cs typeface="Calibri" panose="020F0502020204030204" pitchFamily="34" charset="0"/>
              </a:rPr>
              <a:t>"&gt;</a:t>
            </a:r>
          </a:p>
          <a:p>
            <a:pPr algn="l" defTabSz="180000"/>
            <a:r>
              <a:rPr lang="en-US" sz="1200" b="0" i="0" u="none" strike="noStrike" baseline="0" dirty="0">
                <a:solidFill>
                  <a:srgbClr val="000000"/>
                </a:solidFill>
                <a:latin typeface="Calibri" panose="020F0502020204030204" pitchFamily="34" charset="0"/>
                <a:cs typeface="Calibri" panose="020F0502020204030204" pitchFamily="34" charset="0"/>
              </a:rPr>
              <a:t>	&lt;meta property="</a:t>
            </a:r>
            <a:r>
              <a:rPr lang="en-US" sz="1200" b="0" i="0" u="none" strike="noStrike" baseline="0" dirty="0" err="1">
                <a:solidFill>
                  <a:schemeClr val="accent5">
                    <a:lumMod val="50000"/>
                  </a:schemeClr>
                </a:solidFill>
                <a:latin typeface="Calibri" panose="020F0502020204030204" pitchFamily="34" charset="0"/>
                <a:cs typeface="Calibri" panose="020F0502020204030204" pitchFamily="34" charset="0"/>
              </a:rPr>
              <a:t>og:image:width</a:t>
            </a:r>
            <a:r>
              <a:rPr lang="en-US" sz="1200" b="0" i="0" u="none" strike="noStrike" baseline="0" dirty="0">
                <a:solidFill>
                  <a:srgbClr val="000000"/>
                </a:solidFill>
                <a:latin typeface="Calibri" panose="020F0502020204030204" pitchFamily="34" charset="0"/>
                <a:cs typeface="Calibri" panose="020F0502020204030204" pitchFamily="34" charset="0"/>
              </a:rPr>
              <a:t>" content="424"&gt;</a:t>
            </a:r>
          </a:p>
          <a:p>
            <a:pPr algn="l" defTabSz="180000"/>
            <a:r>
              <a:rPr lang="en-US" sz="1200" b="0" i="0" u="none" strike="noStrike" baseline="0" dirty="0">
                <a:solidFill>
                  <a:srgbClr val="000000"/>
                </a:solidFill>
                <a:latin typeface="Calibri" panose="020F0502020204030204" pitchFamily="34" charset="0"/>
                <a:cs typeface="Calibri" panose="020F0502020204030204" pitchFamily="34" charset="0"/>
              </a:rPr>
              <a:t>	&lt;meta property="</a:t>
            </a:r>
            <a:r>
              <a:rPr lang="en-US" sz="1200" b="0" i="0" u="none" strike="noStrike" baseline="0" dirty="0" err="1">
                <a:solidFill>
                  <a:schemeClr val="accent5">
                    <a:lumMod val="50000"/>
                  </a:schemeClr>
                </a:solidFill>
                <a:latin typeface="Calibri" panose="020F0502020204030204" pitchFamily="34" charset="0"/>
                <a:cs typeface="Calibri" panose="020F0502020204030204" pitchFamily="34" charset="0"/>
              </a:rPr>
              <a:t>og:image:height</a:t>
            </a:r>
            <a:r>
              <a:rPr lang="en-US" sz="1200" b="0" i="0" u="none" strike="noStrike" baseline="0" dirty="0">
                <a:solidFill>
                  <a:srgbClr val="000000"/>
                </a:solidFill>
                <a:latin typeface="Calibri" panose="020F0502020204030204" pitchFamily="34" charset="0"/>
                <a:cs typeface="Calibri" panose="020F0502020204030204" pitchFamily="34" charset="0"/>
              </a:rPr>
              <a:t>" content="130"&gt;</a:t>
            </a:r>
          </a:p>
          <a:p>
            <a:pPr algn="l" defTabSz="180000"/>
            <a:r>
              <a:rPr lang="en-CA" sz="1200" b="0" i="0" u="none" strike="noStrike" baseline="0" dirty="0">
                <a:solidFill>
                  <a:srgbClr val="000000"/>
                </a:solidFill>
                <a:latin typeface="Calibri" panose="020F0502020204030204" pitchFamily="34" charset="0"/>
                <a:cs typeface="Calibri" panose="020F0502020204030204" pitchFamily="34" charset="0"/>
              </a:rPr>
              <a:t>	&lt;meta property</a:t>
            </a:r>
            <a:r>
              <a:rPr lang="en-CA" sz="1200" b="0" i="0" u="none" strike="noStrike" baseline="0" dirty="0">
                <a:solidFill>
                  <a:schemeClr val="accent5">
                    <a:lumMod val="50000"/>
                  </a:schemeClr>
                </a:solidFill>
                <a:latin typeface="Calibri" panose="020F0502020204030204" pitchFamily="34" charset="0"/>
                <a:cs typeface="Calibri" panose="020F0502020204030204" pitchFamily="34" charset="0"/>
              </a:rPr>
              <a:t>="</a:t>
            </a:r>
            <a:r>
              <a:rPr lang="en-CA" sz="1200" b="0" i="0" u="none" strike="noStrike" baseline="0" dirty="0" err="1">
                <a:solidFill>
                  <a:schemeClr val="accent5">
                    <a:lumMod val="50000"/>
                  </a:schemeClr>
                </a:solidFill>
                <a:latin typeface="Calibri" panose="020F0502020204030204" pitchFamily="34" charset="0"/>
                <a:cs typeface="Calibri" panose="020F0502020204030204" pitchFamily="34" charset="0"/>
              </a:rPr>
              <a:t>og:type</a:t>
            </a:r>
            <a:r>
              <a:rPr lang="en-CA" sz="1200" b="0" i="0" u="none" strike="noStrike" baseline="0" dirty="0">
                <a:solidFill>
                  <a:srgbClr val="000000"/>
                </a:solidFill>
                <a:latin typeface="Calibri" panose="020F0502020204030204" pitchFamily="34" charset="0"/>
                <a:cs typeface="Calibri" panose="020F0502020204030204" pitchFamily="34" charset="0"/>
              </a:rPr>
              <a:t>" content="</a:t>
            </a:r>
            <a:r>
              <a:rPr lang="en-CA" sz="1200" b="0" i="0" u="none" strike="noStrike" baseline="0" dirty="0">
                <a:solidFill>
                  <a:srgbClr val="9A0000"/>
                </a:solidFill>
                <a:latin typeface="Calibri" panose="020F0502020204030204" pitchFamily="34" charset="0"/>
                <a:cs typeface="Calibri" panose="020F0502020204030204" pitchFamily="34" charset="0"/>
              </a:rPr>
              <a:t>book</a:t>
            </a:r>
            <a:r>
              <a:rPr lang="en-CA" sz="1200" b="0" i="0" u="none" strike="noStrike" baseline="0" dirty="0">
                <a:solidFill>
                  <a:srgbClr val="000000"/>
                </a:solidFill>
                <a:latin typeface="Calibri" panose="020F0502020204030204" pitchFamily="34" charset="0"/>
                <a:cs typeface="Calibri" panose="020F0502020204030204" pitchFamily="34" charset="0"/>
              </a:rPr>
              <a:t>"&gt;</a:t>
            </a:r>
          </a:p>
          <a:p>
            <a:pPr algn="l" defTabSz="180000"/>
            <a:r>
              <a:rPr lang="en-CA" sz="1200" b="0" i="0" u="none" strike="noStrike" baseline="0" dirty="0">
                <a:solidFill>
                  <a:srgbClr val="000000"/>
                </a:solidFill>
                <a:latin typeface="Calibri" panose="020F0502020204030204" pitchFamily="34" charset="0"/>
                <a:cs typeface="Calibri" panose="020F0502020204030204" pitchFamily="34" charset="0"/>
              </a:rPr>
              <a:t>&lt;/head&gt;</a:t>
            </a:r>
            <a:endParaRPr lang="en-CA" sz="400" b="0" i="0" u="none" strike="noStrike" baseline="0" dirty="0">
              <a:solidFill>
                <a:schemeClr val="tx1"/>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4947B6AE-41B3-4DE2-AE0C-5D1E06C8B747}"/>
              </a:ext>
            </a:extLst>
          </p:cNvPr>
          <p:cNvSpPr txBox="1"/>
          <p:nvPr/>
        </p:nvSpPr>
        <p:spPr>
          <a:xfrm>
            <a:off x="457200" y="4433166"/>
            <a:ext cx="5911702" cy="276999"/>
          </a:xfrm>
          <a:prstGeom prst="rect">
            <a:avLst/>
          </a:prstGeom>
          <a:noFill/>
        </p:spPr>
        <p:txBody>
          <a:bodyPr wrap="square" rtlCol="0">
            <a:spAutoFit/>
          </a:bodyPr>
          <a:lstStyle/>
          <a:p>
            <a:r>
              <a:rPr lang="en-US" sz="1200" b="1" i="0" u="none" strike="noStrike" baseline="0" dirty="0">
                <a:solidFill>
                  <a:srgbClr val="009A9A"/>
                </a:solidFill>
                <a:latin typeface="+mj-lt"/>
              </a:rPr>
              <a:t>LISTING 18.11 </a:t>
            </a:r>
            <a:r>
              <a:rPr lang="en-US" sz="1200" b="0" i="0" u="none" strike="noStrike" baseline="0" dirty="0">
                <a:solidFill>
                  <a:srgbClr val="000000"/>
                </a:solidFill>
                <a:latin typeface="+mj-lt"/>
              </a:rPr>
              <a:t>Open Graph Markup to add semantic information to your page</a:t>
            </a:r>
            <a:endParaRPr lang="en-CA" sz="1200" dirty="0">
              <a:latin typeface="+mj-lt"/>
            </a:endParaRPr>
          </a:p>
        </p:txBody>
      </p:sp>
      <p:pic>
        <p:nvPicPr>
          <p:cNvPr id="5" name="Picture 4" descr="FIGURE 18.20 Annotated relationship between some Open Graph tags and the story&#10;that appears in the Facebook newsfeed in response to liking a page">
            <a:extLst>
              <a:ext uri="{FF2B5EF4-FFF2-40B4-BE49-F238E27FC236}">
                <a16:creationId xmlns:a16="http://schemas.microsoft.com/office/drawing/2014/main" id="{C59C6B2C-B2E8-4F47-AA1D-E8BE31F6C976}"/>
              </a:ext>
            </a:extLst>
          </p:cNvPr>
          <p:cNvPicPr>
            <a:picLocks noChangeAspect="1"/>
          </p:cNvPicPr>
          <p:nvPr/>
        </p:nvPicPr>
        <p:blipFill>
          <a:blip r:embed="rId2"/>
          <a:stretch>
            <a:fillRect/>
          </a:stretch>
        </p:blipFill>
        <p:spPr>
          <a:xfrm>
            <a:off x="4932114" y="1406591"/>
            <a:ext cx="3754686" cy="2330318"/>
          </a:xfrm>
          <a:prstGeom prst="rect">
            <a:avLst/>
          </a:prstGeom>
        </p:spPr>
      </p:pic>
    </p:spTree>
    <p:extLst>
      <p:ext uri="{BB962C8B-B14F-4D97-AF65-F5344CB8AC3E}">
        <p14:creationId xmlns:p14="http://schemas.microsoft.com/office/powerpoint/2010/main" val="9409420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FEBC55-5BC4-4B65-9613-DE629AA6CC93}"/>
              </a:ext>
            </a:extLst>
          </p:cNvPr>
          <p:cNvSpPr>
            <a:spLocks noGrp="1"/>
          </p:cNvSpPr>
          <p:nvPr>
            <p:ph type="title"/>
          </p:nvPr>
        </p:nvSpPr>
        <p:spPr/>
        <p:txBody>
          <a:bodyPr/>
          <a:lstStyle/>
          <a:p>
            <a:r>
              <a:rPr lang="en-CA" dirty="0"/>
              <a:t>Twitter’s Widgets</a:t>
            </a:r>
          </a:p>
        </p:txBody>
      </p:sp>
      <p:sp>
        <p:nvSpPr>
          <p:cNvPr id="3" name="Text Placeholder 2">
            <a:extLst>
              <a:ext uri="{FF2B5EF4-FFF2-40B4-BE49-F238E27FC236}">
                <a16:creationId xmlns:a16="http://schemas.microsoft.com/office/drawing/2014/main" id="{FF68124E-8025-448D-BF68-7FC3B1956628}"/>
              </a:ext>
            </a:extLst>
          </p:cNvPr>
          <p:cNvSpPr>
            <a:spLocks noGrp="1"/>
          </p:cNvSpPr>
          <p:nvPr>
            <p:ph type="body" idx="1"/>
          </p:nvPr>
        </p:nvSpPr>
        <p:spPr>
          <a:xfrm>
            <a:off x="457200" y="1081088"/>
            <a:ext cx="8232775" cy="1034791"/>
          </a:xfrm>
        </p:spPr>
        <p:txBody>
          <a:bodyPr/>
          <a:lstStyle/>
          <a:p>
            <a:pPr marL="114300" indent="0" algn="l">
              <a:buNone/>
            </a:pPr>
            <a:r>
              <a:rPr lang="en-US" sz="1800" b="0" i="0" u="none" strike="noStrike" baseline="0" dirty="0">
                <a:latin typeface="+mj-lt"/>
              </a:rPr>
              <a:t>Like Facebook, Twitter follows the same pattern of including a JavaScript library and then using tags to embed simple social widgets.</a:t>
            </a:r>
            <a:endParaRPr lang="en-CA" dirty="0">
              <a:latin typeface="+mj-lt"/>
            </a:endParaRPr>
          </a:p>
        </p:txBody>
      </p:sp>
      <p:pic>
        <p:nvPicPr>
          <p:cNvPr id="13" name="Picture 12" descr="FIGURE 18.21 The Tweet button">
            <a:extLst>
              <a:ext uri="{FF2B5EF4-FFF2-40B4-BE49-F238E27FC236}">
                <a16:creationId xmlns:a16="http://schemas.microsoft.com/office/drawing/2014/main" id="{D94D67E4-E119-4546-AD18-34485851EC7B}"/>
              </a:ext>
            </a:extLst>
          </p:cNvPr>
          <p:cNvPicPr>
            <a:picLocks noChangeAspect="1"/>
          </p:cNvPicPr>
          <p:nvPr/>
        </p:nvPicPr>
        <p:blipFill>
          <a:blip r:embed="rId2"/>
          <a:stretch>
            <a:fillRect/>
          </a:stretch>
        </p:blipFill>
        <p:spPr>
          <a:xfrm>
            <a:off x="2288126" y="2571750"/>
            <a:ext cx="548640" cy="146304"/>
          </a:xfrm>
          <a:prstGeom prst="rect">
            <a:avLst/>
          </a:prstGeom>
        </p:spPr>
      </p:pic>
      <p:sp>
        <p:nvSpPr>
          <p:cNvPr id="4" name="TextBox 3">
            <a:extLst>
              <a:ext uri="{FF2B5EF4-FFF2-40B4-BE49-F238E27FC236}">
                <a16:creationId xmlns:a16="http://schemas.microsoft.com/office/drawing/2014/main" id="{EBC31D03-E8F8-4A2A-8360-B7DDAF0E28CB}"/>
              </a:ext>
            </a:extLst>
          </p:cNvPr>
          <p:cNvSpPr txBox="1"/>
          <p:nvPr/>
        </p:nvSpPr>
        <p:spPr>
          <a:xfrm>
            <a:off x="457202" y="3221665"/>
            <a:ext cx="3965944" cy="1114900"/>
          </a:xfrm>
          <a:prstGeom prst="rect">
            <a:avLst/>
          </a:prstGeom>
          <a:solidFill>
            <a:srgbClr val="E6F0F5"/>
          </a:solidFill>
        </p:spPr>
        <p:txBody>
          <a:bodyPr wrap="square" numCol="1" rtlCol="0">
            <a:noAutofit/>
          </a:bodyPr>
          <a:lstStyle/>
          <a:p>
            <a:pPr algn="l" defTabSz="180000"/>
            <a:r>
              <a:rPr lang="pt-BR" sz="1600" b="0" i="0" u="none" strike="noStrike" baseline="0" dirty="0">
                <a:solidFill>
                  <a:srgbClr val="000000"/>
                </a:solidFill>
                <a:latin typeface="Calibri" panose="020F0502020204030204" pitchFamily="34" charset="0"/>
                <a:cs typeface="Calibri" panose="020F0502020204030204" pitchFamily="34" charset="0"/>
              </a:rPr>
              <a:t>&lt;a </a:t>
            </a:r>
            <a:r>
              <a:rPr lang="pt-BR" sz="1600" b="0" i="0" u="none" strike="noStrike" baseline="0" dirty="0">
                <a:solidFill>
                  <a:srgbClr val="9A0000"/>
                </a:solidFill>
                <a:latin typeface="Calibri" panose="020F0502020204030204" pitchFamily="34" charset="0"/>
                <a:cs typeface="Calibri" panose="020F0502020204030204" pitchFamily="34" charset="0"/>
              </a:rPr>
              <a:t>href</a:t>
            </a:r>
            <a:r>
              <a:rPr lang="pt-BR" sz="1600" b="0" i="0" u="none" strike="noStrike" baseline="0" dirty="0">
                <a:solidFill>
                  <a:srgbClr val="000000"/>
                </a:solidFill>
                <a:latin typeface="Calibri" panose="020F0502020204030204" pitchFamily="34" charset="0"/>
                <a:cs typeface="Calibri" panose="020F0502020204030204" pitchFamily="34" charset="0"/>
              </a:rPr>
              <a:t>="https://twitter.com/share"</a:t>
            </a:r>
          </a:p>
          <a:p>
            <a:pPr algn="l" defTabSz="180000"/>
            <a:r>
              <a:rPr lang="en-CA" sz="1600" b="0" i="0" u="none" strike="noStrike" baseline="0" dirty="0">
                <a:solidFill>
                  <a:srgbClr val="9A0000"/>
                </a:solidFill>
                <a:latin typeface="Calibri" panose="020F0502020204030204" pitchFamily="34" charset="0"/>
                <a:cs typeface="Calibri" panose="020F0502020204030204" pitchFamily="34" charset="0"/>
              </a:rPr>
              <a:t>	class</a:t>
            </a:r>
            <a:r>
              <a:rPr lang="en-CA" sz="1600" b="0" i="0" u="none" strike="noStrike" baseline="0" dirty="0">
                <a:solidFill>
                  <a:srgbClr val="000000"/>
                </a:solidFill>
                <a:latin typeface="Calibri" panose="020F0502020204030204" pitchFamily="34" charset="0"/>
                <a:cs typeface="Calibri" panose="020F0502020204030204" pitchFamily="34" charset="0"/>
              </a:rPr>
              <a:t>="</a:t>
            </a:r>
            <a:r>
              <a:rPr lang="en-CA" sz="1600" b="0" i="0" u="none" strike="noStrike" baseline="0" dirty="0">
                <a:solidFill>
                  <a:schemeClr val="accent5">
                    <a:lumMod val="50000"/>
                  </a:schemeClr>
                </a:solidFill>
                <a:latin typeface="Calibri" panose="020F0502020204030204" pitchFamily="34" charset="0"/>
                <a:cs typeface="Calibri" panose="020F0502020204030204" pitchFamily="34" charset="0"/>
              </a:rPr>
              <a:t>twitter-share-button</a:t>
            </a:r>
            <a:r>
              <a:rPr lang="en-CA" sz="1600" b="0" i="0" u="none" strike="noStrike" baseline="0" dirty="0">
                <a:solidFill>
                  <a:srgbClr val="000000"/>
                </a:solidFill>
                <a:latin typeface="Calibri" panose="020F0502020204030204" pitchFamily="34" charset="0"/>
                <a:cs typeface="Calibri" panose="020F0502020204030204" pitchFamily="34" charset="0"/>
              </a:rPr>
              <a:t>"</a:t>
            </a:r>
          </a:p>
          <a:p>
            <a:pPr algn="l" defTabSz="180000"/>
            <a:r>
              <a:rPr lang="en-CA" sz="1600" b="0" i="0" u="none" strike="noStrike" baseline="0" dirty="0">
                <a:solidFill>
                  <a:srgbClr val="9A0000"/>
                </a:solidFill>
                <a:latin typeface="Calibri" panose="020F0502020204030204" pitchFamily="34" charset="0"/>
                <a:cs typeface="Calibri" panose="020F0502020204030204" pitchFamily="34" charset="0"/>
              </a:rPr>
              <a:t>	data-hashtags</a:t>
            </a:r>
            <a:r>
              <a:rPr lang="en-CA" sz="1600" b="0" i="0" u="none" strike="noStrike" baseline="0" dirty="0">
                <a:solidFill>
                  <a:srgbClr val="000000"/>
                </a:solidFill>
                <a:latin typeface="Calibri" panose="020F0502020204030204" pitchFamily="34" charset="0"/>
                <a:cs typeface="Calibri" panose="020F0502020204030204" pitchFamily="34" charset="0"/>
              </a:rPr>
              <a:t>="web"&gt;</a:t>
            </a:r>
          </a:p>
          <a:p>
            <a:pPr algn="l" defTabSz="180000"/>
            <a:r>
              <a:rPr lang="en-CA" sz="1600" b="0" i="0" u="none" strike="noStrike" baseline="0" dirty="0">
                <a:solidFill>
                  <a:srgbClr val="000000"/>
                </a:solidFill>
                <a:latin typeface="Calibri" panose="020F0502020204030204" pitchFamily="34" charset="0"/>
                <a:cs typeface="Calibri" panose="020F0502020204030204" pitchFamily="34" charset="0"/>
              </a:rPr>
              <a:t>Tweet&lt;/a&gt;</a:t>
            </a:r>
            <a:endParaRPr lang="en-CA" sz="300" b="0" i="0" u="none" strike="noStrike" baseline="0" dirty="0">
              <a:solidFill>
                <a:schemeClr val="tx1"/>
              </a:solidFill>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8B5E0EDD-C185-4CFC-9C13-CF906625A1D4}"/>
              </a:ext>
            </a:extLst>
          </p:cNvPr>
          <p:cNvSpPr txBox="1"/>
          <p:nvPr/>
        </p:nvSpPr>
        <p:spPr>
          <a:xfrm>
            <a:off x="457202" y="4336566"/>
            <a:ext cx="3965944" cy="461665"/>
          </a:xfrm>
          <a:prstGeom prst="rect">
            <a:avLst/>
          </a:prstGeom>
          <a:noFill/>
        </p:spPr>
        <p:txBody>
          <a:bodyPr wrap="square" rtlCol="0">
            <a:spAutoFit/>
          </a:bodyPr>
          <a:lstStyle/>
          <a:p>
            <a:r>
              <a:rPr lang="en-US" sz="1200" b="1" i="0" u="none" strike="noStrike" baseline="0" dirty="0">
                <a:solidFill>
                  <a:srgbClr val="009A9A"/>
                </a:solidFill>
                <a:latin typeface="+mj-lt"/>
              </a:rPr>
              <a:t>LISTING 18.13 </a:t>
            </a:r>
            <a:r>
              <a:rPr lang="en-US" sz="1200" b="0" i="0" u="none" strike="noStrike" baseline="0" dirty="0">
                <a:solidFill>
                  <a:srgbClr val="000000"/>
                </a:solidFill>
                <a:latin typeface="+mj-lt"/>
              </a:rPr>
              <a:t>Tweet This button markup to create a tweet with hashtag web</a:t>
            </a:r>
            <a:endParaRPr lang="en-CA" sz="1200" dirty="0">
              <a:latin typeface="+mj-lt"/>
            </a:endParaRPr>
          </a:p>
        </p:txBody>
      </p:sp>
      <p:pic>
        <p:nvPicPr>
          <p:cNvPr id="9" name="Picture 8" descr="FIGURE 18.22 Twitter Follow button">
            <a:extLst>
              <a:ext uri="{FF2B5EF4-FFF2-40B4-BE49-F238E27FC236}">
                <a16:creationId xmlns:a16="http://schemas.microsoft.com/office/drawing/2014/main" id="{1BC788E5-FFD4-4E3F-A849-E9DDFC4F2BF7}"/>
              </a:ext>
            </a:extLst>
          </p:cNvPr>
          <p:cNvPicPr>
            <a:picLocks noChangeAspect="1"/>
          </p:cNvPicPr>
          <p:nvPr/>
        </p:nvPicPr>
        <p:blipFill>
          <a:blip r:embed="rId3"/>
          <a:stretch>
            <a:fillRect/>
          </a:stretch>
        </p:blipFill>
        <p:spPr>
          <a:xfrm>
            <a:off x="6219195" y="2571750"/>
            <a:ext cx="969264" cy="146304"/>
          </a:xfrm>
          <a:prstGeom prst="rect">
            <a:avLst/>
          </a:prstGeom>
        </p:spPr>
      </p:pic>
      <p:sp>
        <p:nvSpPr>
          <p:cNvPr id="6" name="TextBox 5">
            <a:extLst>
              <a:ext uri="{FF2B5EF4-FFF2-40B4-BE49-F238E27FC236}">
                <a16:creationId xmlns:a16="http://schemas.microsoft.com/office/drawing/2014/main" id="{E060EE6D-05A0-4589-9E71-AC5A2ED7B10B}"/>
              </a:ext>
            </a:extLst>
          </p:cNvPr>
          <p:cNvSpPr txBox="1"/>
          <p:nvPr/>
        </p:nvSpPr>
        <p:spPr>
          <a:xfrm>
            <a:off x="4720855" y="3221665"/>
            <a:ext cx="3965944" cy="1114900"/>
          </a:xfrm>
          <a:prstGeom prst="rect">
            <a:avLst/>
          </a:prstGeom>
          <a:solidFill>
            <a:srgbClr val="E6F0F5"/>
          </a:solidFill>
        </p:spPr>
        <p:txBody>
          <a:bodyPr wrap="square" numCol="1" rtlCol="0">
            <a:noAutofit/>
          </a:bodyPr>
          <a:lstStyle/>
          <a:p>
            <a:pPr algn="l" defTabSz="180000"/>
            <a:r>
              <a:rPr lang="pt-BR" sz="1600" b="0" i="0" u="none" strike="noStrike" baseline="0" dirty="0">
                <a:solidFill>
                  <a:srgbClr val="000000"/>
                </a:solidFill>
                <a:latin typeface="Calibri" panose="020F0502020204030204" pitchFamily="34" charset="0"/>
                <a:cs typeface="Calibri" panose="020F0502020204030204" pitchFamily="34" charset="0"/>
              </a:rPr>
              <a:t>&lt;a </a:t>
            </a:r>
            <a:r>
              <a:rPr lang="pt-BR" sz="1600" b="0" i="0" u="none" strike="noStrike" baseline="0" dirty="0">
                <a:solidFill>
                  <a:srgbClr val="9A0000"/>
                </a:solidFill>
                <a:latin typeface="Calibri" panose="020F0502020204030204" pitchFamily="34" charset="0"/>
                <a:cs typeface="Calibri" panose="020F0502020204030204" pitchFamily="34" charset="0"/>
              </a:rPr>
              <a:t>href</a:t>
            </a:r>
            <a:r>
              <a:rPr lang="pt-BR" sz="1600" b="0" i="0" u="none" strike="noStrike" baseline="0" dirty="0">
                <a:solidFill>
                  <a:srgbClr val="000000"/>
                </a:solidFill>
                <a:latin typeface="Calibri" panose="020F0502020204030204" pitchFamily="34" charset="0"/>
                <a:cs typeface="Calibri" panose="020F0502020204030204" pitchFamily="34" charset="0"/>
              </a:rPr>
              <a:t>="https://twitter.com/FunWebDev"</a:t>
            </a:r>
          </a:p>
          <a:p>
            <a:pPr algn="l" defTabSz="180000"/>
            <a:r>
              <a:rPr lang="en-CA" sz="1600" b="0" i="0" u="none" strike="noStrike" baseline="0" dirty="0">
                <a:solidFill>
                  <a:srgbClr val="9A0000"/>
                </a:solidFill>
                <a:latin typeface="Calibri" panose="020F0502020204030204" pitchFamily="34" charset="0"/>
                <a:cs typeface="Calibri" panose="020F0502020204030204" pitchFamily="34" charset="0"/>
              </a:rPr>
              <a:t>	class</a:t>
            </a:r>
            <a:r>
              <a:rPr lang="en-CA" sz="1600" b="0" i="0" u="none" strike="noStrike" baseline="0" dirty="0">
                <a:solidFill>
                  <a:srgbClr val="000000"/>
                </a:solidFill>
                <a:latin typeface="Calibri" panose="020F0502020204030204" pitchFamily="34" charset="0"/>
                <a:cs typeface="Calibri" panose="020F0502020204030204" pitchFamily="34" charset="0"/>
              </a:rPr>
              <a:t>="</a:t>
            </a:r>
            <a:r>
              <a:rPr lang="en-CA" sz="1600" b="0" i="0" u="none" strike="noStrike" baseline="0" dirty="0">
                <a:solidFill>
                  <a:schemeClr val="accent5">
                    <a:lumMod val="50000"/>
                  </a:schemeClr>
                </a:solidFill>
                <a:latin typeface="Calibri" panose="020F0502020204030204" pitchFamily="34" charset="0"/>
                <a:cs typeface="Calibri" panose="020F0502020204030204" pitchFamily="34" charset="0"/>
              </a:rPr>
              <a:t>twitter-follow-button</a:t>
            </a:r>
            <a:r>
              <a:rPr lang="en-CA" sz="1600" b="0" i="0" u="none" strike="noStrike" baseline="0" dirty="0">
                <a:solidFill>
                  <a:srgbClr val="000000"/>
                </a:solidFill>
                <a:latin typeface="Calibri" panose="020F0502020204030204" pitchFamily="34" charset="0"/>
                <a:cs typeface="Calibri" panose="020F0502020204030204" pitchFamily="34" charset="0"/>
              </a:rPr>
              <a:t>"</a:t>
            </a:r>
          </a:p>
          <a:p>
            <a:pPr algn="l" defTabSz="180000"/>
            <a:r>
              <a:rPr lang="en-CA" sz="1600" b="0" i="0" u="none" strike="noStrike" baseline="0" dirty="0">
                <a:solidFill>
                  <a:srgbClr val="9A0000"/>
                </a:solidFill>
                <a:latin typeface="Calibri" panose="020F0502020204030204" pitchFamily="34" charset="0"/>
                <a:cs typeface="Calibri" panose="020F0502020204030204" pitchFamily="34" charset="0"/>
              </a:rPr>
              <a:t>	data-show-count</a:t>
            </a:r>
            <a:r>
              <a:rPr lang="en-CA" sz="1600" b="0" i="0" u="none" strike="noStrike" baseline="0" dirty="0">
                <a:solidFill>
                  <a:srgbClr val="000000"/>
                </a:solidFill>
                <a:latin typeface="Calibri" panose="020F0502020204030204" pitchFamily="34" charset="0"/>
                <a:cs typeface="Calibri" panose="020F0502020204030204" pitchFamily="34" charset="0"/>
              </a:rPr>
              <a:t>="false"&gt;</a:t>
            </a:r>
          </a:p>
          <a:p>
            <a:pPr algn="l" defTabSz="180000"/>
            <a:r>
              <a:rPr lang="en-CA" sz="1600" b="0" i="0" u="none" strike="noStrike" baseline="0" dirty="0">
                <a:solidFill>
                  <a:srgbClr val="9A0000"/>
                </a:solidFill>
                <a:latin typeface="Calibri" panose="020F0502020204030204" pitchFamily="34" charset="0"/>
                <a:cs typeface="Calibri" panose="020F0502020204030204" pitchFamily="34" charset="0"/>
              </a:rPr>
              <a:t>Follow @FunWebDev</a:t>
            </a:r>
            <a:r>
              <a:rPr lang="en-CA" sz="1600" b="0" i="0" u="none" strike="noStrike" baseline="0" dirty="0">
                <a:solidFill>
                  <a:srgbClr val="000000"/>
                </a:solidFill>
                <a:latin typeface="Calibri" panose="020F0502020204030204" pitchFamily="34" charset="0"/>
                <a:cs typeface="Calibri" panose="020F0502020204030204" pitchFamily="34" charset="0"/>
              </a:rPr>
              <a:t>&lt;/a&gt;</a:t>
            </a:r>
            <a:endParaRPr lang="en-CA" sz="200" b="0" i="0" u="none" strike="noStrike" baseline="0" dirty="0">
              <a:solidFill>
                <a:schemeClr val="tx1"/>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4A7EFE05-F9BE-4071-8788-00A499794FF5}"/>
              </a:ext>
            </a:extLst>
          </p:cNvPr>
          <p:cNvSpPr txBox="1"/>
          <p:nvPr/>
        </p:nvSpPr>
        <p:spPr>
          <a:xfrm>
            <a:off x="4720855" y="4336565"/>
            <a:ext cx="3965944" cy="461665"/>
          </a:xfrm>
          <a:prstGeom prst="rect">
            <a:avLst/>
          </a:prstGeom>
          <a:noFill/>
        </p:spPr>
        <p:txBody>
          <a:bodyPr wrap="square" rtlCol="0">
            <a:spAutoFit/>
          </a:bodyPr>
          <a:lstStyle/>
          <a:p>
            <a:r>
              <a:rPr lang="en-US" sz="1200" b="1" i="0" u="none" strike="noStrike" baseline="0" dirty="0">
                <a:solidFill>
                  <a:srgbClr val="009A9A"/>
                </a:solidFill>
                <a:latin typeface="+mj-lt"/>
              </a:rPr>
              <a:t>LISTING 18.14 </a:t>
            </a:r>
            <a:r>
              <a:rPr lang="en-US" sz="1200" b="0" i="0" u="none" strike="noStrike" baseline="0" dirty="0">
                <a:solidFill>
                  <a:srgbClr val="000000"/>
                </a:solidFill>
                <a:latin typeface="+mj-lt"/>
              </a:rPr>
              <a:t>Markup to define a Follow button for Twitter</a:t>
            </a:r>
            <a:endParaRPr lang="en-CA" sz="1200" dirty="0">
              <a:latin typeface="+mj-lt"/>
            </a:endParaRPr>
          </a:p>
        </p:txBody>
      </p:sp>
    </p:spTree>
    <p:extLst>
      <p:ext uri="{BB962C8B-B14F-4D97-AF65-F5344CB8AC3E}">
        <p14:creationId xmlns:p14="http://schemas.microsoft.com/office/powerpoint/2010/main" val="31612032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EB0EE-F0BC-4A7D-A711-A747015F3B86}"/>
              </a:ext>
            </a:extLst>
          </p:cNvPr>
          <p:cNvSpPr>
            <a:spLocks noGrp="1"/>
          </p:cNvSpPr>
          <p:nvPr>
            <p:ph type="title"/>
          </p:nvPr>
        </p:nvSpPr>
        <p:spPr/>
        <p:txBody>
          <a:bodyPr/>
          <a:lstStyle/>
          <a:p>
            <a:r>
              <a:rPr lang="en-CA" sz="3200" dirty="0"/>
              <a:t>Advanced Social Network Integration</a:t>
            </a:r>
          </a:p>
        </p:txBody>
      </p:sp>
      <p:sp>
        <p:nvSpPr>
          <p:cNvPr id="3" name="Text Placeholder 2">
            <a:extLst>
              <a:ext uri="{FF2B5EF4-FFF2-40B4-BE49-F238E27FC236}">
                <a16:creationId xmlns:a16="http://schemas.microsoft.com/office/drawing/2014/main" id="{8A7C0970-9061-484A-A630-FD84CA3FA08F}"/>
              </a:ext>
            </a:extLst>
          </p:cNvPr>
          <p:cNvSpPr>
            <a:spLocks noGrp="1"/>
          </p:cNvSpPr>
          <p:nvPr>
            <p:ph type="body" idx="1"/>
          </p:nvPr>
        </p:nvSpPr>
        <p:spPr>
          <a:xfrm>
            <a:off x="457201" y="1081088"/>
            <a:ext cx="3572540" cy="3532476"/>
          </a:xfrm>
        </p:spPr>
        <p:txBody>
          <a:bodyPr/>
          <a:lstStyle/>
          <a:p>
            <a:pPr algn="l"/>
            <a:r>
              <a:rPr lang="en-US" b="0" i="0" u="none" strike="noStrike" baseline="0" dirty="0">
                <a:latin typeface="+mj-lt"/>
              </a:rPr>
              <a:t>If your web application offers some sort of service aside from blog posts and static pages, you might want to consider integrating more completely by making use of server-side APIs which allow your server to act as an agent on behalf of users logged in through your site</a:t>
            </a:r>
            <a:endParaRPr lang="en-CA" dirty="0">
              <a:latin typeface="+mj-lt"/>
            </a:endParaRPr>
          </a:p>
        </p:txBody>
      </p:sp>
      <p:pic>
        <p:nvPicPr>
          <p:cNvPr id="5" name="Picture 4" descr="FIGURE 18.24 Illustration of an integrated Facebook web game">
            <a:extLst>
              <a:ext uri="{FF2B5EF4-FFF2-40B4-BE49-F238E27FC236}">
                <a16:creationId xmlns:a16="http://schemas.microsoft.com/office/drawing/2014/main" id="{1D5CD4A7-25B8-48D0-969F-E61D08B3CB2B}"/>
              </a:ext>
            </a:extLst>
          </p:cNvPr>
          <p:cNvPicPr>
            <a:picLocks noChangeAspect="1"/>
          </p:cNvPicPr>
          <p:nvPr/>
        </p:nvPicPr>
        <p:blipFill>
          <a:blip r:embed="rId2"/>
          <a:stretch>
            <a:fillRect/>
          </a:stretch>
        </p:blipFill>
        <p:spPr>
          <a:xfrm>
            <a:off x="4070061" y="1502556"/>
            <a:ext cx="4616738" cy="2452756"/>
          </a:xfrm>
          <a:prstGeom prst="rect">
            <a:avLst/>
          </a:prstGeom>
        </p:spPr>
      </p:pic>
    </p:spTree>
    <p:extLst>
      <p:ext uri="{BB962C8B-B14F-4D97-AF65-F5344CB8AC3E}">
        <p14:creationId xmlns:p14="http://schemas.microsoft.com/office/powerpoint/2010/main" val="28801533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9A251-191A-49D6-8F8B-E5449E34C221}"/>
              </a:ext>
            </a:extLst>
          </p:cNvPr>
          <p:cNvSpPr>
            <a:spLocks noGrp="1"/>
          </p:cNvSpPr>
          <p:nvPr>
            <p:ph type="title"/>
          </p:nvPr>
        </p:nvSpPr>
        <p:spPr/>
        <p:txBody>
          <a:bodyPr/>
          <a:lstStyle/>
          <a:p>
            <a:r>
              <a:rPr lang="en-CA" dirty="0"/>
              <a:t>Content Management Systems</a:t>
            </a:r>
          </a:p>
        </p:txBody>
      </p:sp>
      <p:sp>
        <p:nvSpPr>
          <p:cNvPr id="3" name="Text Placeholder 2">
            <a:extLst>
              <a:ext uri="{FF2B5EF4-FFF2-40B4-BE49-F238E27FC236}">
                <a16:creationId xmlns:a16="http://schemas.microsoft.com/office/drawing/2014/main" id="{CBC6AFEB-8569-4E1D-ADE7-FBE9DD1330D3}"/>
              </a:ext>
            </a:extLst>
          </p:cNvPr>
          <p:cNvSpPr>
            <a:spLocks noGrp="1"/>
          </p:cNvSpPr>
          <p:nvPr>
            <p:ph type="body" idx="1"/>
          </p:nvPr>
        </p:nvSpPr>
        <p:spPr>
          <a:xfrm>
            <a:off x="457200" y="1081088"/>
            <a:ext cx="8232775" cy="1355429"/>
          </a:xfrm>
        </p:spPr>
        <p:txBody>
          <a:bodyPr/>
          <a:lstStyle/>
          <a:p>
            <a:pPr algn="l"/>
            <a:r>
              <a:rPr lang="en-US" b="1" i="0" u="none" strike="noStrike" baseline="0" dirty="0">
                <a:solidFill>
                  <a:srgbClr val="009A9A"/>
                </a:solidFill>
                <a:latin typeface="+mj-lt"/>
              </a:rPr>
              <a:t>Content management system (CMS) </a:t>
            </a:r>
            <a:r>
              <a:rPr lang="en-US" b="0" i="0" u="none" strike="noStrike" baseline="0" dirty="0">
                <a:solidFill>
                  <a:srgbClr val="000000"/>
                </a:solidFill>
                <a:latin typeface="+mj-lt"/>
              </a:rPr>
              <a:t>is the name given to the category of software that easily manages websites with support for multiple users. </a:t>
            </a:r>
            <a:r>
              <a:rPr lang="en-US" b="0" i="0" u="none" strike="noStrike" baseline="0" dirty="0">
                <a:latin typeface="+mj-lt"/>
              </a:rPr>
              <a:t>Even for a sophisticated web developer, the challenge of implementing all this </a:t>
            </a:r>
            <a:r>
              <a:rPr lang="en-CA" b="0" i="0" u="none" strike="noStrike" baseline="0" dirty="0">
                <a:latin typeface="+mj-lt"/>
              </a:rPr>
              <a:t>functionality would be daunting</a:t>
            </a:r>
            <a:endParaRPr lang="en-US" b="0" i="0" u="none" strike="noStrike" baseline="0" dirty="0">
              <a:solidFill>
                <a:srgbClr val="000000"/>
              </a:solidFill>
              <a:latin typeface="+mj-lt"/>
            </a:endParaRPr>
          </a:p>
          <a:p>
            <a:pPr marL="114300" indent="0" algn="l">
              <a:buNone/>
            </a:pPr>
            <a:endParaRPr lang="en-CA" sz="1400" dirty="0">
              <a:latin typeface="+mj-lt"/>
            </a:endParaRPr>
          </a:p>
        </p:txBody>
      </p:sp>
      <p:pic>
        <p:nvPicPr>
          <p:cNvPr id="5" name="Picture 4" descr="FIGURE 18.25 The challenge of managing a WWW site without hosting considerations&#10;and the benefit of a web content management system">
            <a:extLst>
              <a:ext uri="{FF2B5EF4-FFF2-40B4-BE49-F238E27FC236}">
                <a16:creationId xmlns:a16="http://schemas.microsoft.com/office/drawing/2014/main" id="{F7E856D5-0FF5-4D9F-8356-DE631C943793}"/>
              </a:ext>
            </a:extLst>
          </p:cNvPr>
          <p:cNvPicPr>
            <a:picLocks noChangeAspect="1"/>
          </p:cNvPicPr>
          <p:nvPr/>
        </p:nvPicPr>
        <p:blipFill>
          <a:blip r:embed="rId2"/>
          <a:stretch>
            <a:fillRect/>
          </a:stretch>
        </p:blipFill>
        <p:spPr>
          <a:xfrm>
            <a:off x="1600200" y="2706984"/>
            <a:ext cx="5943600" cy="2016725"/>
          </a:xfrm>
          <a:prstGeom prst="rect">
            <a:avLst/>
          </a:prstGeom>
        </p:spPr>
      </p:pic>
    </p:spTree>
    <p:extLst>
      <p:ext uri="{BB962C8B-B14F-4D97-AF65-F5344CB8AC3E}">
        <p14:creationId xmlns:p14="http://schemas.microsoft.com/office/powerpoint/2010/main" val="6115169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E7817-E3DC-4B8B-B61E-1B3073C8982F}"/>
              </a:ext>
            </a:extLst>
          </p:cNvPr>
          <p:cNvSpPr>
            <a:spLocks noGrp="1"/>
          </p:cNvSpPr>
          <p:nvPr>
            <p:ph type="title"/>
          </p:nvPr>
        </p:nvSpPr>
        <p:spPr/>
        <p:txBody>
          <a:bodyPr/>
          <a:lstStyle/>
          <a:p>
            <a:r>
              <a:rPr lang="en-CA" dirty="0"/>
              <a:t>Picking a CMS</a:t>
            </a:r>
          </a:p>
        </p:txBody>
      </p:sp>
      <p:sp>
        <p:nvSpPr>
          <p:cNvPr id="3" name="Text Placeholder 2">
            <a:extLst>
              <a:ext uri="{FF2B5EF4-FFF2-40B4-BE49-F238E27FC236}">
                <a16:creationId xmlns:a16="http://schemas.microsoft.com/office/drawing/2014/main" id="{3688DE14-2C79-4C54-9B88-048754A3A949}"/>
              </a:ext>
            </a:extLst>
          </p:cNvPr>
          <p:cNvSpPr>
            <a:spLocks noGrp="1"/>
          </p:cNvSpPr>
          <p:nvPr>
            <p:ph type="body" idx="1"/>
          </p:nvPr>
        </p:nvSpPr>
        <p:spPr/>
        <p:txBody>
          <a:bodyPr/>
          <a:lstStyle/>
          <a:p>
            <a:pPr marL="114300" indent="0">
              <a:buNone/>
            </a:pPr>
            <a:r>
              <a:rPr lang="en-US" sz="1800" b="0" i="0" u="none" strike="noStrike" baseline="0" dirty="0">
                <a:latin typeface="+mj-lt"/>
              </a:rPr>
              <a:t>When selecting a CMS there are several factors to consider including:</a:t>
            </a:r>
          </a:p>
          <a:p>
            <a:pPr algn="l"/>
            <a:r>
              <a:rPr lang="en-US" sz="1800" b="1" i="0" u="none" strike="noStrike" baseline="0" dirty="0">
                <a:solidFill>
                  <a:srgbClr val="000000"/>
                </a:solidFill>
                <a:latin typeface="+mj-lt"/>
              </a:rPr>
              <a:t>Technical requirements: </a:t>
            </a:r>
            <a:r>
              <a:rPr lang="en-US" sz="1800" b="0" i="0" u="none" strike="noStrike" baseline="0" dirty="0">
                <a:solidFill>
                  <a:srgbClr val="000000"/>
                </a:solidFill>
                <a:latin typeface="+mj-lt"/>
              </a:rPr>
              <a:t>Each CMS has particular requirements in terms of the functionality it offers as well as the server software needed and the database it is compatible with. </a:t>
            </a:r>
          </a:p>
          <a:p>
            <a:pPr algn="l"/>
            <a:r>
              <a:rPr lang="en-US" sz="1800" b="1" i="0" u="none" strike="noStrike" baseline="0" dirty="0">
                <a:solidFill>
                  <a:srgbClr val="000000"/>
                </a:solidFill>
                <a:latin typeface="+mj-lt"/>
              </a:rPr>
              <a:t>System support: </a:t>
            </a:r>
            <a:r>
              <a:rPr lang="en-US" sz="1800" b="0" i="0" u="none" strike="noStrike" baseline="0" dirty="0">
                <a:solidFill>
                  <a:srgbClr val="000000"/>
                </a:solidFill>
                <a:latin typeface="+mj-lt"/>
              </a:rPr>
              <a:t>Some systems have larger and more supportive communities/ companies than others. Since you are going to rely on the CMS to patch bugs and add new features, it’s important that the CMS community be active </a:t>
            </a:r>
          </a:p>
          <a:p>
            <a:pPr algn="l"/>
            <a:r>
              <a:rPr lang="en-US" sz="1800" b="1" i="0" u="none" strike="noStrike" baseline="0" dirty="0">
                <a:solidFill>
                  <a:srgbClr val="000000"/>
                </a:solidFill>
                <a:latin typeface="+mj-lt"/>
              </a:rPr>
              <a:t>Ease of use</a:t>
            </a:r>
            <a:r>
              <a:rPr lang="en-US" sz="1800" b="0" i="0" u="none" strike="noStrike" baseline="0" dirty="0">
                <a:solidFill>
                  <a:srgbClr val="000000"/>
                </a:solidFill>
                <a:latin typeface="+mj-lt"/>
              </a:rPr>
              <a:t>: Probably the most important consideration is that the system itself must be easy to use by nontechnical staff.</a:t>
            </a:r>
            <a:endParaRPr lang="en-CA" dirty="0">
              <a:latin typeface="+mj-lt"/>
            </a:endParaRPr>
          </a:p>
        </p:txBody>
      </p:sp>
    </p:spTree>
    <p:extLst>
      <p:ext uri="{BB962C8B-B14F-4D97-AF65-F5344CB8AC3E}">
        <p14:creationId xmlns:p14="http://schemas.microsoft.com/office/powerpoint/2010/main" val="33748565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F70534-9B9C-4C21-8DF3-53DEB3A036C3}"/>
              </a:ext>
            </a:extLst>
          </p:cNvPr>
          <p:cNvSpPr>
            <a:spLocks noGrp="1"/>
          </p:cNvSpPr>
          <p:nvPr>
            <p:ph type="title"/>
          </p:nvPr>
        </p:nvSpPr>
        <p:spPr/>
        <p:txBody>
          <a:bodyPr/>
          <a:lstStyle/>
          <a:p>
            <a:r>
              <a:rPr lang="en-CA" dirty="0"/>
              <a:t>Some Popular CMSs</a:t>
            </a:r>
          </a:p>
        </p:txBody>
      </p:sp>
      <p:sp>
        <p:nvSpPr>
          <p:cNvPr id="3" name="Text Placeholder 2">
            <a:extLst>
              <a:ext uri="{FF2B5EF4-FFF2-40B4-BE49-F238E27FC236}">
                <a16:creationId xmlns:a16="http://schemas.microsoft.com/office/drawing/2014/main" id="{E6C86AE9-11E1-44AE-8577-22B599DDC04D}"/>
              </a:ext>
            </a:extLst>
          </p:cNvPr>
          <p:cNvSpPr>
            <a:spLocks noGrp="1"/>
          </p:cNvSpPr>
          <p:nvPr>
            <p:ph type="body" idx="1"/>
          </p:nvPr>
        </p:nvSpPr>
        <p:spPr/>
        <p:txBody>
          <a:bodyPr/>
          <a:lstStyle/>
          <a:p>
            <a:pPr algn="l"/>
            <a:r>
              <a:rPr lang="en-US" sz="1800" b="1" i="0" u="none" strike="noStrike" baseline="0" dirty="0">
                <a:solidFill>
                  <a:srgbClr val="000000"/>
                </a:solidFill>
                <a:latin typeface="+mj-lt"/>
              </a:rPr>
              <a:t>Drupal </a:t>
            </a:r>
            <a:r>
              <a:rPr lang="en-US" sz="1800" b="0" i="0" u="none" strike="noStrike" baseline="0" dirty="0">
                <a:solidFill>
                  <a:srgbClr val="000000"/>
                </a:solidFill>
                <a:latin typeface="+mj-lt"/>
              </a:rPr>
              <a:t>Written in PHP, Drupal is a popular CMS with enterprise-level workflow functionality. It is a popular CMS used in many large organizations including </a:t>
            </a:r>
            <a:r>
              <a:rPr lang="en-US" sz="1800" b="1" i="0" u="none" strike="noStrike" baseline="0" dirty="0">
                <a:solidFill>
                  <a:srgbClr val="003333"/>
                </a:solidFill>
                <a:latin typeface="+mj-lt"/>
              </a:rPr>
              <a:t>whitehouse.gov </a:t>
            </a:r>
            <a:r>
              <a:rPr lang="en-US" sz="1800" b="0" i="0" u="none" strike="noStrike" baseline="0" dirty="0">
                <a:solidFill>
                  <a:srgbClr val="000000"/>
                </a:solidFill>
                <a:latin typeface="+mj-lt"/>
              </a:rPr>
              <a:t>and </a:t>
            </a:r>
            <a:r>
              <a:rPr lang="en-US" sz="1800" b="1" i="0" u="none" strike="noStrike" baseline="0" dirty="0">
                <a:solidFill>
                  <a:srgbClr val="003333"/>
                </a:solidFill>
                <a:latin typeface="+mj-lt"/>
              </a:rPr>
              <a:t>data.gov.uk</a:t>
            </a:r>
            <a:r>
              <a:rPr lang="en-US" sz="1800" b="0" i="0" u="none" strike="noStrike" baseline="0" dirty="0">
                <a:solidFill>
                  <a:srgbClr val="000000"/>
                </a:solidFill>
                <a:latin typeface="+mj-lt"/>
              </a:rPr>
              <a:t>.</a:t>
            </a:r>
          </a:p>
          <a:p>
            <a:pPr algn="l"/>
            <a:r>
              <a:rPr lang="en-US" sz="1800" b="1" i="0" u="none" strike="noStrike" baseline="0" dirty="0">
                <a:solidFill>
                  <a:srgbClr val="000000"/>
                </a:solidFill>
                <a:latin typeface="+mj-lt"/>
              </a:rPr>
              <a:t>Joomla! </a:t>
            </a:r>
            <a:r>
              <a:rPr lang="en-US" sz="1800" b="0" i="0" u="none" strike="noStrike" baseline="0" dirty="0">
                <a:solidFill>
                  <a:srgbClr val="000000"/>
                </a:solidFill>
                <a:latin typeface="+mj-lt"/>
              </a:rPr>
              <a:t>Written in PHP, Joomla! Is one of the older free and open-</a:t>
            </a:r>
            <a:r>
              <a:rPr lang="en-CA" sz="1800" b="0" i="0" u="none" strike="noStrike" baseline="0" dirty="0">
                <a:solidFill>
                  <a:srgbClr val="000000"/>
                </a:solidFill>
                <a:latin typeface="+mj-lt"/>
              </a:rPr>
              <a:t>source CMS </a:t>
            </a:r>
            <a:r>
              <a:rPr lang="en-US" sz="1800" b="0" i="0" u="none" strike="noStrike" baseline="0" dirty="0">
                <a:solidFill>
                  <a:srgbClr val="000000"/>
                </a:solidFill>
                <a:latin typeface="+mj-lt"/>
              </a:rPr>
              <a:t>(started in 2005). With many plugins and extensions available, it continues to be a popular CMS.</a:t>
            </a:r>
          </a:p>
          <a:p>
            <a:pPr algn="l"/>
            <a:r>
              <a:rPr lang="en-US" sz="1800" b="1" i="0" u="none" strike="noStrike" baseline="0" dirty="0" err="1">
                <a:solidFill>
                  <a:srgbClr val="000000"/>
                </a:solidFill>
                <a:latin typeface="+mj-lt"/>
              </a:rPr>
              <a:t>Contentful</a:t>
            </a:r>
            <a:r>
              <a:rPr lang="en-US" sz="1800" b="1" i="0" u="none" strike="noStrike" baseline="0" dirty="0">
                <a:solidFill>
                  <a:srgbClr val="000000"/>
                </a:solidFill>
                <a:latin typeface="+mj-lt"/>
              </a:rPr>
              <a:t> </a:t>
            </a:r>
            <a:r>
              <a:rPr lang="en-US" sz="1800" b="0" i="0" u="none" strike="noStrike" baseline="0" dirty="0">
                <a:solidFill>
                  <a:srgbClr val="000000"/>
                </a:solidFill>
                <a:latin typeface="+mj-lt"/>
              </a:rPr>
              <a:t>A headless CMS; that is, it provides only the back-end CMS functionality and makes it available via a REST API.</a:t>
            </a:r>
          </a:p>
          <a:p>
            <a:pPr algn="l"/>
            <a:r>
              <a:rPr lang="en-US" sz="1800" b="1" i="0" u="none" strike="noStrike" baseline="0" dirty="0">
                <a:solidFill>
                  <a:srgbClr val="000000"/>
                </a:solidFill>
                <a:latin typeface="+mj-lt"/>
              </a:rPr>
              <a:t>SharePoint </a:t>
            </a:r>
            <a:r>
              <a:rPr lang="en-US" sz="1800" b="0" i="0" u="none" strike="noStrike" baseline="0" dirty="0" err="1">
                <a:solidFill>
                  <a:srgbClr val="000000"/>
                </a:solidFill>
                <a:latin typeface="+mj-lt"/>
              </a:rPr>
              <a:t>SharePoint</a:t>
            </a:r>
            <a:r>
              <a:rPr lang="en-US" sz="1800" b="0" i="0" u="none" strike="noStrike" baseline="0" dirty="0">
                <a:solidFill>
                  <a:srgbClr val="000000"/>
                </a:solidFill>
                <a:latin typeface="+mj-lt"/>
              </a:rPr>
              <a:t> is an enterprise-focused, proprietary CMS from Microsoft that is especially popular in corporate intranet sites.</a:t>
            </a:r>
            <a:endParaRPr lang="en-CA" dirty="0">
              <a:latin typeface="+mj-lt"/>
            </a:endParaRPr>
          </a:p>
        </p:txBody>
      </p:sp>
    </p:spTree>
    <p:extLst>
      <p:ext uri="{BB962C8B-B14F-4D97-AF65-F5344CB8AC3E}">
        <p14:creationId xmlns:p14="http://schemas.microsoft.com/office/powerpoint/2010/main" val="24912423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C0BC1-0F2C-404D-A859-1508500ABEE9}"/>
              </a:ext>
            </a:extLst>
          </p:cNvPr>
          <p:cNvSpPr>
            <a:spLocks noGrp="1"/>
          </p:cNvSpPr>
          <p:nvPr>
            <p:ph type="title"/>
          </p:nvPr>
        </p:nvSpPr>
        <p:spPr/>
        <p:txBody>
          <a:bodyPr/>
          <a:lstStyle/>
          <a:p>
            <a:r>
              <a:rPr lang="en-CA" dirty="0"/>
              <a:t>WordPress Overview</a:t>
            </a:r>
          </a:p>
        </p:txBody>
      </p:sp>
      <p:sp>
        <p:nvSpPr>
          <p:cNvPr id="3" name="Text Placeholder 2">
            <a:extLst>
              <a:ext uri="{FF2B5EF4-FFF2-40B4-BE49-F238E27FC236}">
                <a16:creationId xmlns:a16="http://schemas.microsoft.com/office/drawing/2014/main" id="{B1397A84-8470-4BCA-B8C9-24EB8EA1B7F3}"/>
              </a:ext>
            </a:extLst>
          </p:cNvPr>
          <p:cNvSpPr>
            <a:spLocks noGrp="1"/>
          </p:cNvSpPr>
          <p:nvPr>
            <p:ph type="body" idx="1"/>
          </p:nvPr>
        </p:nvSpPr>
        <p:spPr/>
        <p:txBody>
          <a:bodyPr/>
          <a:lstStyle/>
          <a:p>
            <a:pPr marL="114300" indent="0" algn="l">
              <a:buNone/>
            </a:pPr>
            <a:r>
              <a:rPr lang="en-US" sz="1800" b="0" i="0" u="none" strike="noStrike" baseline="0" dirty="0">
                <a:latin typeface="+mj-lt"/>
              </a:rPr>
              <a:t>This chapter uses WordPress as its sample CMS. Originally a blogging engine, WordPress is by far the most popular CMS. </a:t>
            </a:r>
          </a:p>
          <a:p>
            <a:pPr marL="114300" indent="0" algn="l">
              <a:buNone/>
            </a:pPr>
            <a:r>
              <a:rPr lang="en-US" sz="1800" dirty="0">
                <a:latin typeface="+mj-lt"/>
              </a:rPr>
              <a:t>T</a:t>
            </a:r>
            <a:r>
              <a:rPr lang="en-US" sz="1800" b="0" i="0" u="none" strike="noStrike" baseline="0" dirty="0">
                <a:latin typeface="+mj-lt"/>
              </a:rPr>
              <a:t>he ability to customize and adapt WordPress has become an important skill for many web developers. </a:t>
            </a:r>
          </a:p>
          <a:p>
            <a:pPr marL="114300" indent="0" algn="l">
              <a:buNone/>
            </a:pPr>
            <a:r>
              <a:rPr lang="en-US" sz="1800" b="0" i="0" u="none" strike="noStrike" baseline="0" dirty="0">
                <a:latin typeface="+mj-lt"/>
              </a:rPr>
              <a:t>As you will see throughout this chapter, it implements all the key pieces of a complete web management system, and goes beyond that, allowing you to leverage the work of thousands of developers and designers in the form of </a:t>
            </a:r>
            <a:r>
              <a:rPr lang="en-US" sz="1800" b="0" i="1" u="none" strike="noStrike" baseline="0" dirty="0">
                <a:latin typeface="+mj-lt"/>
              </a:rPr>
              <a:t>plugins </a:t>
            </a:r>
            <a:r>
              <a:rPr lang="en-US" sz="1800" b="0" i="0" u="none" strike="noStrike" baseline="0" dirty="0">
                <a:latin typeface="+mj-lt"/>
              </a:rPr>
              <a:t>and </a:t>
            </a:r>
            <a:r>
              <a:rPr lang="en-US" sz="1800" b="0" i="1" u="none" strike="noStrike" baseline="0" dirty="0">
                <a:latin typeface="+mj-lt"/>
              </a:rPr>
              <a:t>themes </a:t>
            </a:r>
            <a:r>
              <a:rPr lang="en-US" sz="1800" b="0" i="0" u="none" strike="noStrike" baseline="0" dirty="0">
                <a:latin typeface="+mj-lt"/>
              </a:rPr>
              <a:t>(written in PHP).</a:t>
            </a:r>
            <a:endParaRPr lang="en-CA" dirty="0">
              <a:latin typeface="+mj-lt"/>
            </a:endParaRPr>
          </a:p>
        </p:txBody>
      </p:sp>
    </p:spTree>
    <p:extLst>
      <p:ext uri="{BB962C8B-B14F-4D97-AF65-F5344CB8AC3E}">
        <p14:creationId xmlns:p14="http://schemas.microsoft.com/office/powerpoint/2010/main" val="19070377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975BE-A652-4605-ADAA-0E15CE4CDF23}"/>
              </a:ext>
            </a:extLst>
          </p:cNvPr>
          <p:cNvSpPr>
            <a:spLocks noGrp="1"/>
          </p:cNvSpPr>
          <p:nvPr>
            <p:ph type="title"/>
          </p:nvPr>
        </p:nvSpPr>
        <p:spPr/>
        <p:txBody>
          <a:bodyPr/>
          <a:lstStyle/>
          <a:p>
            <a:r>
              <a:rPr lang="en-CA" dirty="0"/>
              <a:t>Post and Page Management</a:t>
            </a:r>
          </a:p>
        </p:txBody>
      </p:sp>
      <p:sp>
        <p:nvSpPr>
          <p:cNvPr id="3" name="Text Placeholder 2">
            <a:extLst>
              <a:ext uri="{FF2B5EF4-FFF2-40B4-BE49-F238E27FC236}">
                <a16:creationId xmlns:a16="http://schemas.microsoft.com/office/drawing/2014/main" id="{5F7A0988-A8BF-42AD-B184-1A172C97B9A0}"/>
              </a:ext>
            </a:extLst>
          </p:cNvPr>
          <p:cNvSpPr>
            <a:spLocks noGrp="1"/>
          </p:cNvSpPr>
          <p:nvPr>
            <p:ph type="body" idx="1"/>
          </p:nvPr>
        </p:nvSpPr>
        <p:spPr>
          <a:xfrm>
            <a:off x="457200" y="1081088"/>
            <a:ext cx="4391247" cy="3532476"/>
          </a:xfrm>
        </p:spPr>
        <p:txBody>
          <a:bodyPr/>
          <a:lstStyle/>
          <a:p>
            <a:pPr marL="114300" indent="0" algn="l">
              <a:buNone/>
            </a:pPr>
            <a:r>
              <a:rPr lang="en-US" sz="1800" b="1" i="0" u="none" strike="noStrike" baseline="0" dirty="0">
                <a:solidFill>
                  <a:srgbClr val="009A9A"/>
                </a:solidFill>
                <a:latin typeface="+mj-lt"/>
              </a:rPr>
              <a:t>Posts </a:t>
            </a:r>
            <a:r>
              <a:rPr lang="en-US" sz="1800" b="0" i="0" u="none" strike="noStrike" baseline="0" dirty="0">
                <a:solidFill>
                  <a:srgbClr val="000000"/>
                </a:solidFill>
                <a:latin typeface="+mj-lt"/>
              </a:rPr>
              <a:t>are one important way of adding </a:t>
            </a:r>
            <a:r>
              <a:rPr lang="en-CA" sz="1800" b="0" i="0" u="none" strike="noStrike" baseline="0" dirty="0">
                <a:solidFill>
                  <a:srgbClr val="000000"/>
                </a:solidFill>
                <a:latin typeface="+mj-lt"/>
              </a:rPr>
              <a:t>content to the site.</a:t>
            </a:r>
            <a:r>
              <a:rPr lang="en-US" sz="1800" b="0" i="0" u="none" strike="noStrike" baseline="0" dirty="0">
                <a:latin typeface="+mj-lt"/>
              </a:rPr>
              <a:t> Posts are usually displayed in reverse chronological order and are typically assigned to categories or tagged with keywords as a way of organizing them.</a:t>
            </a:r>
          </a:p>
          <a:p>
            <a:pPr marL="114300" indent="0" algn="l">
              <a:buNone/>
            </a:pPr>
            <a:r>
              <a:rPr lang="en-CA" sz="1800" b="1" i="0" u="none" strike="noStrike" baseline="0" dirty="0">
                <a:solidFill>
                  <a:srgbClr val="009A9A"/>
                </a:solidFill>
                <a:latin typeface="+mj-lt"/>
              </a:rPr>
              <a:t>Pages </a:t>
            </a:r>
            <a:r>
              <a:rPr lang="en-CA" sz="1800" b="0" i="0" u="none" strike="noStrike" baseline="0" dirty="0">
                <a:solidFill>
                  <a:srgbClr val="000000"/>
                </a:solidFill>
                <a:latin typeface="+mj-lt"/>
              </a:rPr>
              <a:t>contains content </a:t>
            </a:r>
            <a:r>
              <a:rPr lang="en-US" sz="1800" b="0" i="0" u="none" strike="noStrike" baseline="0" dirty="0">
                <a:solidFill>
                  <a:srgbClr val="000000"/>
                </a:solidFill>
                <a:latin typeface="+mj-lt"/>
              </a:rPr>
              <a:t>and typically do not display the date, categories, and tags that posts use.</a:t>
            </a:r>
            <a:r>
              <a:rPr lang="en-CA" sz="1800" b="0" i="0" u="none" strike="noStrike" baseline="0" dirty="0">
                <a:latin typeface="+mj-lt"/>
              </a:rPr>
              <a:t> The </a:t>
            </a:r>
            <a:r>
              <a:rPr lang="en-US" sz="1800" b="0" i="0" u="none" strike="noStrike" baseline="0" dirty="0">
                <a:latin typeface="+mj-lt"/>
              </a:rPr>
              <a:t>main menu hierarchy of a CMS site will typically be constructed from pages.</a:t>
            </a:r>
            <a:endParaRPr lang="en-CA" dirty="0">
              <a:latin typeface="+mj-lt"/>
            </a:endParaRPr>
          </a:p>
        </p:txBody>
      </p:sp>
      <p:pic>
        <p:nvPicPr>
          <p:cNvPr id="5" name="Picture 4" descr="FIGURE 18.26 Screenshot of the post editor in WordPress">
            <a:extLst>
              <a:ext uri="{FF2B5EF4-FFF2-40B4-BE49-F238E27FC236}">
                <a16:creationId xmlns:a16="http://schemas.microsoft.com/office/drawing/2014/main" id="{F1652DF4-FF3A-4EA3-8941-967D28FC704C}"/>
              </a:ext>
            </a:extLst>
          </p:cNvPr>
          <p:cNvPicPr>
            <a:picLocks noChangeAspect="1"/>
          </p:cNvPicPr>
          <p:nvPr/>
        </p:nvPicPr>
        <p:blipFill>
          <a:blip r:embed="rId2"/>
          <a:stretch>
            <a:fillRect/>
          </a:stretch>
        </p:blipFill>
        <p:spPr>
          <a:xfrm>
            <a:off x="5220586" y="1327438"/>
            <a:ext cx="3466214" cy="3270571"/>
          </a:xfrm>
          <a:prstGeom prst="rect">
            <a:avLst/>
          </a:prstGeom>
        </p:spPr>
      </p:pic>
    </p:spTree>
    <p:extLst>
      <p:ext uri="{BB962C8B-B14F-4D97-AF65-F5344CB8AC3E}">
        <p14:creationId xmlns:p14="http://schemas.microsoft.com/office/powerpoint/2010/main" val="12089223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8F700A-0278-46A6-B561-D3ED84AD9071}"/>
              </a:ext>
            </a:extLst>
          </p:cNvPr>
          <p:cNvSpPr>
            <a:spLocks noGrp="1"/>
          </p:cNvSpPr>
          <p:nvPr>
            <p:ph type="title"/>
          </p:nvPr>
        </p:nvSpPr>
        <p:spPr/>
        <p:txBody>
          <a:bodyPr/>
          <a:lstStyle/>
          <a:p>
            <a:r>
              <a:rPr lang="en-CA" dirty="0"/>
              <a:t>WYSIWYG Editors</a:t>
            </a:r>
          </a:p>
        </p:txBody>
      </p:sp>
      <p:sp>
        <p:nvSpPr>
          <p:cNvPr id="3" name="Text Placeholder 2">
            <a:extLst>
              <a:ext uri="{FF2B5EF4-FFF2-40B4-BE49-F238E27FC236}">
                <a16:creationId xmlns:a16="http://schemas.microsoft.com/office/drawing/2014/main" id="{EB3B0988-C9B3-4CC1-9BB7-064628617E40}"/>
              </a:ext>
            </a:extLst>
          </p:cNvPr>
          <p:cNvSpPr>
            <a:spLocks noGrp="1"/>
          </p:cNvSpPr>
          <p:nvPr>
            <p:ph type="body" idx="1"/>
          </p:nvPr>
        </p:nvSpPr>
        <p:spPr>
          <a:xfrm>
            <a:off x="457200" y="1081088"/>
            <a:ext cx="3636335" cy="3532476"/>
          </a:xfrm>
        </p:spPr>
        <p:txBody>
          <a:bodyPr/>
          <a:lstStyle/>
          <a:p>
            <a:pPr marL="114300" indent="0" algn="l">
              <a:buNone/>
            </a:pPr>
            <a:r>
              <a:rPr lang="en-US" sz="1800" b="1" i="0" u="none" strike="noStrike" baseline="0" dirty="0">
                <a:solidFill>
                  <a:srgbClr val="009A9A"/>
                </a:solidFill>
                <a:latin typeface="+mj-lt"/>
              </a:rPr>
              <a:t>What You See Is What You Get (WYSIWYG) </a:t>
            </a:r>
            <a:r>
              <a:rPr lang="en-US" sz="1800" b="0" i="0" u="none" strike="noStrike" baseline="0" dirty="0">
                <a:solidFill>
                  <a:srgbClr val="000000"/>
                </a:solidFill>
                <a:latin typeface="+mj-lt"/>
              </a:rPr>
              <a:t>design is a user interface design pattern where you present the users with an exact (or close to it) view of what the final product will look like.</a:t>
            </a:r>
          </a:p>
          <a:p>
            <a:pPr marL="114300" indent="0" algn="l">
              <a:buNone/>
            </a:pPr>
            <a:r>
              <a:rPr lang="en-US" sz="1800" b="0" i="0" u="none" strike="noStrike" baseline="0" dirty="0">
                <a:latin typeface="+mj-lt"/>
              </a:rPr>
              <a:t>Users are not required to know HTML and CSS, allowing them to edit and create pages with a focus on the content</a:t>
            </a:r>
            <a:endParaRPr lang="en-CA" dirty="0">
              <a:latin typeface="+mj-lt"/>
            </a:endParaRPr>
          </a:p>
        </p:txBody>
      </p:sp>
      <p:pic>
        <p:nvPicPr>
          <p:cNvPr id="7" name="Picture 6" descr="FIGURE 18.27 Screenshot of the TinyMCE WYSIWYG editor included with WordPress&#10;">
            <a:extLst>
              <a:ext uri="{FF2B5EF4-FFF2-40B4-BE49-F238E27FC236}">
                <a16:creationId xmlns:a16="http://schemas.microsoft.com/office/drawing/2014/main" id="{03169D7A-6733-4205-B8DD-43DE7CEDC0AE}"/>
              </a:ext>
            </a:extLst>
          </p:cNvPr>
          <p:cNvPicPr>
            <a:picLocks noChangeAspect="1"/>
          </p:cNvPicPr>
          <p:nvPr/>
        </p:nvPicPr>
        <p:blipFill>
          <a:blip r:embed="rId2"/>
          <a:stretch>
            <a:fillRect/>
          </a:stretch>
        </p:blipFill>
        <p:spPr>
          <a:xfrm>
            <a:off x="4093535" y="1252491"/>
            <a:ext cx="3962403" cy="1519074"/>
          </a:xfrm>
          <a:prstGeom prst="rect">
            <a:avLst/>
          </a:prstGeom>
        </p:spPr>
      </p:pic>
      <p:pic>
        <p:nvPicPr>
          <p:cNvPr id="9" name="Picture 8" descr="FIGURE 18.28 The HTML view of a WYSIWYG editor">
            <a:extLst>
              <a:ext uri="{FF2B5EF4-FFF2-40B4-BE49-F238E27FC236}">
                <a16:creationId xmlns:a16="http://schemas.microsoft.com/office/drawing/2014/main" id="{0E58310F-AC08-4C61-9238-AA562459F65C}"/>
              </a:ext>
            </a:extLst>
          </p:cNvPr>
          <p:cNvPicPr>
            <a:picLocks noChangeAspect="1"/>
          </p:cNvPicPr>
          <p:nvPr/>
        </p:nvPicPr>
        <p:blipFill>
          <a:blip r:embed="rId3"/>
          <a:stretch>
            <a:fillRect/>
          </a:stretch>
        </p:blipFill>
        <p:spPr>
          <a:xfrm>
            <a:off x="4093535" y="3039569"/>
            <a:ext cx="4160530" cy="1573995"/>
          </a:xfrm>
          <a:prstGeom prst="rect">
            <a:avLst/>
          </a:prstGeom>
        </p:spPr>
      </p:pic>
    </p:spTree>
    <p:extLst>
      <p:ext uri="{BB962C8B-B14F-4D97-AF65-F5344CB8AC3E}">
        <p14:creationId xmlns:p14="http://schemas.microsoft.com/office/powerpoint/2010/main" val="3873124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B3AE04-F65B-4F01-B272-D211E614D064}"/>
              </a:ext>
            </a:extLst>
          </p:cNvPr>
          <p:cNvSpPr>
            <a:spLocks noGrp="1"/>
          </p:cNvSpPr>
          <p:nvPr>
            <p:ph type="title"/>
          </p:nvPr>
        </p:nvSpPr>
        <p:spPr/>
        <p:txBody>
          <a:bodyPr/>
          <a:lstStyle/>
          <a:p>
            <a:r>
              <a:rPr lang="en-CA" dirty="0"/>
              <a:t>Web Crawlers</a:t>
            </a:r>
          </a:p>
        </p:txBody>
      </p:sp>
      <p:sp>
        <p:nvSpPr>
          <p:cNvPr id="3" name="Text Placeholder 2">
            <a:extLst>
              <a:ext uri="{FF2B5EF4-FFF2-40B4-BE49-F238E27FC236}">
                <a16:creationId xmlns:a16="http://schemas.microsoft.com/office/drawing/2014/main" id="{7902FB10-07CF-4B7C-8CC7-05BEBAF10372}"/>
              </a:ext>
            </a:extLst>
          </p:cNvPr>
          <p:cNvSpPr>
            <a:spLocks noGrp="1"/>
          </p:cNvSpPr>
          <p:nvPr>
            <p:ph type="body" idx="1"/>
          </p:nvPr>
        </p:nvSpPr>
        <p:spPr>
          <a:xfrm>
            <a:off x="457200" y="1081088"/>
            <a:ext cx="3179135" cy="3532476"/>
          </a:xfrm>
        </p:spPr>
        <p:txBody>
          <a:bodyPr/>
          <a:lstStyle/>
          <a:p>
            <a:pPr marL="114300" indent="0" algn="l">
              <a:buNone/>
            </a:pPr>
            <a:r>
              <a:rPr lang="en-US" sz="1800" b="1" i="0" u="none" strike="noStrike" baseline="0" dirty="0">
                <a:solidFill>
                  <a:srgbClr val="009A9A"/>
                </a:solidFill>
                <a:latin typeface="+mj-lt"/>
              </a:rPr>
              <a:t>Web crawlers </a:t>
            </a:r>
            <a:r>
              <a:rPr lang="en-US" sz="1800" b="0" i="0" u="none" strike="noStrike" baseline="0" dirty="0">
                <a:solidFill>
                  <a:srgbClr val="000000"/>
                </a:solidFill>
                <a:latin typeface="+mj-lt"/>
              </a:rPr>
              <a:t>refer to a class of software that downloads pages, identifies the hyperlinks, and adds them to a database for future crawling. Crawlers are sometimes called web spiders, robots, worms, or wanderers and can be thought of as </a:t>
            </a:r>
            <a:r>
              <a:rPr lang="en-CA" sz="1800" b="0" i="0" u="none" strike="noStrike" baseline="0" dirty="0">
                <a:solidFill>
                  <a:srgbClr val="000000"/>
                </a:solidFill>
                <a:latin typeface="+mj-lt"/>
              </a:rPr>
              <a:t>an automated text browser.</a:t>
            </a:r>
            <a:endParaRPr lang="en-CA" dirty="0">
              <a:latin typeface="+mj-lt"/>
            </a:endParaRPr>
          </a:p>
        </p:txBody>
      </p:sp>
      <p:sp>
        <p:nvSpPr>
          <p:cNvPr id="4" name="TextBox 3">
            <a:extLst>
              <a:ext uri="{FF2B5EF4-FFF2-40B4-BE49-F238E27FC236}">
                <a16:creationId xmlns:a16="http://schemas.microsoft.com/office/drawing/2014/main" id="{6D05F7D9-2E81-4C42-9B3D-A21D5B27C6D2}"/>
              </a:ext>
            </a:extLst>
          </p:cNvPr>
          <p:cNvSpPr txBox="1"/>
          <p:nvPr/>
        </p:nvSpPr>
        <p:spPr>
          <a:xfrm>
            <a:off x="3827721" y="1081088"/>
            <a:ext cx="4859077" cy="3393976"/>
          </a:xfrm>
          <a:prstGeom prst="rect">
            <a:avLst/>
          </a:prstGeom>
          <a:solidFill>
            <a:srgbClr val="E6F0F5"/>
          </a:solidFill>
        </p:spPr>
        <p:txBody>
          <a:bodyPr wrap="square" numCol="2" rtlCol="0">
            <a:noAutofit/>
          </a:bodyPr>
          <a:lstStyle/>
          <a:p>
            <a:pPr algn="l" defTabSz="180000"/>
            <a:r>
              <a:rPr lang="en-CA" sz="1200" b="0" i="0" u="none" strike="noStrike" baseline="0" dirty="0">
                <a:solidFill>
                  <a:srgbClr val="000000"/>
                </a:solidFill>
                <a:latin typeface="Calibri" panose="020F0502020204030204" pitchFamily="34" charset="0"/>
                <a:cs typeface="Calibri" panose="020F0502020204030204" pitchFamily="34" charset="0"/>
              </a:rPr>
              <a:t>class </a:t>
            </a:r>
            <a:r>
              <a:rPr lang="en-CA" sz="1200" b="0" i="0" u="none" strike="noStrike" baseline="0" dirty="0">
                <a:solidFill>
                  <a:srgbClr val="9A0000"/>
                </a:solidFill>
                <a:latin typeface="Calibri" panose="020F0502020204030204" pitchFamily="34" charset="0"/>
                <a:cs typeface="Calibri" panose="020F0502020204030204" pitchFamily="34" charset="0"/>
              </a:rPr>
              <a:t>Crawler </a:t>
            </a:r>
            <a:r>
              <a:rPr lang="en-CA" sz="1200" b="0" i="0" u="none" strike="noStrike" baseline="0" dirty="0">
                <a:solidFill>
                  <a:srgbClr val="000000"/>
                </a:solidFill>
                <a:latin typeface="Calibri" panose="020F0502020204030204" pitchFamily="34" charset="0"/>
                <a:cs typeface="Calibri" panose="020F0502020204030204" pitchFamily="34" charset="0"/>
              </a:rPr>
              <a:t>{</a:t>
            </a:r>
          </a:p>
          <a:p>
            <a:pPr algn="l" defTabSz="180000"/>
            <a:r>
              <a:rPr lang="en-CA" sz="1200" b="0" i="0" u="none" strike="noStrike" baseline="0" dirty="0">
                <a:solidFill>
                  <a:srgbClr val="000000"/>
                </a:solidFill>
                <a:latin typeface="Calibri" panose="020F0502020204030204" pitchFamily="34" charset="0"/>
                <a:cs typeface="Calibri" panose="020F0502020204030204" pitchFamily="34" charset="0"/>
              </a:rPr>
              <a:t>	private $</a:t>
            </a:r>
            <a:r>
              <a:rPr lang="en-CA" sz="1200" b="0" i="0" u="none" strike="noStrike" baseline="0" dirty="0" err="1">
                <a:solidFill>
                  <a:srgbClr val="000000"/>
                </a:solidFill>
                <a:latin typeface="Calibri" panose="020F0502020204030204" pitchFamily="34" charset="0"/>
                <a:cs typeface="Calibri" panose="020F0502020204030204" pitchFamily="34" charset="0"/>
              </a:rPr>
              <a:t>URLList</a:t>
            </a:r>
            <a:r>
              <a:rPr lang="en-CA" sz="1200" b="0" i="0" u="none" strike="noStrike" baseline="0" dirty="0">
                <a:solidFill>
                  <a:srgbClr val="000000"/>
                </a:solidFill>
                <a:latin typeface="Calibri" panose="020F0502020204030204" pitchFamily="34" charset="0"/>
                <a:cs typeface="Calibri" panose="020F0502020204030204" pitchFamily="34" charset="0"/>
              </a:rPr>
              <a:t>;</a:t>
            </a:r>
          </a:p>
          <a:p>
            <a:pPr algn="l" defTabSz="180000"/>
            <a:r>
              <a:rPr lang="en-CA" sz="1200" b="0" i="0" u="none" strike="noStrike" baseline="0" dirty="0">
                <a:solidFill>
                  <a:srgbClr val="000000"/>
                </a:solidFill>
                <a:latin typeface="Calibri" panose="020F0502020204030204" pitchFamily="34" charset="0"/>
                <a:cs typeface="Calibri" panose="020F0502020204030204" pitchFamily="34" charset="0"/>
              </a:rPr>
              <a:t>	private $</a:t>
            </a:r>
            <a:r>
              <a:rPr lang="en-CA" sz="1200" b="0" i="0" u="none" strike="noStrike" baseline="0" dirty="0" err="1">
                <a:solidFill>
                  <a:srgbClr val="000000"/>
                </a:solidFill>
                <a:latin typeface="Calibri" panose="020F0502020204030204" pitchFamily="34" charset="0"/>
                <a:cs typeface="Calibri" panose="020F0502020204030204" pitchFamily="34" charset="0"/>
              </a:rPr>
              <a:t>nextIndex</a:t>
            </a:r>
            <a:r>
              <a:rPr lang="en-CA" sz="1200" b="0" i="0" u="none" strike="noStrike" baseline="0" dirty="0">
                <a:solidFill>
                  <a:srgbClr val="000000"/>
                </a:solidFill>
                <a:latin typeface="Calibri" panose="020F0502020204030204" pitchFamily="34" charset="0"/>
                <a:cs typeface="Calibri" panose="020F0502020204030204" pitchFamily="34" charset="0"/>
              </a:rPr>
              <a:t>;</a:t>
            </a:r>
          </a:p>
          <a:p>
            <a:pPr algn="l" defTabSz="180000"/>
            <a:r>
              <a:rPr lang="en-CA" sz="1200" b="0" i="0" u="none" strike="noStrike" baseline="0" dirty="0">
                <a:solidFill>
                  <a:srgbClr val="000000"/>
                </a:solidFill>
                <a:latin typeface="Calibri" panose="020F0502020204030204" pitchFamily="34" charset="0"/>
                <a:cs typeface="Calibri" panose="020F0502020204030204" pitchFamily="34" charset="0"/>
              </a:rPr>
              <a:t>function __construct(){</a:t>
            </a:r>
          </a:p>
          <a:p>
            <a:pPr algn="l" defTabSz="180000"/>
            <a:r>
              <a:rPr lang="en-CA" sz="1200" b="0" i="0" u="none" strike="noStrike" baseline="0" dirty="0">
                <a:solidFill>
                  <a:srgbClr val="000000"/>
                </a:solidFill>
                <a:latin typeface="Calibri" panose="020F0502020204030204" pitchFamily="34" charset="0"/>
                <a:cs typeface="Calibri" panose="020F0502020204030204" pitchFamily="34" charset="0"/>
              </a:rPr>
              <a:t>	$this-&gt;</a:t>
            </a:r>
            <a:r>
              <a:rPr lang="en-CA" sz="1200" b="0" i="0" u="none" strike="noStrike" baseline="0" dirty="0" err="1">
                <a:solidFill>
                  <a:srgbClr val="000000"/>
                </a:solidFill>
                <a:latin typeface="Calibri" panose="020F0502020204030204" pitchFamily="34" charset="0"/>
                <a:cs typeface="Calibri" panose="020F0502020204030204" pitchFamily="34" charset="0"/>
              </a:rPr>
              <a:t>nextIndex</a:t>
            </a:r>
            <a:r>
              <a:rPr lang="en-CA" sz="1200" b="0" i="0" u="none" strike="noStrike" baseline="0" dirty="0">
                <a:solidFill>
                  <a:srgbClr val="000000"/>
                </a:solidFill>
                <a:latin typeface="Calibri" panose="020F0502020204030204" pitchFamily="34" charset="0"/>
                <a:cs typeface="Calibri" panose="020F0502020204030204" pitchFamily="34" charset="0"/>
              </a:rPr>
              <a:t>=0;</a:t>
            </a:r>
          </a:p>
          <a:p>
            <a:pPr algn="l" defTabSz="180000"/>
            <a:r>
              <a:rPr lang="en-US" sz="1200" b="0" i="0" u="none" strike="noStrike" baseline="0" dirty="0">
                <a:solidFill>
                  <a:srgbClr val="000000"/>
                </a:solidFill>
                <a:latin typeface="Calibri" panose="020F0502020204030204" pitchFamily="34" charset="0"/>
                <a:cs typeface="Calibri" panose="020F0502020204030204" pitchFamily="34" charset="0"/>
              </a:rPr>
              <a:t>	$this-&gt;</a:t>
            </a:r>
            <a:r>
              <a:rPr lang="en-US" sz="1200" b="0" i="0" u="none" strike="noStrike" baseline="0" dirty="0" err="1">
                <a:solidFill>
                  <a:srgbClr val="000000"/>
                </a:solidFill>
                <a:latin typeface="Calibri" panose="020F0502020204030204" pitchFamily="34" charset="0"/>
                <a:cs typeface="Calibri" panose="020F0502020204030204" pitchFamily="34" charset="0"/>
              </a:rPr>
              <a:t>URLList</a:t>
            </a:r>
            <a:r>
              <a:rPr lang="en-US" sz="1200" b="0" i="0" u="none" strike="noStrike" baseline="0" dirty="0">
                <a:solidFill>
                  <a:srgbClr val="000000"/>
                </a:solidFill>
                <a:latin typeface="Calibri" panose="020F0502020204030204" pitchFamily="34" charset="0"/>
                <a:cs typeface="Calibri" panose="020F0502020204030204" pitchFamily="34" charset="0"/>
              </a:rPr>
              <a:t> = 		array("http://SEEDWEBSITE/");</a:t>
            </a:r>
          </a:p>
          <a:p>
            <a:pPr algn="l" defTabSz="180000"/>
            <a:r>
              <a:rPr lang="en-CA" sz="1200" b="0" i="0" u="none" strike="noStrike" baseline="0" dirty="0">
                <a:solidFill>
                  <a:srgbClr val="000000"/>
                </a:solidFill>
                <a:latin typeface="Calibri" panose="020F0502020204030204" pitchFamily="34" charset="0"/>
                <a:cs typeface="Calibri" panose="020F0502020204030204" pitchFamily="34" charset="0"/>
              </a:rPr>
              <a:t>}</a:t>
            </a:r>
          </a:p>
          <a:p>
            <a:pPr algn="l" defTabSz="180000"/>
            <a:r>
              <a:rPr lang="en-CA" sz="1200" b="0" i="0" u="none" strike="noStrike" baseline="0" dirty="0">
                <a:solidFill>
                  <a:srgbClr val="000000"/>
                </a:solidFill>
                <a:latin typeface="Calibri" panose="020F0502020204030204" pitchFamily="34" charset="0"/>
                <a:cs typeface="Calibri" panose="020F0502020204030204" pitchFamily="34" charset="0"/>
              </a:rPr>
              <a:t>private function 	</a:t>
            </a:r>
            <a:r>
              <a:rPr lang="en-CA" sz="1200" b="0" i="0" u="none" strike="noStrike" baseline="0" dirty="0" err="1">
                <a:solidFill>
                  <a:srgbClr val="000000"/>
                </a:solidFill>
                <a:latin typeface="Calibri" panose="020F0502020204030204" pitchFamily="34" charset="0"/>
                <a:cs typeface="Calibri" panose="020F0502020204030204" pitchFamily="34" charset="0"/>
              </a:rPr>
              <a:t>getNextURLToCrawl</a:t>
            </a:r>
            <a:r>
              <a:rPr lang="en-CA" sz="1200" b="0" i="0" u="none" strike="noStrike" baseline="0" dirty="0">
                <a:solidFill>
                  <a:srgbClr val="000000"/>
                </a:solidFill>
                <a:latin typeface="Calibri" panose="020F0502020204030204" pitchFamily="34" charset="0"/>
                <a:cs typeface="Calibri" panose="020F0502020204030204" pitchFamily="34" charset="0"/>
              </a:rPr>
              <a:t>(){</a:t>
            </a:r>
          </a:p>
          <a:p>
            <a:pPr algn="l" defTabSz="180000"/>
            <a:r>
              <a:rPr lang="en-US" sz="1200" b="0" i="0" u="none" strike="noStrike" baseline="0" dirty="0">
                <a:solidFill>
                  <a:srgbClr val="000000"/>
                </a:solidFill>
                <a:latin typeface="Calibri" panose="020F0502020204030204" pitchFamily="34" charset="0"/>
                <a:cs typeface="Calibri" panose="020F0502020204030204" pitchFamily="34" charset="0"/>
              </a:rPr>
              <a:t>	return $this-&gt;</a:t>
            </a:r>
            <a:r>
              <a:rPr lang="en-US" sz="1200" b="0" i="0" u="none" strike="noStrike" baseline="0" dirty="0" err="1">
                <a:solidFill>
                  <a:srgbClr val="000000"/>
                </a:solidFill>
                <a:latin typeface="Calibri" panose="020F0502020204030204" pitchFamily="34" charset="0"/>
                <a:cs typeface="Calibri" panose="020F0502020204030204" pitchFamily="34" charset="0"/>
              </a:rPr>
              <a:t>URLList</a:t>
            </a:r>
            <a:r>
              <a:rPr lang="en-US" sz="1200" b="0" i="0" u="none" strike="noStrike" baseline="0" dirty="0">
                <a:solidFill>
                  <a:srgbClr val="000000"/>
                </a:solidFill>
                <a:latin typeface="Calibri" panose="020F0502020204030204" pitchFamily="34" charset="0"/>
                <a:cs typeface="Calibri" panose="020F0502020204030204" pitchFamily="34" charset="0"/>
              </a:rPr>
              <a:t>[$this-&gt;</a:t>
            </a:r>
            <a:r>
              <a:rPr lang="en-US" sz="1200" b="0" i="0" u="none" strike="noStrike" baseline="0" dirty="0" err="1">
                <a:solidFill>
                  <a:srgbClr val="000000"/>
                </a:solidFill>
                <a:latin typeface="Calibri" panose="020F0502020204030204" pitchFamily="34" charset="0"/>
                <a:cs typeface="Calibri" panose="020F0502020204030204" pitchFamily="34" charset="0"/>
              </a:rPr>
              <a:t>nextIndex</a:t>
            </a:r>
            <a:r>
              <a:rPr lang="en-US" sz="1200" b="0" i="0" u="none" strike="noStrike" baseline="0" dirty="0">
                <a:solidFill>
                  <a:srgbClr val="000000"/>
                </a:solidFill>
                <a:latin typeface="Calibri" panose="020F0502020204030204" pitchFamily="34" charset="0"/>
                <a:cs typeface="Calibri" panose="020F0502020204030204" pitchFamily="34" charset="0"/>
              </a:rPr>
              <a:t>++];</a:t>
            </a:r>
          </a:p>
          <a:p>
            <a:pPr algn="l" defTabSz="180000"/>
            <a:r>
              <a:rPr lang="en-CA" sz="1200" b="0" i="0" u="none" strike="noStrike" baseline="0" dirty="0">
                <a:solidFill>
                  <a:srgbClr val="000000"/>
                </a:solidFill>
                <a:latin typeface="Calibri" panose="020F0502020204030204" pitchFamily="34" charset="0"/>
                <a:cs typeface="Calibri" panose="020F0502020204030204" pitchFamily="34" charset="0"/>
              </a:rPr>
              <a:t>}</a:t>
            </a:r>
          </a:p>
          <a:p>
            <a:pPr algn="l" defTabSz="180000"/>
            <a:r>
              <a:rPr lang="en-CA" sz="1200" b="0" i="0" u="none" strike="noStrike" baseline="0" dirty="0">
                <a:solidFill>
                  <a:srgbClr val="000000"/>
                </a:solidFill>
                <a:latin typeface="Calibri" panose="020F0502020204030204" pitchFamily="34" charset="0"/>
                <a:cs typeface="Calibri" panose="020F0502020204030204" pitchFamily="34" charset="0"/>
              </a:rPr>
              <a:t>private function </a:t>
            </a:r>
            <a:r>
              <a:rPr lang="en-CA" sz="1200" b="0" i="0" u="none" strike="noStrike" baseline="0" dirty="0" err="1">
                <a:solidFill>
                  <a:srgbClr val="000000"/>
                </a:solidFill>
                <a:latin typeface="Calibri" panose="020F0502020204030204" pitchFamily="34" charset="0"/>
                <a:cs typeface="Calibri" panose="020F0502020204030204" pitchFamily="34" charset="0"/>
              </a:rPr>
              <a:t>printSummary</a:t>
            </a:r>
            <a:r>
              <a:rPr lang="en-CA" sz="1200" b="0" i="0" u="none" strike="noStrike" baseline="0" dirty="0">
                <a:solidFill>
                  <a:srgbClr val="000000"/>
                </a:solidFill>
                <a:latin typeface="Calibri" panose="020F0502020204030204" pitchFamily="34" charset="0"/>
                <a:cs typeface="Calibri" panose="020F0502020204030204" pitchFamily="34" charset="0"/>
              </a:rPr>
              <a:t>(){</a:t>
            </a:r>
          </a:p>
          <a:p>
            <a:pPr algn="l" defTabSz="180000"/>
            <a:r>
              <a:rPr lang="en-US" sz="1200" b="0" i="0" u="none" strike="noStrike" baseline="0" dirty="0">
                <a:solidFill>
                  <a:srgbClr val="000000"/>
                </a:solidFill>
                <a:latin typeface="Calibri" panose="020F0502020204030204" pitchFamily="34" charset="0"/>
                <a:cs typeface="Calibri" panose="020F0502020204030204" pitchFamily="34" charset="0"/>
              </a:rPr>
              <a:t>	echo count($this-&gt;</a:t>
            </a:r>
            <a:r>
              <a:rPr lang="en-US" sz="1200" b="0" i="0" u="none" strike="noStrike" baseline="0" dirty="0" err="1">
                <a:solidFill>
                  <a:srgbClr val="000000"/>
                </a:solidFill>
                <a:latin typeface="Calibri" panose="020F0502020204030204" pitchFamily="34" charset="0"/>
                <a:cs typeface="Calibri" panose="020F0502020204030204" pitchFamily="34" charset="0"/>
              </a:rPr>
              <a:t>URLList</a:t>
            </a:r>
            <a:r>
              <a:rPr lang="en-US" sz="1200" b="0" i="0" u="none" strike="noStrike" baseline="0" dirty="0">
                <a:solidFill>
                  <a:srgbClr val="000000"/>
                </a:solidFill>
                <a:latin typeface="Calibri" panose="020F0502020204030204" pitchFamily="34" charset="0"/>
                <a:cs typeface="Calibri" panose="020F0502020204030204" pitchFamily="34" charset="0"/>
              </a:rPr>
              <a:t>)." links. Index:".</a:t>
            </a:r>
          </a:p>
          <a:p>
            <a:pPr algn="l" defTabSz="180000"/>
            <a:r>
              <a:rPr lang="en-CA" sz="1200" b="0" i="0" u="none" strike="noStrike" baseline="0" dirty="0">
                <a:solidFill>
                  <a:srgbClr val="000000"/>
                </a:solidFill>
                <a:latin typeface="Calibri" panose="020F0502020204030204" pitchFamily="34" charset="0"/>
                <a:cs typeface="Calibri" panose="020F0502020204030204" pitchFamily="34" charset="0"/>
              </a:rPr>
              <a:t>	$this-&gt;</a:t>
            </a:r>
            <a:r>
              <a:rPr lang="en-CA" sz="1200" b="0" i="0" u="none" strike="noStrike" baseline="0" dirty="0" err="1">
                <a:solidFill>
                  <a:srgbClr val="000000"/>
                </a:solidFill>
                <a:latin typeface="Calibri" panose="020F0502020204030204" pitchFamily="34" charset="0"/>
                <a:cs typeface="Calibri" panose="020F0502020204030204" pitchFamily="34" charset="0"/>
              </a:rPr>
              <a:t>nextIndex</a:t>
            </a:r>
            <a:r>
              <a:rPr lang="en-CA" sz="1200" b="0" i="0" u="none" strike="noStrike" baseline="0" dirty="0">
                <a:solidFill>
                  <a:srgbClr val="000000"/>
                </a:solidFill>
                <a:latin typeface="Calibri" panose="020F0502020204030204" pitchFamily="34" charset="0"/>
                <a:cs typeface="Calibri" panose="020F0502020204030204" pitchFamily="34" charset="0"/>
              </a:rPr>
              <a:t>."&lt;</a:t>
            </a:r>
            <a:r>
              <a:rPr lang="en-CA" sz="1200" b="0" i="0" u="none" strike="noStrike" baseline="0" dirty="0" err="1">
                <a:solidFill>
                  <a:srgbClr val="000000"/>
                </a:solidFill>
                <a:latin typeface="Calibri" panose="020F0502020204030204" pitchFamily="34" charset="0"/>
                <a:cs typeface="Calibri" panose="020F0502020204030204" pitchFamily="34" charset="0"/>
              </a:rPr>
              <a:t>br</a:t>
            </a:r>
            <a:r>
              <a:rPr lang="en-CA" sz="1200" b="0" i="0" u="none" strike="noStrike" baseline="0" dirty="0">
                <a:solidFill>
                  <a:srgbClr val="000000"/>
                </a:solidFill>
                <a:latin typeface="Calibri" panose="020F0502020204030204" pitchFamily="34" charset="0"/>
                <a:cs typeface="Calibri" panose="020F0502020204030204" pitchFamily="34" charset="0"/>
              </a:rPr>
              <a:t>&gt;";</a:t>
            </a:r>
          </a:p>
          <a:p>
            <a:pPr algn="l" defTabSz="180000"/>
            <a:r>
              <a:rPr lang="en-US" sz="1200" b="0" i="0" u="none" strike="noStrike" baseline="0" dirty="0">
                <a:solidFill>
                  <a:srgbClr val="000000"/>
                </a:solidFill>
                <a:latin typeface="Calibri" panose="020F0502020204030204" pitchFamily="34" charset="0"/>
                <a:cs typeface="Calibri" panose="020F0502020204030204" pitchFamily="34" charset="0"/>
              </a:rPr>
              <a:t>	foreach($this-&gt;</a:t>
            </a:r>
            <a:r>
              <a:rPr lang="en-US" sz="1200" b="0" i="0" u="none" strike="noStrike" baseline="0" dirty="0" err="1">
                <a:solidFill>
                  <a:srgbClr val="000000"/>
                </a:solidFill>
                <a:latin typeface="Calibri" panose="020F0502020204030204" pitchFamily="34" charset="0"/>
                <a:cs typeface="Calibri" panose="020F0502020204030204" pitchFamily="34" charset="0"/>
              </a:rPr>
              <a:t>URLList</a:t>
            </a:r>
            <a:r>
              <a:rPr lang="en-US" sz="1200" b="0" i="0" u="none" strike="noStrike" baseline="0" dirty="0">
                <a:solidFill>
                  <a:srgbClr val="000000"/>
                </a:solidFill>
                <a:latin typeface="Calibri" panose="020F0502020204030204" pitchFamily="34" charset="0"/>
                <a:cs typeface="Calibri" panose="020F0502020204030204" pitchFamily="34" charset="0"/>
              </a:rPr>
              <a:t> as $link){</a:t>
            </a:r>
          </a:p>
          <a:p>
            <a:pPr algn="l" defTabSz="180000"/>
            <a:r>
              <a:rPr lang="en-CA" sz="1200" b="0" i="0" u="none" strike="noStrike" baseline="0" dirty="0">
                <a:solidFill>
                  <a:srgbClr val="000000"/>
                </a:solidFill>
                <a:latin typeface="Calibri" panose="020F0502020204030204" pitchFamily="34" charset="0"/>
                <a:cs typeface="Calibri" panose="020F0502020204030204" pitchFamily="34" charset="0"/>
              </a:rPr>
              <a:t>	echo $link."&lt;</a:t>
            </a:r>
            <a:r>
              <a:rPr lang="en-CA" sz="1200" b="0" i="0" u="none" strike="noStrike" baseline="0" dirty="0" err="1">
                <a:solidFill>
                  <a:srgbClr val="000000"/>
                </a:solidFill>
                <a:latin typeface="Calibri" panose="020F0502020204030204" pitchFamily="34" charset="0"/>
                <a:cs typeface="Calibri" panose="020F0502020204030204" pitchFamily="34" charset="0"/>
              </a:rPr>
              <a:t>br</a:t>
            </a:r>
            <a:r>
              <a:rPr lang="en-CA" sz="1200" b="0" i="0" u="none" strike="noStrike" baseline="0" dirty="0">
                <a:solidFill>
                  <a:srgbClr val="000000"/>
                </a:solidFill>
                <a:latin typeface="Calibri" panose="020F0502020204030204" pitchFamily="34" charset="0"/>
                <a:cs typeface="Calibri" panose="020F0502020204030204" pitchFamily="34" charset="0"/>
              </a:rPr>
              <a:t>&gt;";</a:t>
            </a:r>
          </a:p>
          <a:p>
            <a:pPr algn="l" defTabSz="180000"/>
            <a:r>
              <a:rPr lang="en-CA" sz="1200" b="0" i="0" u="none" strike="noStrike" baseline="0" dirty="0">
                <a:solidFill>
                  <a:srgbClr val="000000"/>
                </a:solidFill>
                <a:latin typeface="Calibri" panose="020F0502020204030204" pitchFamily="34" charset="0"/>
                <a:cs typeface="Calibri" panose="020F0502020204030204" pitchFamily="34" charset="0"/>
              </a:rPr>
              <a:t>	}</a:t>
            </a:r>
          </a:p>
          <a:p>
            <a:pPr algn="l" defTabSz="180000"/>
            <a:r>
              <a:rPr lang="en-CA" sz="1200" b="0" i="0" u="none" strike="noStrike" baseline="0" dirty="0">
                <a:solidFill>
                  <a:srgbClr val="000000"/>
                </a:solidFill>
                <a:latin typeface="Calibri" panose="020F0502020204030204" pitchFamily="34" charset="0"/>
                <a:cs typeface="Calibri" panose="020F0502020204030204" pitchFamily="34" charset="0"/>
              </a:rPr>
              <a:t>}</a:t>
            </a:r>
          </a:p>
          <a:p>
            <a:pPr algn="l" defTabSz="180000"/>
            <a:endParaRPr lang="en-CA" sz="1200" b="0" i="0" u="none" strike="noStrike" baseline="0" dirty="0">
              <a:solidFill>
                <a:srgbClr val="000000"/>
              </a:solidFill>
              <a:latin typeface="Calibri" panose="020F0502020204030204" pitchFamily="34" charset="0"/>
              <a:cs typeface="Calibri" panose="020F0502020204030204" pitchFamily="34" charset="0"/>
            </a:endParaRPr>
          </a:p>
          <a:p>
            <a:pPr algn="l" defTabSz="180000"/>
            <a:r>
              <a:rPr lang="en-CA" sz="1200" b="0" i="0" u="none" strike="noStrike" baseline="0" dirty="0">
                <a:solidFill>
                  <a:srgbClr val="9A0000"/>
                </a:solidFill>
                <a:latin typeface="Calibri" panose="020F0502020204030204" pitchFamily="34" charset="0"/>
                <a:cs typeface="Calibri" panose="020F0502020204030204" pitchFamily="34" charset="0"/>
              </a:rPr>
              <a:t>public function </a:t>
            </a:r>
            <a:r>
              <a:rPr lang="en-CA" sz="1200" b="0" i="0" u="none" strike="noStrike" baseline="0" dirty="0" err="1">
                <a:solidFill>
                  <a:srgbClr val="9A0000"/>
                </a:solidFill>
                <a:latin typeface="Calibri" panose="020F0502020204030204" pitchFamily="34" charset="0"/>
                <a:cs typeface="Calibri" panose="020F0502020204030204" pitchFamily="34" charset="0"/>
              </a:rPr>
              <a:t>doIteration</a:t>
            </a:r>
            <a:r>
              <a:rPr lang="en-CA" sz="1200" b="0" i="0" u="none" strike="noStrike" baseline="0" dirty="0">
                <a:solidFill>
                  <a:srgbClr val="9A0000"/>
                </a:solidFill>
                <a:latin typeface="Calibri" panose="020F0502020204030204" pitchFamily="34" charset="0"/>
                <a:cs typeface="Calibri" panose="020F0502020204030204" pitchFamily="34" charset="0"/>
              </a:rPr>
              <a:t>(){</a:t>
            </a:r>
          </a:p>
          <a:p>
            <a:pPr algn="l" defTabSz="180000"/>
            <a:r>
              <a:rPr lang="en-CA" sz="1200" b="0" i="0" u="none" strike="noStrike" baseline="0" dirty="0">
                <a:solidFill>
                  <a:srgbClr val="000000"/>
                </a:solidFill>
                <a:latin typeface="Calibri" panose="020F0502020204030204" pitchFamily="34" charset="0"/>
                <a:cs typeface="Calibri" panose="020F0502020204030204" pitchFamily="34" charset="0"/>
              </a:rPr>
              <a:t>$</a:t>
            </a:r>
            <a:r>
              <a:rPr lang="en-CA" sz="1200" b="0" i="0" u="none" strike="noStrike" baseline="0" dirty="0" err="1">
                <a:solidFill>
                  <a:schemeClr val="tx1"/>
                </a:solidFill>
                <a:latin typeface="Calibri" panose="020F0502020204030204" pitchFamily="34" charset="0"/>
                <a:cs typeface="Calibri" panose="020F0502020204030204" pitchFamily="34" charset="0"/>
              </a:rPr>
              <a:t>url</a:t>
            </a:r>
            <a:r>
              <a:rPr lang="en-CA" sz="1200" b="0" i="0" u="none" strike="noStrike" baseline="0" dirty="0">
                <a:solidFill>
                  <a:schemeClr val="tx1"/>
                </a:solidFill>
                <a:latin typeface="Calibri" panose="020F0502020204030204" pitchFamily="34" charset="0"/>
                <a:cs typeface="Calibri" panose="020F0502020204030204" pitchFamily="34" charset="0"/>
              </a:rPr>
              <a:t> = $self-&gt;</a:t>
            </a:r>
            <a:r>
              <a:rPr lang="en-CA" sz="1200" b="0" i="0" u="none" strike="noStrike" baseline="0" dirty="0" err="1">
                <a:solidFill>
                  <a:schemeClr val="tx1"/>
                </a:solidFill>
                <a:latin typeface="Calibri" panose="020F0502020204030204" pitchFamily="34" charset="0"/>
                <a:cs typeface="Calibri" panose="020F0502020204030204" pitchFamily="34" charset="0"/>
              </a:rPr>
              <a:t>getNextURLToCrawl</a:t>
            </a:r>
            <a:r>
              <a:rPr lang="en-CA" sz="1200" b="0" i="0" u="none" strike="noStrike" baseline="0" dirty="0">
                <a:solidFill>
                  <a:schemeClr val="tx1"/>
                </a:solidFill>
                <a:latin typeface="Calibri" panose="020F0502020204030204" pitchFamily="34" charset="0"/>
                <a:cs typeface="Calibri" panose="020F0502020204030204" pitchFamily="34" charset="0"/>
              </a:rPr>
              <a:t>();</a:t>
            </a:r>
          </a:p>
          <a:p>
            <a:pPr algn="l" defTabSz="180000"/>
            <a:r>
              <a:rPr lang="en-US" sz="1200" b="0" i="1" u="none" strike="noStrike" baseline="0" dirty="0">
                <a:solidFill>
                  <a:schemeClr val="tx1"/>
                </a:solidFill>
                <a:latin typeface="Calibri" panose="020F0502020204030204" pitchFamily="34" charset="0"/>
                <a:cs typeface="Calibri" panose="020F0502020204030204" pitchFamily="34" charset="0"/>
              </a:rPr>
              <a:t>// Do note crawl if not allowed</a:t>
            </a:r>
          </a:p>
          <a:p>
            <a:pPr algn="l" defTabSz="180000"/>
            <a:r>
              <a:rPr lang="en-CA" sz="1200" b="0" i="0" u="none" strike="noStrike" baseline="0" dirty="0">
                <a:solidFill>
                  <a:schemeClr val="tx1"/>
                </a:solidFill>
                <a:latin typeface="Calibri" panose="020F0502020204030204" pitchFamily="34" charset="0"/>
                <a:cs typeface="Calibri" panose="020F0502020204030204" pitchFamily="34" charset="0"/>
              </a:rPr>
              <a:t>if (</a:t>
            </a:r>
            <a:r>
              <a:rPr lang="en-CA" sz="1200" b="0" i="0" u="none" strike="noStrike" baseline="0" dirty="0" err="1">
                <a:solidFill>
                  <a:schemeClr val="tx1"/>
                </a:solidFill>
                <a:latin typeface="Calibri" panose="020F0502020204030204" pitchFamily="34" charset="0"/>
                <a:cs typeface="Calibri" panose="020F0502020204030204" pitchFamily="34" charset="0"/>
              </a:rPr>
              <a:t>robotsDisallow</a:t>
            </a:r>
            <a:r>
              <a:rPr lang="en-CA" sz="1200" b="0" i="0" u="none" strike="noStrike" baseline="0" dirty="0">
                <a:solidFill>
                  <a:schemeClr val="tx1"/>
                </a:solidFill>
                <a:latin typeface="Calibri" panose="020F0502020204030204" pitchFamily="34" charset="0"/>
                <a:cs typeface="Calibri" panose="020F0502020204030204" pitchFamily="34" charset="0"/>
              </a:rPr>
              <a:t>($</a:t>
            </a:r>
            <a:r>
              <a:rPr lang="en-CA" sz="1200" b="0" i="0" u="none" strike="noStrike" baseline="0" dirty="0" err="1">
                <a:solidFill>
                  <a:schemeClr val="tx1"/>
                </a:solidFill>
                <a:latin typeface="Calibri" panose="020F0502020204030204" pitchFamily="34" charset="0"/>
                <a:cs typeface="Calibri" panose="020F0502020204030204" pitchFamily="34" charset="0"/>
              </a:rPr>
              <a:t>url</a:t>
            </a:r>
            <a:r>
              <a:rPr lang="en-CA" sz="1200" b="0" i="0" u="none" strike="noStrike" baseline="0" dirty="0">
                <a:solidFill>
                  <a:schemeClr val="tx1"/>
                </a:solidFill>
                <a:latin typeface="Calibri" panose="020F0502020204030204" pitchFamily="34" charset="0"/>
                <a:cs typeface="Calibri" panose="020F0502020204030204" pitchFamily="34" charset="0"/>
              </a:rPr>
              <a:t>))</a:t>
            </a:r>
          </a:p>
          <a:p>
            <a:pPr algn="l" defTabSz="180000"/>
            <a:r>
              <a:rPr lang="en-CA" sz="1200" b="0" i="0" u="none" strike="noStrike" baseline="0" dirty="0">
                <a:solidFill>
                  <a:schemeClr val="tx1"/>
                </a:solidFill>
                <a:latin typeface="Calibri" panose="020F0502020204030204" pitchFamily="34" charset="0"/>
                <a:cs typeface="Calibri" panose="020F0502020204030204" pitchFamily="34" charset="0"/>
              </a:rPr>
              <a:t>	return;</a:t>
            </a:r>
          </a:p>
          <a:p>
            <a:pPr algn="l" defTabSz="180000"/>
            <a:r>
              <a:rPr lang="en-CA" sz="1200" b="0" i="0" u="none" strike="noStrike" baseline="0" dirty="0">
                <a:solidFill>
                  <a:schemeClr val="tx1"/>
                </a:solidFill>
                <a:latin typeface="Calibri" panose="020F0502020204030204" pitchFamily="34" charset="0"/>
                <a:cs typeface="Calibri" panose="020F0502020204030204" pitchFamily="34" charset="0"/>
              </a:rPr>
              <a:t>echo "Crawling ".$</a:t>
            </a:r>
            <a:r>
              <a:rPr lang="en-CA" sz="1200" b="0" i="0" u="none" strike="noStrike" baseline="0" dirty="0" err="1">
                <a:solidFill>
                  <a:schemeClr val="tx1"/>
                </a:solidFill>
                <a:latin typeface="Calibri" panose="020F0502020204030204" pitchFamily="34" charset="0"/>
                <a:cs typeface="Calibri" panose="020F0502020204030204" pitchFamily="34" charset="0"/>
              </a:rPr>
              <a:t>url</a:t>
            </a:r>
            <a:r>
              <a:rPr lang="en-CA" sz="1200" b="0" i="0" u="none" strike="noStrike" baseline="0" dirty="0">
                <a:solidFill>
                  <a:schemeClr val="tx1"/>
                </a:solidFill>
                <a:latin typeface="Calibri" panose="020F0502020204030204" pitchFamily="34" charset="0"/>
                <a:cs typeface="Calibri" panose="020F0502020204030204" pitchFamily="34" charset="0"/>
              </a:rPr>
              <a:t>."&lt;</a:t>
            </a:r>
            <a:r>
              <a:rPr lang="en-CA" sz="1200" b="0" i="0" u="none" strike="noStrike" baseline="0" dirty="0" err="1">
                <a:solidFill>
                  <a:schemeClr val="tx1"/>
                </a:solidFill>
                <a:latin typeface="Calibri" panose="020F0502020204030204" pitchFamily="34" charset="0"/>
                <a:cs typeface="Calibri" panose="020F0502020204030204" pitchFamily="34" charset="0"/>
              </a:rPr>
              <a:t>br</a:t>
            </a:r>
            <a:r>
              <a:rPr lang="en-CA" sz="1200" b="0" i="0" u="none" strike="noStrike" baseline="0" dirty="0">
                <a:solidFill>
                  <a:schemeClr val="tx1"/>
                </a:solidFill>
                <a:latin typeface="Calibri" panose="020F0502020204030204" pitchFamily="34" charset="0"/>
                <a:cs typeface="Calibri" panose="020F0502020204030204" pitchFamily="34" charset="0"/>
              </a:rPr>
              <a:t>&gt;";</a:t>
            </a:r>
          </a:p>
          <a:p>
            <a:pPr algn="l" defTabSz="180000"/>
            <a:r>
              <a:rPr lang="en-US" sz="1200" b="0" i="1" u="none" strike="noStrike" baseline="0" dirty="0">
                <a:solidFill>
                  <a:schemeClr val="tx1"/>
                </a:solidFill>
                <a:latin typeface="Calibri" panose="020F0502020204030204" pitchFamily="34" charset="0"/>
                <a:cs typeface="Calibri" panose="020F0502020204030204" pitchFamily="34" charset="0"/>
              </a:rPr>
              <a:t>//this function finds the &lt;a&gt; links</a:t>
            </a:r>
          </a:p>
          <a:p>
            <a:pPr algn="l" defTabSz="180000"/>
            <a:r>
              <a:rPr lang="en-CA" sz="1200" b="0" i="0" u="none" strike="noStrike" baseline="0" dirty="0" err="1">
                <a:solidFill>
                  <a:schemeClr val="tx1"/>
                </a:solidFill>
                <a:latin typeface="Calibri" panose="020F0502020204030204" pitchFamily="34" charset="0"/>
                <a:cs typeface="Calibri" panose="020F0502020204030204" pitchFamily="34" charset="0"/>
              </a:rPr>
              <a:t>scrapeHyperlinks</a:t>
            </a:r>
            <a:r>
              <a:rPr lang="en-CA" sz="1200" b="0" i="0" u="none" strike="noStrike" baseline="0" dirty="0">
                <a:solidFill>
                  <a:schemeClr val="tx1"/>
                </a:solidFill>
                <a:latin typeface="Calibri" panose="020F0502020204030204" pitchFamily="34" charset="0"/>
                <a:cs typeface="Calibri" panose="020F0502020204030204" pitchFamily="34" charset="0"/>
              </a:rPr>
              <a:t>($</a:t>
            </a:r>
            <a:r>
              <a:rPr lang="en-CA" sz="1200" b="0" i="0" u="none" strike="noStrike" baseline="0" dirty="0" err="1">
                <a:solidFill>
                  <a:schemeClr val="tx1"/>
                </a:solidFill>
                <a:latin typeface="Calibri" panose="020F0502020204030204" pitchFamily="34" charset="0"/>
                <a:cs typeface="Calibri" panose="020F0502020204030204" pitchFamily="34" charset="0"/>
              </a:rPr>
              <a:t>url</a:t>
            </a:r>
            <a:r>
              <a:rPr lang="en-CA" sz="1200" b="0" i="0" u="none" strike="noStrike" baseline="0" dirty="0">
                <a:solidFill>
                  <a:schemeClr val="tx1"/>
                </a:solidFill>
                <a:latin typeface="Calibri" panose="020F0502020204030204" pitchFamily="34" charset="0"/>
                <a:cs typeface="Calibri" panose="020F0502020204030204" pitchFamily="34" charset="0"/>
              </a:rPr>
              <a:t>);</a:t>
            </a:r>
          </a:p>
          <a:p>
            <a:pPr algn="l" defTabSz="180000"/>
            <a:r>
              <a:rPr lang="en-CA" sz="1200" b="0" i="0" u="none" strike="noStrike" baseline="0" dirty="0">
                <a:solidFill>
                  <a:schemeClr val="tx1"/>
                </a:solidFill>
                <a:latin typeface="Calibri" panose="020F0502020204030204" pitchFamily="34" charset="0"/>
                <a:cs typeface="Calibri" panose="020F0502020204030204" pitchFamily="34" charset="0"/>
              </a:rPr>
              <a:t>$self-&gt;</a:t>
            </a:r>
            <a:r>
              <a:rPr lang="en-CA" sz="1200" b="0" i="0" u="none" strike="noStrike" baseline="0" dirty="0" err="1">
                <a:solidFill>
                  <a:schemeClr val="tx1"/>
                </a:solidFill>
                <a:latin typeface="Calibri" panose="020F0502020204030204" pitchFamily="34" charset="0"/>
                <a:cs typeface="Calibri" panose="020F0502020204030204" pitchFamily="34" charset="0"/>
              </a:rPr>
              <a:t>printSummary</a:t>
            </a:r>
            <a:r>
              <a:rPr lang="en-CA" sz="1200" b="0" i="0" u="none" strike="noStrike" baseline="0" dirty="0">
                <a:solidFill>
                  <a:schemeClr val="tx1"/>
                </a:solidFill>
                <a:latin typeface="Calibri" panose="020F0502020204030204" pitchFamily="34" charset="0"/>
                <a:cs typeface="Calibri" panose="020F0502020204030204" pitchFamily="34" charset="0"/>
              </a:rPr>
              <a:t>();</a:t>
            </a:r>
          </a:p>
          <a:p>
            <a:pPr algn="l" defTabSz="180000"/>
            <a:r>
              <a:rPr lang="en-CA" sz="1200" b="0" i="0" u="none" strike="noStrike" baseline="0" dirty="0">
                <a:solidFill>
                  <a:schemeClr val="tx1"/>
                </a:solidFill>
                <a:latin typeface="Calibri" panose="020F0502020204030204" pitchFamily="34" charset="0"/>
                <a:cs typeface="Calibri" panose="020F0502020204030204" pitchFamily="34" charset="0"/>
              </a:rPr>
              <a:t>}</a:t>
            </a:r>
          </a:p>
          <a:p>
            <a:pPr algn="l" defTabSz="180000"/>
            <a:r>
              <a:rPr lang="en-CA" sz="1200" b="0" i="0" u="none" strike="noStrike" baseline="0" dirty="0">
                <a:solidFill>
                  <a:srgbClr val="000000"/>
                </a:solidFill>
                <a:latin typeface="Calibri" panose="020F0502020204030204" pitchFamily="34" charset="0"/>
                <a:cs typeface="Calibri" panose="020F0502020204030204" pitchFamily="34" charset="0"/>
              </a:rPr>
              <a:t>}</a:t>
            </a:r>
            <a:endParaRPr lang="en-CA" sz="1200" b="0" i="0" u="none" strike="noStrike" baseline="0" dirty="0">
              <a:solidFill>
                <a:schemeClr val="tx1"/>
              </a:solidFill>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8C7A042D-B047-47A8-8E40-8496DEF8F5DC}"/>
              </a:ext>
            </a:extLst>
          </p:cNvPr>
          <p:cNvSpPr txBox="1"/>
          <p:nvPr/>
        </p:nvSpPr>
        <p:spPr>
          <a:xfrm>
            <a:off x="3827719" y="4475064"/>
            <a:ext cx="4859077" cy="276999"/>
          </a:xfrm>
          <a:prstGeom prst="rect">
            <a:avLst/>
          </a:prstGeom>
          <a:noFill/>
        </p:spPr>
        <p:txBody>
          <a:bodyPr wrap="square" rtlCol="0">
            <a:spAutoFit/>
          </a:bodyPr>
          <a:lstStyle/>
          <a:p>
            <a:r>
              <a:rPr lang="en-US" sz="1200" b="1" i="0" u="none" strike="noStrike" baseline="0" dirty="0">
                <a:solidFill>
                  <a:srgbClr val="009A9A"/>
                </a:solidFill>
                <a:latin typeface="+mj-lt"/>
              </a:rPr>
              <a:t>LISTING 18.1 </a:t>
            </a:r>
            <a:r>
              <a:rPr lang="en-US" sz="1200" b="0" i="0" u="none" strike="noStrike" baseline="0" dirty="0">
                <a:solidFill>
                  <a:srgbClr val="000000"/>
                </a:solidFill>
                <a:latin typeface="+mj-lt"/>
              </a:rPr>
              <a:t>Simple crawler class in PHP</a:t>
            </a:r>
            <a:endParaRPr lang="en-CA" sz="1200" dirty="0">
              <a:latin typeface="+mj-lt"/>
            </a:endParaRPr>
          </a:p>
        </p:txBody>
      </p:sp>
    </p:spTree>
    <p:extLst>
      <p:ext uri="{BB962C8B-B14F-4D97-AF65-F5344CB8AC3E}">
        <p14:creationId xmlns:p14="http://schemas.microsoft.com/office/powerpoint/2010/main" val="41384381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0B6E1-E59F-48A2-9CE8-D64F56FE17D4}"/>
              </a:ext>
            </a:extLst>
          </p:cNvPr>
          <p:cNvSpPr>
            <a:spLocks noGrp="1"/>
          </p:cNvSpPr>
          <p:nvPr>
            <p:ph type="title"/>
          </p:nvPr>
        </p:nvSpPr>
        <p:spPr/>
        <p:txBody>
          <a:bodyPr/>
          <a:lstStyle/>
          <a:p>
            <a:r>
              <a:rPr lang="en-CA" dirty="0"/>
              <a:t>Template Management</a:t>
            </a:r>
          </a:p>
        </p:txBody>
      </p:sp>
      <p:sp>
        <p:nvSpPr>
          <p:cNvPr id="3" name="Text Placeholder 2">
            <a:extLst>
              <a:ext uri="{FF2B5EF4-FFF2-40B4-BE49-F238E27FC236}">
                <a16:creationId xmlns:a16="http://schemas.microsoft.com/office/drawing/2014/main" id="{EB75CAFD-59A4-4344-AF60-B855C88FB8C2}"/>
              </a:ext>
            </a:extLst>
          </p:cNvPr>
          <p:cNvSpPr>
            <a:spLocks noGrp="1"/>
          </p:cNvSpPr>
          <p:nvPr>
            <p:ph type="body" idx="1"/>
          </p:nvPr>
        </p:nvSpPr>
        <p:spPr>
          <a:xfrm>
            <a:off x="457201" y="1081088"/>
            <a:ext cx="3997842" cy="3532476"/>
          </a:xfrm>
        </p:spPr>
        <p:txBody>
          <a:bodyPr/>
          <a:lstStyle/>
          <a:p>
            <a:pPr marL="114300" indent="0" algn="l">
              <a:buNone/>
            </a:pPr>
            <a:r>
              <a:rPr lang="en-US" sz="1800" b="1" i="0" u="none" strike="noStrike" baseline="0" dirty="0">
                <a:solidFill>
                  <a:srgbClr val="009A9A"/>
                </a:solidFill>
                <a:latin typeface="+mj-lt"/>
              </a:rPr>
              <a:t>Template management </a:t>
            </a:r>
            <a:r>
              <a:rPr lang="en-US" sz="1800" b="0" i="0" u="none" strike="noStrike" baseline="0" dirty="0">
                <a:solidFill>
                  <a:srgbClr val="000000"/>
                </a:solidFill>
                <a:latin typeface="+mj-lt"/>
              </a:rPr>
              <a:t>refers to the systems that manage the structure of a website, independently of the content of each particular page.</a:t>
            </a:r>
          </a:p>
          <a:p>
            <a:pPr marL="114300" indent="0" algn="l">
              <a:buNone/>
            </a:pPr>
            <a:r>
              <a:rPr lang="en-US" sz="1800" dirty="0">
                <a:latin typeface="+mj-lt"/>
              </a:rPr>
              <a:t>Several pages can use the same wireframe, but with distinct content as shown in Figure 18.30.</a:t>
            </a:r>
            <a:endParaRPr lang="en-CA" sz="1800" dirty="0">
              <a:latin typeface="+mj-lt"/>
            </a:endParaRPr>
          </a:p>
        </p:txBody>
      </p:sp>
      <p:pic>
        <p:nvPicPr>
          <p:cNvPr id="5" name="Picture 4" descr="FIGURE 18.30 Multiple templates and their relationship to content">
            <a:extLst>
              <a:ext uri="{FF2B5EF4-FFF2-40B4-BE49-F238E27FC236}">
                <a16:creationId xmlns:a16="http://schemas.microsoft.com/office/drawing/2014/main" id="{D5B2D748-7277-4BB1-A11D-E0EFC1B3CF03}"/>
              </a:ext>
            </a:extLst>
          </p:cNvPr>
          <p:cNvPicPr>
            <a:picLocks noChangeAspect="1"/>
          </p:cNvPicPr>
          <p:nvPr/>
        </p:nvPicPr>
        <p:blipFill>
          <a:blip r:embed="rId2"/>
          <a:stretch>
            <a:fillRect/>
          </a:stretch>
        </p:blipFill>
        <p:spPr>
          <a:xfrm>
            <a:off x="4572000" y="1387660"/>
            <a:ext cx="4231756" cy="2067661"/>
          </a:xfrm>
          <a:prstGeom prst="rect">
            <a:avLst/>
          </a:prstGeom>
        </p:spPr>
      </p:pic>
    </p:spTree>
    <p:extLst>
      <p:ext uri="{BB962C8B-B14F-4D97-AF65-F5344CB8AC3E}">
        <p14:creationId xmlns:p14="http://schemas.microsoft.com/office/powerpoint/2010/main" val="28251794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081D9-F092-45D8-8B04-8552787C5B8F}"/>
              </a:ext>
            </a:extLst>
          </p:cNvPr>
          <p:cNvSpPr>
            <a:spLocks noGrp="1"/>
          </p:cNvSpPr>
          <p:nvPr>
            <p:ph type="title"/>
          </p:nvPr>
        </p:nvSpPr>
        <p:spPr/>
        <p:txBody>
          <a:bodyPr/>
          <a:lstStyle/>
          <a:p>
            <a:r>
              <a:rPr lang="en-CA" dirty="0"/>
              <a:t>Menu Control</a:t>
            </a:r>
          </a:p>
        </p:txBody>
      </p:sp>
      <p:sp>
        <p:nvSpPr>
          <p:cNvPr id="3" name="Text Placeholder 2">
            <a:extLst>
              <a:ext uri="{FF2B5EF4-FFF2-40B4-BE49-F238E27FC236}">
                <a16:creationId xmlns:a16="http://schemas.microsoft.com/office/drawing/2014/main" id="{E6FDDD40-0546-4F7B-B75C-B97465A3FB87}"/>
              </a:ext>
            </a:extLst>
          </p:cNvPr>
          <p:cNvSpPr>
            <a:spLocks noGrp="1"/>
          </p:cNvSpPr>
          <p:nvPr>
            <p:ph type="body" idx="1"/>
          </p:nvPr>
        </p:nvSpPr>
        <p:spPr/>
        <p:txBody>
          <a:bodyPr/>
          <a:lstStyle/>
          <a:p>
            <a:pPr marL="114300" indent="0" algn="l">
              <a:buNone/>
            </a:pPr>
            <a:r>
              <a:rPr lang="en-US" sz="1800" b="0" i="0" u="none" strike="noStrike" baseline="0" dirty="0">
                <a:solidFill>
                  <a:srgbClr val="000000"/>
                </a:solidFill>
                <a:latin typeface="+mj-lt"/>
              </a:rPr>
              <a:t>Some key pieces of functionality that should be supported in the </a:t>
            </a:r>
            <a:r>
              <a:rPr lang="en-US" sz="1800" b="1" i="0" u="none" strike="noStrike" baseline="0" dirty="0">
                <a:solidFill>
                  <a:srgbClr val="009A9A"/>
                </a:solidFill>
                <a:latin typeface="+mj-lt"/>
              </a:rPr>
              <a:t>menu control </a:t>
            </a:r>
            <a:r>
              <a:rPr lang="en-US" sz="1800" b="0" i="0" u="none" strike="noStrike" baseline="0" dirty="0">
                <a:solidFill>
                  <a:srgbClr val="000000"/>
                </a:solidFill>
                <a:latin typeface="+mj-lt"/>
              </a:rPr>
              <a:t>capability of a CMS include:</a:t>
            </a:r>
          </a:p>
          <a:p>
            <a:pPr algn="l"/>
            <a:r>
              <a:rPr lang="en-US" sz="1800" b="0" i="0" u="none" strike="noStrike" baseline="0" dirty="0">
                <a:solidFill>
                  <a:srgbClr val="000000"/>
                </a:solidFill>
                <a:latin typeface="+mj-lt"/>
              </a:rPr>
              <a:t>Rearranging menu items and their hierarchy</a:t>
            </a:r>
          </a:p>
          <a:p>
            <a:pPr algn="l"/>
            <a:r>
              <a:rPr lang="en-US" sz="1800" b="0" i="0" u="none" strike="noStrike" baseline="0" dirty="0">
                <a:solidFill>
                  <a:srgbClr val="000000"/>
                </a:solidFill>
                <a:latin typeface="+mj-lt"/>
              </a:rPr>
              <a:t>Changing the destination page or URL for any menu item</a:t>
            </a:r>
          </a:p>
          <a:p>
            <a:pPr algn="l"/>
            <a:r>
              <a:rPr lang="en-US" sz="1800" b="0" i="0" u="none" strike="noStrike" baseline="0" dirty="0">
                <a:solidFill>
                  <a:srgbClr val="000000"/>
                </a:solidFill>
                <a:latin typeface="+mj-lt"/>
              </a:rPr>
              <a:t>Adding, editing, or removing menu items</a:t>
            </a:r>
          </a:p>
          <a:p>
            <a:pPr algn="l"/>
            <a:r>
              <a:rPr lang="en-US" sz="1800" b="0" i="0" u="none" strike="noStrike" baseline="0" dirty="0">
                <a:solidFill>
                  <a:srgbClr val="000000"/>
                </a:solidFill>
                <a:latin typeface="+mj-lt"/>
              </a:rPr>
              <a:t>Changing the style and look/feel of the menu in one place</a:t>
            </a:r>
          </a:p>
          <a:p>
            <a:pPr algn="l"/>
            <a:r>
              <a:rPr lang="en-US" sz="1800" b="0" i="0" u="none" strike="noStrike" baseline="0" dirty="0">
                <a:solidFill>
                  <a:srgbClr val="000000"/>
                </a:solidFill>
                <a:latin typeface="+mj-lt"/>
              </a:rPr>
              <a:t>Managing short URLs associated with each menu item</a:t>
            </a:r>
            <a:endParaRPr lang="en-CA" dirty="0">
              <a:latin typeface="+mj-lt"/>
            </a:endParaRPr>
          </a:p>
        </p:txBody>
      </p:sp>
    </p:spTree>
    <p:extLst>
      <p:ext uri="{BB962C8B-B14F-4D97-AF65-F5344CB8AC3E}">
        <p14:creationId xmlns:p14="http://schemas.microsoft.com/office/powerpoint/2010/main" val="23912600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EA700-F639-426C-BD55-50F0AA6D868F}"/>
              </a:ext>
            </a:extLst>
          </p:cNvPr>
          <p:cNvSpPr>
            <a:spLocks noGrp="1"/>
          </p:cNvSpPr>
          <p:nvPr>
            <p:ph type="title"/>
          </p:nvPr>
        </p:nvSpPr>
        <p:spPr/>
        <p:txBody>
          <a:bodyPr/>
          <a:lstStyle/>
          <a:p>
            <a:r>
              <a:rPr lang="en-CA" dirty="0"/>
              <a:t>User Management and Roles</a:t>
            </a:r>
          </a:p>
        </p:txBody>
      </p:sp>
      <p:sp>
        <p:nvSpPr>
          <p:cNvPr id="3" name="Text Placeholder 2">
            <a:extLst>
              <a:ext uri="{FF2B5EF4-FFF2-40B4-BE49-F238E27FC236}">
                <a16:creationId xmlns:a16="http://schemas.microsoft.com/office/drawing/2014/main" id="{7C421396-AE8B-42E3-A2CA-17F2564358BD}"/>
              </a:ext>
            </a:extLst>
          </p:cNvPr>
          <p:cNvSpPr>
            <a:spLocks noGrp="1"/>
          </p:cNvSpPr>
          <p:nvPr>
            <p:ph type="body" idx="1"/>
          </p:nvPr>
        </p:nvSpPr>
        <p:spPr>
          <a:xfrm>
            <a:off x="457200" y="1081088"/>
            <a:ext cx="8232775" cy="1587684"/>
          </a:xfrm>
        </p:spPr>
        <p:txBody>
          <a:bodyPr/>
          <a:lstStyle/>
          <a:p>
            <a:pPr marL="114300" indent="0" algn="l">
              <a:buNone/>
            </a:pPr>
            <a:r>
              <a:rPr lang="en-US" sz="1800" b="0" i="0" u="none" strike="noStrike" baseline="0" dirty="0">
                <a:solidFill>
                  <a:srgbClr val="000000"/>
                </a:solidFill>
                <a:latin typeface="+mj-lt"/>
              </a:rPr>
              <a:t>Users in a CMS are given a </a:t>
            </a:r>
            <a:r>
              <a:rPr lang="en-US" sz="1800" b="1" i="0" u="none" strike="noStrike" baseline="0" dirty="0">
                <a:solidFill>
                  <a:srgbClr val="009A9A"/>
                </a:solidFill>
                <a:latin typeface="+mj-lt"/>
              </a:rPr>
              <a:t>user role</a:t>
            </a:r>
            <a:r>
              <a:rPr lang="en-US" sz="1800" b="0" i="0" u="none" strike="noStrike" baseline="0" dirty="0">
                <a:solidFill>
                  <a:srgbClr val="000000"/>
                </a:solidFill>
                <a:latin typeface="+mj-lt"/>
              </a:rPr>
              <a:t>, which specifies which rights and privileges that user has. Roles in WordPress are analogous to roles in the publishing industry where the jobs of a journalist, editor, and photographer are distinct.</a:t>
            </a:r>
            <a:endParaRPr lang="en-CA" dirty="0">
              <a:latin typeface="+mj-lt"/>
            </a:endParaRPr>
          </a:p>
        </p:txBody>
      </p:sp>
      <p:pic>
        <p:nvPicPr>
          <p:cNvPr id="5" name="Picture 4" descr="FIGURE 18.31 Typical roles and responsibilities in a web CMS">
            <a:extLst>
              <a:ext uri="{FF2B5EF4-FFF2-40B4-BE49-F238E27FC236}">
                <a16:creationId xmlns:a16="http://schemas.microsoft.com/office/drawing/2014/main" id="{29D4EA20-2A38-4B87-8246-F02BEE4DB528}"/>
              </a:ext>
            </a:extLst>
          </p:cNvPr>
          <p:cNvPicPr>
            <a:picLocks noChangeAspect="1"/>
          </p:cNvPicPr>
          <p:nvPr/>
        </p:nvPicPr>
        <p:blipFill>
          <a:blip r:embed="rId2"/>
          <a:stretch>
            <a:fillRect/>
          </a:stretch>
        </p:blipFill>
        <p:spPr>
          <a:xfrm>
            <a:off x="1228060" y="2937651"/>
            <a:ext cx="6687879" cy="1675913"/>
          </a:xfrm>
          <a:prstGeom prst="rect">
            <a:avLst/>
          </a:prstGeom>
        </p:spPr>
      </p:pic>
    </p:spTree>
    <p:extLst>
      <p:ext uri="{BB962C8B-B14F-4D97-AF65-F5344CB8AC3E}">
        <p14:creationId xmlns:p14="http://schemas.microsoft.com/office/powerpoint/2010/main" val="33528142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D964D-AFC9-4CEF-BB31-317D788B839F}"/>
              </a:ext>
            </a:extLst>
          </p:cNvPr>
          <p:cNvSpPr>
            <a:spLocks noGrp="1"/>
          </p:cNvSpPr>
          <p:nvPr>
            <p:ph type="title"/>
          </p:nvPr>
        </p:nvSpPr>
        <p:spPr/>
        <p:txBody>
          <a:bodyPr/>
          <a:lstStyle/>
          <a:p>
            <a:r>
              <a:rPr lang="en-CA" dirty="0"/>
              <a:t>WordPress Roles</a:t>
            </a:r>
          </a:p>
        </p:txBody>
      </p:sp>
      <p:sp>
        <p:nvSpPr>
          <p:cNvPr id="3" name="Text Placeholder 2">
            <a:extLst>
              <a:ext uri="{FF2B5EF4-FFF2-40B4-BE49-F238E27FC236}">
                <a16:creationId xmlns:a16="http://schemas.microsoft.com/office/drawing/2014/main" id="{69298D03-17D2-4E6B-949E-7EC66737C954}"/>
              </a:ext>
            </a:extLst>
          </p:cNvPr>
          <p:cNvSpPr>
            <a:spLocks noGrp="1"/>
          </p:cNvSpPr>
          <p:nvPr>
            <p:ph type="body" idx="1"/>
          </p:nvPr>
        </p:nvSpPr>
        <p:spPr>
          <a:xfrm>
            <a:off x="457201" y="1081088"/>
            <a:ext cx="5071730" cy="3532476"/>
          </a:xfrm>
        </p:spPr>
        <p:txBody>
          <a:bodyPr/>
          <a:lstStyle/>
          <a:p>
            <a:pPr marL="114300" indent="0" algn="l">
              <a:buNone/>
            </a:pPr>
            <a:r>
              <a:rPr lang="en-US" sz="1800" b="0" i="0" u="none" strike="noStrike" baseline="0" dirty="0">
                <a:latin typeface="+mj-lt"/>
              </a:rPr>
              <a:t>In WordPress the default roles are </a:t>
            </a:r>
            <a:r>
              <a:rPr lang="en-US" sz="1800" b="1" i="0" u="none" strike="noStrike" baseline="0" dirty="0">
                <a:latin typeface="+mj-lt"/>
              </a:rPr>
              <a:t>Administrator, Author, Editor, Contributor</a:t>
            </a:r>
            <a:r>
              <a:rPr lang="en-US" sz="1800" b="0" i="0" u="none" strike="noStrike" baseline="0" dirty="0">
                <a:latin typeface="+mj-lt"/>
              </a:rPr>
              <a:t>, and </a:t>
            </a:r>
            <a:r>
              <a:rPr lang="en-US" sz="1800" b="1" i="0" u="none" strike="noStrike" baseline="0" dirty="0">
                <a:latin typeface="+mj-lt"/>
              </a:rPr>
              <a:t>Subscriber</a:t>
            </a:r>
            <a:r>
              <a:rPr lang="en-US" sz="1800" b="0" i="0" u="none" strike="noStrike" baseline="0" dirty="0">
                <a:latin typeface="+mj-lt"/>
              </a:rPr>
              <a:t>, which are very similar to our generic roles with the Administrator being our super administrator and the Subscriber being a new type of role that is </a:t>
            </a:r>
            <a:r>
              <a:rPr lang="en-US" sz="1800" b="0" i="0" u="none" strike="noStrike" baseline="0" dirty="0" err="1">
                <a:latin typeface="+mj-lt"/>
              </a:rPr>
              <a:t>readonly</a:t>
            </a:r>
            <a:r>
              <a:rPr lang="en-US" sz="1800" b="0" i="0" u="none" strike="noStrike" baseline="0" dirty="0">
                <a:latin typeface="+mj-lt"/>
              </a:rPr>
              <a:t>.</a:t>
            </a:r>
          </a:p>
          <a:p>
            <a:pPr marL="114300" indent="0" algn="l">
              <a:buNone/>
            </a:pPr>
            <a:r>
              <a:rPr lang="en-US" sz="1800" b="0" i="0" u="none" strike="noStrike" baseline="0" dirty="0">
                <a:latin typeface="+mj-lt"/>
              </a:rPr>
              <a:t>The diagram gives an overall sense of the capabilities.</a:t>
            </a:r>
            <a:endParaRPr lang="en-CA" dirty="0">
              <a:latin typeface="+mj-lt"/>
            </a:endParaRPr>
          </a:p>
        </p:txBody>
      </p:sp>
      <p:pic>
        <p:nvPicPr>
          <p:cNvPr id="7" name="Picture 6" descr="FIGURE 18.32 Multiple dashboard menus for the five default roles in WordPress">
            <a:extLst>
              <a:ext uri="{FF2B5EF4-FFF2-40B4-BE49-F238E27FC236}">
                <a16:creationId xmlns:a16="http://schemas.microsoft.com/office/drawing/2014/main" id="{418D863D-417B-4FAC-AE73-253B19780877}"/>
              </a:ext>
            </a:extLst>
          </p:cNvPr>
          <p:cNvPicPr>
            <a:picLocks noChangeAspect="1"/>
          </p:cNvPicPr>
          <p:nvPr/>
        </p:nvPicPr>
        <p:blipFill>
          <a:blip r:embed="rId2"/>
          <a:stretch>
            <a:fillRect/>
          </a:stretch>
        </p:blipFill>
        <p:spPr>
          <a:xfrm>
            <a:off x="5698473" y="1081088"/>
            <a:ext cx="2988327" cy="3532477"/>
          </a:xfrm>
          <a:prstGeom prst="rect">
            <a:avLst/>
          </a:prstGeom>
        </p:spPr>
      </p:pic>
    </p:spTree>
    <p:extLst>
      <p:ext uri="{BB962C8B-B14F-4D97-AF65-F5344CB8AC3E}">
        <p14:creationId xmlns:p14="http://schemas.microsoft.com/office/powerpoint/2010/main" val="25510129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C37B6-BEDE-4982-8E3D-92775E624845}"/>
              </a:ext>
            </a:extLst>
          </p:cNvPr>
          <p:cNvSpPr>
            <a:spLocks noGrp="1"/>
          </p:cNvSpPr>
          <p:nvPr>
            <p:ph type="title"/>
          </p:nvPr>
        </p:nvSpPr>
        <p:spPr/>
        <p:txBody>
          <a:bodyPr/>
          <a:lstStyle/>
          <a:p>
            <a:r>
              <a:rPr lang="en-US" dirty="0"/>
              <a:t>Workflow and Version Control</a:t>
            </a:r>
            <a:endParaRPr lang="en-CA" dirty="0"/>
          </a:p>
        </p:txBody>
      </p:sp>
      <p:sp>
        <p:nvSpPr>
          <p:cNvPr id="3" name="Text Placeholder 2">
            <a:extLst>
              <a:ext uri="{FF2B5EF4-FFF2-40B4-BE49-F238E27FC236}">
                <a16:creationId xmlns:a16="http://schemas.microsoft.com/office/drawing/2014/main" id="{6669DA5A-098C-44F1-B4D6-E7AAB72261E2}"/>
              </a:ext>
            </a:extLst>
          </p:cNvPr>
          <p:cNvSpPr>
            <a:spLocks noGrp="1"/>
          </p:cNvSpPr>
          <p:nvPr>
            <p:ph type="body" idx="1"/>
          </p:nvPr>
        </p:nvSpPr>
        <p:spPr>
          <a:xfrm>
            <a:off x="457201" y="1081087"/>
            <a:ext cx="3742660" cy="3413825"/>
          </a:xfrm>
        </p:spPr>
        <p:txBody>
          <a:bodyPr/>
          <a:lstStyle/>
          <a:p>
            <a:pPr marL="114300" indent="0" algn="l">
              <a:buNone/>
            </a:pPr>
            <a:r>
              <a:rPr lang="en-US" sz="1800" b="1" i="0" u="none" strike="noStrike" baseline="0" dirty="0">
                <a:solidFill>
                  <a:srgbClr val="009A9A"/>
                </a:solidFill>
                <a:latin typeface="+mj-lt"/>
              </a:rPr>
              <a:t>Workflow </a:t>
            </a:r>
            <a:r>
              <a:rPr lang="en-US" sz="1800" b="0" i="0" u="none" strike="noStrike" baseline="0" dirty="0">
                <a:solidFill>
                  <a:srgbClr val="000000"/>
                </a:solidFill>
                <a:latin typeface="+mj-lt"/>
              </a:rPr>
              <a:t>refers to the process of approval for publishing content. </a:t>
            </a:r>
          </a:p>
          <a:p>
            <a:pPr marL="114300" indent="0" algn="l">
              <a:buNone/>
            </a:pPr>
            <a:r>
              <a:rPr lang="en-US" sz="1800" b="0" i="0" u="none" strike="noStrike" baseline="0" dirty="0">
                <a:latin typeface="+mj-lt"/>
              </a:rPr>
              <a:t>Using roles, you can see that the content created by </a:t>
            </a:r>
            <a:r>
              <a:rPr lang="en-CA" sz="1800" b="0" i="0" u="none" strike="noStrike" baseline="0" dirty="0">
                <a:latin typeface="+mj-lt"/>
              </a:rPr>
              <a:t>content </a:t>
            </a:r>
            <a:r>
              <a:rPr lang="en-US" sz="1800" b="0" i="0" u="none" strike="noStrike" baseline="0" dirty="0">
                <a:latin typeface="+mj-lt"/>
              </a:rPr>
              <a:t>creators must eventually be approved or published by a higher-ranking user.</a:t>
            </a:r>
            <a:endParaRPr lang="en-CA" dirty="0">
              <a:latin typeface="+mj-lt"/>
            </a:endParaRPr>
          </a:p>
        </p:txBody>
      </p:sp>
      <p:pic>
        <p:nvPicPr>
          <p:cNvPr id="5" name="Picture 4" descr="FIGURE 18.33 Illustration of multiple people working in a workflow&#10;">
            <a:extLst>
              <a:ext uri="{FF2B5EF4-FFF2-40B4-BE49-F238E27FC236}">
                <a16:creationId xmlns:a16="http://schemas.microsoft.com/office/drawing/2014/main" id="{81C8ADB4-5A5F-4FB3-8451-1A26E466D4FE}"/>
              </a:ext>
            </a:extLst>
          </p:cNvPr>
          <p:cNvPicPr>
            <a:picLocks noChangeAspect="1"/>
          </p:cNvPicPr>
          <p:nvPr/>
        </p:nvPicPr>
        <p:blipFill>
          <a:blip r:embed="rId2"/>
          <a:stretch>
            <a:fillRect/>
          </a:stretch>
        </p:blipFill>
        <p:spPr>
          <a:xfrm>
            <a:off x="4643265" y="1424762"/>
            <a:ext cx="4043535" cy="3070151"/>
          </a:xfrm>
          <a:prstGeom prst="rect">
            <a:avLst/>
          </a:prstGeom>
        </p:spPr>
      </p:pic>
    </p:spTree>
    <p:extLst>
      <p:ext uri="{BB962C8B-B14F-4D97-AF65-F5344CB8AC3E}">
        <p14:creationId xmlns:p14="http://schemas.microsoft.com/office/powerpoint/2010/main" val="22205446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D225F-A223-4D7D-A689-C564119D7D95}"/>
              </a:ext>
            </a:extLst>
          </p:cNvPr>
          <p:cNvSpPr>
            <a:spLocks noGrp="1"/>
          </p:cNvSpPr>
          <p:nvPr>
            <p:ph type="title"/>
          </p:nvPr>
        </p:nvSpPr>
        <p:spPr/>
        <p:txBody>
          <a:bodyPr/>
          <a:lstStyle/>
          <a:p>
            <a:r>
              <a:rPr lang="en-CA" dirty="0"/>
              <a:t>Asset Management</a:t>
            </a:r>
          </a:p>
        </p:txBody>
      </p:sp>
      <p:sp>
        <p:nvSpPr>
          <p:cNvPr id="3" name="Text Placeholder 2">
            <a:extLst>
              <a:ext uri="{FF2B5EF4-FFF2-40B4-BE49-F238E27FC236}">
                <a16:creationId xmlns:a16="http://schemas.microsoft.com/office/drawing/2014/main" id="{1FB992FA-1982-43E3-B19F-500E5FE5D6A6}"/>
              </a:ext>
            </a:extLst>
          </p:cNvPr>
          <p:cNvSpPr>
            <a:spLocks noGrp="1"/>
          </p:cNvSpPr>
          <p:nvPr>
            <p:ph type="body" idx="1"/>
          </p:nvPr>
        </p:nvSpPr>
        <p:spPr/>
        <p:txBody>
          <a:bodyPr/>
          <a:lstStyle/>
          <a:p>
            <a:pPr marL="114300" indent="0" algn="l">
              <a:buNone/>
            </a:pPr>
            <a:r>
              <a:rPr lang="en-CA" sz="1800" b="0" i="0" u="none" strike="noStrike" baseline="0" dirty="0">
                <a:solidFill>
                  <a:srgbClr val="000000"/>
                </a:solidFill>
                <a:latin typeface="+mj-lt"/>
              </a:rPr>
              <a:t>The basic </a:t>
            </a:r>
            <a:r>
              <a:rPr lang="en-US" sz="1800" b="0" i="0" u="none" strike="noStrike" baseline="0" dirty="0">
                <a:solidFill>
                  <a:srgbClr val="000000"/>
                </a:solidFill>
                <a:latin typeface="+mj-lt"/>
              </a:rPr>
              <a:t>functionality of digital </a:t>
            </a:r>
            <a:r>
              <a:rPr lang="en-US" sz="1800" b="1" i="0" u="none" strike="noStrike" baseline="0" dirty="0">
                <a:solidFill>
                  <a:srgbClr val="009A9A"/>
                </a:solidFill>
                <a:latin typeface="+mj-lt"/>
              </a:rPr>
              <a:t>asset management </a:t>
            </a:r>
            <a:r>
              <a:rPr lang="en-US" sz="1800" b="0" i="0" u="none" strike="noStrike" baseline="0" dirty="0">
                <a:solidFill>
                  <a:srgbClr val="000000"/>
                </a:solidFill>
                <a:latin typeface="+mj-lt"/>
              </a:rPr>
              <a:t>software enables the user to:</a:t>
            </a:r>
          </a:p>
          <a:p>
            <a:pPr algn="l"/>
            <a:r>
              <a:rPr lang="en-CA" sz="1800" b="0" i="0" u="none" strike="noStrike" baseline="0" dirty="0">
                <a:solidFill>
                  <a:srgbClr val="000000"/>
                </a:solidFill>
                <a:latin typeface="+mj-lt"/>
              </a:rPr>
              <a:t>Import new assets</a:t>
            </a:r>
          </a:p>
          <a:p>
            <a:pPr algn="l"/>
            <a:r>
              <a:rPr lang="en-US" sz="1800" b="0" i="0" u="none" strike="noStrike" baseline="0" dirty="0">
                <a:solidFill>
                  <a:srgbClr val="000000"/>
                </a:solidFill>
                <a:latin typeface="+mj-lt"/>
              </a:rPr>
              <a:t>Edit the metadata associated with assets</a:t>
            </a:r>
          </a:p>
          <a:p>
            <a:pPr algn="l"/>
            <a:r>
              <a:rPr lang="en-CA" sz="1800" b="0" i="0" u="none" strike="noStrike" baseline="0" dirty="0">
                <a:solidFill>
                  <a:srgbClr val="000000"/>
                </a:solidFill>
                <a:latin typeface="+mj-lt"/>
              </a:rPr>
              <a:t>Delete assets</a:t>
            </a:r>
          </a:p>
          <a:p>
            <a:pPr algn="l"/>
            <a:r>
              <a:rPr lang="en-US" sz="1800" b="0" i="0" u="none" strike="noStrike" baseline="0" dirty="0">
                <a:solidFill>
                  <a:srgbClr val="000000"/>
                </a:solidFill>
                <a:latin typeface="+mj-lt"/>
              </a:rPr>
              <a:t>Browse assets for inclusion in content</a:t>
            </a:r>
          </a:p>
          <a:p>
            <a:pPr algn="l"/>
            <a:r>
              <a:rPr lang="en-US" sz="1800" b="0" i="0" u="none" strike="noStrike" baseline="0" dirty="0">
                <a:solidFill>
                  <a:srgbClr val="000000"/>
                </a:solidFill>
                <a:latin typeface="+mj-lt"/>
              </a:rPr>
              <a:t>Perform searches or apply filters to find assets</a:t>
            </a:r>
            <a:endParaRPr lang="en-CA" dirty="0">
              <a:latin typeface="+mj-lt"/>
            </a:endParaRPr>
          </a:p>
        </p:txBody>
      </p:sp>
    </p:spTree>
    <p:extLst>
      <p:ext uri="{BB962C8B-B14F-4D97-AF65-F5344CB8AC3E}">
        <p14:creationId xmlns:p14="http://schemas.microsoft.com/office/powerpoint/2010/main" val="36181748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EB4D8D-553E-4CFD-BC6C-99966DFF40A8}"/>
              </a:ext>
            </a:extLst>
          </p:cNvPr>
          <p:cNvSpPr>
            <a:spLocks noGrp="1"/>
          </p:cNvSpPr>
          <p:nvPr>
            <p:ph type="title"/>
          </p:nvPr>
        </p:nvSpPr>
        <p:spPr/>
        <p:txBody>
          <a:bodyPr/>
          <a:lstStyle/>
          <a:p>
            <a:r>
              <a:rPr lang="en-CA" dirty="0"/>
              <a:t>Search and Updates</a:t>
            </a:r>
          </a:p>
        </p:txBody>
      </p:sp>
      <p:sp>
        <p:nvSpPr>
          <p:cNvPr id="3" name="Text Placeholder 2">
            <a:extLst>
              <a:ext uri="{FF2B5EF4-FFF2-40B4-BE49-F238E27FC236}">
                <a16:creationId xmlns:a16="http://schemas.microsoft.com/office/drawing/2014/main" id="{85FB5C90-A660-46FF-8EEB-A4C0C2FE9C8C}"/>
              </a:ext>
            </a:extLst>
          </p:cNvPr>
          <p:cNvSpPr>
            <a:spLocks noGrp="1"/>
          </p:cNvSpPr>
          <p:nvPr>
            <p:ph type="body" idx="1"/>
          </p:nvPr>
        </p:nvSpPr>
        <p:spPr/>
        <p:txBody>
          <a:bodyPr/>
          <a:lstStyle/>
          <a:p>
            <a:pPr marL="114300" indent="0" algn="l">
              <a:buNone/>
            </a:pPr>
            <a:r>
              <a:rPr lang="en-US" sz="1800" b="1" i="0" u="none" strike="noStrike" baseline="0" dirty="0">
                <a:latin typeface="+mj-lt"/>
              </a:rPr>
              <a:t>Searching</a:t>
            </a:r>
            <a:r>
              <a:rPr lang="en-US" sz="1800" b="0" i="0" u="none" strike="noStrike" baseline="0" dirty="0">
                <a:latin typeface="+mj-lt"/>
              </a:rPr>
              <a:t> has become a core way that users navigate the web. Unfortunately, creating a fast and correct search of all your content is not </a:t>
            </a:r>
            <a:r>
              <a:rPr lang="en-CA" sz="1800" b="0" i="0" u="none" strike="noStrike" baseline="0" dirty="0">
                <a:latin typeface="+mj-lt"/>
              </a:rPr>
              <a:t>straightforward.</a:t>
            </a:r>
            <a:r>
              <a:rPr lang="en-US" sz="1800" b="0" i="0" u="none" strike="noStrike" baseline="0" dirty="0">
                <a:latin typeface="+mj-lt"/>
              </a:rPr>
              <a:t> Thankfully plugins exist, such as </a:t>
            </a:r>
            <a:r>
              <a:rPr lang="en-US" sz="1800" b="0" i="0" u="none" strike="noStrike" baseline="0" dirty="0" err="1">
                <a:latin typeface="+mj-lt"/>
              </a:rPr>
              <a:t>WPSearch</a:t>
            </a:r>
            <a:r>
              <a:rPr lang="en-US" sz="1800" b="0" i="0" u="none" strike="noStrike" baseline="0" dirty="0">
                <a:latin typeface="+mj-lt"/>
              </a:rPr>
              <a:t>, which implement search indexes so that you can easily build an index to get faster user searches.</a:t>
            </a:r>
          </a:p>
          <a:p>
            <a:pPr marL="114300" indent="0" algn="l">
              <a:buNone/>
            </a:pPr>
            <a:r>
              <a:rPr lang="en-US" sz="1800" dirty="0">
                <a:latin typeface="+mj-lt"/>
              </a:rPr>
              <a:t>T</a:t>
            </a:r>
            <a:r>
              <a:rPr lang="en-US" sz="1800" b="0" i="0" u="none" strike="noStrike" baseline="0" dirty="0">
                <a:latin typeface="+mj-lt"/>
              </a:rPr>
              <a:t>he security of your site is only as good as the weakest link, and an outdated version of WordPress (or any other CMS) may have publicly disclosed vulnerabilities that can be easily exploited.</a:t>
            </a:r>
          </a:p>
          <a:p>
            <a:pPr marL="114300" indent="0" algn="l">
              <a:buNone/>
            </a:pPr>
            <a:r>
              <a:rPr lang="en-CA" sz="1800" b="0" i="0" u="none" strike="noStrike" baseline="0" dirty="0">
                <a:latin typeface="+mj-lt"/>
              </a:rPr>
              <a:t>You can configure </a:t>
            </a:r>
            <a:r>
              <a:rPr lang="en-US" sz="1800" b="0" i="0" u="none" strike="noStrike" baseline="0" dirty="0">
                <a:latin typeface="+mj-lt"/>
              </a:rPr>
              <a:t>automatic updates to improve the security of your system without manual intervention;</a:t>
            </a:r>
          </a:p>
          <a:p>
            <a:pPr marL="114300" indent="0" algn="l">
              <a:buNone/>
            </a:pPr>
            <a:endParaRPr lang="en-CA" dirty="0">
              <a:latin typeface="+mj-lt"/>
            </a:endParaRPr>
          </a:p>
        </p:txBody>
      </p:sp>
    </p:spTree>
    <p:extLst>
      <p:ext uri="{BB962C8B-B14F-4D97-AF65-F5344CB8AC3E}">
        <p14:creationId xmlns:p14="http://schemas.microsoft.com/office/powerpoint/2010/main" val="286758302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436BF7-0483-49B9-BB48-4083808D4B5D}"/>
              </a:ext>
            </a:extLst>
          </p:cNvPr>
          <p:cNvSpPr>
            <a:spLocks noGrp="1"/>
          </p:cNvSpPr>
          <p:nvPr>
            <p:ph type="title"/>
          </p:nvPr>
        </p:nvSpPr>
        <p:spPr/>
        <p:txBody>
          <a:bodyPr/>
          <a:lstStyle/>
          <a:p>
            <a:r>
              <a:rPr lang="en-CA" dirty="0"/>
              <a:t>WordPress Technical Overview</a:t>
            </a:r>
          </a:p>
        </p:txBody>
      </p:sp>
      <p:sp>
        <p:nvSpPr>
          <p:cNvPr id="3" name="Text Placeholder 2">
            <a:extLst>
              <a:ext uri="{FF2B5EF4-FFF2-40B4-BE49-F238E27FC236}">
                <a16:creationId xmlns:a16="http://schemas.microsoft.com/office/drawing/2014/main" id="{F5F5C4C5-4B76-466C-A42E-3E025741D349}"/>
              </a:ext>
            </a:extLst>
          </p:cNvPr>
          <p:cNvSpPr>
            <a:spLocks noGrp="1"/>
          </p:cNvSpPr>
          <p:nvPr>
            <p:ph type="body" idx="1"/>
          </p:nvPr>
        </p:nvSpPr>
        <p:spPr/>
        <p:txBody>
          <a:bodyPr/>
          <a:lstStyle/>
          <a:p>
            <a:pPr marL="114300" indent="0" algn="l">
              <a:buNone/>
            </a:pPr>
            <a:r>
              <a:rPr lang="en-US" sz="1800" b="0" i="0" u="none" strike="noStrike" baseline="0" dirty="0">
                <a:latin typeface="+mj-lt"/>
              </a:rPr>
              <a:t>By now it’s obvious that WordPress meets the standards of a decent CMS from an end user’s perspective. </a:t>
            </a:r>
          </a:p>
          <a:p>
            <a:pPr marL="114300" indent="0" algn="l">
              <a:buNone/>
            </a:pPr>
            <a:r>
              <a:rPr lang="en-US" sz="1800" b="0" i="0" u="none" strike="noStrike" baseline="0" dirty="0">
                <a:latin typeface="+mj-lt"/>
              </a:rPr>
              <a:t>This section delves deeper into the installation, configuration, and use of WordPress, including themes and plugins customizations.</a:t>
            </a:r>
          </a:p>
          <a:p>
            <a:pPr marL="114300" indent="0" algn="l">
              <a:buNone/>
            </a:pPr>
            <a:r>
              <a:rPr lang="en-US" sz="1800" b="0" i="0" u="none" strike="noStrike" baseline="0" dirty="0">
                <a:latin typeface="+mj-lt"/>
              </a:rPr>
              <a:t>WordPress is written in PHP and relies on a database engine to function. You therefore require a server configured in much the same way as the systems you have used thus far. </a:t>
            </a:r>
          </a:p>
          <a:p>
            <a:pPr marL="114300" indent="0" algn="l">
              <a:buNone/>
            </a:pPr>
            <a:r>
              <a:rPr lang="en-US" sz="1800" b="0" i="0" u="none" strike="noStrike" baseline="0" dirty="0">
                <a:latin typeface="+mj-lt"/>
              </a:rPr>
              <a:t>The WordPress PHP code is distributed in a zipped folder and WordPress proudly boasts that it can be installed in five minutes</a:t>
            </a:r>
            <a:endParaRPr lang="en-CA" dirty="0">
              <a:latin typeface="+mj-lt"/>
            </a:endParaRPr>
          </a:p>
        </p:txBody>
      </p:sp>
    </p:spTree>
    <p:extLst>
      <p:ext uri="{BB962C8B-B14F-4D97-AF65-F5344CB8AC3E}">
        <p14:creationId xmlns:p14="http://schemas.microsoft.com/office/powerpoint/2010/main" val="25671140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29C81-D719-4D17-9580-2496510FE549}"/>
              </a:ext>
            </a:extLst>
          </p:cNvPr>
          <p:cNvSpPr>
            <a:spLocks noGrp="1"/>
          </p:cNvSpPr>
          <p:nvPr>
            <p:ph type="title"/>
          </p:nvPr>
        </p:nvSpPr>
        <p:spPr/>
        <p:txBody>
          <a:bodyPr/>
          <a:lstStyle/>
          <a:p>
            <a:r>
              <a:rPr lang="en-CA" dirty="0"/>
              <a:t>File Structure</a:t>
            </a:r>
          </a:p>
        </p:txBody>
      </p:sp>
      <p:sp>
        <p:nvSpPr>
          <p:cNvPr id="3" name="Text Placeholder 2" descr="FIGURE 18.35 Screenshot of the WordPress directory structure">
            <a:extLst>
              <a:ext uri="{FF2B5EF4-FFF2-40B4-BE49-F238E27FC236}">
                <a16:creationId xmlns:a16="http://schemas.microsoft.com/office/drawing/2014/main" id="{D2B4DA7A-C4A4-403A-AFC9-A68305419602}"/>
              </a:ext>
            </a:extLst>
          </p:cNvPr>
          <p:cNvSpPr>
            <a:spLocks noGrp="1"/>
          </p:cNvSpPr>
          <p:nvPr>
            <p:ph type="body" idx="1"/>
          </p:nvPr>
        </p:nvSpPr>
        <p:spPr>
          <a:xfrm>
            <a:off x="457201" y="1081088"/>
            <a:ext cx="8410352" cy="1688999"/>
          </a:xfrm>
        </p:spPr>
        <p:txBody>
          <a:bodyPr/>
          <a:lstStyle/>
          <a:p>
            <a:pPr marL="114300" indent="0" algn="l">
              <a:buNone/>
            </a:pPr>
            <a:r>
              <a:rPr lang="en-US" sz="1800" b="0" i="0" u="none" strike="noStrike" baseline="0" dirty="0">
                <a:latin typeface="+mj-lt"/>
              </a:rPr>
              <a:t>A WordPress install comes with many PHP files, as well as images, style sheets, and </a:t>
            </a:r>
            <a:r>
              <a:rPr lang="en-CA" sz="1800" b="0" i="0" u="none" strike="noStrike" baseline="0" dirty="0">
                <a:latin typeface="+mj-lt"/>
              </a:rPr>
              <a:t>simple plugins.</a:t>
            </a:r>
            <a:r>
              <a:rPr lang="en-US" sz="1800" b="0" i="0" u="none" strike="noStrike" baseline="0" dirty="0">
                <a:solidFill>
                  <a:srgbClr val="000000"/>
                </a:solidFill>
                <a:latin typeface="+mj-lt"/>
              </a:rPr>
              <a:t> </a:t>
            </a:r>
          </a:p>
          <a:p>
            <a:pPr marL="114300" indent="0" algn="l">
              <a:buNone/>
            </a:pPr>
            <a:r>
              <a:rPr lang="en-US" sz="1800" b="1" i="0" u="none" strike="noStrike" baseline="0" dirty="0">
                <a:solidFill>
                  <a:srgbClr val="003333"/>
                </a:solidFill>
                <a:latin typeface="+mj-lt"/>
              </a:rPr>
              <a:t>wp-content </a:t>
            </a:r>
            <a:r>
              <a:rPr lang="en-US" sz="1800" b="0" i="0" u="none" strike="noStrike" baseline="0" dirty="0">
                <a:solidFill>
                  <a:srgbClr val="000000"/>
                </a:solidFill>
                <a:latin typeface="+mj-lt"/>
              </a:rPr>
              <a:t>will contain files specific to your site including folders for user uploads, themes, templates, and plugins.</a:t>
            </a:r>
            <a:endParaRPr lang="en-CA" dirty="0">
              <a:latin typeface="+mj-lt"/>
            </a:endParaRPr>
          </a:p>
        </p:txBody>
      </p:sp>
      <p:pic>
        <p:nvPicPr>
          <p:cNvPr id="5" name="Picture 4" descr="FIGURE 18.35 Screenshot of the WordPress directory structure">
            <a:extLst>
              <a:ext uri="{FF2B5EF4-FFF2-40B4-BE49-F238E27FC236}">
                <a16:creationId xmlns:a16="http://schemas.microsoft.com/office/drawing/2014/main" id="{D1AD05A5-196A-47A4-8FF3-3FA76D78B155}"/>
              </a:ext>
            </a:extLst>
          </p:cNvPr>
          <p:cNvPicPr>
            <a:picLocks noChangeAspect="1"/>
          </p:cNvPicPr>
          <p:nvPr/>
        </p:nvPicPr>
        <p:blipFill>
          <a:blip r:embed="rId2"/>
          <a:stretch>
            <a:fillRect/>
          </a:stretch>
        </p:blipFill>
        <p:spPr>
          <a:xfrm>
            <a:off x="1924493" y="2997898"/>
            <a:ext cx="5295014" cy="1688999"/>
          </a:xfrm>
          <a:prstGeom prst="rect">
            <a:avLst/>
          </a:prstGeom>
        </p:spPr>
      </p:pic>
    </p:spTree>
    <p:extLst>
      <p:ext uri="{BB962C8B-B14F-4D97-AF65-F5344CB8AC3E}">
        <p14:creationId xmlns:p14="http://schemas.microsoft.com/office/powerpoint/2010/main" val="23122717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2646F8-8B03-4BA1-8169-41AEAEE24824}"/>
              </a:ext>
            </a:extLst>
          </p:cNvPr>
          <p:cNvSpPr>
            <a:spLocks noGrp="1"/>
          </p:cNvSpPr>
          <p:nvPr>
            <p:ph type="title"/>
          </p:nvPr>
        </p:nvSpPr>
        <p:spPr/>
        <p:txBody>
          <a:bodyPr/>
          <a:lstStyle/>
          <a:p>
            <a:r>
              <a:rPr lang="en-US" dirty="0"/>
              <a:t>Multiple Sites with One WordPress</a:t>
            </a:r>
            <a:endParaRPr lang="en-CA" dirty="0"/>
          </a:p>
        </p:txBody>
      </p:sp>
      <p:pic>
        <p:nvPicPr>
          <p:cNvPr id="5" name="Picture 4" descr="FIGURE 18.36 Difference in installation between a single and multisite">
            <a:extLst>
              <a:ext uri="{FF2B5EF4-FFF2-40B4-BE49-F238E27FC236}">
                <a16:creationId xmlns:a16="http://schemas.microsoft.com/office/drawing/2014/main" id="{57FA17FD-B32D-4BE0-89D9-BEFA6FE51928}"/>
              </a:ext>
            </a:extLst>
          </p:cNvPr>
          <p:cNvPicPr>
            <a:picLocks noChangeAspect="1"/>
          </p:cNvPicPr>
          <p:nvPr/>
        </p:nvPicPr>
        <p:blipFill>
          <a:blip r:embed="rId2"/>
          <a:stretch>
            <a:fillRect/>
          </a:stretch>
        </p:blipFill>
        <p:spPr>
          <a:xfrm>
            <a:off x="1222744" y="1313396"/>
            <a:ext cx="6698512" cy="3067859"/>
          </a:xfrm>
          <a:prstGeom prst="rect">
            <a:avLst/>
          </a:prstGeom>
        </p:spPr>
      </p:pic>
    </p:spTree>
    <p:extLst>
      <p:ext uri="{BB962C8B-B14F-4D97-AF65-F5344CB8AC3E}">
        <p14:creationId xmlns:p14="http://schemas.microsoft.com/office/powerpoint/2010/main" val="25066684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772DFF-AA51-4425-B75C-3BC63576385F}"/>
              </a:ext>
            </a:extLst>
          </p:cNvPr>
          <p:cNvSpPr>
            <a:spLocks noGrp="1"/>
          </p:cNvSpPr>
          <p:nvPr>
            <p:ph type="title"/>
          </p:nvPr>
        </p:nvSpPr>
        <p:spPr/>
        <p:txBody>
          <a:bodyPr/>
          <a:lstStyle/>
          <a:p>
            <a:r>
              <a:rPr lang="en-CA" dirty="0"/>
              <a:t>Web Scrapers</a:t>
            </a:r>
          </a:p>
        </p:txBody>
      </p:sp>
      <p:sp>
        <p:nvSpPr>
          <p:cNvPr id="3" name="Text Placeholder 2">
            <a:extLst>
              <a:ext uri="{FF2B5EF4-FFF2-40B4-BE49-F238E27FC236}">
                <a16:creationId xmlns:a16="http://schemas.microsoft.com/office/drawing/2014/main" id="{08B8717E-B381-4125-8D5E-5D7E8175B1C8}"/>
              </a:ext>
            </a:extLst>
          </p:cNvPr>
          <p:cNvSpPr>
            <a:spLocks noGrp="1"/>
          </p:cNvSpPr>
          <p:nvPr>
            <p:ph type="body" idx="1"/>
          </p:nvPr>
        </p:nvSpPr>
        <p:spPr/>
        <p:txBody>
          <a:bodyPr/>
          <a:lstStyle/>
          <a:p>
            <a:pPr marL="114300" indent="0" algn="l">
              <a:buNone/>
            </a:pPr>
            <a:r>
              <a:rPr lang="en-US" sz="1800" b="1" i="0" u="none" strike="noStrike" baseline="0" dirty="0">
                <a:solidFill>
                  <a:srgbClr val="009A9A"/>
                </a:solidFill>
                <a:latin typeface="+mj-lt"/>
              </a:rPr>
              <a:t>Scrapers </a:t>
            </a:r>
            <a:r>
              <a:rPr lang="en-US" sz="1800" b="0" i="0" u="none" strike="noStrike" baseline="0" dirty="0">
                <a:solidFill>
                  <a:srgbClr val="000000"/>
                </a:solidFill>
                <a:latin typeface="+mj-lt"/>
              </a:rPr>
              <a:t>are programs that identify certain pieces of information from the web to be stored in databases.</a:t>
            </a:r>
          </a:p>
          <a:p>
            <a:pPr algn="l"/>
            <a:r>
              <a:rPr lang="en-US" sz="1800" b="1" i="0" u="none" strike="noStrike" baseline="0" dirty="0">
                <a:solidFill>
                  <a:srgbClr val="009A9A"/>
                </a:solidFill>
                <a:latin typeface="+mj-lt"/>
              </a:rPr>
              <a:t>URL Scrapers </a:t>
            </a:r>
            <a:r>
              <a:rPr lang="en-US" sz="1800" b="0" i="0" u="none" strike="noStrike" baseline="0" dirty="0">
                <a:solidFill>
                  <a:srgbClr val="000000"/>
                </a:solidFill>
                <a:latin typeface="+mj-lt"/>
              </a:rPr>
              <a:t>identify URLs inside of a page by seeking out all the &lt;a&gt; tags and extracting the value of the </a:t>
            </a:r>
            <a:r>
              <a:rPr lang="en-US" sz="1800" b="0" i="0" u="none" strike="noStrike" baseline="0" dirty="0" err="1">
                <a:solidFill>
                  <a:srgbClr val="000000"/>
                </a:solidFill>
                <a:latin typeface="+mj-lt"/>
              </a:rPr>
              <a:t>href</a:t>
            </a:r>
            <a:r>
              <a:rPr lang="en-US" sz="1800" b="0" i="0" u="none" strike="noStrike" baseline="0" dirty="0">
                <a:solidFill>
                  <a:srgbClr val="000000"/>
                </a:solidFill>
                <a:latin typeface="+mj-lt"/>
              </a:rPr>
              <a:t> attribute.</a:t>
            </a:r>
          </a:p>
          <a:p>
            <a:pPr algn="l"/>
            <a:r>
              <a:rPr lang="en-US" sz="1800" b="1" i="0" u="none" strike="noStrike" baseline="0" dirty="0">
                <a:solidFill>
                  <a:srgbClr val="009A9A"/>
                </a:solidFill>
                <a:latin typeface="+mj-lt"/>
              </a:rPr>
              <a:t>Email scrapers </a:t>
            </a:r>
            <a:r>
              <a:rPr lang="en-US" sz="1800" b="0" i="0" u="none" strike="noStrike" baseline="0" dirty="0">
                <a:solidFill>
                  <a:srgbClr val="000000"/>
                </a:solidFill>
                <a:latin typeface="+mj-lt"/>
              </a:rPr>
              <a:t>harvest email accounts by seeking the words mailto: in the </a:t>
            </a:r>
            <a:r>
              <a:rPr lang="en-US" sz="1800" b="0" i="0" u="none" strike="noStrike" baseline="0" dirty="0" err="1">
                <a:solidFill>
                  <a:srgbClr val="000000"/>
                </a:solidFill>
                <a:latin typeface="+mj-lt"/>
              </a:rPr>
              <a:t>href</a:t>
            </a:r>
            <a:r>
              <a:rPr lang="en-US" sz="1800" b="0" i="0" u="none" strike="noStrike" baseline="0" dirty="0">
                <a:solidFill>
                  <a:srgbClr val="000000"/>
                </a:solidFill>
                <a:latin typeface="+mj-lt"/>
              </a:rPr>
              <a:t> attribute of a link.</a:t>
            </a:r>
          </a:p>
          <a:p>
            <a:pPr algn="l"/>
            <a:r>
              <a:rPr lang="en-US" sz="1800" b="1" i="0" u="none" strike="noStrike" baseline="0" dirty="0">
                <a:solidFill>
                  <a:srgbClr val="009A9A"/>
                </a:solidFill>
                <a:latin typeface="+mj-lt"/>
              </a:rPr>
              <a:t>Vulnerability scrapers </a:t>
            </a:r>
            <a:r>
              <a:rPr lang="en-US" sz="1800" b="0" i="0" u="none" strike="noStrike" baseline="0" dirty="0">
                <a:solidFill>
                  <a:srgbClr val="000000"/>
                </a:solidFill>
                <a:latin typeface="+mj-lt"/>
              </a:rPr>
              <a:t>scan a website for information about the underlying software.</a:t>
            </a:r>
          </a:p>
          <a:p>
            <a:pPr algn="l"/>
            <a:r>
              <a:rPr lang="en-CA" sz="1800" b="1" dirty="0">
                <a:solidFill>
                  <a:srgbClr val="009A9A"/>
                </a:solidFill>
                <a:latin typeface="+mj-lt"/>
              </a:rPr>
              <a:t>Word Scrapers</a:t>
            </a:r>
            <a:r>
              <a:rPr lang="en-US" sz="1800" b="1" dirty="0">
                <a:solidFill>
                  <a:srgbClr val="009A9A"/>
                </a:solidFill>
                <a:latin typeface="+mj-lt"/>
              </a:rPr>
              <a:t> </a:t>
            </a:r>
            <a:r>
              <a:rPr lang="en-US" sz="1800" b="0" i="0" u="none" strike="noStrike" baseline="0" dirty="0">
                <a:latin typeface="+mj-lt"/>
              </a:rPr>
              <a:t>parse out is all of the text within a web </a:t>
            </a:r>
            <a:r>
              <a:rPr lang="en-CA" sz="1800" b="0" i="0" u="none" strike="noStrike" baseline="0" dirty="0">
                <a:latin typeface="+mj-lt"/>
              </a:rPr>
              <a:t>page.</a:t>
            </a:r>
            <a:endParaRPr lang="en-CA" dirty="0">
              <a:latin typeface="+mj-lt"/>
            </a:endParaRPr>
          </a:p>
        </p:txBody>
      </p:sp>
    </p:spTree>
    <p:extLst>
      <p:ext uri="{BB962C8B-B14F-4D97-AF65-F5344CB8AC3E}">
        <p14:creationId xmlns:p14="http://schemas.microsoft.com/office/powerpoint/2010/main" val="161642278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B92B2-9BDD-4359-B32B-B8AE1742E653}"/>
              </a:ext>
            </a:extLst>
          </p:cNvPr>
          <p:cNvSpPr>
            <a:spLocks noGrp="1"/>
          </p:cNvSpPr>
          <p:nvPr>
            <p:ph type="title"/>
          </p:nvPr>
        </p:nvSpPr>
        <p:spPr/>
        <p:txBody>
          <a:bodyPr/>
          <a:lstStyle/>
          <a:p>
            <a:r>
              <a:rPr lang="en-CA" dirty="0"/>
              <a:t>WordPress Nomenclature</a:t>
            </a:r>
          </a:p>
        </p:txBody>
      </p:sp>
      <p:sp>
        <p:nvSpPr>
          <p:cNvPr id="3" name="Text Placeholder 2">
            <a:extLst>
              <a:ext uri="{FF2B5EF4-FFF2-40B4-BE49-F238E27FC236}">
                <a16:creationId xmlns:a16="http://schemas.microsoft.com/office/drawing/2014/main" id="{62EC37A3-81F2-4DA9-867E-32DFE4276DA9}"/>
              </a:ext>
            </a:extLst>
          </p:cNvPr>
          <p:cNvSpPr>
            <a:spLocks noGrp="1"/>
          </p:cNvSpPr>
          <p:nvPr>
            <p:ph type="body" idx="1"/>
          </p:nvPr>
        </p:nvSpPr>
        <p:spPr>
          <a:xfrm>
            <a:off x="457201" y="1081088"/>
            <a:ext cx="3857954" cy="3532476"/>
          </a:xfrm>
        </p:spPr>
        <p:txBody>
          <a:bodyPr/>
          <a:lstStyle/>
          <a:p>
            <a:pPr marL="114300" indent="0" algn="l">
              <a:buNone/>
            </a:pPr>
            <a:r>
              <a:rPr lang="en-US" b="1" i="0" u="none" strike="noStrike" baseline="0" dirty="0">
                <a:solidFill>
                  <a:srgbClr val="009A9A"/>
                </a:solidFill>
                <a:latin typeface="+mj-lt"/>
              </a:rPr>
              <a:t>WordPress templates </a:t>
            </a:r>
            <a:r>
              <a:rPr lang="en-US" b="0" i="0" u="none" strike="noStrike" baseline="0" dirty="0">
                <a:solidFill>
                  <a:srgbClr val="000000"/>
                </a:solidFill>
                <a:latin typeface="+mj-lt"/>
              </a:rPr>
              <a:t>are the PHP files that control how content is pulled from the database and presented to the user.</a:t>
            </a:r>
          </a:p>
          <a:p>
            <a:pPr marL="114300" indent="0" algn="l">
              <a:buNone/>
            </a:pPr>
            <a:r>
              <a:rPr lang="en-US" b="1" i="0" u="none" strike="noStrike" baseline="0" dirty="0">
                <a:solidFill>
                  <a:srgbClr val="009A9A"/>
                </a:solidFill>
                <a:latin typeface="+mj-lt"/>
              </a:rPr>
              <a:t>WordPress themes </a:t>
            </a:r>
            <a:r>
              <a:rPr lang="en-US" b="0" i="0" u="none" strike="noStrike" baseline="0" dirty="0">
                <a:solidFill>
                  <a:srgbClr val="000000"/>
                </a:solidFill>
                <a:latin typeface="+mj-lt"/>
              </a:rPr>
              <a:t>are a collection of templates, images, styles, and other code snippets that together define the look and feel of your entire site.</a:t>
            </a:r>
          </a:p>
          <a:p>
            <a:pPr marL="114300" indent="0" algn="l">
              <a:buNone/>
            </a:pPr>
            <a:r>
              <a:rPr lang="en-US" b="1" i="0" u="none" strike="noStrike" baseline="0" dirty="0">
                <a:solidFill>
                  <a:srgbClr val="009A9A"/>
                </a:solidFill>
                <a:latin typeface="+mj-lt"/>
              </a:rPr>
              <a:t>Plugins </a:t>
            </a:r>
            <a:r>
              <a:rPr lang="en-US" b="0" i="0" u="none" strike="noStrike" baseline="0" dirty="0">
                <a:solidFill>
                  <a:srgbClr val="000000"/>
                </a:solidFill>
                <a:latin typeface="+mj-lt"/>
              </a:rPr>
              <a:t>refer to the third-party add-ons that extend the functionality of WordPress</a:t>
            </a:r>
            <a:endParaRPr lang="en-CA" sz="1400" dirty="0">
              <a:latin typeface="+mj-lt"/>
            </a:endParaRPr>
          </a:p>
        </p:txBody>
      </p:sp>
      <p:pic>
        <p:nvPicPr>
          <p:cNvPr id="5" name="Picture 4" descr="FIGURE 18.37 Illustration of WordPress components used to generate HTML output">
            <a:extLst>
              <a:ext uri="{FF2B5EF4-FFF2-40B4-BE49-F238E27FC236}">
                <a16:creationId xmlns:a16="http://schemas.microsoft.com/office/drawing/2014/main" id="{9610BC27-AE02-4DF2-BD3E-63092B206971}"/>
              </a:ext>
            </a:extLst>
          </p:cNvPr>
          <p:cNvPicPr>
            <a:picLocks noChangeAspect="1"/>
          </p:cNvPicPr>
          <p:nvPr/>
        </p:nvPicPr>
        <p:blipFill>
          <a:blip r:embed="rId2"/>
          <a:stretch>
            <a:fillRect/>
          </a:stretch>
        </p:blipFill>
        <p:spPr>
          <a:xfrm>
            <a:off x="4828847" y="1081088"/>
            <a:ext cx="3857953" cy="3532476"/>
          </a:xfrm>
          <a:prstGeom prst="rect">
            <a:avLst/>
          </a:prstGeom>
        </p:spPr>
      </p:pic>
    </p:spTree>
    <p:extLst>
      <p:ext uri="{BB962C8B-B14F-4D97-AF65-F5344CB8AC3E}">
        <p14:creationId xmlns:p14="http://schemas.microsoft.com/office/powerpoint/2010/main" val="331241659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6FAB2-DBAF-40CF-AD5C-4210252F17A4}"/>
              </a:ext>
            </a:extLst>
          </p:cNvPr>
          <p:cNvSpPr>
            <a:spLocks noGrp="1"/>
          </p:cNvSpPr>
          <p:nvPr>
            <p:ph type="title"/>
          </p:nvPr>
        </p:nvSpPr>
        <p:spPr/>
        <p:txBody>
          <a:bodyPr/>
          <a:lstStyle/>
          <a:p>
            <a:r>
              <a:rPr lang="en-CA" dirty="0"/>
              <a:t>WordPress Template Hierarchy</a:t>
            </a:r>
          </a:p>
        </p:txBody>
      </p:sp>
      <p:sp>
        <p:nvSpPr>
          <p:cNvPr id="3" name="Text Placeholder 2">
            <a:extLst>
              <a:ext uri="{FF2B5EF4-FFF2-40B4-BE49-F238E27FC236}">
                <a16:creationId xmlns:a16="http://schemas.microsoft.com/office/drawing/2014/main" id="{EFB5B2B2-0731-4FDA-B33A-030DB095A591}"/>
              </a:ext>
            </a:extLst>
          </p:cNvPr>
          <p:cNvSpPr>
            <a:spLocks noGrp="1"/>
          </p:cNvSpPr>
          <p:nvPr>
            <p:ph type="body" idx="1"/>
          </p:nvPr>
        </p:nvSpPr>
        <p:spPr>
          <a:xfrm>
            <a:off x="457200" y="1081088"/>
            <a:ext cx="4019107" cy="3532476"/>
          </a:xfrm>
        </p:spPr>
        <p:txBody>
          <a:bodyPr/>
          <a:lstStyle/>
          <a:p>
            <a:pPr marL="114300" indent="0" algn="l">
              <a:buNone/>
            </a:pPr>
            <a:r>
              <a:rPr lang="en-US" sz="1800" b="0" i="0" u="none" strike="noStrike" baseline="0" dirty="0">
                <a:latin typeface="+mj-lt"/>
              </a:rPr>
              <a:t>The default WordPress installation comes with a default theme containing many templates</a:t>
            </a:r>
          </a:p>
          <a:p>
            <a:pPr marL="114300" indent="0" algn="l">
              <a:buNone/>
            </a:pPr>
            <a:r>
              <a:rPr lang="en-CA" sz="1800" b="0" i="0" u="none" strike="noStrike" baseline="0" dirty="0">
                <a:latin typeface="+mj-lt"/>
              </a:rPr>
              <a:t>There are </a:t>
            </a:r>
            <a:r>
              <a:rPr lang="en-US" sz="1800" b="0" i="0" u="none" strike="noStrike" baseline="0" dirty="0">
                <a:latin typeface="+mj-lt"/>
              </a:rPr>
              <a:t>templates to  display a single page or post, the home page, a 404 not found page, and categories of posts including archive and categories</a:t>
            </a:r>
            <a:endParaRPr lang="en-CA" dirty="0">
              <a:latin typeface="+mj-lt"/>
            </a:endParaRPr>
          </a:p>
        </p:txBody>
      </p:sp>
      <p:pic>
        <p:nvPicPr>
          <p:cNvPr id="5" name="Picture 4" descr="FIGURE 18.38 A simplified illustration of the default template selection hierarchy in WordPress&#10;">
            <a:extLst>
              <a:ext uri="{FF2B5EF4-FFF2-40B4-BE49-F238E27FC236}">
                <a16:creationId xmlns:a16="http://schemas.microsoft.com/office/drawing/2014/main" id="{A18CF917-C64C-4D13-9FC1-394B1D26EFF1}"/>
              </a:ext>
            </a:extLst>
          </p:cNvPr>
          <p:cNvPicPr>
            <a:picLocks noChangeAspect="1"/>
          </p:cNvPicPr>
          <p:nvPr/>
        </p:nvPicPr>
        <p:blipFill>
          <a:blip r:embed="rId2"/>
          <a:stretch>
            <a:fillRect/>
          </a:stretch>
        </p:blipFill>
        <p:spPr>
          <a:xfrm>
            <a:off x="4553529" y="1081088"/>
            <a:ext cx="4133271" cy="3532476"/>
          </a:xfrm>
          <a:prstGeom prst="rect">
            <a:avLst/>
          </a:prstGeom>
        </p:spPr>
      </p:pic>
    </p:spTree>
    <p:extLst>
      <p:ext uri="{BB962C8B-B14F-4D97-AF65-F5344CB8AC3E}">
        <p14:creationId xmlns:p14="http://schemas.microsoft.com/office/powerpoint/2010/main" val="371056158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6E910-9993-4710-A51E-47156CAE8D7F}"/>
              </a:ext>
            </a:extLst>
          </p:cNvPr>
          <p:cNvSpPr>
            <a:spLocks noGrp="1"/>
          </p:cNvSpPr>
          <p:nvPr>
            <p:ph type="title"/>
          </p:nvPr>
        </p:nvSpPr>
        <p:spPr/>
        <p:txBody>
          <a:bodyPr/>
          <a:lstStyle/>
          <a:p>
            <a:r>
              <a:rPr lang="en-CA" dirty="0"/>
              <a:t>Modifying Themes</a:t>
            </a:r>
          </a:p>
        </p:txBody>
      </p:sp>
      <p:sp>
        <p:nvSpPr>
          <p:cNvPr id="3" name="Text Placeholder 2">
            <a:extLst>
              <a:ext uri="{FF2B5EF4-FFF2-40B4-BE49-F238E27FC236}">
                <a16:creationId xmlns:a16="http://schemas.microsoft.com/office/drawing/2014/main" id="{EE981532-FA17-452A-BDED-1AD9B9056C63}"/>
              </a:ext>
            </a:extLst>
          </p:cNvPr>
          <p:cNvSpPr>
            <a:spLocks noGrp="1"/>
          </p:cNvSpPr>
          <p:nvPr>
            <p:ph type="body" idx="1"/>
          </p:nvPr>
        </p:nvSpPr>
        <p:spPr>
          <a:xfrm>
            <a:off x="457201" y="1081088"/>
            <a:ext cx="3742660" cy="3532476"/>
          </a:xfrm>
        </p:spPr>
        <p:txBody>
          <a:bodyPr/>
          <a:lstStyle/>
          <a:p>
            <a:pPr marL="114300" indent="0" algn="l">
              <a:buNone/>
            </a:pPr>
            <a:r>
              <a:rPr lang="en-US" b="0" i="0" u="none" strike="noStrike" baseline="0" dirty="0">
                <a:solidFill>
                  <a:srgbClr val="000000"/>
                </a:solidFill>
                <a:latin typeface="+mj-lt"/>
              </a:rPr>
              <a:t>All the files you need to edit themes are found in the folder </a:t>
            </a:r>
            <a:r>
              <a:rPr lang="en-US" b="1" i="0" u="none" strike="noStrike" baseline="0" dirty="0">
                <a:solidFill>
                  <a:srgbClr val="003333"/>
                </a:solidFill>
                <a:latin typeface="+mj-lt"/>
              </a:rPr>
              <a:t>/wp-content/themes/ </a:t>
            </a:r>
            <a:r>
              <a:rPr lang="en-US" b="0" i="0" u="none" strike="noStrike" baseline="0" dirty="0">
                <a:solidFill>
                  <a:srgbClr val="000000"/>
                </a:solidFill>
                <a:latin typeface="+mj-lt"/>
              </a:rPr>
              <a:t>with a subfolder containing every theme you have installed.</a:t>
            </a:r>
          </a:p>
          <a:p>
            <a:pPr marL="114300" indent="0" algn="l">
              <a:buNone/>
            </a:pPr>
            <a:r>
              <a:rPr lang="en-US" b="0" i="0" u="none" strike="noStrike" baseline="0" dirty="0">
                <a:solidFill>
                  <a:srgbClr val="000000"/>
                </a:solidFill>
                <a:latin typeface="+mj-lt"/>
              </a:rPr>
              <a:t>To start a child theme from an existing one where the only difference is a different </a:t>
            </a:r>
            <a:r>
              <a:rPr lang="en-US" b="1" i="0" u="none" strike="noStrike" baseline="0" dirty="0">
                <a:solidFill>
                  <a:srgbClr val="003333"/>
                </a:solidFill>
                <a:latin typeface="+mj-lt"/>
              </a:rPr>
              <a:t>style.css </a:t>
            </a:r>
            <a:r>
              <a:rPr lang="en-US" b="0" i="0" u="none" strike="noStrike" baseline="0" dirty="0">
                <a:solidFill>
                  <a:srgbClr val="000000"/>
                </a:solidFill>
                <a:latin typeface="+mj-lt"/>
              </a:rPr>
              <a:t>file, create a new folder on the server in the theme folder. In that folder create a </a:t>
            </a:r>
            <a:r>
              <a:rPr lang="en-US" b="1" i="0" u="none" strike="noStrike" baseline="0" dirty="0">
                <a:solidFill>
                  <a:srgbClr val="003333"/>
                </a:solidFill>
                <a:latin typeface="+mj-lt"/>
              </a:rPr>
              <a:t>style.css </a:t>
            </a:r>
            <a:r>
              <a:rPr lang="en-US" b="0" i="0" u="none" strike="noStrike" baseline="0" dirty="0">
                <a:solidFill>
                  <a:srgbClr val="000000"/>
                </a:solidFill>
                <a:latin typeface="+mj-lt"/>
              </a:rPr>
              <a:t>file with the comment from Listing 18.16</a:t>
            </a:r>
            <a:endParaRPr lang="en-CA" sz="1400" dirty="0">
              <a:latin typeface="+mj-lt"/>
            </a:endParaRPr>
          </a:p>
        </p:txBody>
      </p:sp>
      <p:sp>
        <p:nvSpPr>
          <p:cNvPr id="4" name="TextBox 3">
            <a:extLst>
              <a:ext uri="{FF2B5EF4-FFF2-40B4-BE49-F238E27FC236}">
                <a16:creationId xmlns:a16="http://schemas.microsoft.com/office/drawing/2014/main" id="{398B8506-F823-4841-821F-1BFF116E274B}"/>
              </a:ext>
            </a:extLst>
          </p:cNvPr>
          <p:cNvSpPr txBox="1"/>
          <p:nvPr/>
        </p:nvSpPr>
        <p:spPr>
          <a:xfrm>
            <a:off x="4720855" y="1977656"/>
            <a:ext cx="3965944" cy="2220686"/>
          </a:xfrm>
          <a:prstGeom prst="rect">
            <a:avLst/>
          </a:prstGeom>
          <a:solidFill>
            <a:srgbClr val="E6F0F5"/>
          </a:solidFill>
        </p:spPr>
        <p:txBody>
          <a:bodyPr wrap="square" numCol="1" rtlCol="0">
            <a:noAutofit/>
          </a:bodyPr>
          <a:lstStyle/>
          <a:p>
            <a:pPr algn="l"/>
            <a:r>
              <a:rPr lang="en-CA" b="0" i="0" u="none" strike="noStrike" baseline="0" dirty="0">
                <a:solidFill>
                  <a:schemeClr val="tx1"/>
                </a:solidFill>
                <a:latin typeface="Calibri" panose="020F0502020204030204" pitchFamily="34" charset="0"/>
                <a:cs typeface="Calibri" panose="020F0502020204030204" pitchFamily="34" charset="0"/>
              </a:rPr>
              <a:t>/*</a:t>
            </a:r>
          </a:p>
          <a:p>
            <a:pPr algn="l"/>
            <a:r>
              <a:rPr lang="en-US" b="0" i="0" u="none" strike="noStrike" baseline="0" dirty="0">
                <a:solidFill>
                  <a:schemeClr val="tx1"/>
                </a:solidFill>
                <a:latin typeface="Calibri" panose="020F0502020204030204" pitchFamily="34" charset="0"/>
                <a:cs typeface="Calibri" panose="020F0502020204030204" pitchFamily="34" charset="0"/>
              </a:rPr>
              <a:t>Theme Name: Twenty Sixteen Example Child</a:t>
            </a:r>
          </a:p>
          <a:p>
            <a:pPr algn="l"/>
            <a:r>
              <a:rPr lang="en-US" b="0" i="0" u="none" strike="noStrike" baseline="0" dirty="0">
                <a:solidFill>
                  <a:schemeClr val="tx1"/>
                </a:solidFill>
                <a:latin typeface="Calibri" panose="020F0502020204030204" pitchFamily="34" charset="0"/>
                <a:cs typeface="Calibri" panose="020F0502020204030204" pitchFamily="34" charset="0"/>
              </a:rPr>
              <a:t>Theme URI: http://funwebdev.com/</a:t>
            </a:r>
          </a:p>
          <a:p>
            <a:pPr algn="l"/>
            <a:r>
              <a:rPr lang="en-US" b="0" i="0" u="none" strike="noStrike" baseline="0" dirty="0">
                <a:solidFill>
                  <a:schemeClr val="tx1"/>
                </a:solidFill>
                <a:latin typeface="Calibri" panose="020F0502020204030204" pitchFamily="34" charset="0"/>
                <a:cs typeface="Calibri" panose="020F0502020204030204" pitchFamily="34" charset="0"/>
              </a:rPr>
              <a:t>Description: Theme to demonstrate child themes</a:t>
            </a:r>
          </a:p>
          <a:p>
            <a:pPr algn="l"/>
            <a:r>
              <a:rPr lang="en-US" b="0" i="0" u="none" strike="noStrike" baseline="0" dirty="0">
                <a:solidFill>
                  <a:schemeClr val="tx1"/>
                </a:solidFill>
                <a:latin typeface="Calibri" panose="020F0502020204030204" pitchFamily="34" charset="0"/>
                <a:cs typeface="Calibri" panose="020F0502020204030204" pitchFamily="34" charset="0"/>
              </a:rPr>
              <a:t>Author: Randy Connolly and Ricardo Hoar</a:t>
            </a:r>
          </a:p>
          <a:p>
            <a:pPr algn="l"/>
            <a:r>
              <a:rPr lang="en-US" b="0" i="0" u="none" strike="noStrike" baseline="0" dirty="0">
                <a:solidFill>
                  <a:schemeClr val="tx1"/>
                </a:solidFill>
                <a:latin typeface="Calibri" panose="020F0502020204030204" pitchFamily="34" charset="0"/>
                <a:cs typeface="Calibri" panose="020F0502020204030204" pitchFamily="34" charset="0"/>
              </a:rPr>
              <a:t>Author URI: http://funwebdev.com</a:t>
            </a:r>
          </a:p>
          <a:p>
            <a:pPr algn="l"/>
            <a:r>
              <a:rPr lang="en-CA" b="0" i="0" u="none" strike="noStrike" baseline="0" dirty="0">
                <a:solidFill>
                  <a:schemeClr val="tx1"/>
                </a:solidFill>
                <a:latin typeface="Calibri" panose="020F0502020204030204" pitchFamily="34" charset="0"/>
                <a:cs typeface="Calibri" panose="020F0502020204030204" pitchFamily="34" charset="0"/>
              </a:rPr>
              <a:t>Template: </a:t>
            </a:r>
            <a:r>
              <a:rPr lang="en-CA" b="0" i="0" u="none" strike="noStrike" baseline="0" dirty="0" err="1">
                <a:solidFill>
                  <a:schemeClr val="tx1"/>
                </a:solidFill>
                <a:latin typeface="Calibri" panose="020F0502020204030204" pitchFamily="34" charset="0"/>
                <a:cs typeface="Calibri" panose="020F0502020204030204" pitchFamily="34" charset="0"/>
              </a:rPr>
              <a:t>twentysixteen</a:t>
            </a:r>
            <a:endParaRPr lang="en-CA" b="0" i="0" u="none" strike="noStrike" baseline="0" dirty="0">
              <a:solidFill>
                <a:schemeClr val="tx1"/>
              </a:solidFill>
              <a:latin typeface="Calibri" panose="020F0502020204030204" pitchFamily="34" charset="0"/>
              <a:cs typeface="Calibri" panose="020F0502020204030204" pitchFamily="34" charset="0"/>
            </a:endParaRPr>
          </a:p>
          <a:p>
            <a:pPr algn="l"/>
            <a:r>
              <a:rPr lang="en-CA" b="0" i="0" u="none" strike="noStrike" baseline="0" dirty="0">
                <a:solidFill>
                  <a:schemeClr val="tx1"/>
                </a:solidFill>
                <a:latin typeface="Calibri" panose="020F0502020204030204" pitchFamily="34" charset="0"/>
                <a:cs typeface="Calibri" panose="020F0502020204030204" pitchFamily="34" charset="0"/>
              </a:rPr>
              <a:t>Version: 1.0.0</a:t>
            </a:r>
          </a:p>
          <a:p>
            <a:pPr algn="l"/>
            <a:r>
              <a:rPr lang="en-CA" b="0" i="0" u="none" strike="noStrike" baseline="0" dirty="0">
                <a:solidFill>
                  <a:schemeClr val="tx1"/>
                </a:solidFill>
                <a:latin typeface="Calibri" panose="020F0502020204030204" pitchFamily="34" charset="0"/>
                <a:cs typeface="Calibri" panose="020F0502020204030204" pitchFamily="34" charset="0"/>
              </a:rPr>
              <a:t>*/</a:t>
            </a:r>
          </a:p>
          <a:p>
            <a:pPr algn="l"/>
            <a:r>
              <a:rPr lang="en-US" b="0" i="0" u="none" strike="noStrike" baseline="0" dirty="0">
                <a:solidFill>
                  <a:srgbClr val="9A0000"/>
                </a:solidFill>
                <a:latin typeface="Calibri" panose="020F0502020204030204" pitchFamily="34" charset="0"/>
                <a:cs typeface="Calibri" panose="020F0502020204030204" pitchFamily="34" charset="0"/>
              </a:rPr>
              <a:t>@import </a:t>
            </a:r>
            <a:r>
              <a:rPr lang="en-US" b="0" i="0" u="none" strike="noStrike" baseline="0" dirty="0" err="1">
                <a:solidFill>
                  <a:srgbClr val="9A0000"/>
                </a:solidFill>
                <a:latin typeface="Calibri" panose="020F0502020204030204" pitchFamily="34" charset="0"/>
                <a:cs typeface="Calibri" panose="020F0502020204030204" pitchFamily="34" charset="0"/>
              </a:rPr>
              <a:t>url</a:t>
            </a:r>
            <a:r>
              <a:rPr lang="en-US" b="0" i="0" u="none" strike="noStrike" baseline="0" dirty="0">
                <a:solidFill>
                  <a:srgbClr val="9A0000"/>
                </a:solidFill>
                <a:latin typeface="Calibri" panose="020F0502020204030204" pitchFamily="34" charset="0"/>
                <a:cs typeface="Calibri" panose="020F0502020204030204" pitchFamily="34" charset="0"/>
              </a:rPr>
              <a:t>("../</a:t>
            </a:r>
            <a:r>
              <a:rPr lang="en-US" b="0" i="0" u="none" strike="noStrike" baseline="0" dirty="0" err="1">
                <a:solidFill>
                  <a:srgbClr val="9A0000"/>
                </a:solidFill>
                <a:latin typeface="Calibri" panose="020F0502020204030204" pitchFamily="34" charset="0"/>
                <a:cs typeface="Calibri" panose="020F0502020204030204" pitchFamily="34" charset="0"/>
              </a:rPr>
              <a:t>twentysixteen</a:t>
            </a:r>
            <a:r>
              <a:rPr lang="en-US" b="0" i="0" u="none" strike="noStrike" baseline="0" dirty="0">
                <a:solidFill>
                  <a:srgbClr val="9A0000"/>
                </a:solidFill>
                <a:latin typeface="Calibri" panose="020F0502020204030204" pitchFamily="34" charset="0"/>
                <a:cs typeface="Calibri" panose="020F0502020204030204" pitchFamily="34" charset="0"/>
              </a:rPr>
              <a:t>/style.css");</a:t>
            </a:r>
            <a:endParaRPr lang="en-CA" sz="200" b="0" i="0" u="none" strike="noStrike" baseline="0" dirty="0">
              <a:solidFill>
                <a:schemeClr val="tx1"/>
              </a:solidFill>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5DD9A835-49D5-4C20-BCFF-7B341E382BBD}"/>
              </a:ext>
            </a:extLst>
          </p:cNvPr>
          <p:cNvSpPr txBox="1"/>
          <p:nvPr/>
        </p:nvSpPr>
        <p:spPr>
          <a:xfrm>
            <a:off x="4720855" y="4198342"/>
            <a:ext cx="3965944" cy="461665"/>
          </a:xfrm>
          <a:prstGeom prst="rect">
            <a:avLst/>
          </a:prstGeom>
          <a:noFill/>
        </p:spPr>
        <p:txBody>
          <a:bodyPr wrap="square" rtlCol="0">
            <a:spAutoFit/>
          </a:bodyPr>
          <a:lstStyle/>
          <a:p>
            <a:r>
              <a:rPr lang="en-US" sz="1200" b="1" i="0" u="none" strike="noStrike" baseline="0" dirty="0">
                <a:solidFill>
                  <a:srgbClr val="009A9A"/>
                </a:solidFill>
                <a:latin typeface="+mj-lt"/>
              </a:rPr>
              <a:t>LISTING 18.16 </a:t>
            </a:r>
            <a:r>
              <a:rPr lang="en-US" sz="1200" b="0" i="0" u="none" strike="noStrike" baseline="0" dirty="0">
                <a:solidFill>
                  <a:srgbClr val="000000"/>
                </a:solidFill>
                <a:latin typeface="+mj-lt"/>
              </a:rPr>
              <a:t>Comment to define a child theme and import its style sheet</a:t>
            </a:r>
            <a:endParaRPr lang="en-CA" sz="1200" dirty="0">
              <a:latin typeface="+mj-lt"/>
            </a:endParaRPr>
          </a:p>
        </p:txBody>
      </p:sp>
    </p:spTree>
    <p:extLst>
      <p:ext uri="{BB962C8B-B14F-4D97-AF65-F5344CB8AC3E}">
        <p14:creationId xmlns:p14="http://schemas.microsoft.com/office/powerpoint/2010/main" val="152487131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57524-0BEC-4C4C-8C1F-5A64ED7D17E6}"/>
              </a:ext>
            </a:extLst>
          </p:cNvPr>
          <p:cNvSpPr>
            <a:spLocks noGrp="1"/>
          </p:cNvSpPr>
          <p:nvPr>
            <p:ph type="title"/>
          </p:nvPr>
        </p:nvSpPr>
        <p:spPr/>
        <p:txBody>
          <a:bodyPr/>
          <a:lstStyle/>
          <a:p>
            <a:r>
              <a:rPr lang="en-CA" dirty="0"/>
              <a:t>Changing Theme Files</a:t>
            </a:r>
          </a:p>
        </p:txBody>
      </p:sp>
      <p:sp>
        <p:nvSpPr>
          <p:cNvPr id="3" name="Text Placeholder 2">
            <a:extLst>
              <a:ext uri="{FF2B5EF4-FFF2-40B4-BE49-F238E27FC236}">
                <a16:creationId xmlns:a16="http://schemas.microsoft.com/office/drawing/2014/main" id="{8093EF88-0AC3-4239-ABE6-A1D8367AE997}"/>
              </a:ext>
            </a:extLst>
          </p:cNvPr>
          <p:cNvSpPr>
            <a:spLocks noGrp="1"/>
          </p:cNvSpPr>
          <p:nvPr>
            <p:ph type="body" idx="1"/>
          </p:nvPr>
        </p:nvSpPr>
        <p:spPr>
          <a:xfrm>
            <a:off x="457200" y="1081088"/>
            <a:ext cx="3179135" cy="3532476"/>
          </a:xfrm>
        </p:spPr>
        <p:txBody>
          <a:bodyPr/>
          <a:lstStyle/>
          <a:p>
            <a:pPr marL="114300" indent="0" algn="l">
              <a:buNone/>
            </a:pPr>
            <a:r>
              <a:rPr lang="en-US" sz="1800" b="0" i="0" u="none" strike="noStrike" baseline="0" dirty="0">
                <a:latin typeface="+mj-lt"/>
              </a:rPr>
              <a:t>Best practice is to add the newly defined theme files to a child theme like the one we just started, leaving existing page templates alone. To tinker with the footer, we would make a copy of the existing </a:t>
            </a:r>
            <a:r>
              <a:rPr lang="en-US" sz="1800" b="0" i="0" u="none" strike="noStrike" baseline="0" dirty="0" err="1">
                <a:latin typeface="+mj-lt"/>
              </a:rPr>
              <a:t>footer.php</a:t>
            </a:r>
            <a:r>
              <a:rPr lang="en-US" sz="1800" b="0" i="0" u="none" strike="noStrike" baseline="0" dirty="0">
                <a:latin typeface="+mj-lt"/>
              </a:rPr>
              <a:t> in our new theme folder.</a:t>
            </a:r>
            <a:endParaRPr lang="en-CA" dirty="0">
              <a:latin typeface="+mj-lt"/>
            </a:endParaRPr>
          </a:p>
        </p:txBody>
      </p:sp>
      <p:sp>
        <p:nvSpPr>
          <p:cNvPr id="4" name="TextBox 3">
            <a:extLst>
              <a:ext uri="{FF2B5EF4-FFF2-40B4-BE49-F238E27FC236}">
                <a16:creationId xmlns:a16="http://schemas.microsoft.com/office/drawing/2014/main" id="{9AF5B72C-E73C-44F5-8CDA-FDC599C824B6}"/>
              </a:ext>
            </a:extLst>
          </p:cNvPr>
          <p:cNvSpPr txBox="1"/>
          <p:nvPr/>
        </p:nvSpPr>
        <p:spPr>
          <a:xfrm>
            <a:off x="4720855" y="984487"/>
            <a:ext cx="3965944" cy="3213855"/>
          </a:xfrm>
          <a:prstGeom prst="rect">
            <a:avLst/>
          </a:prstGeom>
          <a:solidFill>
            <a:srgbClr val="E6F0F5"/>
          </a:solidFill>
        </p:spPr>
        <p:txBody>
          <a:bodyPr wrap="square" numCol="1" rtlCol="0">
            <a:noAutofit/>
          </a:bodyPr>
          <a:lstStyle/>
          <a:p>
            <a:pPr algn="l" defTabSz="180000"/>
            <a:r>
              <a:rPr lang="en-CA" sz="1600" b="0" i="0" u="none" strike="noStrike" baseline="0" dirty="0">
                <a:solidFill>
                  <a:srgbClr val="000000"/>
                </a:solidFill>
                <a:latin typeface="Calibri" panose="020F0502020204030204" pitchFamily="34" charset="0"/>
                <a:cs typeface="Calibri" panose="020F0502020204030204" pitchFamily="34" charset="0"/>
              </a:rPr>
              <a:t>&lt;/</a:t>
            </a:r>
            <a:r>
              <a:rPr lang="en-CA" sz="1600" b="0" i="0" u="none" strike="noStrike" baseline="0" dirty="0">
                <a:solidFill>
                  <a:schemeClr val="tx1"/>
                </a:solidFill>
                <a:latin typeface="Calibri" panose="020F0502020204030204" pitchFamily="34" charset="0"/>
                <a:cs typeface="Calibri" panose="020F0502020204030204" pitchFamily="34" charset="0"/>
              </a:rPr>
              <a:t>div&gt;</a:t>
            </a:r>
            <a:r>
              <a:rPr lang="en-CA" sz="1600" b="0" i="1" u="none" strike="noStrike" baseline="0" dirty="0">
                <a:solidFill>
                  <a:schemeClr val="tx1"/>
                </a:solidFill>
                <a:latin typeface="Calibri" panose="020F0502020204030204" pitchFamily="34" charset="0"/>
                <a:cs typeface="Calibri" panose="020F0502020204030204" pitchFamily="34" charset="0"/>
              </a:rPr>
              <a:t>&lt;!-- #main .wrapper --&gt;</a:t>
            </a:r>
          </a:p>
          <a:p>
            <a:pPr algn="l" defTabSz="180000"/>
            <a:r>
              <a:rPr lang="en-CA" sz="1600" b="0" i="0" u="none" strike="noStrike" baseline="0" dirty="0">
                <a:solidFill>
                  <a:schemeClr val="tx1"/>
                </a:solidFill>
                <a:latin typeface="Calibri" panose="020F0502020204030204" pitchFamily="34" charset="0"/>
                <a:cs typeface="Calibri" panose="020F0502020204030204" pitchFamily="34" charset="0"/>
              </a:rPr>
              <a:t>	&lt;footer id="colophon" role</a:t>
            </a:r>
            <a:r>
              <a:rPr lang="en-CA" sz="1600" b="0" i="0" u="none" strike="noStrike" baseline="0" dirty="0">
                <a:solidFill>
                  <a:srgbClr val="000000"/>
                </a:solidFill>
                <a:latin typeface="Calibri" panose="020F0502020204030204" pitchFamily="34" charset="0"/>
                <a:cs typeface="Calibri" panose="020F0502020204030204" pitchFamily="34" charset="0"/>
              </a:rPr>
              <a:t>="</a:t>
            </a:r>
            <a:r>
              <a:rPr lang="en-CA" sz="1600" b="0" i="0" u="none" strike="noStrike" baseline="0" dirty="0" err="1">
                <a:solidFill>
                  <a:srgbClr val="000000"/>
                </a:solidFill>
                <a:latin typeface="Calibri" panose="020F0502020204030204" pitchFamily="34" charset="0"/>
                <a:cs typeface="Calibri" panose="020F0502020204030204" pitchFamily="34" charset="0"/>
              </a:rPr>
              <a:t>contentinfo</a:t>
            </a:r>
            <a:r>
              <a:rPr lang="en-CA" sz="1600" b="0" i="0" u="none" strike="noStrike" baseline="0" dirty="0">
                <a:solidFill>
                  <a:srgbClr val="000000"/>
                </a:solidFill>
                <a:latin typeface="Calibri" panose="020F0502020204030204" pitchFamily="34" charset="0"/>
                <a:cs typeface="Calibri" panose="020F0502020204030204" pitchFamily="34" charset="0"/>
              </a:rPr>
              <a:t>"&gt;</a:t>
            </a:r>
          </a:p>
          <a:p>
            <a:pPr algn="l" defTabSz="180000"/>
            <a:r>
              <a:rPr lang="en-CA" sz="1600" b="0" i="0" u="none" strike="noStrike" baseline="0" dirty="0">
                <a:solidFill>
                  <a:srgbClr val="000000"/>
                </a:solidFill>
                <a:latin typeface="Calibri" panose="020F0502020204030204" pitchFamily="34" charset="0"/>
                <a:cs typeface="Calibri" panose="020F0502020204030204" pitchFamily="34" charset="0"/>
              </a:rPr>
              <a:t>		&lt;div class="site-info"&gt;</a:t>
            </a:r>
          </a:p>
          <a:p>
            <a:pPr algn="l" defTabSz="180000"/>
            <a:r>
              <a:rPr lang="en-US" sz="1600" b="0" i="0" u="none" strike="noStrike" baseline="0" dirty="0">
                <a:solidFill>
                  <a:srgbClr val="9A0000"/>
                </a:solidFill>
                <a:latin typeface="Calibri" panose="020F0502020204030204" pitchFamily="34" charset="0"/>
                <a:cs typeface="Calibri" panose="020F0502020204030204" pitchFamily="34" charset="0"/>
              </a:rPr>
              <a:t>			&lt;a 								</a:t>
            </a:r>
            <a:r>
              <a:rPr lang="en-US" sz="1600" b="0" i="0" u="none" strike="noStrike" baseline="0" dirty="0" err="1">
                <a:solidFill>
                  <a:srgbClr val="9A0000"/>
                </a:solidFill>
                <a:latin typeface="Calibri" panose="020F0502020204030204" pitchFamily="34" charset="0"/>
                <a:cs typeface="Calibri" panose="020F0502020204030204" pitchFamily="34" charset="0"/>
              </a:rPr>
              <a:t>href</a:t>
            </a:r>
            <a:r>
              <a:rPr lang="en-US" sz="1600" b="0" i="0" u="none" strike="noStrike" baseline="0" dirty="0">
                <a:solidFill>
                  <a:srgbClr val="9A0000"/>
                </a:solidFill>
                <a:latin typeface="Calibri" panose="020F0502020204030204" pitchFamily="34" charset="0"/>
                <a:cs typeface="Calibri" panose="020F0502020204030204" pitchFamily="34" charset="0"/>
              </a:rPr>
              <a:t>='http://funwebdev.com’&gt;</a:t>
            </a:r>
          </a:p>
          <a:p>
            <a:pPr algn="l" defTabSz="180000"/>
            <a:r>
              <a:rPr lang="en-US" sz="1600" dirty="0">
                <a:solidFill>
                  <a:srgbClr val="9A0000"/>
                </a:solidFill>
                <a:latin typeface="Calibri" panose="020F0502020204030204" pitchFamily="34" charset="0"/>
                <a:cs typeface="Calibri" panose="020F0502020204030204" pitchFamily="34" charset="0"/>
              </a:rPr>
              <a:t>			</a:t>
            </a:r>
            <a:r>
              <a:rPr lang="en-US" sz="1600" b="0" i="0" u="none" strike="noStrike" baseline="0" dirty="0">
                <a:solidFill>
                  <a:srgbClr val="9A0000"/>
                </a:solidFill>
                <a:latin typeface="Calibri" panose="020F0502020204030204" pitchFamily="34" charset="0"/>
                <a:cs typeface="Calibri" panose="020F0502020204030204" pitchFamily="34" charset="0"/>
              </a:rPr>
              <a:t>Supported by Fun Web Dev&lt;/a&gt;</a:t>
            </a:r>
          </a:p>
          <a:p>
            <a:pPr algn="l" defTabSz="180000"/>
            <a:r>
              <a:rPr lang="en-CA" sz="1600" b="0" i="0" u="none" strike="noStrike" baseline="0" dirty="0">
                <a:solidFill>
                  <a:srgbClr val="000000"/>
                </a:solidFill>
                <a:latin typeface="Calibri" panose="020F0502020204030204" pitchFamily="34" charset="0"/>
                <a:cs typeface="Calibri" panose="020F0502020204030204" pitchFamily="34" charset="0"/>
              </a:rPr>
              <a:t>		&lt;/</a:t>
            </a:r>
            <a:r>
              <a:rPr lang="en-CA" sz="1600" b="0" i="0" u="none" strike="noStrike" baseline="0" dirty="0">
                <a:solidFill>
                  <a:schemeClr val="tx1"/>
                </a:solidFill>
                <a:latin typeface="Calibri" panose="020F0502020204030204" pitchFamily="34" charset="0"/>
                <a:cs typeface="Calibri" panose="020F0502020204030204" pitchFamily="34" charset="0"/>
              </a:rPr>
              <a:t>div&gt;</a:t>
            </a:r>
            <a:r>
              <a:rPr lang="en-CA" sz="1600" b="0" i="1" u="none" strike="noStrike" baseline="0" dirty="0">
                <a:solidFill>
                  <a:schemeClr val="tx1"/>
                </a:solidFill>
                <a:latin typeface="Calibri" panose="020F0502020204030204" pitchFamily="34" charset="0"/>
                <a:cs typeface="Calibri" panose="020F0502020204030204" pitchFamily="34" charset="0"/>
              </a:rPr>
              <a:t>&lt;!-- .site-info --&gt;</a:t>
            </a:r>
          </a:p>
          <a:p>
            <a:pPr algn="l" defTabSz="180000"/>
            <a:r>
              <a:rPr lang="en-CA" sz="1600" b="0" i="0" u="none" strike="noStrike" baseline="0" dirty="0">
                <a:solidFill>
                  <a:schemeClr val="tx1"/>
                </a:solidFill>
                <a:latin typeface="Calibri" panose="020F0502020204030204" pitchFamily="34" charset="0"/>
                <a:cs typeface="Calibri" panose="020F0502020204030204" pitchFamily="34" charset="0"/>
              </a:rPr>
              <a:t>	&lt;/footer&gt;</a:t>
            </a:r>
            <a:r>
              <a:rPr lang="en-CA" sz="1600" b="0" i="1" u="none" strike="noStrike" baseline="0" dirty="0">
                <a:solidFill>
                  <a:schemeClr val="tx1"/>
                </a:solidFill>
                <a:latin typeface="Calibri" panose="020F0502020204030204" pitchFamily="34" charset="0"/>
                <a:cs typeface="Calibri" panose="020F0502020204030204" pitchFamily="34" charset="0"/>
              </a:rPr>
              <a:t>&lt;!-- #colophon --&gt;</a:t>
            </a:r>
          </a:p>
          <a:p>
            <a:pPr algn="l" defTabSz="180000"/>
            <a:r>
              <a:rPr lang="en-CA" sz="1600" b="0" i="0" u="none" strike="noStrike" baseline="0" dirty="0">
                <a:solidFill>
                  <a:schemeClr val="tx1"/>
                </a:solidFill>
                <a:latin typeface="Calibri" panose="020F0502020204030204" pitchFamily="34" charset="0"/>
                <a:cs typeface="Calibri" panose="020F0502020204030204" pitchFamily="34" charset="0"/>
              </a:rPr>
              <a:t>&lt;/div&gt;</a:t>
            </a:r>
            <a:r>
              <a:rPr lang="en-CA" sz="1600" b="0" i="1" u="none" strike="noStrike" baseline="0" dirty="0">
                <a:solidFill>
                  <a:schemeClr val="tx1"/>
                </a:solidFill>
                <a:latin typeface="Calibri" panose="020F0502020204030204" pitchFamily="34" charset="0"/>
                <a:cs typeface="Calibri" panose="020F0502020204030204" pitchFamily="34" charset="0"/>
              </a:rPr>
              <a:t>&lt;!-- #page --&gt;</a:t>
            </a:r>
          </a:p>
          <a:p>
            <a:pPr algn="l" defTabSz="180000"/>
            <a:r>
              <a:rPr lang="en-CA" sz="1600" b="0" i="0" u="none" strike="noStrike" baseline="0" dirty="0">
                <a:solidFill>
                  <a:schemeClr val="tx1"/>
                </a:solidFill>
                <a:latin typeface="Calibri" panose="020F0502020204030204" pitchFamily="34" charset="0"/>
                <a:cs typeface="Calibri" panose="020F0502020204030204" pitchFamily="34" charset="0"/>
              </a:rPr>
              <a:t>&lt;?php </a:t>
            </a:r>
            <a:r>
              <a:rPr lang="en-CA" sz="1600" b="0" i="0" u="none" strike="noStrike" baseline="0" dirty="0" err="1">
                <a:solidFill>
                  <a:schemeClr val="tx1"/>
                </a:solidFill>
                <a:latin typeface="Calibri" panose="020F0502020204030204" pitchFamily="34" charset="0"/>
                <a:cs typeface="Calibri" panose="020F0502020204030204" pitchFamily="34" charset="0"/>
              </a:rPr>
              <a:t>wp_footer</a:t>
            </a:r>
            <a:r>
              <a:rPr lang="en-CA" sz="1600" b="0" i="0" u="none" strike="noStrike" baseline="0" dirty="0">
                <a:solidFill>
                  <a:schemeClr val="tx1"/>
                </a:solidFill>
                <a:latin typeface="Calibri" panose="020F0502020204030204" pitchFamily="34" charset="0"/>
                <a:cs typeface="Calibri" panose="020F0502020204030204" pitchFamily="34" charset="0"/>
              </a:rPr>
              <a:t>(); </a:t>
            </a:r>
            <a:r>
              <a:rPr lang="en-CA" sz="1600" b="0" i="0" u="none" strike="noStrike" baseline="0" dirty="0">
                <a:solidFill>
                  <a:srgbClr val="000000"/>
                </a:solidFill>
                <a:latin typeface="Calibri" panose="020F0502020204030204" pitchFamily="34" charset="0"/>
                <a:cs typeface="Calibri" panose="020F0502020204030204" pitchFamily="34" charset="0"/>
              </a:rPr>
              <a:t>?&gt;</a:t>
            </a:r>
          </a:p>
          <a:p>
            <a:pPr algn="l" defTabSz="180000"/>
            <a:r>
              <a:rPr lang="en-CA" sz="1600" b="0" i="0" u="none" strike="noStrike" baseline="0" dirty="0">
                <a:solidFill>
                  <a:srgbClr val="000000"/>
                </a:solidFill>
                <a:latin typeface="Calibri" panose="020F0502020204030204" pitchFamily="34" charset="0"/>
                <a:cs typeface="Calibri" panose="020F0502020204030204" pitchFamily="34" charset="0"/>
              </a:rPr>
              <a:t>&lt;/body&gt;</a:t>
            </a:r>
          </a:p>
          <a:p>
            <a:pPr algn="l" defTabSz="180000"/>
            <a:r>
              <a:rPr lang="en-CA" sz="1600" b="0" i="0" u="none" strike="noStrike" baseline="0" dirty="0">
                <a:solidFill>
                  <a:srgbClr val="000000"/>
                </a:solidFill>
                <a:latin typeface="Calibri" panose="020F0502020204030204" pitchFamily="34" charset="0"/>
                <a:cs typeface="Calibri" panose="020F0502020204030204" pitchFamily="34" charset="0"/>
              </a:rPr>
              <a:t>&lt;/html&gt;</a:t>
            </a:r>
            <a:endParaRPr lang="en-CA" sz="100" b="0" i="0" u="none" strike="noStrike" baseline="0" dirty="0">
              <a:solidFill>
                <a:schemeClr val="tx1"/>
              </a:solidFill>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29CAC9AD-69DC-465B-9DED-8324779858CA}"/>
              </a:ext>
            </a:extLst>
          </p:cNvPr>
          <p:cNvSpPr txBox="1"/>
          <p:nvPr/>
        </p:nvSpPr>
        <p:spPr>
          <a:xfrm>
            <a:off x="4720855" y="4198342"/>
            <a:ext cx="3965944" cy="461665"/>
          </a:xfrm>
          <a:prstGeom prst="rect">
            <a:avLst/>
          </a:prstGeom>
          <a:noFill/>
        </p:spPr>
        <p:txBody>
          <a:bodyPr wrap="square" rtlCol="0">
            <a:spAutoFit/>
          </a:bodyPr>
          <a:lstStyle/>
          <a:p>
            <a:r>
              <a:rPr lang="en-US" sz="1200" b="1" i="0" u="none" strike="noStrike" baseline="0" dirty="0">
                <a:solidFill>
                  <a:srgbClr val="009A9A"/>
                </a:solidFill>
                <a:latin typeface="+mj-lt"/>
              </a:rPr>
              <a:t>LISTING 18.17 </a:t>
            </a:r>
            <a:r>
              <a:rPr lang="en-US" sz="1200" b="0" i="0" u="none" strike="noStrike" baseline="0" dirty="0">
                <a:solidFill>
                  <a:srgbClr val="000000"/>
                </a:solidFill>
                <a:latin typeface="+mj-lt"/>
              </a:rPr>
              <a:t>A sample </a:t>
            </a:r>
            <a:r>
              <a:rPr lang="en-US" sz="1200" b="0" i="0" u="none" strike="noStrike" baseline="0" dirty="0" err="1">
                <a:solidFill>
                  <a:srgbClr val="000000"/>
                </a:solidFill>
                <a:latin typeface="+mj-lt"/>
              </a:rPr>
              <a:t>footer.php</a:t>
            </a:r>
            <a:r>
              <a:rPr lang="en-US" sz="1200" b="0" i="0" u="none" strike="noStrike" baseline="0" dirty="0">
                <a:solidFill>
                  <a:srgbClr val="000000"/>
                </a:solidFill>
                <a:latin typeface="+mj-lt"/>
              </a:rPr>
              <a:t> template file with the change from the original in red</a:t>
            </a:r>
            <a:endParaRPr lang="en-CA" sz="1200" dirty="0">
              <a:latin typeface="+mj-lt"/>
            </a:endParaRPr>
          </a:p>
        </p:txBody>
      </p:sp>
    </p:spTree>
    <p:extLst>
      <p:ext uri="{BB962C8B-B14F-4D97-AF65-F5344CB8AC3E}">
        <p14:creationId xmlns:p14="http://schemas.microsoft.com/office/powerpoint/2010/main" val="24313860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0BC68-FF17-4D35-8959-CBE5F35DE1A3}"/>
              </a:ext>
            </a:extLst>
          </p:cNvPr>
          <p:cNvSpPr>
            <a:spLocks noGrp="1"/>
          </p:cNvSpPr>
          <p:nvPr>
            <p:ph type="title"/>
          </p:nvPr>
        </p:nvSpPr>
        <p:spPr/>
        <p:txBody>
          <a:bodyPr/>
          <a:lstStyle/>
          <a:p>
            <a:r>
              <a:rPr lang="en-CA" dirty="0"/>
              <a:t>Web Advertising Fundamentals</a:t>
            </a:r>
          </a:p>
        </p:txBody>
      </p:sp>
      <p:sp>
        <p:nvSpPr>
          <p:cNvPr id="3" name="Text Placeholder 2">
            <a:extLst>
              <a:ext uri="{FF2B5EF4-FFF2-40B4-BE49-F238E27FC236}">
                <a16:creationId xmlns:a16="http://schemas.microsoft.com/office/drawing/2014/main" id="{B9113C1C-7C5E-49EE-A6AD-E4046493D15E}"/>
              </a:ext>
            </a:extLst>
          </p:cNvPr>
          <p:cNvSpPr>
            <a:spLocks noGrp="1"/>
          </p:cNvSpPr>
          <p:nvPr>
            <p:ph type="body" idx="1"/>
          </p:nvPr>
        </p:nvSpPr>
        <p:spPr>
          <a:xfrm>
            <a:off x="457201" y="1081088"/>
            <a:ext cx="3992758" cy="3532476"/>
          </a:xfrm>
        </p:spPr>
        <p:txBody>
          <a:bodyPr/>
          <a:lstStyle/>
          <a:p>
            <a:pPr marL="114300" indent="0" algn="l">
              <a:buNone/>
            </a:pPr>
            <a:r>
              <a:rPr lang="en-US" b="0" i="0" u="none" baseline="0" dirty="0">
                <a:latin typeface="+mj-lt"/>
              </a:rPr>
              <a:t>A website can become worth millions of dollars, and many of those millions of valuation are derived from </a:t>
            </a:r>
            <a:r>
              <a:rPr lang="en-US" i="0" u="none" baseline="0" dirty="0">
                <a:latin typeface="+mj-lt"/>
              </a:rPr>
              <a:t>projected</a:t>
            </a:r>
            <a:r>
              <a:rPr lang="en-US" b="0" i="0" u="none" baseline="0" dirty="0">
                <a:latin typeface="+mj-lt"/>
              </a:rPr>
              <a:t> advertising revenues.</a:t>
            </a:r>
          </a:p>
          <a:p>
            <a:r>
              <a:rPr lang="en-US" b="0" i="0" u="none" strike="noStrike" baseline="0" dirty="0">
                <a:latin typeface="+mj-lt"/>
              </a:rPr>
              <a:t>The vast majority of advertising is done through </a:t>
            </a:r>
            <a:r>
              <a:rPr lang="en-US" b="1" i="0" u="none" strike="noStrike" baseline="0" dirty="0">
                <a:latin typeface="+mj-lt"/>
              </a:rPr>
              <a:t>advertising networks</a:t>
            </a:r>
            <a:r>
              <a:rPr lang="en-US" b="0" i="0" u="none" strike="noStrike" baseline="0" dirty="0">
                <a:latin typeface="+mj-lt"/>
              </a:rPr>
              <a:t>.</a:t>
            </a:r>
          </a:p>
          <a:p>
            <a:pPr algn="l"/>
            <a:r>
              <a:rPr lang="en-US" b="0" i="0" u="none" strike="noStrike" baseline="0" dirty="0">
                <a:latin typeface="+mj-lt"/>
              </a:rPr>
              <a:t>The actual advertisements are normally a little piece of JavaScript to embed on your </a:t>
            </a:r>
            <a:r>
              <a:rPr lang="en-CA" b="0" i="0" u="none" strike="noStrike" baseline="0" dirty="0">
                <a:latin typeface="+mj-lt"/>
              </a:rPr>
              <a:t>page.</a:t>
            </a:r>
            <a:endParaRPr lang="en-CA" sz="1400" dirty="0">
              <a:latin typeface="+mj-lt"/>
            </a:endParaRPr>
          </a:p>
        </p:txBody>
      </p:sp>
      <p:pic>
        <p:nvPicPr>
          <p:cNvPr id="5" name="Picture 4" descr="FIGURE 18.39 Relationship between the parties in web advertising">
            <a:extLst>
              <a:ext uri="{FF2B5EF4-FFF2-40B4-BE49-F238E27FC236}">
                <a16:creationId xmlns:a16="http://schemas.microsoft.com/office/drawing/2014/main" id="{6FCBF7D8-ED66-4F11-B30C-0F9104D99777}"/>
              </a:ext>
            </a:extLst>
          </p:cNvPr>
          <p:cNvPicPr>
            <a:picLocks noChangeAspect="1"/>
          </p:cNvPicPr>
          <p:nvPr/>
        </p:nvPicPr>
        <p:blipFill>
          <a:blip r:embed="rId2"/>
          <a:stretch>
            <a:fillRect/>
          </a:stretch>
        </p:blipFill>
        <p:spPr>
          <a:xfrm>
            <a:off x="4572000" y="1827422"/>
            <a:ext cx="3992757" cy="2039807"/>
          </a:xfrm>
          <a:prstGeom prst="rect">
            <a:avLst/>
          </a:prstGeom>
        </p:spPr>
      </p:pic>
    </p:spTree>
    <p:extLst>
      <p:ext uri="{BB962C8B-B14F-4D97-AF65-F5344CB8AC3E}">
        <p14:creationId xmlns:p14="http://schemas.microsoft.com/office/powerpoint/2010/main" val="4807989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1ADCF-499B-4A10-8358-0726413E69B5}"/>
              </a:ext>
            </a:extLst>
          </p:cNvPr>
          <p:cNvSpPr>
            <a:spLocks noGrp="1"/>
          </p:cNvSpPr>
          <p:nvPr>
            <p:ph type="title"/>
          </p:nvPr>
        </p:nvSpPr>
        <p:spPr/>
        <p:txBody>
          <a:bodyPr/>
          <a:lstStyle/>
          <a:p>
            <a:r>
              <a:rPr lang="en-CA" dirty="0"/>
              <a:t>Ad Types</a:t>
            </a:r>
          </a:p>
        </p:txBody>
      </p:sp>
      <p:sp>
        <p:nvSpPr>
          <p:cNvPr id="3" name="Text Placeholder 2">
            <a:extLst>
              <a:ext uri="{FF2B5EF4-FFF2-40B4-BE49-F238E27FC236}">
                <a16:creationId xmlns:a16="http://schemas.microsoft.com/office/drawing/2014/main" id="{B75F5A1E-6AE0-42A7-B50D-3DB47F14D5E0}"/>
              </a:ext>
            </a:extLst>
          </p:cNvPr>
          <p:cNvSpPr>
            <a:spLocks noGrp="1"/>
          </p:cNvSpPr>
          <p:nvPr>
            <p:ph type="body" idx="1"/>
          </p:nvPr>
        </p:nvSpPr>
        <p:spPr/>
        <p:txBody>
          <a:bodyPr/>
          <a:lstStyle/>
          <a:p>
            <a:pPr algn="l"/>
            <a:r>
              <a:rPr lang="en-US" sz="1800" b="0" i="0" u="none" strike="noStrike" baseline="0" dirty="0">
                <a:solidFill>
                  <a:srgbClr val="000000"/>
                </a:solidFill>
                <a:latin typeface="+mj-lt"/>
              </a:rPr>
              <a:t>There are many types of web advertisement that go beyond the basics such as the dreaded pop-up and the popular </a:t>
            </a:r>
            <a:r>
              <a:rPr lang="en-US" sz="1800" b="1" i="0" u="none" strike="noStrike" baseline="0" dirty="0">
                <a:solidFill>
                  <a:srgbClr val="009A9A"/>
                </a:solidFill>
                <a:latin typeface="+mj-lt"/>
              </a:rPr>
              <a:t>interstitial ad </a:t>
            </a:r>
            <a:r>
              <a:rPr lang="en-US" sz="1800" b="0" i="0" u="none" strike="noStrike" baseline="0" dirty="0">
                <a:solidFill>
                  <a:srgbClr val="000000"/>
                </a:solidFill>
                <a:latin typeface="+mj-lt"/>
              </a:rPr>
              <a:t>(where you must see the ad before proceeding to content). </a:t>
            </a:r>
          </a:p>
          <a:p>
            <a:pPr algn="l"/>
            <a:r>
              <a:rPr lang="en-US" sz="1800" b="1" i="0" u="none" strike="noStrike" baseline="0" dirty="0">
                <a:solidFill>
                  <a:srgbClr val="009A9A"/>
                </a:solidFill>
                <a:latin typeface="+mj-lt"/>
              </a:rPr>
              <a:t>Graphic ads </a:t>
            </a:r>
            <a:r>
              <a:rPr lang="en-US" sz="1800" b="0" i="0" u="none" strike="noStrike" baseline="0" dirty="0">
                <a:solidFill>
                  <a:srgbClr val="000000"/>
                </a:solidFill>
                <a:latin typeface="+mj-lt"/>
              </a:rPr>
              <a:t>are the ones that serve a static image to the web browser. The image might contain text and graphics, enticing the user to click the ad, which </a:t>
            </a:r>
            <a:r>
              <a:rPr lang="en-US" sz="1800" b="0" i="0" u="none" strike="noStrike" baseline="0" dirty="0" err="1">
                <a:solidFill>
                  <a:srgbClr val="000000"/>
                </a:solidFill>
                <a:latin typeface="+mj-lt"/>
              </a:rPr>
              <a:t>willdirect</a:t>
            </a:r>
            <a:r>
              <a:rPr lang="en-US" sz="1800" b="0" i="0" u="none" strike="noStrike" baseline="0" dirty="0">
                <a:solidFill>
                  <a:srgbClr val="000000"/>
                </a:solidFill>
                <a:latin typeface="+mj-lt"/>
              </a:rPr>
              <a:t> them to a URL.</a:t>
            </a:r>
          </a:p>
          <a:p>
            <a:pPr algn="l"/>
            <a:r>
              <a:rPr lang="en-US" sz="1800" b="1" i="0" u="none" strike="noStrike" baseline="0" dirty="0">
                <a:solidFill>
                  <a:srgbClr val="009A9A"/>
                </a:solidFill>
                <a:latin typeface="+mj-lt"/>
              </a:rPr>
              <a:t>Text ads </a:t>
            </a:r>
            <a:r>
              <a:rPr lang="en-US" sz="1800" b="0" i="0" u="none" strike="noStrike" baseline="0" dirty="0">
                <a:solidFill>
                  <a:srgbClr val="000000"/>
                </a:solidFill>
                <a:latin typeface="+mj-lt"/>
              </a:rPr>
              <a:t>are low bandwidth, since they are entirely text-based. </a:t>
            </a:r>
            <a:r>
              <a:rPr lang="en-CA" sz="1800" b="0" i="0" u="none" strike="noStrike" baseline="0" dirty="0">
                <a:latin typeface="+mj-lt"/>
              </a:rPr>
              <a:t>Like graphic ads, </a:t>
            </a:r>
            <a:r>
              <a:rPr lang="en-US" sz="1800" b="0" i="0" u="none" strike="noStrike" baseline="0" dirty="0">
                <a:latin typeface="+mj-lt"/>
              </a:rPr>
              <a:t>they too encourage the user to click and be directed to a destination URL.</a:t>
            </a:r>
          </a:p>
          <a:p>
            <a:pPr algn="l"/>
            <a:r>
              <a:rPr lang="en-US" sz="1800" b="1" i="0" u="none" strike="noStrike" baseline="0" dirty="0">
                <a:solidFill>
                  <a:srgbClr val="009A9A"/>
                </a:solidFill>
                <a:latin typeface="+mj-lt"/>
              </a:rPr>
              <a:t>Dynamic ads </a:t>
            </a:r>
            <a:r>
              <a:rPr lang="en-US" sz="1800" b="0" i="0" u="none" strike="noStrike" baseline="0" dirty="0">
                <a:solidFill>
                  <a:srgbClr val="000000"/>
                </a:solidFill>
                <a:latin typeface="+mj-lt"/>
              </a:rPr>
              <a:t>are graphic ads with additional moving parts.</a:t>
            </a:r>
            <a:endParaRPr lang="en-CA" dirty="0">
              <a:latin typeface="+mj-lt"/>
            </a:endParaRPr>
          </a:p>
        </p:txBody>
      </p:sp>
    </p:spTree>
    <p:extLst>
      <p:ext uri="{BB962C8B-B14F-4D97-AF65-F5344CB8AC3E}">
        <p14:creationId xmlns:p14="http://schemas.microsoft.com/office/powerpoint/2010/main" val="25448205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05990-D2D4-4B4A-8AFF-8EBED6BD719C}"/>
              </a:ext>
            </a:extLst>
          </p:cNvPr>
          <p:cNvSpPr>
            <a:spLocks noGrp="1"/>
          </p:cNvSpPr>
          <p:nvPr>
            <p:ph type="title"/>
          </p:nvPr>
        </p:nvSpPr>
        <p:spPr/>
        <p:txBody>
          <a:bodyPr/>
          <a:lstStyle/>
          <a:p>
            <a:r>
              <a:rPr lang="en-CA" dirty="0"/>
              <a:t>Web Advertising Commodities</a:t>
            </a:r>
          </a:p>
        </p:txBody>
      </p:sp>
      <p:sp>
        <p:nvSpPr>
          <p:cNvPr id="3" name="Text Placeholder 2">
            <a:extLst>
              <a:ext uri="{FF2B5EF4-FFF2-40B4-BE49-F238E27FC236}">
                <a16:creationId xmlns:a16="http://schemas.microsoft.com/office/drawing/2014/main" id="{6D406471-94D3-436F-87F7-7C1A024370C1}"/>
              </a:ext>
            </a:extLst>
          </p:cNvPr>
          <p:cNvSpPr>
            <a:spLocks noGrp="1"/>
          </p:cNvSpPr>
          <p:nvPr>
            <p:ph type="body" idx="1"/>
          </p:nvPr>
        </p:nvSpPr>
        <p:spPr/>
        <p:txBody>
          <a:bodyPr/>
          <a:lstStyle/>
          <a:p>
            <a:pPr algn="l"/>
            <a:r>
              <a:rPr lang="en-US" sz="1800" b="0" i="0" u="none" strike="noStrike" baseline="0" dirty="0">
                <a:solidFill>
                  <a:srgbClr val="000000"/>
                </a:solidFill>
                <a:latin typeface="+mj-lt"/>
              </a:rPr>
              <a:t>An </a:t>
            </a:r>
            <a:r>
              <a:rPr lang="en-US" sz="1800" b="1" i="0" u="none" strike="noStrike" baseline="0" dirty="0">
                <a:solidFill>
                  <a:srgbClr val="009A9A"/>
                </a:solidFill>
                <a:latin typeface="+mj-lt"/>
              </a:rPr>
              <a:t>Ad View </a:t>
            </a:r>
            <a:r>
              <a:rPr lang="en-US" sz="1800" b="0" i="0" u="none" strike="noStrike" baseline="0" dirty="0">
                <a:solidFill>
                  <a:srgbClr val="000000"/>
                </a:solidFill>
                <a:latin typeface="+mj-lt"/>
              </a:rPr>
              <a:t>(or </a:t>
            </a:r>
            <a:r>
              <a:rPr lang="en-US" sz="1800" b="0" i="1" u="none" strike="noStrike" baseline="0" dirty="0">
                <a:solidFill>
                  <a:srgbClr val="000000"/>
                </a:solidFill>
                <a:latin typeface="+mj-lt"/>
              </a:rPr>
              <a:t>impression</a:t>
            </a:r>
            <a:r>
              <a:rPr lang="en-US" sz="1800" b="0" i="0" u="none" strike="noStrike" baseline="0" dirty="0">
                <a:solidFill>
                  <a:srgbClr val="000000"/>
                </a:solidFill>
                <a:latin typeface="+mj-lt"/>
              </a:rPr>
              <a:t>) is a single viewing of an advertisement by a surfer. It is based on one loading of the page and although there may be multiple ads in the page, an impression is counted for each one.</a:t>
            </a:r>
          </a:p>
          <a:p>
            <a:pPr algn="l"/>
            <a:r>
              <a:rPr lang="en-US" sz="1800" b="0" i="0" u="none" strike="noStrike" baseline="0" dirty="0">
                <a:solidFill>
                  <a:srgbClr val="000000"/>
                </a:solidFill>
                <a:latin typeface="+mj-lt"/>
              </a:rPr>
              <a:t>An </a:t>
            </a:r>
            <a:r>
              <a:rPr lang="en-US" sz="1800" b="1" i="0" u="none" strike="noStrike" baseline="0" dirty="0">
                <a:solidFill>
                  <a:srgbClr val="009A9A"/>
                </a:solidFill>
                <a:latin typeface="+mj-lt"/>
              </a:rPr>
              <a:t>Ad Click </a:t>
            </a:r>
            <a:r>
              <a:rPr lang="en-US" sz="1800" b="0" i="0" u="none" strike="noStrike" baseline="0" dirty="0">
                <a:solidFill>
                  <a:srgbClr val="000000"/>
                </a:solidFill>
                <a:latin typeface="+mj-lt"/>
              </a:rPr>
              <a:t>is an actual action by a surfer to go and check out the URL associated </a:t>
            </a:r>
            <a:r>
              <a:rPr lang="en-CA" sz="1800" b="0" i="0" u="none" strike="noStrike" baseline="0" dirty="0">
                <a:solidFill>
                  <a:srgbClr val="000000"/>
                </a:solidFill>
                <a:latin typeface="+mj-lt"/>
              </a:rPr>
              <a:t>with an ad.</a:t>
            </a:r>
          </a:p>
          <a:p>
            <a:pPr algn="l"/>
            <a:r>
              <a:rPr lang="en-US" sz="1800" b="0" i="0" u="none" strike="noStrike" baseline="0" dirty="0">
                <a:solidFill>
                  <a:srgbClr val="000000"/>
                </a:solidFill>
                <a:latin typeface="+mj-lt"/>
              </a:rPr>
              <a:t>An </a:t>
            </a:r>
            <a:r>
              <a:rPr lang="en-US" sz="1800" b="1" i="0" u="none" strike="noStrike" baseline="0" dirty="0">
                <a:solidFill>
                  <a:srgbClr val="009A9A"/>
                </a:solidFill>
                <a:latin typeface="+mj-lt"/>
              </a:rPr>
              <a:t>Ad Action </a:t>
            </a:r>
            <a:r>
              <a:rPr lang="en-US" sz="1800" b="0" i="0" u="none" strike="noStrike" baseline="0" dirty="0">
                <a:solidFill>
                  <a:srgbClr val="000000"/>
                </a:solidFill>
                <a:latin typeface="+mj-lt"/>
              </a:rPr>
              <a:t>is when the click on the ad results in a desired action on the advertiser’s page. Advertisers may pay out, based on a successful account registration, survey completion, or product purchase, to name but a few.</a:t>
            </a:r>
            <a:endParaRPr lang="en-CA" dirty="0">
              <a:latin typeface="+mj-lt"/>
            </a:endParaRPr>
          </a:p>
        </p:txBody>
      </p:sp>
    </p:spTree>
    <p:extLst>
      <p:ext uri="{BB962C8B-B14F-4D97-AF65-F5344CB8AC3E}">
        <p14:creationId xmlns:p14="http://schemas.microsoft.com/office/powerpoint/2010/main" val="106823260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7D97D-BF37-4E39-8D89-3F83B473D61E}"/>
              </a:ext>
            </a:extLst>
          </p:cNvPr>
          <p:cNvSpPr>
            <a:spLocks noGrp="1"/>
          </p:cNvSpPr>
          <p:nvPr>
            <p:ph type="title"/>
          </p:nvPr>
        </p:nvSpPr>
        <p:spPr/>
        <p:txBody>
          <a:bodyPr/>
          <a:lstStyle/>
          <a:p>
            <a:r>
              <a:rPr lang="en-CA" dirty="0"/>
              <a:t>Web Commodity Markets</a:t>
            </a:r>
          </a:p>
        </p:txBody>
      </p:sp>
      <p:sp>
        <p:nvSpPr>
          <p:cNvPr id="3" name="Text Placeholder 2">
            <a:extLst>
              <a:ext uri="{FF2B5EF4-FFF2-40B4-BE49-F238E27FC236}">
                <a16:creationId xmlns:a16="http://schemas.microsoft.com/office/drawing/2014/main" id="{8318F91D-B981-4D5D-A96A-E8A74B720879}"/>
              </a:ext>
            </a:extLst>
          </p:cNvPr>
          <p:cNvSpPr>
            <a:spLocks noGrp="1"/>
          </p:cNvSpPr>
          <p:nvPr>
            <p:ph type="body" idx="1"/>
          </p:nvPr>
        </p:nvSpPr>
        <p:spPr/>
        <p:txBody>
          <a:bodyPr/>
          <a:lstStyle/>
          <a:p>
            <a:pPr algn="l"/>
            <a:r>
              <a:rPr lang="en-US" sz="1800" b="0" i="0" u="none" strike="noStrike" baseline="0" dirty="0">
                <a:solidFill>
                  <a:srgbClr val="000000"/>
                </a:solidFill>
                <a:latin typeface="+mj-lt"/>
              </a:rPr>
              <a:t>The </a:t>
            </a:r>
            <a:r>
              <a:rPr lang="en-US" sz="1800" b="1" i="0" u="none" strike="noStrike" baseline="0" dirty="0">
                <a:solidFill>
                  <a:srgbClr val="009A9A"/>
                </a:solidFill>
                <a:latin typeface="+mj-lt"/>
              </a:rPr>
              <a:t>Cost per Click (CPC) </a:t>
            </a:r>
            <a:r>
              <a:rPr lang="en-US" sz="1800" b="0" i="0" u="none" strike="noStrike" baseline="0" dirty="0">
                <a:solidFill>
                  <a:srgbClr val="000000"/>
                </a:solidFill>
                <a:latin typeface="+mj-lt"/>
              </a:rPr>
              <a:t>strategy is to decide how much money a click is worth, regardless of how many times it must be displayed.</a:t>
            </a:r>
          </a:p>
          <a:p>
            <a:pPr algn="l"/>
            <a:r>
              <a:rPr lang="en-US" sz="1800" b="1" i="0" u="none" strike="noStrike" baseline="0" dirty="0">
                <a:solidFill>
                  <a:srgbClr val="009A9A"/>
                </a:solidFill>
                <a:latin typeface="+mj-lt"/>
              </a:rPr>
              <a:t>Cost per Mille (CPM) </a:t>
            </a:r>
            <a:r>
              <a:rPr lang="en-US" sz="1800" b="0" i="0" u="none" strike="noStrike" baseline="0" dirty="0">
                <a:solidFill>
                  <a:srgbClr val="000000"/>
                </a:solidFill>
                <a:latin typeface="+mj-lt"/>
              </a:rPr>
              <a:t>means cost per thousand impressions/views of the ad. Obviously this rate is lower than a CPC rate, since not every impression results in a click. </a:t>
            </a:r>
          </a:p>
          <a:p>
            <a:pPr algn="l"/>
            <a:r>
              <a:rPr lang="en-US" sz="1800" b="0" i="0" u="none" strike="noStrike" baseline="0" dirty="0">
                <a:solidFill>
                  <a:srgbClr val="000000"/>
                </a:solidFill>
                <a:latin typeface="+mj-lt"/>
              </a:rPr>
              <a:t>The </a:t>
            </a:r>
            <a:r>
              <a:rPr lang="en-US" sz="1800" b="1" i="0" u="none" strike="noStrike" baseline="0" dirty="0">
                <a:solidFill>
                  <a:srgbClr val="009A9A"/>
                </a:solidFill>
                <a:latin typeface="+mj-lt"/>
              </a:rPr>
              <a:t>Click-through Rate (CTR) </a:t>
            </a:r>
            <a:r>
              <a:rPr lang="en-US" sz="1800" b="0" i="0" u="none" strike="noStrike" baseline="0" dirty="0">
                <a:solidFill>
                  <a:srgbClr val="000000"/>
                </a:solidFill>
                <a:latin typeface="+mj-lt"/>
              </a:rPr>
              <a:t>is the percentage of views that translate into </a:t>
            </a:r>
            <a:r>
              <a:rPr lang="en-CA" sz="1800" b="0" i="0" u="none" strike="noStrike" baseline="0" dirty="0">
                <a:solidFill>
                  <a:srgbClr val="000000"/>
                </a:solidFill>
                <a:latin typeface="+mj-lt"/>
              </a:rPr>
              <a:t>clicks.</a:t>
            </a:r>
          </a:p>
          <a:p>
            <a:pPr algn="l"/>
            <a:r>
              <a:rPr lang="en-US" sz="1800" b="1" i="0" u="none" strike="noStrike" baseline="0" dirty="0">
                <a:solidFill>
                  <a:srgbClr val="009A9A"/>
                </a:solidFill>
                <a:latin typeface="+mj-lt"/>
              </a:rPr>
              <a:t>Cost per Action (CPA) </a:t>
            </a:r>
            <a:r>
              <a:rPr lang="en-US" sz="1800" b="0" i="0" u="none" strike="noStrike" baseline="0" dirty="0">
                <a:solidFill>
                  <a:srgbClr val="000000"/>
                </a:solidFill>
                <a:latin typeface="+mj-lt"/>
              </a:rPr>
              <a:t>relates the cost of advertisement to some in-house action like buying a product, or filling out a registration form.</a:t>
            </a:r>
            <a:endParaRPr lang="en-CA" dirty="0">
              <a:latin typeface="+mj-lt"/>
            </a:endParaRPr>
          </a:p>
        </p:txBody>
      </p:sp>
    </p:spTree>
    <p:extLst>
      <p:ext uri="{BB962C8B-B14F-4D97-AF65-F5344CB8AC3E}">
        <p14:creationId xmlns:p14="http://schemas.microsoft.com/office/powerpoint/2010/main" val="40810303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49531F-6913-426D-8019-20AEEF45B09E}"/>
              </a:ext>
            </a:extLst>
          </p:cNvPr>
          <p:cNvSpPr>
            <a:spLocks noGrp="1"/>
          </p:cNvSpPr>
          <p:nvPr>
            <p:ph type="title"/>
          </p:nvPr>
        </p:nvSpPr>
        <p:spPr/>
        <p:txBody>
          <a:bodyPr/>
          <a:lstStyle/>
          <a:p>
            <a:r>
              <a:rPr lang="en-CA" dirty="0"/>
              <a:t>Support Tools and Analytics</a:t>
            </a:r>
          </a:p>
        </p:txBody>
      </p:sp>
      <p:sp>
        <p:nvSpPr>
          <p:cNvPr id="3" name="Text Placeholder 2">
            <a:extLst>
              <a:ext uri="{FF2B5EF4-FFF2-40B4-BE49-F238E27FC236}">
                <a16:creationId xmlns:a16="http://schemas.microsoft.com/office/drawing/2014/main" id="{C8D6AEEC-4731-458B-92F7-207AFDE66AA6}"/>
              </a:ext>
            </a:extLst>
          </p:cNvPr>
          <p:cNvSpPr>
            <a:spLocks noGrp="1"/>
          </p:cNvSpPr>
          <p:nvPr>
            <p:ph type="body" idx="1"/>
          </p:nvPr>
        </p:nvSpPr>
        <p:spPr/>
        <p:txBody>
          <a:bodyPr/>
          <a:lstStyle/>
          <a:p>
            <a:pPr marL="114300" indent="0">
              <a:buNone/>
            </a:pPr>
            <a:r>
              <a:rPr lang="en-CA" sz="1800" b="1" i="0" u="none" strike="noStrike" baseline="0" dirty="0">
                <a:solidFill>
                  <a:schemeClr val="tx1"/>
                </a:solidFill>
                <a:latin typeface="+mj-lt"/>
              </a:rPr>
              <a:t>Search Engine Webmaster Tools </a:t>
            </a:r>
            <a:r>
              <a:rPr lang="en-CA" sz="1800" i="0" u="none" strike="noStrike" baseline="0" dirty="0">
                <a:solidFill>
                  <a:schemeClr val="tx1"/>
                </a:solidFill>
                <a:latin typeface="+mj-lt"/>
              </a:rPr>
              <a:t>are tools from the search engines that show </a:t>
            </a:r>
            <a:r>
              <a:rPr lang="en-US" sz="1800" i="0" u="none" strike="noStrike" baseline="0" dirty="0">
                <a:latin typeface="+mj-lt"/>
              </a:rPr>
              <a:t>ways you can improve your </a:t>
            </a:r>
            <a:r>
              <a:rPr lang="en-US" sz="1800" b="0" i="0" u="none" strike="noStrike" baseline="0" dirty="0">
                <a:latin typeface="+mj-lt"/>
              </a:rPr>
              <a:t>site for the search engine’s purposes</a:t>
            </a:r>
            <a:endParaRPr lang="en-CA" sz="1800" b="1" i="0" u="none" strike="noStrike" baseline="0" dirty="0">
              <a:solidFill>
                <a:schemeClr val="tx1"/>
              </a:solidFill>
              <a:latin typeface="+mj-lt"/>
            </a:endParaRPr>
          </a:p>
          <a:p>
            <a:pPr marL="114300" indent="0">
              <a:buNone/>
            </a:pPr>
            <a:r>
              <a:rPr lang="en-US" sz="1800" b="0" i="0" u="none" strike="noStrike" baseline="0" dirty="0">
                <a:solidFill>
                  <a:schemeClr val="tx1"/>
                </a:solidFill>
                <a:latin typeface="+mj-lt"/>
              </a:rPr>
              <a:t>To sign up for these types of tools, go to </a:t>
            </a:r>
            <a:r>
              <a:rPr lang="en-US" sz="1800" b="1" i="0" u="none" strike="noStrike" baseline="0" dirty="0">
                <a:solidFill>
                  <a:schemeClr val="tx1"/>
                </a:solidFill>
                <a:latin typeface="+mj-lt"/>
              </a:rPr>
              <a:t>www.google.com/webmasters/tools/ </a:t>
            </a:r>
            <a:r>
              <a:rPr lang="en-US" sz="1800" b="0" i="0" u="none" strike="noStrike" baseline="0" dirty="0">
                <a:solidFill>
                  <a:schemeClr val="tx1"/>
                </a:solidFill>
                <a:latin typeface="+mj-lt"/>
              </a:rPr>
              <a:t>and </a:t>
            </a:r>
            <a:r>
              <a:rPr lang="en-US" sz="1800" b="1" i="0" u="none" strike="noStrike" baseline="0" dirty="0">
                <a:solidFill>
                  <a:schemeClr val="tx1"/>
                </a:solidFill>
                <a:latin typeface="+mj-lt"/>
              </a:rPr>
              <a:t>http://www.bing.com/webmaster</a:t>
            </a:r>
            <a:r>
              <a:rPr lang="en-US" sz="1800" b="0" i="0" u="none" strike="noStrike" baseline="0" dirty="0">
                <a:solidFill>
                  <a:schemeClr val="tx1"/>
                </a:solidFill>
                <a:latin typeface="+mj-lt"/>
              </a:rPr>
              <a:t>.</a:t>
            </a:r>
          </a:p>
          <a:p>
            <a:pPr marL="114300" indent="0" algn="l">
              <a:buNone/>
            </a:pPr>
            <a:r>
              <a:rPr lang="en-US" sz="1800" b="1" i="0" u="none" strike="noStrike" baseline="0" dirty="0">
                <a:solidFill>
                  <a:srgbClr val="009A9A"/>
                </a:solidFill>
                <a:latin typeface="+mj-lt"/>
              </a:rPr>
              <a:t>Analytics </a:t>
            </a:r>
            <a:r>
              <a:rPr lang="en-US" sz="1800" b="0" i="0" u="none" strike="noStrike" baseline="0" dirty="0">
                <a:solidFill>
                  <a:srgbClr val="000000"/>
                </a:solidFill>
                <a:latin typeface="+mj-lt"/>
              </a:rPr>
              <a:t>refers to the class of useful software tools that provide website owners with data-driven information about their websites to help them make and assess </a:t>
            </a:r>
            <a:r>
              <a:rPr lang="en-CA" sz="1800" b="0" i="0" u="none" strike="noStrike" baseline="0" dirty="0">
                <a:solidFill>
                  <a:srgbClr val="000000"/>
                </a:solidFill>
                <a:latin typeface="+mj-lt"/>
              </a:rPr>
              <a:t>change to their sites.</a:t>
            </a:r>
            <a:endParaRPr lang="en-CA" dirty="0">
              <a:solidFill>
                <a:schemeClr val="tx1"/>
              </a:solidFill>
              <a:latin typeface="+mj-lt"/>
            </a:endParaRPr>
          </a:p>
        </p:txBody>
      </p:sp>
    </p:spTree>
    <p:extLst>
      <p:ext uri="{BB962C8B-B14F-4D97-AF65-F5344CB8AC3E}">
        <p14:creationId xmlns:p14="http://schemas.microsoft.com/office/powerpoint/2010/main" val="353652415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2C7F0-B6E8-462A-A243-4F7F1CD7860B}"/>
              </a:ext>
            </a:extLst>
          </p:cNvPr>
          <p:cNvSpPr>
            <a:spLocks noGrp="1"/>
          </p:cNvSpPr>
          <p:nvPr>
            <p:ph type="title"/>
          </p:nvPr>
        </p:nvSpPr>
        <p:spPr/>
        <p:txBody>
          <a:bodyPr/>
          <a:lstStyle/>
          <a:p>
            <a:r>
              <a:rPr lang="en-CA" dirty="0"/>
              <a:t>Metrics</a:t>
            </a:r>
          </a:p>
        </p:txBody>
      </p:sp>
      <p:sp>
        <p:nvSpPr>
          <p:cNvPr id="3" name="Text Placeholder 2">
            <a:extLst>
              <a:ext uri="{FF2B5EF4-FFF2-40B4-BE49-F238E27FC236}">
                <a16:creationId xmlns:a16="http://schemas.microsoft.com/office/drawing/2014/main" id="{82B82FD2-9E71-4DB1-B1FF-415A5428C042}"/>
              </a:ext>
            </a:extLst>
          </p:cNvPr>
          <p:cNvSpPr>
            <a:spLocks noGrp="1"/>
          </p:cNvSpPr>
          <p:nvPr>
            <p:ph type="body" idx="1"/>
          </p:nvPr>
        </p:nvSpPr>
        <p:spPr/>
        <p:txBody>
          <a:bodyPr/>
          <a:lstStyle/>
          <a:p>
            <a:pPr marL="114300" indent="0" algn="l">
              <a:buNone/>
            </a:pPr>
            <a:r>
              <a:rPr lang="en-US" sz="1800" b="0" i="0" u="none" strike="noStrike" baseline="0" dirty="0">
                <a:solidFill>
                  <a:srgbClr val="000000"/>
                </a:solidFill>
                <a:latin typeface="+mj-lt"/>
              </a:rPr>
              <a:t>Most metrics are included in analytics packages</a:t>
            </a:r>
          </a:p>
          <a:p>
            <a:r>
              <a:rPr lang="en-US" sz="1800" b="1" i="0" u="none" strike="noStrike" baseline="0" dirty="0">
                <a:solidFill>
                  <a:srgbClr val="009A9A"/>
                </a:solidFill>
                <a:latin typeface="+mj-lt"/>
              </a:rPr>
              <a:t>Page Views </a:t>
            </a:r>
            <a:r>
              <a:rPr lang="en-US" sz="1800" b="0" i="0" u="none" strike="noStrike" baseline="0" dirty="0">
                <a:solidFill>
                  <a:srgbClr val="000000"/>
                </a:solidFill>
                <a:latin typeface="+mj-lt"/>
              </a:rPr>
              <a:t>is a count of all the times a page was requested, even if requested multiple times by the same user/IP address.</a:t>
            </a:r>
          </a:p>
          <a:p>
            <a:pPr algn="l"/>
            <a:r>
              <a:rPr lang="en-US" sz="1800" b="1" i="0" u="none" strike="noStrike" baseline="0" dirty="0">
                <a:solidFill>
                  <a:srgbClr val="009A9A"/>
                </a:solidFill>
                <a:latin typeface="+mj-lt"/>
              </a:rPr>
              <a:t>Unique Page Views </a:t>
            </a:r>
            <a:r>
              <a:rPr lang="en-US" sz="1800" b="0" i="0" u="none" strike="noStrike" baseline="0" dirty="0">
                <a:solidFill>
                  <a:srgbClr val="000000"/>
                </a:solidFill>
                <a:latin typeface="+mj-lt"/>
              </a:rPr>
              <a:t>counts page views but limits it to one request per page, per visit.</a:t>
            </a:r>
          </a:p>
          <a:p>
            <a:pPr algn="l"/>
            <a:r>
              <a:rPr lang="en-US" sz="1800" b="1" i="0" u="none" strike="noStrike" baseline="0" dirty="0">
                <a:solidFill>
                  <a:srgbClr val="009A9A"/>
                </a:solidFill>
                <a:latin typeface="+mj-lt"/>
              </a:rPr>
              <a:t>Average Visit Duration </a:t>
            </a:r>
            <a:r>
              <a:rPr lang="en-US" sz="1800" b="0" i="0" u="none" strike="noStrike" baseline="0" dirty="0">
                <a:solidFill>
                  <a:srgbClr val="000000"/>
                </a:solidFill>
                <a:latin typeface="+mj-lt"/>
              </a:rPr>
              <a:t>tells you how long people are spending on your site. Longer visits indicate more engagement than shorter ones.</a:t>
            </a:r>
          </a:p>
          <a:p>
            <a:pPr algn="l"/>
            <a:r>
              <a:rPr lang="en-US" sz="1800" b="1" i="0" u="none" strike="noStrike" baseline="0" dirty="0">
                <a:solidFill>
                  <a:srgbClr val="009A9A"/>
                </a:solidFill>
                <a:latin typeface="+mj-lt"/>
              </a:rPr>
              <a:t>Bounce Rate </a:t>
            </a:r>
            <a:r>
              <a:rPr lang="en-US" sz="1800" b="0" i="0" u="none" strike="noStrike" baseline="0" dirty="0">
                <a:solidFill>
                  <a:srgbClr val="000000"/>
                </a:solidFill>
                <a:latin typeface="+mj-lt"/>
              </a:rPr>
              <a:t>is the term given to the percentage of visitors who leave your site after visiting only one page. </a:t>
            </a:r>
            <a:endParaRPr lang="en-CA" dirty="0">
              <a:latin typeface="+mj-lt"/>
            </a:endParaRPr>
          </a:p>
        </p:txBody>
      </p:sp>
    </p:spTree>
    <p:extLst>
      <p:ext uri="{BB962C8B-B14F-4D97-AF65-F5344CB8AC3E}">
        <p14:creationId xmlns:p14="http://schemas.microsoft.com/office/powerpoint/2010/main" val="37171931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2E979A-8613-45EE-B219-6C21E82FFA5B}"/>
              </a:ext>
            </a:extLst>
          </p:cNvPr>
          <p:cNvSpPr>
            <a:spLocks noGrp="1"/>
          </p:cNvSpPr>
          <p:nvPr>
            <p:ph type="title"/>
          </p:nvPr>
        </p:nvSpPr>
        <p:spPr/>
        <p:txBody>
          <a:bodyPr/>
          <a:lstStyle/>
          <a:p>
            <a:r>
              <a:rPr lang="en-CA" dirty="0"/>
              <a:t>Indexing and Reverse Indexing</a:t>
            </a:r>
          </a:p>
        </p:txBody>
      </p:sp>
      <p:sp>
        <p:nvSpPr>
          <p:cNvPr id="3" name="Text Placeholder 2">
            <a:extLst>
              <a:ext uri="{FF2B5EF4-FFF2-40B4-BE49-F238E27FC236}">
                <a16:creationId xmlns:a16="http://schemas.microsoft.com/office/drawing/2014/main" id="{F98A36CB-2C1D-49DE-A17A-9716BC2AC919}"/>
              </a:ext>
            </a:extLst>
          </p:cNvPr>
          <p:cNvSpPr>
            <a:spLocks noGrp="1"/>
          </p:cNvSpPr>
          <p:nvPr>
            <p:ph type="body" idx="1"/>
          </p:nvPr>
        </p:nvSpPr>
        <p:spPr>
          <a:xfrm>
            <a:off x="457201" y="1081088"/>
            <a:ext cx="4114800" cy="3532476"/>
          </a:xfrm>
        </p:spPr>
        <p:txBody>
          <a:bodyPr/>
          <a:lstStyle/>
          <a:p>
            <a:pPr marL="114300" indent="0" algn="l">
              <a:buNone/>
            </a:pPr>
            <a:r>
              <a:rPr lang="en-US" sz="1800" b="0" i="0" u="none" strike="noStrike" baseline="0" dirty="0">
                <a:latin typeface="+mj-lt"/>
              </a:rPr>
              <a:t>To understand indexing, consider what a crawler and a scraper might identify from a web page and how they might store it.</a:t>
            </a:r>
          </a:p>
          <a:p>
            <a:pPr marL="114300" indent="0" algn="l">
              <a:buNone/>
            </a:pPr>
            <a:r>
              <a:rPr lang="en-US" sz="1800" b="0" i="0" u="none" strike="noStrike" baseline="0" dirty="0">
                <a:latin typeface="+mj-lt"/>
              </a:rPr>
              <a:t>The URL is stored, as are rows for each link found to other URLs.</a:t>
            </a:r>
          </a:p>
          <a:p>
            <a:pPr marL="114300" indent="0" algn="l">
              <a:buNone/>
            </a:pPr>
            <a:r>
              <a:rPr lang="en-US" sz="1800" dirty="0">
                <a:latin typeface="+mj-lt"/>
              </a:rPr>
              <a:t>W</a:t>
            </a:r>
            <a:r>
              <a:rPr lang="en-US" sz="1800" b="0" i="0" u="none" strike="noStrike" baseline="0" dirty="0">
                <a:latin typeface="+mj-lt"/>
              </a:rPr>
              <a:t>e can quickly get all the words associated with an</a:t>
            </a:r>
            <a:r>
              <a:rPr lang="en-CA" sz="1800" b="0" i="0" u="none" strike="noStrike" baseline="0" dirty="0">
                <a:latin typeface="+mj-lt"/>
              </a:rPr>
              <a:t> index, but we want the opposite!</a:t>
            </a:r>
            <a:endParaRPr lang="en-CA" dirty="0">
              <a:latin typeface="+mj-lt"/>
            </a:endParaRPr>
          </a:p>
        </p:txBody>
      </p:sp>
      <p:pic>
        <p:nvPicPr>
          <p:cNvPr id="5" name="Picture 4" descr="FIGURE 18.2 Visualization of indexes on database tables">
            <a:extLst>
              <a:ext uri="{FF2B5EF4-FFF2-40B4-BE49-F238E27FC236}">
                <a16:creationId xmlns:a16="http://schemas.microsoft.com/office/drawing/2014/main" id="{DFF11AE0-856B-4DB1-A943-4BD2AC524D97}"/>
              </a:ext>
            </a:extLst>
          </p:cNvPr>
          <p:cNvPicPr>
            <a:picLocks noChangeAspect="1"/>
          </p:cNvPicPr>
          <p:nvPr/>
        </p:nvPicPr>
        <p:blipFill>
          <a:blip r:embed="rId2"/>
          <a:stretch>
            <a:fillRect/>
          </a:stretch>
        </p:blipFill>
        <p:spPr>
          <a:xfrm>
            <a:off x="4577778" y="1695627"/>
            <a:ext cx="4109021" cy="2357769"/>
          </a:xfrm>
          <a:prstGeom prst="rect">
            <a:avLst/>
          </a:prstGeom>
        </p:spPr>
      </p:pic>
    </p:spTree>
    <p:extLst>
      <p:ext uri="{BB962C8B-B14F-4D97-AF65-F5344CB8AC3E}">
        <p14:creationId xmlns:p14="http://schemas.microsoft.com/office/powerpoint/2010/main" val="412178273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9EE1AE-19FC-4EEE-9D10-F571A119A3F6}"/>
              </a:ext>
            </a:extLst>
          </p:cNvPr>
          <p:cNvSpPr>
            <a:spLocks noGrp="1"/>
          </p:cNvSpPr>
          <p:nvPr>
            <p:ph type="title"/>
          </p:nvPr>
        </p:nvSpPr>
        <p:spPr/>
        <p:txBody>
          <a:bodyPr/>
          <a:lstStyle/>
          <a:p>
            <a:r>
              <a:rPr lang="en-CA" dirty="0"/>
              <a:t>Internal Analytics</a:t>
            </a:r>
          </a:p>
        </p:txBody>
      </p:sp>
      <p:sp>
        <p:nvSpPr>
          <p:cNvPr id="3" name="Text Placeholder 2">
            <a:extLst>
              <a:ext uri="{FF2B5EF4-FFF2-40B4-BE49-F238E27FC236}">
                <a16:creationId xmlns:a16="http://schemas.microsoft.com/office/drawing/2014/main" id="{099D93C5-0CC4-4866-B5E0-F4BDCEB2DFD2}"/>
              </a:ext>
            </a:extLst>
          </p:cNvPr>
          <p:cNvSpPr>
            <a:spLocks noGrp="1"/>
          </p:cNvSpPr>
          <p:nvPr>
            <p:ph type="body" idx="1"/>
          </p:nvPr>
        </p:nvSpPr>
        <p:spPr>
          <a:xfrm>
            <a:off x="457201" y="1081088"/>
            <a:ext cx="4114800" cy="3532476"/>
          </a:xfrm>
        </p:spPr>
        <p:txBody>
          <a:bodyPr/>
          <a:lstStyle/>
          <a:p>
            <a:pPr marL="114300" indent="0" algn="l">
              <a:buNone/>
            </a:pPr>
            <a:r>
              <a:rPr lang="en-US" sz="1800" b="0" i="0" u="none" strike="noStrike" baseline="0" dirty="0">
                <a:solidFill>
                  <a:srgbClr val="000000"/>
                </a:solidFill>
                <a:latin typeface="+mj-lt"/>
              </a:rPr>
              <a:t>Open source analysis packages such as </a:t>
            </a:r>
            <a:r>
              <a:rPr lang="en-US" sz="1800" b="1" i="0" u="none" strike="noStrike" baseline="0" dirty="0" err="1">
                <a:solidFill>
                  <a:srgbClr val="003333"/>
                </a:solidFill>
                <a:latin typeface="+mj-lt"/>
              </a:rPr>
              <a:t>AWStats</a:t>
            </a:r>
            <a:r>
              <a:rPr lang="en-US" sz="1800" b="1" i="0" u="none" strike="noStrike" baseline="0" dirty="0">
                <a:solidFill>
                  <a:srgbClr val="003333"/>
                </a:solidFill>
                <a:latin typeface="+mj-lt"/>
              </a:rPr>
              <a:t> </a:t>
            </a:r>
            <a:r>
              <a:rPr lang="en-US" sz="1800" b="0" i="0" u="none" strike="noStrike" baseline="0" dirty="0">
                <a:solidFill>
                  <a:srgbClr val="000000"/>
                </a:solidFill>
                <a:latin typeface="+mj-lt"/>
              </a:rPr>
              <a:t>and </a:t>
            </a:r>
            <a:r>
              <a:rPr lang="en-US" sz="1800" b="1" i="0" u="none" strike="noStrike" baseline="0" dirty="0" err="1">
                <a:solidFill>
                  <a:srgbClr val="003333"/>
                </a:solidFill>
                <a:latin typeface="+mj-lt"/>
              </a:rPr>
              <a:t>Webalizer</a:t>
            </a:r>
            <a:r>
              <a:rPr lang="en-US" sz="1800" b="1" i="0" u="none" strike="noStrike" baseline="0" dirty="0">
                <a:solidFill>
                  <a:srgbClr val="003333"/>
                </a:solidFill>
                <a:latin typeface="+mj-lt"/>
              </a:rPr>
              <a:t> </a:t>
            </a:r>
            <a:r>
              <a:rPr lang="en-US" sz="1800" b="0" i="0" u="none" strike="noStrike" baseline="0" dirty="0">
                <a:solidFill>
                  <a:srgbClr val="000000"/>
                </a:solidFill>
                <a:latin typeface="+mj-lt"/>
              </a:rPr>
              <a:t>allow periodic analysis of server log files to create bar graphs; pie charts; and lists of top users, browsers, countries, and more</a:t>
            </a:r>
            <a:endParaRPr lang="en-CA" dirty="0">
              <a:latin typeface="+mj-lt"/>
            </a:endParaRPr>
          </a:p>
        </p:txBody>
      </p:sp>
      <p:pic>
        <p:nvPicPr>
          <p:cNvPr id="5" name="Picture 4" descr="FIGURE 18.42 Screenshot of the top of the AWStats analytics report">
            <a:extLst>
              <a:ext uri="{FF2B5EF4-FFF2-40B4-BE49-F238E27FC236}">
                <a16:creationId xmlns:a16="http://schemas.microsoft.com/office/drawing/2014/main" id="{B1AA740F-527E-4D35-A669-6B925FF91A89}"/>
              </a:ext>
            </a:extLst>
          </p:cNvPr>
          <p:cNvPicPr>
            <a:picLocks noChangeAspect="1"/>
          </p:cNvPicPr>
          <p:nvPr/>
        </p:nvPicPr>
        <p:blipFill>
          <a:blip r:embed="rId2"/>
          <a:stretch>
            <a:fillRect/>
          </a:stretch>
        </p:blipFill>
        <p:spPr>
          <a:xfrm>
            <a:off x="5136227" y="1081088"/>
            <a:ext cx="3550573" cy="3532476"/>
          </a:xfrm>
          <a:prstGeom prst="rect">
            <a:avLst/>
          </a:prstGeom>
        </p:spPr>
      </p:pic>
    </p:spTree>
    <p:extLst>
      <p:ext uri="{BB962C8B-B14F-4D97-AF65-F5344CB8AC3E}">
        <p14:creationId xmlns:p14="http://schemas.microsoft.com/office/powerpoint/2010/main" val="45188557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6AFFD-FD27-47A2-8073-828061BE4B7A}"/>
              </a:ext>
            </a:extLst>
          </p:cNvPr>
          <p:cNvSpPr>
            <a:spLocks noGrp="1"/>
          </p:cNvSpPr>
          <p:nvPr>
            <p:ph type="title"/>
          </p:nvPr>
        </p:nvSpPr>
        <p:spPr/>
        <p:txBody>
          <a:bodyPr/>
          <a:lstStyle/>
          <a:p>
            <a:r>
              <a:rPr lang="en-CA" dirty="0"/>
              <a:t>Third-Party Analytics</a:t>
            </a:r>
          </a:p>
        </p:txBody>
      </p:sp>
      <p:sp>
        <p:nvSpPr>
          <p:cNvPr id="3" name="Text Placeholder 2">
            <a:extLst>
              <a:ext uri="{FF2B5EF4-FFF2-40B4-BE49-F238E27FC236}">
                <a16:creationId xmlns:a16="http://schemas.microsoft.com/office/drawing/2014/main" id="{8CB981D1-554E-491C-A3C4-7AFEA030E06C}"/>
              </a:ext>
            </a:extLst>
          </p:cNvPr>
          <p:cNvSpPr>
            <a:spLocks noGrp="1"/>
          </p:cNvSpPr>
          <p:nvPr>
            <p:ph type="body" idx="1"/>
          </p:nvPr>
        </p:nvSpPr>
        <p:spPr>
          <a:xfrm>
            <a:off x="457200" y="1081088"/>
            <a:ext cx="3095993" cy="3532476"/>
          </a:xfrm>
        </p:spPr>
        <p:txBody>
          <a:bodyPr/>
          <a:lstStyle/>
          <a:p>
            <a:pPr marL="114300" indent="0">
              <a:buNone/>
            </a:pPr>
            <a:r>
              <a:rPr lang="en-US" sz="1400" b="0" i="0" u="none" strike="noStrike" baseline="0" dirty="0">
                <a:latin typeface="+mj-lt"/>
              </a:rPr>
              <a:t>These tools are taking off in popularity, especially those offered by search engines like Google and Bing, which provide integration with other tools</a:t>
            </a:r>
          </a:p>
          <a:p>
            <a:pPr marL="114300" indent="0" algn="l">
              <a:buNone/>
            </a:pPr>
            <a:r>
              <a:rPr lang="en-US" sz="1400" b="0" i="0" u="none" strike="noStrike" baseline="0" dirty="0">
                <a:latin typeface="+mj-lt"/>
              </a:rPr>
              <a:t>The advantage of third-party analytics is the increased power of these systems and the ease of installation. The disadvantage is the lower accuracy of data and disclosure of potentially valuable traffic information to the third party.</a:t>
            </a:r>
            <a:endParaRPr lang="en-CA" sz="1200" dirty="0">
              <a:latin typeface="+mj-lt"/>
            </a:endParaRPr>
          </a:p>
        </p:txBody>
      </p:sp>
      <p:pic>
        <p:nvPicPr>
          <p:cNvPr id="5" name="Picture 4" descr="FIGURE 18.43 A dashboard from the Google Analytics tool">
            <a:extLst>
              <a:ext uri="{FF2B5EF4-FFF2-40B4-BE49-F238E27FC236}">
                <a16:creationId xmlns:a16="http://schemas.microsoft.com/office/drawing/2014/main" id="{A004D353-9126-441F-8AC3-B404651D1DDC}"/>
              </a:ext>
            </a:extLst>
          </p:cNvPr>
          <p:cNvPicPr>
            <a:picLocks noChangeAspect="1"/>
          </p:cNvPicPr>
          <p:nvPr/>
        </p:nvPicPr>
        <p:blipFill>
          <a:blip r:embed="rId2"/>
          <a:stretch>
            <a:fillRect/>
          </a:stretch>
        </p:blipFill>
        <p:spPr>
          <a:xfrm>
            <a:off x="3668375" y="984487"/>
            <a:ext cx="4903243" cy="3532476"/>
          </a:xfrm>
          <a:prstGeom prst="rect">
            <a:avLst/>
          </a:prstGeom>
        </p:spPr>
      </p:pic>
    </p:spTree>
    <p:extLst>
      <p:ext uri="{BB962C8B-B14F-4D97-AF65-F5344CB8AC3E}">
        <p14:creationId xmlns:p14="http://schemas.microsoft.com/office/powerpoint/2010/main" val="116186564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9E488-8184-4C1E-9442-6EAA0AE8D30C}"/>
              </a:ext>
            </a:extLst>
          </p:cNvPr>
          <p:cNvSpPr>
            <a:spLocks noGrp="1"/>
          </p:cNvSpPr>
          <p:nvPr>
            <p:ph type="title"/>
          </p:nvPr>
        </p:nvSpPr>
        <p:spPr/>
        <p:txBody>
          <a:bodyPr/>
          <a:lstStyle/>
          <a:p>
            <a:r>
              <a:rPr lang="en-CA" dirty="0"/>
              <a:t>Performance Tuning and Rating</a:t>
            </a:r>
          </a:p>
        </p:txBody>
      </p:sp>
      <p:sp>
        <p:nvSpPr>
          <p:cNvPr id="3" name="Text Placeholder 2">
            <a:extLst>
              <a:ext uri="{FF2B5EF4-FFF2-40B4-BE49-F238E27FC236}">
                <a16:creationId xmlns:a16="http://schemas.microsoft.com/office/drawing/2014/main" id="{A54DED88-6350-4331-818A-4E26AE8817FD}"/>
              </a:ext>
            </a:extLst>
          </p:cNvPr>
          <p:cNvSpPr>
            <a:spLocks noGrp="1"/>
          </p:cNvSpPr>
          <p:nvPr>
            <p:ph type="body" idx="1"/>
          </p:nvPr>
        </p:nvSpPr>
        <p:spPr/>
        <p:txBody>
          <a:bodyPr/>
          <a:lstStyle/>
          <a:p>
            <a:pPr marL="114300" indent="0" algn="l">
              <a:buNone/>
            </a:pPr>
            <a:r>
              <a:rPr lang="en-CA" sz="1800" b="0" i="0" u="none" strike="noStrike" baseline="0" dirty="0">
                <a:solidFill>
                  <a:srgbClr val="000000"/>
                </a:solidFill>
                <a:latin typeface="+mj-lt"/>
              </a:rPr>
              <a:t>The </a:t>
            </a:r>
            <a:r>
              <a:rPr lang="en-US" sz="1800" b="1" i="0" u="none" strike="noStrike" baseline="0" dirty="0">
                <a:solidFill>
                  <a:srgbClr val="009A9A"/>
                </a:solidFill>
                <a:latin typeface="+mj-lt"/>
              </a:rPr>
              <a:t>Lighthouse project </a:t>
            </a:r>
            <a:r>
              <a:rPr lang="en-US" sz="1800" b="0" i="0" u="none" strike="noStrike" baseline="0" dirty="0">
                <a:solidFill>
                  <a:srgbClr val="000000"/>
                </a:solidFill>
                <a:latin typeface="+mj-lt"/>
              </a:rPr>
              <a:t>is an open source tool that provides analysis across a range of categories and makes some specific technical suggestions that are easy for the web developer to integrate. The tool is built into Chrome and can also be accessed on the web (</a:t>
            </a:r>
            <a:r>
              <a:rPr lang="en-US" sz="1800" b="1" i="0" u="none" strike="noStrike" baseline="0" dirty="0">
                <a:solidFill>
                  <a:srgbClr val="003333"/>
                </a:solidFill>
                <a:latin typeface="+mj-lt"/>
              </a:rPr>
              <a:t>https://web.dev/measure/</a:t>
            </a:r>
            <a:r>
              <a:rPr lang="en-US" sz="1800" b="0" i="0" u="none" strike="noStrike" baseline="0" dirty="0">
                <a:solidFill>
                  <a:srgbClr val="000000"/>
                </a:solidFill>
                <a:latin typeface="+mj-lt"/>
              </a:rPr>
              <a:t>).</a:t>
            </a:r>
          </a:p>
          <a:p>
            <a:pPr marL="114300" indent="0" algn="l">
              <a:buNone/>
            </a:pPr>
            <a:r>
              <a:rPr lang="en-US" sz="1800" b="1" i="0" u="none" strike="noStrike" baseline="0" dirty="0">
                <a:solidFill>
                  <a:srgbClr val="009A9A"/>
                </a:solidFill>
                <a:latin typeface="+mj-lt"/>
              </a:rPr>
              <a:t>Performance</a:t>
            </a:r>
            <a:r>
              <a:rPr lang="en-US" sz="1800" b="0" i="0" u="none" strike="noStrike" baseline="0" dirty="0">
                <a:solidFill>
                  <a:srgbClr val="000000"/>
                </a:solidFill>
                <a:latin typeface="+mj-lt"/>
              </a:rPr>
              <a:t>, </a:t>
            </a:r>
            <a:r>
              <a:rPr lang="en-US" sz="1800" b="1" i="0" u="none" strike="noStrike" baseline="0" dirty="0">
                <a:solidFill>
                  <a:srgbClr val="009A9A"/>
                </a:solidFill>
                <a:latin typeface="+mj-lt"/>
              </a:rPr>
              <a:t>Accessibility</a:t>
            </a:r>
            <a:r>
              <a:rPr lang="en-US" sz="1800" b="0" i="0" u="none" strike="noStrike" baseline="0" dirty="0">
                <a:solidFill>
                  <a:srgbClr val="000000"/>
                </a:solidFill>
                <a:latin typeface="+mj-lt"/>
              </a:rPr>
              <a:t>, </a:t>
            </a:r>
            <a:r>
              <a:rPr lang="en-US" sz="1800" b="1" i="0" u="none" strike="noStrike" baseline="0" dirty="0">
                <a:solidFill>
                  <a:srgbClr val="009A9A"/>
                </a:solidFill>
                <a:latin typeface="+mj-lt"/>
              </a:rPr>
              <a:t>SEO </a:t>
            </a:r>
            <a:r>
              <a:rPr lang="en-US" sz="1800" b="0" i="0" u="none" strike="noStrike" baseline="0" dirty="0">
                <a:solidFill>
                  <a:srgbClr val="000000"/>
                </a:solidFill>
                <a:latin typeface="+mj-lt"/>
              </a:rPr>
              <a:t>and </a:t>
            </a:r>
            <a:r>
              <a:rPr lang="en-US" sz="1800" b="1" i="0" u="none" strike="noStrike" baseline="0" dirty="0">
                <a:solidFill>
                  <a:srgbClr val="009A9A"/>
                </a:solidFill>
                <a:latin typeface="+mj-lt"/>
              </a:rPr>
              <a:t>“best practices” </a:t>
            </a:r>
            <a:r>
              <a:rPr lang="en-US" sz="1800" b="0" i="0" u="none" strike="noStrike" baseline="0" dirty="0">
                <a:solidFill>
                  <a:srgbClr val="000000"/>
                </a:solidFill>
                <a:latin typeface="+mj-lt"/>
              </a:rPr>
              <a:t>are the four categories used by the lighthouse tool, and provide a great way to evaluate and improve your </a:t>
            </a:r>
            <a:r>
              <a:rPr lang="en-CA" sz="1800" b="0" i="0" u="none" strike="noStrike" baseline="0" dirty="0">
                <a:solidFill>
                  <a:srgbClr val="000000"/>
                </a:solidFill>
                <a:latin typeface="+mj-lt"/>
              </a:rPr>
              <a:t>website.</a:t>
            </a:r>
            <a:endParaRPr lang="en-CA" dirty="0">
              <a:latin typeface="+mj-lt"/>
            </a:endParaRPr>
          </a:p>
        </p:txBody>
      </p:sp>
      <p:pic>
        <p:nvPicPr>
          <p:cNvPr id="5" name="Picture 4" descr="FIGURE 18.45 The Lighthouse tool showing an initial analysis for funwebdev.com">
            <a:extLst>
              <a:ext uri="{FF2B5EF4-FFF2-40B4-BE49-F238E27FC236}">
                <a16:creationId xmlns:a16="http://schemas.microsoft.com/office/drawing/2014/main" id="{FA758AC9-EF62-421A-8D9F-905772C426F8}"/>
              </a:ext>
            </a:extLst>
          </p:cNvPr>
          <p:cNvPicPr>
            <a:picLocks noChangeAspect="1"/>
          </p:cNvPicPr>
          <p:nvPr/>
        </p:nvPicPr>
        <p:blipFill>
          <a:blip r:embed="rId2"/>
          <a:stretch>
            <a:fillRect/>
          </a:stretch>
        </p:blipFill>
        <p:spPr>
          <a:xfrm>
            <a:off x="2856616" y="3579006"/>
            <a:ext cx="3430767" cy="1131159"/>
          </a:xfrm>
          <a:prstGeom prst="rect">
            <a:avLst/>
          </a:prstGeom>
        </p:spPr>
      </p:pic>
    </p:spTree>
    <p:extLst>
      <p:ext uri="{BB962C8B-B14F-4D97-AF65-F5344CB8AC3E}">
        <p14:creationId xmlns:p14="http://schemas.microsoft.com/office/powerpoint/2010/main" val="231719218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BB6081-DD25-40B9-B16D-AA567ACE2869}"/>
              </a:ext>
            </a:extLst>
          </p:cNvPr>
          <p:cNvSpPr>
            <a:spLocks noGrp="1"/>
          </p:cNvSpPr>
          <p:nvPr>
            <p:ph type="title"/>
          </p:nvPr>
        </p:nvSpPr>
        <p:spPr/>
        <p:txBody>
          <a:bodyPr/>
          <a:lstStyle/>
          <a:p>
            <a:r>
              <a:rPr lang="en-CA" dirty="0"/>
              <a:t>Speed Improvement</a:t>
            </a:r>
          </a:p>
        </p:txBody>
      </p:sp>
      <p:pic>
        <p:nvPicPr>
          <p:cNvPr id="5" name="Picture 4" descr="FIGURE 18.46 Thumbnails sequences generated by Lighthouse while analyzing the loading&#10;time of funwebdev.com">
            <a:extLst>
              <a:ext uri="{FF2B5EF4-FFF2-40B4-BE49-F238E27FC236}">
                <a16:creationId xmlns:a16="http://schemas.microsoft.com/office/drawing/2014/main" id="{FD43CA72-AF81-4784-BA0B-136EE7B38C4A}"/>
              </a:ext>
            </a:extLst>
          </p:cNvPr>
          <p:cNvPicPr>
            <a:picLocks noChangeAspect="1"/>
          </p:cNvPicPr>
          <p:nvPr/>
        </p:nvPicPr>
        <p:blipFill>
          <a:blip r:embed="rId2"/>
          <a:stretch>
            <a:fillRect/>
          </a:stretch>
        </p:blipFill>
        <p:spPr>
          <a:xfrm>
            <a:off x="1536404" y="1755369"/>
            <a:ext cx="6071191" cy="1885137"/>
          </a:xfrm>
          <a:prstGeom prst="rect">
            <a:avLst/>
          </a:prstGeom>
        </p:spPr>
      </p:pic>
    </p:spTree>
    <p:extLst>
      <p:ext uri="{BB962C8B-B14F-4D97-AF65-F5344CB8AC3E}">
        <p14:creationId xmlns:p14="http://schemas.microsoft.com/office/powerpoint/2010/main" val="264582942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6E7B3-012E-4431-9AFC-CA9678A4B3C5}"/>
              </a:ext>
            </a:extLst>
          </p:cNvPr>
          <p:cNvSpPr>
            <a:spLocks noGrp="1"/>
          </p:cNvSpPr>
          <p:nvPr>
            <p:ph type="title"/>
          </p:nvPr>
        </p:nvSpPr>
        <p:spPr/>
        <p:txBody>
          <a:bodyPr/>
          <a:lstStyle/>
          <a:p>
            <a:r>
              <a:rPr lang="en-CA" dirty="0"/>
              <a:t>Key Terms</a:t>
            </a:r>
          </a:p>
        </p:txBody>
      </p:sp>
      <p:sp>
        <p:nvSpPr>
          <p:cNvPr id="3" name="Text Placeholder 2">
            <a:extLst>
              <a:ext uri="{FF2B5EF4-FFF2-40B4-BE49-F238E27FC236}">
                <a16:creationId xmlns:a16="http://schemas.microsoft.com/office/drawing/2014/main" id="{DB2D8451-221C-4A65-8027-C69EEBF2D929}"/>
              </a:ext>
            </a:extLst>
          </p:cNvPr>
          <p:cNvSpPr>
            <a:spLocks noGrp="1"/>
          </p:cNvSpPr>
          <p:nvPr>
            <p:ph type="body" idx="1"/>
          </p:nvPr>
        </p:nvSpPr>
        <p:spPr/>
        <p:txBody>
          <a:bodyPr numCol="4"/>
          <a:lstStyle/>
          <a:p>
            <a:pPr marL="114300" indent="0" algn="l">
              <a:spcBef>
                <a:spcPts val="600"/>
              </a:spcBef>
              <a:buNone/>
            </a:pPr>
            <a:r>
              <a:rPr lang="en-CA" sz="1200" b="0" i="0" u="none" strike="noStrike" baseline="0" dirty="0">
                <a:latin typeface="+mj-lt"/>
              </a:rPr>
              <a:t>Accessibility</a:t>
            </a:r>
          </a:p>
          <a:p>
            <a:pPr marL="114300" indent="0" algn="l">
              <a:spcBef>
                <a:spcPts val="600"/>
              </a:spcBef>
              <a:buNone/>
            </a:pPr>
            <a:r>
              <a:rPr lang="en-CA" sz="1200" b="0" i="0" u="none" strike="noStrike" baseline="0" dirty="0">
                <a:latin typeface="+mj-lt"/>
              </a:rPr>
              <a:t>Ad Action</a:t>
            </a:r>
          </a:p>
          <a:p>
            <a:pPr marL="114300" indent="0" algn="l">
              <a:spcBef>
                <a:spcPts val="600"/>
              </a:spcBef>
              <a:buNone/>
            </a:pPr>
            <a:r>
              <a:rPr lang="en-CA" sz="1200" b="0" i="0" u="none" strike="noStrike" baseline="0" dirty="0">
                <a:latin typeface="+mj-lt"/>
              </a:rPr>
              <a:t>Ad Click</a:t>
            </a:r>
          </a:p>
          <a:p>
            <a:pPr marL="114300" indent="0" algn="l">
              <a:spcBef>
                <a:spcPts val="600"/>
              </a:spcBef>
              <a:buNone/>
            </a:pPr>
            <a:r>
              <a:rPr lang="en-CA" sz="1200" b="0" i="0" u="none" strike="noStrike" baseline="0" dirty="0">
                <a:latin typeface="+mj-lt"/>
              </a:rPr>
              <a:t>ad hoc links</a:t>
            </a:r>
          </a:p>
          <a:p>
            <a:pPr marL="114300" indent="0" algn="l">
              <a:spcBef>
                <a:spcPts val="600"/>
              </a:spcBef>
              <a:buNone/>
            </a:pPr>
            <a:r>
              <a:rPr lang="en-CA" sz="1200" b="0" i="0" u="none" strike="noStrike" baseline="0" dirty="0">
                <a:latin typeface="+mj-lt"/>
              </a:rPr>
              <a:t>Ad View</a:t>
            </a:r>
          </a:p>
          <a:p>
            <a:pPr marL="114300" indent="0" algn="l">
              <a:spcBef>
                <a:spcPts val="600"/>
              </a:spcBef>
              <a:buNone/>
            </a:pPr>
            <a:r>
              <a:rPr lang="en-CA" sz="1200" b="0" i="0" u="none" strike="noStrike" baseline="0" dirty="0">
                <a:latin typeface="+mj-lt"/>
              </a:rPr>
              <a:t>advertising networks</a:t>
            </a:r>
          </a:p>
          <a:p>
            <a:pPr marL="114300" indent="0" algn="l">
              <a:spcBef>
                <a:spcPts val="600"/>
              </a:spcBef>
              <a:buNone/>
            </a:pPr>
            <a:r>
              <a:rPr lang="en-CA" sz="1200" b="0" i="0" u="none" strike="noStrike" baseline="0" dirty="0">
                <a:latin typeface="+mj-lt"/>
              </a:rPr>
              <a:t>Analytics</a:t>
            </a:r>
          </a:p>
          <a:p>
            <a:pPr marL="114300" indent="0" algn="l">
              <a:spcBef>
                <a:spcPts val="600"/>
              </a:spcBef>
              <a:buNone/>
            </a:pPr>
            <a:r>
              <a:rPr lang="en-CA" sz="1200" b="0" i="0" u="none" strike="noStrike" baseline="0" dirty="0">
                <a:latin typeface="+mj-lt"/>
              </a:rPr>
              <a:t>anchor text</a:t>
            </a:r>
          </a:p>
          <a:p>
            <a:pPr marL="114300" indent="0" algn="l">
              <a:spcBef>
                <a:spcPts val="600"/>
              </a:spcBef>
              <a:buNone/>
            </a:pPr>
            <a:r>
              <a:rPr lang="en-CA" sz="1200" b="0" i="0" u="none" strike="noStrike" baseline="0" dirty="0">
                <a:latin typeface="+mj-lt"/>
              </a:rPr>
              <a:t>asset management</a:t>
            </a:r>
          </a:p>
          <a:p>
            <a:pPr marL="114300" indent="0" algn="l">
              <a:spcBef>
                <a:spcPts val="600"/>
              </a:spcBef>
              <a:buNone/>
            </a:pPr>
            <a:r>
              <a:rPr lang="en-CA" sz="1200" b="0" i="0" u="none" strike="noStrike" baseline="0" dirty="0">
                <a:latin typeface="+mj-lt"/>
              </a:rPr>
              <a:t>Average Visit Duration</a:t>
            </a:r>
          </a:p>
          <a:p>
            <a:pPr marL="114300" indent="0" algn="l">
              <a:spcBef>
                <a:spcPts val="600"/>
              </a:spcBef>
              <a:buNone/>
            </a:pPr>
            <a:r>
              <a:rPr lang="en-CA" sz="1200" b="0" i="0" u="none" strike="noStrike" baseline="0" dirty="0">
                <a:latin typeface="+mj-lt"/>
              </a:rPr>
              <a:t>backlinks</a:t>
            </a:r>
          </a:p>
          <a:p>
            <a:pPr marL="114300" indent="0" algn="l">
              <a:spcBef>
                <a:spcPts val="600"/>
              </a:spcBef>
              <a:buNone/>
            </a:pPr>
            <a:r>
              <a:rPr lang="en-CA" sz="1200" b="0" i="0" u="none" strike="noStrike" baseline="0" dirty="0">
                <a:latin typeface="+mj-lt"/>
              </a:rPr>
              <a:t>best practices</a:t>
            </a:r>
          </a:p>
          <a:p>
            <a:pPr marL="114300" indent="0" algn="l">
              <a:spcBef>
                <a:spcPts val="600"/>
              </a:spcBef>
              <a:buNone/>
            </a:pPr>
            <a:r>
              <a:rPr lang="en-CA" sz="1200" b="0" i="0" u="none" strike="noStrike" baseline="0" dirty="0">
                <a:latin typeface="+mj-lt"/>
              </a:rPr>
              <a:t>black-hat SEO</a:t>
            </a:r>
          </a:p>
          <a:p>
            <a:pPr marL="114300" indent="0" algn="l">
              <a:spcBef>
                <a:spcPts val="600"/>
              </a:spcBef>
              <a:buNone/>
            </a:pPr>
            <a:r>
              <a:rPr lang="en-CA" sz="1200" b="0" i="0" u="none" strike="noStrike" baseline="0" dirty="0">
                <a:latin typeface="+mj-lt"/>
              </a:rPr>
              <a:t>Bounce Rate</a:t>
            </a:r>
          </a:p>
          <a:p>
            <a:pPr marL="114300" indent="0" algn="l">
              <a:spcBef>
                <a:spcPts val="600"/>
              </a:spcBef>
              <a:buNone/>
            </a:pPr>
            <a:r>
              <a:rPr lang="en-CA" sz="1200" b="0" i="0" u="none" strike="noStrike" baseline="0" dirty="0">
                <a:latin typeface="+mj-lt"/>
              </a:rPr>
              <a:t>canonical</a:t>
            </a:r>
          </a:p>
          <a:p>
            <a:pPr marL="114300" indent="0" algn="l">
              <a:spcBef>
                <a:spcPts val="600"/>
              </a:spcBef>
              <a:buNone/>
            </a:pPr>
            <a:r>
              <a:rPr lang="en-CA" sz="1200" b="0" i="0" u="none" strike="noStrike" baseline="0" dirty="0">
                <a:latin typeface="+mj-lt"/>
              </a:rPr>
              <a:t>cloaking</a:t>
            </a:r>
          </a:p>
          <a:p>
            <a:pPr marL="114300" indent="0" algn="l">
              <a:spcBef>
                <a:spcPts val="600"/>
              </a:spcBef>
              <a:buNone/>
            </a:pPr>
            <a:r>
              <a:rPr lang="en-CA" sz="1200" b="0" i="0" u="none" strike="noStrike" baseline="0" dirty="0">
                <a:latin typeface="+mj-lt"/>
              </a:rPr>
              <a:t>comment spamming</a:t>
            </a:r>
          </a:p>
          <a:p>
            <a:pPr marL="114300" indent="0" algn="l">
              <a:spcBef>
                <a:spcPts val="600"/>
              </a:spcBef>
              <a:buNone/>
            </a:pPr>
            <a:r>
              <a:rPr lang="en-CA" sz="1200" b="0" i="0" u="none" strike="noStrike" baseline="0" dirty="0">
                <a:latin typeface="+mj-lt"/>
              </a:rPr>
              <a:t>content creators</a:t>
            </a:r>
          </a:p>
          <a:p>
            <a:pPr marL="114300" indent="0" algn="l">
              <a:spcBef>
                <a:spcPts val="600"/>
              </a:spcBef>
              <a:buNone/>
            </a:pPr>
            <a:r>
              <a:rPr lang="en-CA" sz="1200" b="0" i="0" u="none" strike="noStrike" baseline="0" dirty="0">
                <a:latin typeface="+mj-lt"/>
              </a:rPr>
              <a:t>Content Management</a:t>
            </a:r>
          </a:p>
          <a:p>
            <a:pPr marL="114300" indent="0" algn="l">
              <a:spcBef>
                <a:spcPts val="600"/>
              </a:spcBef>
              <a:buNone/>
            </a:pPr>
            <a:r>
              <a:rPr lang="en-CA" sz="1200" b="0" i="0" u="none" strike="noStrike" baseline="0" dirty="0">
                <a:latin typeface="+mj-lt"/>
              </a:rPr>
              <a:t>Systems</a:t>
            </a:r>
          </a:p>
          <a:p>
            <a:pPr marL="114300" indent="0" algn="l">
              <a:spcBef>
                <a:spcPts val="600"/>
              </a:spcBef>
              <a:buNone/>
            </a:pPr>
            <a:r>
              <a:rPr lang="en-CA" sz="1200" b="0" i="0" u="none" strike="noStrike" baseline="0" dirty="0">
                <a:latin typeface="+mj-lt"/>
              </a:rPr>
              <a:t>content publishers</a:t>
            </a:r>
          </a:p>
          <a:p>
            <a:pPr marL="114300" indent="0" algn="l">
              <a:spcBef>
                <a:spcPts val="600"/>
              </a:spcBef>
              <a:buNone/>
            </a:pPr>
            <a:r>
              <a:rPr lang="en-CA" sz="1200" b="0" i="0" u="none" strike="noStrike" baseline="0" dirty="0">
                <a:latin typeface="+mj-lt"/>
              </a:rPr>
              <a:t>comment spam</a:t>
            </a:r>
          </a:p>
          <a:p>
            <a:pPr marL="114300" indent="0" algn="l">
              <a:spcBef>
                <a:spcPts val="600"/>
              </a:spcBef>
              <a:buNone/>
            </a:pPr>
            <a:r>
              <a:rPr lang="en-CA" sz="1200" b="0" i="0" u="none" strike="noStrike" baseline="0" dirty="0">
                <a:latin typeface="+mj-lt"/>
              </a:rPr>
              <a:t>Cost per Action (CPA)</a:t>
            </a:r>
          </a:p>
          <a:p>
            <a:pPr marL="114300" indent="0" algn="l">
              <a:spcBef>
                <a:spcPts val="600"/>
              </a:spcBef>
              <a:buNone/>
            </a:pPr>
            <a:r>
              <a:rPr lang="en-CA" sz="1200" b="0" i="0" u="none" strike="noStrike" baseline="0" dirty="0">
                <a:latin typeface="+mj-lt"/>
              </a:rPr>
              <a:t>Cost per Click (CPC)</a:t>
            </a:r>
          </a:p>
          <a:p>
            <a:pPr marL="114300" indent="0" algn="l">
              <a:spcBef>
                <a:spcPts val="600"/>
              </a:spcBef>
              <a:buNone/>
            </a:pPr>
            <a:r>
              <a:rPr lang="en-CA" sz="1200" b="0" i="0" u="none" strike="noStrike" baseline="0" dirty="0">
                <a:latin typeface="+mj-lt"/>
              </a:rPr>
              <a:t>Cost per Mille (CPM)</a:t>
            </a:r>
          </a:p>
          <a:p>
            <a:pPr marL="114300" indent="0" algn="l">
              <a:spcBef>
                <a:spcPts val="600"/>
              </a:spcBef>
              <a:buNone/>
            </a:pPr>
            <a:r>
              <a:rPr lang="en-CA" sz="1200" b="0" i="0" u="none" strike="noStrike" baseline="0" dirty="0">
                <a:latin typeface="+mj-lt"/>
              </a:rPr>
              <a:t>Click-through Rate (CTR)</a:t>
            </a:r>
          </a:p>
          <a:p>
            <a:pPr marL="114300" indent="0" algn="l">
              <a:spcBef>
                <a:spcPts val="600"/>
              </a:spcBef>
              <a:buNone/>
            </a:pPr>
            <a:r>
              <a:rPr lang="en-CA" sz="1200" b="0" i="0" u="none" strike="noStrike" baseline="0" dirty="0">
                <a:latin typeface="+mj-lt"/>
              </a:rPr>
              <a:t>database engine</a:t>
            </a:r>
          </a:p>
          <a:p>
            <a:pPr marL="114300" indent="0" algn="l">
              <a:spcBef>
                <a:spcPts val="600"/>
              </a:spcBef>
              <a:buNone/>
            </a:pPr>
            <a:r>
              <a:rPr lang="en-CA" sz="1200" b="0" i="0" u="none" strike="noStrike" baseline="0" dirty="0">
                <a:latin typeface="+mj-lt"/>
              </a:rPr>
              <a:t>Document management</a:t>
            </a:r>
          </a:p>
          <a:p>
            <a:pPr marL="114300" indent="0" algn="l">
              <a:spcBef>
                <a:spcPts val="600"/>
              </a:spcBef>
              <a:buNone/>
            </a:pPr>
            <a:r>
              <a:rPr lang="en-CA" sz="1200" b="0" i="0" u="none" strike="noStrike" baseline="0" dirty="0">
                <a:latin typeface="+mj-lt"/>
              </a:rPr>
              <a:t>systems (DMSs)</a:t>
            </a:r>
          </a:p>
          <a:p>
            <a:pPr marL="114300" indent="0" algn="l">
              <a:spcBef>
                <a:spcPts val="600"/>
              </a:spcBef>
              <a:buNone/>
            </a:pPr>
            <a:r>
              <a:rPr lang="en-CA" sz="1200" b="0" i="0" u="none" strike="noStrike" baseline="0" dirty="0">
                <a:latin typeface="+mj-lt"/>
              </a:rPr>
              <a:t>doorway pages</a:t>
            </a:r>
          </a:p>
          <a:p>
            <a:pPr marL="114300" indent="0" algn="l">
              <a:spcBef>
                <a:spcPts val="600"/>
              </a:spcBef>
              <a:buNone/>
            </a:pPr>
            <a:r>
              <a:rPr lang="en-CA" sz="1200" b="0" i="0" u="none" strike="noStrike" baseline="0" dirty="0">
                <a:latin typeface="+mj-lt"/>
              </a:rPr>
              <a:t>Dynamic ads</a:t>
            </a:r>
          </a:p>
          <a:p>
            <a:pPr marL="114300" indent="0" algn="l">
              <a:spcBef>
                <a:spcPts val="600"/>
              </a:spcBef>
              <a:buNone/>
            </a:pPr>
            <a:r>
              <a:rPr lang="en-CA" sz="1200" b="0" i="0" u="none" strike="noStrike" baseline="0" dirty="0">
                <a:latin typeface="+mj-lt"/>
              </a:rPr>
              <a:t>Email scrapers</a:t>
            </a:r>
          </a:p>
          <a:p>
            <a:pPr marL="114300" indent="0" algn="l">
              <a:spcBef>
                <a:spcPts val="600"/>
              </a:spcBef>
              <a:buNone/>
            </a:pPr>
            <a:r>
              <a:rPr lang="en-CA" sz="1200" b="0" i="0" u="none" strike="noStrike" baseline="0" dirty="0">
                <a:latin typeface="+mj-lt"/>
              </a:rPr>
              <a:t>google</a:t>
            </a:r>
          </a:p>
          <a:p>
            <a:pPr marL="114300" indent="0" algn="l">
              <a:spcBef>
                <a:spcPts val="600"/>
              </a:spcBef>
              <a:buNone/>
            </a:pPr>
            <a:r>
              <a:rPr lang="en-CA" sz="1200" b="0" i="0" u="none" strike="noStrike" baseline="0" dirty="0">
                <a:latin typeface="+mj-lt"/>
              </a:rPr>
              <a:t>Google bombing</a:t>
            </a:r>
          </a:p>
          <a:p>
            <a:pPr marL="114300" indent="0" algn="l">
              <a:spcBef>
                <a:spcPts val="600"/>
              </a:spcBef>
              <a:buNone/>
            </a:pPr>
            <a:r>
              <a:rPr lang="en-CA" sz="1200" b="0" i="0" u="none" strike="noStrike" baseline="0" dirty="0">
                <a:latin typeface="+mj-lt"/>
              </a:rPr>
              <a:t>Graphic ads</a:t>
            </a:r>
          </a:p>
          <a:p>
            <a:pPr marL="114300" indent="0" algn="l">
              <a:spcBef>
                <a:spcPts val="600"/>
              </a:spcBef>
              <a:buNone/>
            </a:pPr>
            <a:r>
              <a:rPr lang="en-CA" sz="1200" b="0" i="0" u="none" strike="noStrike" baseline="0" dirty="0">
                <a:latin typeface="+mj-lt"/>
              </a:rPr>
              <a:t>Hadoop</a:t>
            </a:r>
          </a:p>
          <a:p>
            <a:pPr marL="114300" indent="0" algn="l">
              <a:spcBef>
                <a:spcPts val="600"/>
              </a:spcBef>
              <a:buNone/>
            </a:pPr>
            <a:r>
              <a:rPr lang="en-CA" sz="1200" b="0" i="0" u="none" strike="noStrike" baseline="0" dirty="0">
                <a:latin typeface="+mj-lt"/>
              </a:rPr>
              <a:t>headless CMS</a:t>
            </a:r>
          </a:p>
          <a:p>
            <a:pPr marL="114300" indent="0" algn="l">
              <a:spcBef>
                <a:spcPts val="600"/>
              </a:spcBef>
              <a:buNone/>
            </a:pPr>
            <a:r>
              <a:rPr lang="en-CA" sz="1200" b="0" i="0" u="none" strike="noStrike" baseline="0" dirty="0">
                <a:latin typeface="+mj-lt"/>
              </a:rPr>
              <a:t>hidden links</a:t>
            </a:r>
          </a:p>
          <a:p>
            <a:pPr marL="114300" indent="0" algn="l">
              <a:spcBef>
                <a:spcPts val="600"/>
              </a:spcBef>
              <a:buNone/>
            </a:pPr>
            <a:r>
              <a:rPr lang="en-CA" sz="1200" b="0" i="0" u="none" strike="noStrike" baseline="0" dirty="0">
                <a:latin typeface="+mj-lt"/>
              </a:rPr>
              <a:t>Indexes</a:t>
            </a:r>
          </a:p>
          <a:p>
            <a:pPr marL="114300" indent="0" algn="l">
              <a:spcBef>
                <a:spcPts val="600"/>
              </a:spcBef>
              <a:buNone/>
            </a:pPr>
            <a:r>
              <a:rPr lang="en-CA" sz="1200" b="0" i="0" u="none" strike="noStrike" baseline="0" dirty="0">
                <a:latin typeface="+mj-lt"/>
              </a:rPr>
              <a:t>input agents</a:t>
            </a:r>
          </a:p>
          <a:p>
            <a:pPr marL="114300" indent="0" algn="l">
              <a:spcBef>
                <a:spcPts val="600"/>
              </a:spcBef>
              <a:buNone/>
            </a:pPr>
            <a:r>
              <a:rPr lang="en-CA" sz="1200" b="0" i="0" u="none" strike="noStrike" baseline="0" dirty="0">
                <a:latin typeface="+mj-lt"/>
              </a:rPr>
              <a:t>interstitial ad</a:t>
            </a:r>
          </a:p>
          <a:p>
            <a:pPr marL="114300" indent="0" algn="l">
              <a:spcBef>
                <a:spcPts val="600"/>
              </a:spcBef>
              <a:buNone/>
            </a:pPr>
            <a:r>
              <a:rPr lang="en-CA" sz="1200" b="0" i="0" u="none" strike="noStrike" baseline="0" dirty="0">
                <a:latin typeface="+mj-lt"/>
              </a:rPr>
              <a:t>Keyword stuffing</a:t>
            </a:r>
          </a:p>
          <a:p>
            <a:pPr marL="114300" indent="0" algn="l">
              <a:spcBef>
                <a:spcPts val="600"/>
              </a:spcBef>
              <a:buNone/>
            </a:pPr>
            <a:r>
              <a:rPr lang="en-CA" sz="1200" b="0" i="0" u="none" strike="noStrike" baseline="0" dirty="0">
                <a:latin typeface="+mj-lt"/>
              </a:rPr>
              <a:t>Lighthouse project</a:t>
            </a:r>
          </a:p>
          <a:p>
            <a:pPr marL="114300" indent="0" algn="l">
              <a:spcBef>
                <a:spcPts val="600"/>
              </a:spcBef>
              <a:buNone/>
            </a:pPr>
            <a:r>
              <a:rPr lang="en-CA" sz="1200" b="0" i="0" u="none" strike="noStrike" baseline="0" dirty="0">
                <a:latin typeface="+mj-lt"/>
              </a:rPr>
              <a:t>Like button</a:t>
            </a:r>
          </a:p>
          <a:p>
            <a:pPr marL="114300" indent="0" algn="l">
              <a:spcBef>
                <a:spcPts val="600"/>
              </a:spcBef>
              <a:buNone/>
            </a:pPr>
            <a:r>
              <a:rPr lang="en-CA" sz="1200" b="0" i="0" u="none" strike="noStrike" baseline="0" dirty="0">
                <a:latin typeface="+mj-lt"/>
              </a:rPr>
              <a:t>link farm</a:t>
            </a:r>
          </a:p>
          <a:p>
            <a:pPr marL="114300" indent="0" algn="l">
              <a:spcBef>
                <a:spcPts val="600"/>
              </a:spcBef>
              <a:buNone/>
            </a:pPr>
            <a:r>
              <a:rPr lang="en-CA" sz="1200" b="0" i="0" u="none" strike="noStrike" baseline="0" dirty="0">
                <a:latin typeface="+mj-lt"/>
              </a:rPr>
              <a:t>link pyramids</a:t>
            </a:r>
          </a:p>
        </p:txBody>
      </p:sp>
    </p:spTree>
    <p:extLst>
      <p:ext uri="{BB962C8B-B14F-4D97-AF65-F5344CB8AC3E}">
        <p14:creationId xmlns:p14="http://schemas.microsoft.com/office/powerpoint/2010/main" val="139131740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6E7B3-012E-4431-9AFC-CA9678A4B3C5}"/>
              </a:ext>
            </a:extLst>
          </p:cNvPr>
          <p:cNvSpPr>
            <a:spLocks noGrp="1"/>
          </p:cNvSpPr>
          <p:nvPr>
            <p:ph type="title"/>
          </p:nvPr>
        </p:nvSpPr>
        <p:spPr/>
        <p:txBody>
          <a:bodyPr/>
          <a:lstStyle/>
          <a:p>
            <a:r>
              <a:rPr lang="en-CA" dirty="0"/>
              <a:t>Key Terms (ii)</a:t>
            </a:r>
          </a:p>
        </p:txBody>
      </p:sp>
      <p:sp>
        <p:nvSpPr>
          <p:cNvPr id="3" name="Text Placeholder 2">
            <a:extLst>
              <a:ext uri="{FF2B5EF4-FFF2-40B4-BE49-F238E27FC236}">
                <a16:creationId xmlns:a16="http://schemas.microsoft.com/office/drawing/2014/main" id="{DB2D8451-221C-4A65-8027-C69EEBF2D929}"/>
              </a:ext>
            </a:extLst>
          </p:cNvPr>
          <p:cNvSpPr>
            <a:spLocks noGrp="1"/>
          </p:cNvSpPr>
          <p:nvPr>
            <p:ph type="body" idx="1"/>
          </p:nvPr>
        </p:nvSpPr>
        <p:spPr/>
        <p:txBody>
          <a:bodyPr numCol="4"/>
          <a:lstStyle/>
          <a:p>
            <a:pPr marL="114300" indent="0" algn="l">
              <a:spcBef>
                <a:spcPts val="600"/>
              </a:spcBef>
              <a:buNone/>
            </a:pPr>
            <a:r>
              <a:rPr lang="en-CA" sz="1200" b="0" i="0" u="none" strike="noStrike" baseline="0" dirty="0">
                <a:latin typeface="+mj-lt"/>
              </a:rPr>
              <a:t>Link Spam</a:t>
            </a:r>
          </a:p>
          <a:p>
            <a:pPr marL="114300" indent="0" algn="l">
              <a:spcBef>
                <a:spcPts val="600"/>
              </a:spcBef>
              <a:buNone/>
            </a:pPr>
            <a:r>
              <a:rPr lang="en-CA" sz="1200" b="0" i="0" u="none" strike="noStrike" baseline="0" dirty="0">
                <a:latin typeface="+mj-lt"/>
              </a:rPr>
              <a:t>menu control</a:t>
            </a:r>
          </a:p>
          <a:p>
            <a:pPr marL="114300" indent="0" algn="l">
              <a:spcBef>
                <a:spcPts val="600"/>
              </a:spcBef>
              <a:buNone/>
            </a:pPr>
            <a:r>
              <a:rPr lang="en-CA" sz="1200" b="0" i="0" u="none" strike="noStrike" baseline="0" dirty="0">
                <a:latin typeface="+mj-lt"/>
              </a:rPr>
              <a:t>meta tags</a:t>
            </a:r>
          </a:p>
          <a:p>
            <a:pPr marL="114300" indent="0" algn="l">
              <a:spcBef>
                <a:spcPts val="600"/>
              </a:spcBef>
              <a:buNone/>
            </a:pPr>
            <a:r>
              <a:rPr lang="en-CA" sz="1200" b="0" i="0" u="none" strike="noStrike" baseline="0" dirty="0">
                <a:latin typeface="+mj-lt"/>
              </a:rPr>
              <a:t>metrics</a:t>
            </a:r>
          </a:p>
          <a:p>
            <a:pPr marL="114300" indent="0" algn="l">
              <a:spcBef>
                <a:spcPts val="600"/>
              </a:spcBef>
              <a:buNone/>
            </a:pPr>
            <a:r>
              <a:rPr lang="en-CA" sz="1200" b="0" i="0" u="none" strike="noStrike" baseline="0" dirty="0">
                <a:latin typeface="+mj-lt"/>
              </a:rPr>
              <a:t>navigation links</a:t>
            </a:r>
          </a:p>
          <a:p>
            <a:pPr marL="114300" indent="0" algn="l">
              <a:spcBef>
                <a:spcPts val="600"/>
              </a:spcBef>
              <a:buNone/>
            </a:pPr>
            <a:r>
              <a:rPr lang="en-CA" sz="1200" b="0" i="0" u="none" strike="noStrike" baseline="0" dirty="0">
                <a:latin typeface="+mj-lt"/>
              </a:rPr>
              <a:t>Newsfeeds</a:t>
            </a:r>
          </a:p>
          <a:p>
            <a:pPr marL="114300" indent="0" algn="l">
              <a:spcBef>
                <a:spcPts val="600"/>
              </a:spcBef>
              <a:buNone/>
            </a:pPr>
            <a:r>
              <a:rPr lang="en-CA" sz="1200" b="0" i="0" u="none" strike="noStrike" baseline="0" dirty="0">
                <a:latin typeface="+mj-lt"/>
              </a:rPr>
              <a:t>Open Graph</a:t>
            </a:r>
          </a:p>
          <a:p>
            <a:pPr marL="114300" indent="0" algn="l">
              <a:spcBef>
                <a:spcPts val="600"/>
              </a:spcBef>
              <a:buNone/>
            </a:pPr>
            <a:r>
              <a:rPr lang="en-CA" sz="1200" b="0" i="0" u="none" strike="noStrike" baseline="0" dirty="0">
                <a:latin typeface="+mj-lt"/>
              </a:rPr>
              <a:t>Open Graph meta tags</a:t>
            </a:r>
          </a:p>
          <a:p>
            <a:pPr marL="114300" indent="0" algn="l">
              <a:spcBef>
                <a:spcPts val="600"/>
              </a:spcBef>
              <a:buNone/>
            </a:pPr>
            <a:r>
              <a:rPr lang="en-CA" sz="1200" b="0" i="0" u="none" strike="noStrike" baseline="0" dirty="0">
                <a:latin typeface="+mj-lt"/>
              </a:rPr>
              <a:t>Open Graph Objects</a:t>
            </a:r>
          </a:p>
          <a:p>
            <a:pPr marL="114300" indent="0" algn="l">
              <a:spcBef>
                <a:spcPts val="600"/>
              </a:spcBef>
              <a:buNone/>
            </a:pPr>
            <a:r>
              <a:rPr lang="en-CA" sz="1200" b="0" i="0" u="none" strike="noStrike" baseline="0" dirty="0">
                <a:latin typeface="+mj-lt"/>
              </a:rPr>
              <a:t>Page Views</a:t>
            </a:r>
          </a:p>
          <a:p>
            <a:pPr marL="114300" indent="0" algn="l">
              <a:spcBef>
                <a:spcPts val="600"/>
              </a:spcBef>
              <a:buNone/>
            </a:pPr>
            <a:r>
              <a:rPr lang="en-CA" sz="1200" b="0" i="0" u="none" strike="noStrike" baseline="0" dirty="0">
                <a:latin typeface="+mj-lt"/>
              </a:rPr>
              <a:t>PageRank</a:t>
            </a:r>
          </a:p>
          <a:p>
            <a:pPr marL="114300" indent="0" algn="l">
              <a:spcBef>
                <a:spcPts val="600"/>
              </a:spcBef>
              <a:buNone/>
            </a:pPr>
            <a:r>
              <a:rPr lang="en-CA" sz="1200" b="0" i="0" u="none" strike="noStrike" baseline="0" dirty="0">
                <a:latin typeface="+mj-lt"/>
              </a:rPr>
              <a:t>Pages</a:t>
            </a:r>
          </a:p>
          <a:p>
            <a:pPr marL="114300" indent="0" algn="l">
              <a:spcBef>
                <a:spcPts val="600"/>
              </a:spcBef>
              <a:buNone/>
            </a:pPr>
            <a:r>
              <a:rPr lang="en-CA" sz="1200" b="0" i="0" u="none" strike="noStrike" baseline="0" dirty="0">
                <a:latin typeface="+mj-lt"/>
              </a:rPr>
              <a:t>paid links</a:t>
            </a:r>
          </a:p>
          <a:p>
            <a:pPr marL="114300" indent="0" algn="l">
              <a:spcBef>
                <a:spcPts val="600"/>
              </a:spcBef>
              <a:buNone/>
            </a:pPr>
            <a:r>
              <a:rPr lang="en-CA" sz="1200" b="0" i="0" u="none" strike="noStrike" baseline="0" dirty="0">
                <a:latin typeface="+mj-lt"/>
              </a:rPr>
              <a:t>Performance</a:t>
            </a:r>
          </a:p>
          <a:p>
            <a:pPr marL="114300" indent="0" algn="l">
              <a:spcBef>
                <a:spcPts val="600"/>
              </a:spcBef>
              <a:buNone/>
            </a:pPr>
            <a:r>
              <a:rPr lang="en-CA" sz="1200" b="0" i="0" u="none" strike="noStrike" baseline="0" dirty="0">
                <a:latin typeface="+mj-lt"/>
              </a:rPr>
              <a:t>posts</a:t>
            </a:r>
          </a:p>
          <a:p>
            <a:pPr marL="114300" indent="0" algn="l">
              <a:spcBef>
                <a:spcPts val="600"/>
              </a:spcBef>
              <a:buNone/>
            </a:pPr>
            <a:r>
              <a:rPr lang="en-CA" sz="1200" b="0" i="0" u="none" strike="noStrike" baseline="0" dirty="0">
                <a:latin typeface="+mj-lt"/>
              </a:rPr>
              <a:t>Plugins</a:t>
            </a:r>
          </a:p>
          <a:p>
            <a:pPr marL="114300" indent="0" algn="l">
              <a:spcBef>
                <a:spcPts val="600"/>
              </a:spcBef>
              <a:buNone/>
            </a:pPr>
            <a:r>
              <a:rPr lang="en-CA" sz="1200" b="0" i="0" u="none" strike="noStrike" baseline="0" dirty="0">
                <a:latin typeface="+mj-lt"/>
              </a:rPr>
              <a:t>query server</a:t>
            </a:r>
          </a:p>
          <a:p>
            <a:pPr marL="114300" indent="0" algn="l">
              <a:spcBef>
                <a:spcPts val="600"/>
              </a:spcBef>
              <a:buNone/>
            </a:pPr>
            <a:r>
              <a:rPr lang="en-CA" sz="1200" b="0" i="0" u="none" strike="noStrike" baseline="0" dirty="0">
                <a:latin typeface="+mj-lt"/>
              </a:rPr>
              <a:t>recurring links</a:t>
            </a:r>
          </a:p>
          <a:p>
            <a:pPr marL="114300" indent="0" algn="l">
              <a:spcBef>
                <a:spcPts val="600"/>
              </a:spcBef>
              <a:buNone/>
            </a:pPr>
            <a:r>
              <a:rPr lang="en-CA" sz="1200" b="0" i="0" u="none" strike="noStrike" baseline="0" dirty="0">
                <a:latin typeface="+mj-lt"/>
              </a:rPr>
              <a:t>reverse index</a:t>
            </a:r>
          </a:p>
          <a:p>
            <a:pPr marL="114300" indent="0" algn="l">
              <a:spcBef>
                <a:spcPts val="600"/>
              </a:spcBef>
              <a:buNone/>
            </a:pPr>
            <a:r>
              <a:rPr lang="en-CA" sz="1200" b="0" i="0" u="none" strike="noStrike" baseline="0" dirty="0">
                <a:latin typeface="+mj-lt"/>
              </a:rPr>
              <a:t>Robots Exclusion</a:t>
            </a:r>
          </a:p>
          <a:p>
            <a:pPr marL="114300" indent="0" algn="l">
              <a:spcBef>
                <a:spcPts val="600"/>
              </a:spcBef>
              <a:buNone/>
            </a:pPr>
            <a:r>
              <a:rPr lang="en-CA" sz="1200" b="0" i="0" u="none" strike="noStrike" baseline="0" dirty="0">
                <a:latin typeface="+mj-lt"/>
              </a:rPr>
              <a:t>Standard</a:t>
            </a:r>
          </a:p>
          <a:p>
            <a:pPr marL="114300" indent="0" algn="l">
              <a:spcBef>
                <a:spcPts val="600"/>
              </a:spcBef>
              <a:buNone/>
            </a:pPr>
            <a:r>
              <a:rPr lang="en-CA" sz="1200" b="0" i="0" u="none" strike="noStrike" baseline="0" dirty="0">
                <a:latin typeface="+mj-lt"/>
              </a:rPr>
              <a:t>Scrapers</a:t>
            </a:r>
          </a:p>
          <a:p>
            <a:pPr marL="114300" indent="0" algn="l">
              <a:spcBef>
                <a:spcPts val="600"/>
              </a:spcBef>
              <a:buNone/>
            </a:pPr>
            <a:r>
              <a:rPr lang="en-CA" sz="1200" b="0" i="0" u="none" strike="noStrike" baseline="0" dirty="0">
                <a:latin typeface="+mj-lt"/>
              </a:rPr>
              <a:t>Search engine optimization</a:t>
            </a:r>
          </a:p>
          <a:p>
            <a:pPr marL="114300" indent="0" algn="l">
              <a:spcBef>
                <a:spcPts val="600"/>
              </a:spcBef>
              <a:buNone/>
            </a:pPr>
            <a:r>
              <a:rPr lang="en-CA" sz="1200" b="0" i="0" u="none" strike="noStrike" baseline="0" dirty="0">
                <a:latin typeface="+mj-lt"/>
              </a:rPr>
              <a:t>seeds</a:t>
            </a:r>
          </a:p>
          <a:p>
            <a:pPr marL="114300" indent="0" algn="l">
              <a:spcBef>
                <a:spcPts val="600"/>
              </a:spcBef>
              <a:buNone/>
            </a:pPr>
            <a:r>
              <a:rPr lang="en-CA" sz="1200" b="0" i="0" u="none" strike="noStrike" baseline="0" dirty="0">
                <a:latin typeface="+mj-lt"/>
              </a:rPr>
              <a:t>SEO</a:t>
            </a:r>
          </a:p>
          <a:p>
            <a:pPr marL="114300" indent="0" algn="l">
              <a:spcBef>
                <a:spcPts val="600"/>
              </a:spcBef>
              <a:buNone/>
            </a:pPr>
            <a:r>
              <a:rPr lang="en-CA" sz="1200" b="0" i="0" u="none" strike="noStrike" baseline="0" dirty="0">
                <a:latin typeface="+mj-lt"/>
              </a:rPr>
              <a:t>site manager</a:t>
            </a:r>
          </a:p>
          <a:p>
            <a:pPr marL="114300" indent="0" algn="l">
              <a:spcBef>
                <a:spcPts val="600"/>
              </a:spcBef>
              <a:buNone/>
            </a:pPr>
            <a:r>
              <a:rPr lang="en-CA" sz="1200" b="0" i="0" u="none" strike="noStrike" baseline="0" dirty="0">
                <a:latin typeface="+mj-lt"/>
              </a:rPr>
              <a:t>sitemap</a:t>
            </a:r>
          </a:p>
          <a:p>
            <a:pPr marL="114300" indent="0" algn="l">
              <a:spcBef>
                <a:spcPts val="600"/>
              </a:spcBef>
              <a:buNone/>
            </a:pPr>
            <a:r>
              <a:rPr lang="en-CA" sz="1200" b="0" i="0" u="none" strike="noStrike" baseline="0" dirty="0">
                <a:latin typeface="+mj-lt"/>
              </a:rPr>
              <a:t>Social networks</a:t>
            </a:r>
          </a:p>
          <a:p>
            <a:pPr marL="114300" indent="0" algn="l">
              <a:spcBef>
                <a:spcPts val="600"/>
              </a:spcBef>
              <a:buNone/>
            </a:pPr>
            <a:r>
              <a:rPr lang="en-CA" sz="1200" b="0" i="0" u="none" strike="noStrike" baseline="0" dirty="0">
                <a:latin typeface="+mj-lt"/>
              </a:rPr>
              <a:t>stemming</a:t>
            </a:r>
          </a:p>
          <a:p>
            <a:pPr marL="114300" indent="0" algn="l">
              <a:spcBef>
                <a:spcPts val="600"/>
              </a:spcBef>
              <a:buNone/>
            </a:pPr>
            <a:r>
              <a:rPr lang="en-CA" sz="1200" b="0" i="0" u="none" strike="noStrike" baseline="0" dirty="0">
                <a:latin typeface="+mj-lt"/>
              </a:rPr>
              <a:t>super administrator</a:t>
            </a:r>
          </a:p>
          <a:p>
            <a:pPr marL="114300" indent="0" algn="l">
              <a:spcBef>
                <a:spcPts val="600"/>
              </a:spcBef>
              <a:buNone/>
            </a:pPr>
            <a:r>
              <a:rPr lang="en-CA" sz="1200" b="0" i="0" u="none" strike="noStrike" baseline="0" dirty="0">
                <a:latin typeface="+mj-lt"/>
              </a:rPr>
              <a:t>Template management</a:t>
            </a:r>
          </a:p>
          <a:p>
            <a:pPr marL="114300" indent="0" algn="l">
              <a:spcBef>
                <a:spcPts val="600"/>
              </a:spcBef>
              <a:buNone/>
            </a:pPr>
            <a:r>
              <a:rPr lang="en-CA" sz="1200" b="0" i="0" u="none" strike="noStrike" baseline="0" dirty="0">
                <a:latin typeface="+mj-lt"/>
              </a:rPr>
              <a:t>Text ads</a:t>
            </a:r>
          </a:p>
          <a:p>
            <a:pPr marL="114300" indent="0" algn="l">
              <a:spcBef>
                <a:spcPts val="600"/>
              </a:spcBef>
              <a:buNone/>
            </a:pPr>
            <a:r>
              <a:rPr lang="en-CA" sz="1200" b="0" i="0" u="none" strike="noStrike" baseline="0" dirty="0">
                <a:latin typeface="+mj-lt"/>
              </a:rPr>
              <a:t>truncating a URL</a:t>
            </a:r>
          </a:p>
          <a:p>
            <a:pPr marL="114300" indent="0" algn="l">
              <a:spcBef>
                <a:spcPts val="600"/>
              </a:spcBef>
              <a:buNone/>
            </a:pPr>
            <a:r>
              <a:rPr lang="en-CA" sz="1200" b="0" i="0" u="none" strike="noStrike" baseline="0" dirty="0">
                <a:latin typeface="+mj-lt"/>
              </a:rPr>
              <a:t>Unique Page Views</a:t>
            </a:r>
          </a:p>
          <a:p>
            <a:pPr marL="114300" indent="0" algn="l">
              <a:spcBef>
                <a:spcPts val="600"/>
              </a:spcBef>
              <a:buNone/>
            </a:pPr>
            <a:r>
              <a:rPr lang="en-CA" sz="1200" b="0" i="0" u="none" strike="noStrike" baseline="0" dirty="0">
                <a:latin typeface="+mj-lt"/>
              </a:rPr>
              <a:t>URL Scrapers</a:t>
            </a:r>
          </a:p>
          <a:p>
            <a:pPr marL="114300" indent="0" algn="l">
              <a:spcBef>
                <a:spcPts val="600"/>
              </a:spcBef>
              <a:buNone/>
            </a:pPr>
            <a:r>
              <a:rPr lang="en-CA" sz="1200" b="0" i="0" u="none" strike="noStrike" baseline="0" dirty="0">
                <a:latin typeface="+mj-lt"/>
              </a:rPr>
              <a:t>User management</a:t>
            </a:r>
          </a:p>
          <a:p>
            <a:pPr marL="114300" indent="0" algn="l">
              <a:spcBef>
                <a:spcPts val="600"/>
              </a:spcBef>
              <a:buNone/>
            </a:pPr>
            <a:r>
              <a:rPr lang="en-CA" sz="1200" b="0" i="0" u="none" strike="noStrike" baseline="0" dirty="0">
                <a:latin typeface="+mj-lt"/>
              </a:rPr>
              <a:t>user role</a:t>
            </a:r>
          </a:p>
          <a:p>
            <a:pPr marL="114300" indent="0" algn="l">
              <a:spcBef>
                <a:spcPts val="600"/>
              </a:spcBef>
              <a:buNone/>
            </a:pPr>
            <a:r>
              <a:rPr lang="en-CA" sz="1200" b="0" i="0" u="none" strike="noStrike" baseline="0" dirty="0">
                <a:latin typeface="+mj-lt"/>
              </a:rPr>
              <a:t>Vulnerability Scrapers</a:t>
            </a:r>
          </a:p>
          <a:p>
            <a:pPr marL="114300" indent="0" algn="l">
              <a:spcBef>
                <a:spcPts val="600"/>
              </a:spcBef>
              <a:buNone/>
            </a:pPr>
            <a:r>
              <a:rPr lang="en-CA" sz="1200" b="0" i="0" u="none" strike="noStrike" baseline="0" dirty="0">
                <a:latin typeface="+mj-lt"/>
              </a:rPr>
              <a:t>Web crawlers</a:t>
            </a:r>
          </a:p>
          <a:p>
            <a:pPr marL="114300" indent="0" algn="l">
              <a:spcBef>
                <a:spcPts val="600"/>
              </a:spcBef>
              <a:buNone/>
            </a:pPr>
            <a:r>
              <a:rPr lang="en-CA" sz="1200" b="0" i="0" u="none" strike="noStrike" baseline="0" dirty="0">
                <a:latin typeface="+mj-lt"/>
              </a:rPr>
              <a:t>web directories</a:t>
            </a:r>
          </a:p>
          <a:p>
            <a:pPr marL="114300" indent="0" algn="l">
              <a:spcBef>
                <a:spcPts val="600"/>
              </a:spcBef>
              <a:buNone/>
            </a:pPr>
            <a:r>
              <a:rPr lang="en-US" sz="1200" b="0" i="0" u="none" strike="noStrike" baseline="0" dirty="0">
                <a:latin typeface="+mj-lt"/>
              </a:rPr>
              <a:t>What You See Is What</a:t>
            </a:r>
          </a:p>
          <a:p>
            <a:pPr marL="114300" indent="0" algn="l">
              <a:spcBef>
                <a:spcPts val="600"/>
              </a:spcBef>
              <a:buNone/>
            </a:pPr>
            <a:r>
              <a:rPr lang="en-CA" sz="1200" b="0" i="0" u="none" strike="noStrike" baseline="0" dirty="0">
                <a:latin typeface="+mj-lt"/>
              </a:rPr>
              <a:t>You Get (WYSIWYG)</a:t>
            </a:r>
          </a:p>
          <a:p>
            <a:pPr marL="114300" indent="0" algn="l">
              <a:spcBef>
                <a:spcPts val="600"/>
              </a:spcBef>
              <a:buNone/>
            </a:pPr>
            <a:r>
              <a:rPr lang="en-CA" sz="1200" b="0" i="0" u="none" strike="noStrike" baseline="0" dirty="0">
                <a:latin typeface="+mj-lt"/>
              </a:rPr>
              <a:t>white-hat SEO</a:t>
            </a:r>
          </a:p>
          <a:p>
            <a:pPr marL="114300" indent="0" algn="l">
              <a:spcBef>
                <a:spcPts val="600"/>
              </a:spcBef>
              <a:buNone/>
            </a:pPr>
            <a:r>
              <a:rPr lang="en-CA" sz="1200" b="0" i="0" u="none" strike="noStrike" baseline="0" dirty="0">
                <a:latin typeface="+mj-lt"/>
              </a:rPr>
              <a:t>Workflow</a:t>
            </a:r>
          </a:p>
          <a:p>
            <a:pPr marL="114300" indent="0" algn="l">
              <a:spcBef>
                <a:spcPts val="600"/>
              </a:spcBef>
              <a:buNone/>
            </a:pPr>
            <a:r>
              <a:rPr lang="en-CA" sz="1200" b="0" i="0" u="none" strike="noStrike" baseline="0" dirty="0">
                <a:latin typeface="+mj-lt"/>
              </a:rPr>
              <a:t>WordPress</a:t>
            </a:r>
          </a:p>
          <a:p>
            <a:pPr marL="114300" indent="0" algn="l">
              <a:spcBef>
                <a:spcPts val="600"/>
              </a:spcBef>
              <a:buNone/>
            </a:pPr>
            <a:r>
              <a:rPr lang="en-CA" sz="1200" b="0" i="0" u="none" strike="noStrike" baseline="0" dirty="0">
                <a:latin typeface="+mj-lt"/>
              </a:rPr>
              <a:t>templates</a:t>
            </a:r>
          </a:p>
          <a:p>
            <a:pPr marL="114300" indent="0" algn="l">
              <a:spcBef>
                <a:spcPts val="600"/>
              </a:spcBef>
              <a:buNone/>
            </a:pPr>
            <a:r>
              <a:rPr lang="en-CA" sz="1200" b="0" i="0" u="none" strike="noStrike" baseline="0" dirty="0">
                <a:latin typeface="+mj-lt"/>
              </a:rPr>
              <a:t>WordPress themes</a:t>
            </a:r>
            <a:endParaRPr lang="en-CA" sz="1200" dirty="0">
              <a:latin typeface="+mj-lt"/>
            </a:endParaRPr>
          </a:p>
        </p:txBody>
      </p:sp>
    </p:spTree>
    <p:extLst>
      <p:ext uri="{BB962C8B-B14F-4D97-AF65-F5344CB8AC3E}">
        <p14:creationId xmlns:p14="http://schemas.microsoft.com/office/powerpoint/2010/main" val="294854927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57"/>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rgbClr val="007FA3"/>
              </a:buClr>
              <a:buSzPts val="3600"/>
              <a:buFont typeface="Times New Roman"/>
              <a:buNone/>
            </a:pPr>
            <a:r>
              <a:rPr lang="en" dirty="0"/>
              <a:t>Copyright</a:t>
            </a:r>
            <a:endParaRPr dirty="0"/>
          </a:p>
        </p:txBody>
      </p:sp>
      <p:pic>
        <p:nvPicPr>
          <p:cNvPr id="358" name="Google Shape;358;p57" descr="Warning"/>
          <p:cNvPicPr preferRelativeResize="0"/>
          <p:nvPr/>
        </p:nvPicPr>
        <p:blipFill rotWithShape="1">
          <a:blip r:embed="rId3">
            <a:alphaModFix/>
          </a:blip>
          <a:srcRect/>
          <a:stretch/>
        </p:blipFill>
        <p:spPr>
          <a:xfrm>
            <a:off x="246184" y="1738019"/>
            <a:ext cx="1277815" cy="1075519"/>
          </a:xfrm>
          <a:prstGeom prst="rect">
            <a:avLst/>
          </a:prstGeom>
          <a:noFill/>
          <a:ln>
            <a:noFill/>
          </a:ln>
        </p:spPr>
      </p:pic>
      <p:sp>
        <p:nvSpPr>
          <p:cNvPr id="359" name="Google Shape;359;p57"/>
          <p:cNvSpPr txBox="1">
            <a:spLocks noGrp="1"/>
          </p:cNvSpPr>
          <p:nvPr>
            <p:ph type="body" idx="4294967295"/>
          </p:nvPr>
        </p:nvSpPr>
        <p:spPr>
          <a:xfrm>
            <a:off x="1606050" y="1389171"/>
            <a:ext cx="6858000" cy="3108900"/>
          </a:xfrm>
          <a:prstGeom prst="rect">
            <a:avLst/>
          </a:prstGeom>
          <a:solidFill>
            <a:schemeClr val="lt1"/>
          </a:solidFill>
          <a:ln w="25400" cap="flat" cmpd="sng">
            <a:solidFill>
              <a:schemeClr val="dk1"/>
            </a:solidFill>
            <a:prstDash val="solid"/>
            <a:round/>
            <a:headEnd type="none" w="sm" len="sm"/>
            <a:tailEnd type="none" w="sm" len="sm"/>
          </a:ln>
        </p:spPr>
        <p:txBody>
          <a:bodyPr spcFirstLastPara="1" wrap="square" lIns="182875" tIns="182875" rIns="182875" bIns="182875" anchor="ctr" anchorCtr="0">
            <a:noAutofit/>
          </a:bodyPr>
          <a:lstStyle/>
          <a:p>
            <a:pPr marL="101600" lvl="0" indent="0" algn="l" rtl="0">
              <a:lnSpc>
                <a:spcPct val="100000"/>
              </a:lnSpc>
              <a:spcBef>
                <a:spcPts val="0"/>
              </a:spcBef>
              <a:spcAft>
                <a:spcPts val="0"/>
              </a:spcAft>
              <a:buSzPts val="1600"/>
              <a:buNone/>
            </a:pPr>
            <a:r>
              <a:rPr lang="en" b="1" dirty="0">
                <a:solidFill>
                  <a:schemeClr val="dk1"/>
                </a:solidFill>
                <a:latin typeface="Arial"/>
                <a:ea typeface="Arial"/>
                <a:cs typeface="Arial"/>
                <a:sym typeface="Arial"/>
              </a:rPr>
              <a:t>This work is protected by United States copyright laws and is provided solely for the use of instructors in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to honor the intended pedagogical purposes and the needs of other instructors who rely on these materials.</a:t>
            </a: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95474A-1F23-4B65-8E9C-CE9640910174}"/>
              </a:ext>
            </a:extLst>
          </p:cNvPr>
          <p:cNvSpPr>
            <a:spLocks noGrp="1"/>
          </p:cNvSpPr>
          <p:nvPr>
            <p:ph type="title"/>
          </p:nvPr>
        </p:nvSpPr>
        <p:spPr/>
        <p:txBody>
          <a:bodyPr/>
          <a:lstStyle/>
          <a:p>
            <a:r>
              <a:rPr lang="en-CA" dirty="0"/>
              <a:t>Reverse Index</a:t>
            </a:r>
          </a:p>
        </p:txBody>
      </p:sp>
      <p:sp>
        <p:nvSpPr>
          <p:cNvPr id="3" name="Text Placeholder 2">
            <a:extLst>
              <a:ext uri="{FF2B5EF4-FFF2-40B4-BE49-F238E27FC236}">
                <a16:creationId xmlns:a16="http://schemas.microsoft.com/office/drawing/2014/main" id="{061C1C04-55F4-434D-B1B0-EA9705326358}"/>
              </a:ext>
            </a:extLst>
          </p:cNvPr>
          <p:cNvSpPr>
            <a:spLocks noGrp="1"/>
          </p:cNvSpPr>
          <p:nvPr>
            <p:ph type="body" idx="1"/>
          </p:nvPr>
        </p:nvSpPr>
        <p:spPr>
          <a:xfrm>
            <a:off x="457201" y="1081088"/>
            <a:ext cx="3785190" cy="3532476"/>
          </a:xfrm>
        </p:spPr>
        <p:txBody>
          <a:bodyPr/>
          <a:lstStyle/>
          <a:p>
            <a:pPr marL="114300" indent="0" algn="l">
              <a:buNone/>
            </a:pPr>
            <a:r>
              <a:rPr lang="en-US" sz="1800" b="0" i="0" u="none" strike="noStrike" baseline="0" dirty="0">
                <a:latin typeface="+mj-lt"/>
              </a:rPr>
              <a:t>We need to know which </a:t>
            </a:r>
            <a:r>
              <a:rPr lang="en-CA" sz="1800" b="0" i="0" u="none" strike="noStrike" baseline="0" dirty="0">
                <a:latin typeface="+mj-lt"/>
              </a:rPr>
              <a:t>URLs contain a given word. For that, a</a:t>
            </a:r>
            <a:r>
              <a:rPr lang="en-US" sz="1800" b="0" i="0" u="none" strike="noStrike" baseline="0" dirty="0">
                <a:solidFill>
                  <a:srgbClr val="000000"/>
                </a:solidFill>
                <a:latin typeface="+mj-lt"/>
              </a:rPr>
              <a:t> </a:t>
            </a:r>
            <a:r>
              <a:rPr lang="en-US" sz="1800" b="1" i="0" u="none" strike="noStrike" baseline="0" dirty="0">
                <a:solidFill>
                  <a:srgbClr val="009A9A"/>
                </a:solidFill>
                <a:latin typeface="+mj-lt"/>
              </a:rPr>
              <a:t>reverse index </a:t>
            </a:r>
            <a:r>
              <a:rPr lang="en-US" sz="1800" b="0" i="0" u="none" strike="noStrike" baseline="0" dirty="0">
                <a:solidFill>
                  <a:srgbClr val="000000"/>
                </a:solidFill>
                <a:latin typeface="+mj-lt"/>
              </a:rPr>
              <a:t>is built, which indexes the words, rather than the URLs</a:t>
            </a:r>
          </a:p>
          <a:p>
            <a:pPr marL="114300" indent="0" algn="l">
              <a:buNone/>
            </a:pPr>
            <a:r>
              <a:rPr lang="en-US" sz="1800" b="0" i="0" u="none" strike="noStrike" baseline="0" dirty="0">
                <a:solidFill>
                  <a:srgbClr val="000000"/>
                </a:solidFill>
                <a:latin typeface="+mj-lt"/>
              </a:rPr>
              <a:t>Since engines are indexing words anyhow, there is an opportunity to improve the efficiency of the index by </a:t>
            </a:r>
            <a:r>
              <a:rPr lang="en-US" sz="1800" b="1" i="0" u="none" strike="noStrike" baseline="0" dirty="0">
                <a:solidFill>
                  <a:srgbClr val="009A9A"/>
                </a:solidFill>
                <a:latin typeface="+mj-lt"/>
              </a:rPr>
              <a:t>stemming </a:t>
            </a:r>
            <a:r>
              <a:rPr lang="en-US" sz="1800" b="0" i="0" u="none" strike="noStrike" baseline="0" dirty="0">
                <a:solidFill>
                  <a:srgbClr val="000000"/>
                </a:solidFill>
                <a:latin typeface="+mj-lt"/>
              </a:rPr>
              <a:t>the words first</a:t>
            </a:r>
            <a:endParaRPr lang="en-CA" dirty="0">
              <a:latin typeface="+mj-lt"/>
            </a:endParaRPr>
          </a:p>
        </p:txBody>
      </p:sp>
      <p:pic>
        <p:nvPicPr>
          <p:cNvPr id="5" name="Picture 4" descr="FIGURE 18.3 Reverse index illustration">
            <a:extLst>
              <a:ext uri="{FF2B5EF4-FFF2-40B4-BE49-F238E27FC236}">
                <a16:creationId xmlns:a16="http://schemas.microsoft.com/office/drawing/2014/main" id="{0226DC6B-8819-41BD-9A74-E4284D3D5970}"/>
              </a:ext>
            </a:extLst>
          </p:cNvPr>
          <p:cNvPicPr>
            <a:picLocks noChangeAspect="1"/>
          </p:cNvPicPr>
          <p:nvPr/>
        </p:nvPicPr>
        <p:blipFill>
          <a:blip r:embed="rId2"/>
          <a:stretch>
            <a:fillRect/>
          </a:stretch>
        </p:blipFill>
        <p:spPr>
          <a:xfrm>
            <a:off x="4571997" y="1987772"/>
            <a:ext cx="4114801" cy="1824848"/>
          </a:xfrm>
          <a:prstGeom prst="rect">
            <a:avLst/>
          </a:prstGeom>
        </p:spPr>
      </p:pic>
    </p:spTree>
    <p:extLst>
      <p:ext uri="{BB962C8B-B14F-4D97-AF65-F5344CB8AC3E}">
        <p14:creationId xmlns:p14="http://schemas.microsoft.com/office/powerpoint/2010/main" val="41520891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6F372-0B09-401B-857F-E4880EAEC157}"/>
              </a:ext>
            </a:extLst>
          </p:cNvPr>
          <p:cNvSpPr>
            <a:spLocks noGrp="1"/>
          </p:cNvSpPr>
          <p:nvPr>
            <p:ph type="title"/>
          </p:nvPr>
        </p:nvSpPr>
        <p:spPr/>
        <p:txBody>
          <a:bodyPr/>
          <a:lstStyle/>
          <a:p>
            <a:r>
              <a:rPr lang="en-CA" dirty="0"/>
              <a:t>PageRank and Result Order</a:t>
            </a:r>
          </a:p>
        </p:txBody>
      </p:sp>
      <p:sp>
        <p:nvSpPr>
          <p:cNvPr id="3" name="Text Placeholder 2">
            <a:extLst>
              <a:ext uri="{FF2B5EF4-FFF2-40B4-BE49-F238E27FC236}">
                <a16:creationId xmlns:a16="http://schemas.microsoft.com/office/drawing/2014/main" id="{2391A281-492E-46A2-A7CC-E2EB94527798}"/>
              </a:ext>
            </a:extLst>
          </p:cNvPr>
          <p:cNvSpPr>
            <a:spLocks noGrp="1"/>
          </p:cNvSpPr>
          <p:nvPr>
            <p:ph type="body" idx="1"/>
          </p:nvPr>
        </p:nvSpPr>
        <p:spPr>
          <a:xfrm>
            <a:off x="457201" y="1081088"/>
            <a:ext cx="5433236" cy="1052624"/>
          </a:xfrm>
        </p:spPr>
        <p:txBody>
          <a:bodyPr/>
          <a:lstStyle/>
          <a:p>
            <a:pPr marL="114300" indent="0">
              <a:buNone/>
            </a:pPr>
            <a:r>
              <a:rPr lang="en-US" sz="1800" b="0" i="0" u="none" strike="noStrike" baseline="0" dirty="0">
                <a:latin typeface="+mj-lt"/>
              </a:rPr>
              <a:t>The simplified definition of a site </a:t>
            </a:r>
            <a:r>
              <a:rPr lang="en-US" sz="1800" b="0" i="1" u="none" strike="noStrike" baseline="0" dirty="0">
                <a:latin typeface="+mj-lt"/>
              </a:rPr>
              <a:t>n</a:t>
            </a:r>
            <a:r>
              <a:rPr lang="en-US" sz="1800" b="0" i="0" u="none" strike="noStrike" baseline="0" dirty="0">
                <a:latin typeface="+mj-lt"/>
              </a:rPr>
              <a:t>’s PageRank is:</a:t>
            </a:r>
          </a:p>
        </p:txBody>
      </p:sp>
      <p:pic>
        <p:nvPicPr>
          <p:cNvPr id="5" name="Picture 4" descr="PR(n) = Σ PR(v)/N_v&#10;for all v element of B_n">
            <a:extLst>
              <a:ext uri="{FF2B5EF4-FFF2-40B4-BE49-F238E27FC236}">
                <a16:creationId xmlns:a16="http://schemas.microsoft.com/office/drawing/2014/main" id="{E838B339-ECED-48AB-851E-5896EFD4AF91}"/>
              </a:ext>
            </a:extLst>
          </p:cNvPr>
          <p:cNvPicPr>
            <a:picLocks noChangeAspect="1"/>
          </p:cNvPicPr>
          <p:nvPr/>
        </p:nvPicPr>
        <p:blipFill>
          <a:blip r:embed="rId2"/>
          <a:stretch>
            <a:fillRect/>
          </a:stretch>
        </p:blipFill>
        <p:spPr>
          <a:xfrm>
            <a:off x="5890437" y="1081088"/>
            <a:ext cx="2403160" cy="1052624"/>
          </a:xfrm>
          <a:prstGeom prst="rect">
            <a:avLst/>
          </a:prstGeom>
        </p:spPr>
      </p:pic>
      <p:sp>
        <p:nvSpPr>
          <p:cNvPr id="6" name="Text Placeholder 2">
            <a:extLst>
              <a:ext uri="{FF2B5EF4-FFF2-40B4-BE49-F238E27FC236}">
                <a16:creationId xmlns:a16="http://schemas.microsoft.com/office/drawing/2014/main" id="{9F134F23-CFA3-4990-B41F-CCFF4E2B3375}"/>
              </a:ext>
            </a:extLst>
          </p:cNvPr>
          <p:cNvSpPr txBox="1">
            <a:spLocks/>
          </p:cNvSpPr>
          <p:nvPr/>
        </p:nvSpPr>
        <p:spPr>
          <a:xfrm>
            <a:off x="457200" y="2133712"/>
            <a:ext cx="7931888" cy="105262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15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1pPr>
            <a:lvl2pPr marL="914400" marR="0" lvl="1" indent="-342900" algn="l" rtl="0">
              <a:lnSpc>
                <a:spcPct val="100000"/>
              </a:lnSpc>
              <a:spcBef>
                <a:spcPts val="6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2pPr>
            <a:lvl3pPr marL="1371600" marR="0" lvl="2" indent="-342900" algn="l" rtl="0">
              <a:lnSpc>
                <a:spcPct val="100000"/>
              </a:lnSpc>
              <a:spcBef>
                <a:spcPts val="600"/>
              </a:spcBef>
              <a:spcAft>
                <a:spcPts val="0"/>
              </a:spcAft>
              <a:buClr>
                <a:srgbClr val="007FA3"/>
              </a:buClr>
              <a:buSzPts val="1800"/>
              <a:buFont typeface="Noto Sans Symbols"/>
              <a:buChar char="▪"/>
              <a:defRPr sz="1600" b="0" i="0" u="none" strike="noStrike" cap="none">
                <a:solidFill>
                  <a:schemeClr val="dk1"/>
                </a:solidFill>
                <a:latin typeface="Arial"/>
                <a:ea typeface="Arial"/>
                <a:cs typeface="Arial"/>
                <a:sym typeface="Arial"/>
              </a:defRPr>
            </a:lvl3pPr>
            <a:lvl4pPr marL="1828800" marR="0" lvl="3" indent="-342900" algn="l" rtl="0">
              <a:lnSpc>
                <a:spcPct val="100000"/>
              </a:lnSpc>
              <a:spcBef>
                <a:spcPts val="6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4pPr>
            <a:lvl5pPr marL="2286000" marR="0" lvl="4" indent="-342900" algn="l" rtl="0">
              <a:lnSpc>
                <a:spcPct val="100000"/>
              </a:lnSpc>
              <a:spcBef>
                <a:spcPts val="6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8pPr>
            <a:lvl9pPr marL="4114800" marR="0" lvl="8" indent="-342900" algn="l" rtl="0">
              <a:lnSpc>
                <a:spcPct val="100000"/>
              </a:lnSpc>
              <a:spcBef>
                <a:spcPts val="3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9pPr>
          </a:lstStyle>
          <a:p>
            <a:pPr marL="114300" indent="0">
              <a:buFont typeface="Arial"/>
              <a:buNone/>
            </a:pPr>
            <a:r>
              <a:rPr lang="en-US" sz="1800" dirty="0">
                <a:latin typeface="+mj-lt"/>
              </a:rPr>
              <a:t>The PageRank of a page, </a:t>
            </a:r>
            <a:r>
              <a:rPr lang="en-US" sz="1800" i="1" dirty="0">
                <a:latin typeface="+mj-lt"/>
              </a:rPr>
              <a:t>PR</a:t>
            </a:r>
            <a:r>
              <a:rPr lang="en-US" sz="1800" dirty="0">
                <a:latin typeface="+mj-lt"/>
              </a:rPr>
              <a:t>(</a:t>
            </a:r>
            <a:r>
              <a:rPr lang="en-US" sz="1800" i="1" dirty="0">
                <a:latin typeface="+mj-lt"/>
              </a:rPr>
              <a:t>n</a:t>
            </a:r>
            <a:r>
              <a:rPr lang="en-US" sz="1800" dirty="0">
                <a:latin typeface="+mj-lt"/>
              </a:rPr>
              <a:t>), is determined by collecting every page </a:t>
            </a:r>
            <a:r>
              <a:rPr lang="en-US" sz="1800" i="1" dirty="0">
                <a:latin typeface="+mj-lt"/>
              </a:rPr>
              <a:t>v </a:t>
            </a:r>
            <a:r>
              <a:rPr lang="en-US" sz="1800" dirty="0">
                <a:latin typeface="+mj-lt"/>
              </a:rPr>
              <a:t>that links to </a:t>
            </a:r>
            <a:r>
              <a:rPr lang="en-US" sz="1800" i="1" dirty="0">
                <a:latin typeface="+mj-lt"/>
              </a:rPr>
              <a:t>n </a:t>
            </a:r>
            <a:r>
              <a:rPr lang="en-US" sz="1800" dirty="0">
                <a:latin typeface="+mj-lt"/>
              </a:rPr>
              <a:t>(</a:t>
            </a:r>
            <a:r>
              <a:rPr lang="en-US" sz="1800" i="1" dirty="0">
                <a:latin typeface="+mj-lt"/>
              </a:rPr>
              <a:t>v </a:t>
            </a:r>
            <a:r>
              <a:rPr lang="en-US" sz="1800" dirty="0">
                <a:latin typeface="+mj-lt"/>
              </a:rPr>
              <a:t>e </a:t>
            </a:r>
            <a:r>
              <a:rPr lang="en-US" sz="1800" i="1" dirty="0">
                <a:latin typeface="+mj-lt"/>
              </a:rPr>
              <a:t>Bn</a:t>
            </a:r>
            <a:r>
              <a:rPr lang="en-US" sz="1800" dirty="0">
                <a:latin typeface="+mj-lt"/>
              </a:rPr>
              <a:t>), and summing their </a:t>
            </a:r>
            <a:r>
              <a:rPr lang="en-US" sz="1800" dirty="0" err="1">
                <a:latin typeface="+mj-lt"/>
              </a:rPr>
              <a:t>PageRanks</a:t>
            </a:r>
            <a:r>
              <a:rPr lang="en-US" sz="1800" dirty="0">
                <a:latin typeface="+mj-lt"/>
              </a:rPr>
              <a:t> </a:t>
            </a:r>
            <a:r>
              <a:rPr lang="en-US" sz="1800" i="1" dirty="0">
                <a:latin typeface="+mj-lt"/>
              </a:rPr>
              <a:t>PR</a:t>
            </a:r>
            <a:r>
              <a:rPr lang="en-US" sz="1800" dirty="0">
                <a:latin typeface="+mj-lt"/>
              </a:rPr>
              <a:t>(</a:t>
            </a:r>
            <a:r>
              <a:rPr lang="en-US" sz="1800" i="1" dirty="0">
                <a:latin typeface="+mj-lt"/>
              </a:rPr>
              <a:t>v</a:t>
            </a:r>
            <a:r>
              <a:rPr lang="en-US" sz="1800" dirty="0">
                <a:latin typeface="+mj-lt"/>
              </a:rPr>
              <a:t>) divided by the number of links out (</a:t>
            </a:r>
            <a:r>
              <a:rPr lang="en-US" sz="1800" i="1" dirty="0">
                <a:latin typeface="+mj-lt"/>
              </a:rPr>
              <a:t>Nv</a:t>
            </a:r>
            <a:r>
              <a:rPr lang="en-US" sz="1800" dirty="0">
                <a:latin typeface="+mj-lt"/>
              </a:rPr>
              <a:t>).</a:t>
            </a:r>
          </a:p>
          <a:p>
            <a:pPr marL="114300" indent="0" algn="l">
              <a:buNone/>
            </a:pPr>
            <a:r>
              <a:rPr lang="en-US" sz="1800" b="0" i="0" u="none" strike="noStrike" baseline="0" dirty="0">
                <a:latin typeface="+mj-lt"/>
              </a:rPr>
              <a:t>In order to apply this algorithm, we begin by assigning each page the same rank: 1/(number of pages).</a:t>
            </a:r>
            <a:endParaRPr lang="en-CA" dirty="0">
              <a:latin typeface="+mj-lt"/>
            </a:endParaRPr>
          </a:p>
        </p:txBody>
      </p:sp>
    </p:spTree>
    <p:extLst>
      <p:ext uri="{BB962C8B-B14F-4D97-AF65-F5344CB8AC3E}">
        <p14:creationId xmlns:p14="http://schemas.microsoft.com/office/powerpoint/2010/main" val="3975018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C325C-4915-49AA-B3F7-8DE46CB66B5D}"/>
              </a:ext>
            </a:extLst>
          </p:cNvPr>
          <p:cNvSpPr>
            <a:spLocks noGrp="1"/>
          </p:cNvSpPr>
          <p:nvPr>
            <p:ph type="title"/>
          </p:nvPr>
        </p:nvSpPr>
        <p:spPr/>
        <p:txBody>
          <a:bodyPr/>
          <a:lstStyle/>
          <a:p>
            <a:r>
              <a:rPr lang="en-CA" dirty="0">
                <a:latin typeface="+mj-lt"/>
              </a:rPr>
              <a:t>PageRank Example</a:t>
            </a:r>
          </a:p>
        </p:txBody>
      </p:sp>
      <p:pic>
        <p:nvPicPr>
          <p:cNvPr id="9" name="Picture 8" descr="FIGURE 18.5 Illustration of two iterations of PageRank">
            <a:extLst>
              <a:ext uri="{FF2B5EF4-FFF2-40B4-BE49-F238E27FC236}">
                <a16:creationId xmlns:a16="http://schemas.microsoft.com/office/drawing/2014/main" id="{F23519C7-0ED1-44F5-A507-296C78D6E8E5}"/>
              </a:ext>
            </a:extLst>
          </p:cNvPr>
          <p:cNvPicPr>
            <a:picLocks noChangeAspect="1"/>
          </p:cNvPicPr>
          <p:nvPr/>
        </p:nvPicPr>
        <p:blipFill rotWithShape="1">
          <a:blip r:embed="rId2"/>
          <a:srcRect l="-1" r="72130"/>
          <a:stretch/>
        </p:blipFill>
        <p:spPr>
          <a:xfrm>
            <a:off x="457200" y="1223955"/>
            <a:ext cx="1839575" cy="2061505"/>
          </a:xfrm>
          <a:prstGeom prst="rect">
            <a:avLst/>
          </a:prstGeom>
        </p:spPr>
      </p:pic>
      <p:pic>
        <p:nvPicPr>
          <p:cNvPr id="11" name="Picture 10">
            <a:extLst>
              <a:ext uri="{FF2B5EF4-FFF2-40B4-BE49-F238E27FC236}">
                <a16:creationId xmlns:a16="http://schemas.microsoft.com/office/drawing/2014/main" id="{6F7CD515-65F2-46D7-87D6-03AFF530DDB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954625" y="368242"/>
            <a:ext cx="1480044" cy="648284"/>
          </a:xfrm>
          <a:prstGeom prst="rect">
            <a:avLst/>
          </a:prstGeom>
        </p:spPr>
      </p:pic>
      <p:sp>
        <p:nvSpPr>
          <p:cNvPr id="13" name="TextBox 12">
            <a:extLst>
              <a:ext uri="{FF2B5EF4-FFF2-40B4-BE49-F238E27FC236}">
                <a16:creationId xmlns:a16="http://schemas.microsoft.com/office/drawing/2014/main" id="{753A7BA1-B40C-482F-8183-66D3B759A39A}"/>
              </a:ext>
            </a:extLst>
          </p:cNvPr>
          <p:cNvSpPr txBox="1"/>
          <p:nvPr/>
        </p:nvSpPr>
        <p:spPr>
          <a:xfrm>
            <a:off x="2275580" y="1223955"/>
            <a:ext cx="4319739" cy="276999"/>
          </a:xfrm>
          <a:prstGeom prst="rect">
            <a:avLst/>
          </a:prstGeom>
          <a:noFill/>
        </p:spPr>
        <p:txBody>
          <a:bodyPr wrap="square" rtlCol="0">
            <a:spAutoFit/>
          </a:bodyPr>
          <a:lstStyle/>
          <a:p>
            <a:r>
              <a:rPr lang="en-US" sz="1200" b="0" i="0" u="none" strike="noStrike" baseline="0" dirty="0">
                <a:latin typeface="+mj-lt"/>
              </a:rPr>
              <a:t>Calculate the updated PageRank 1 at-a-time</a:t>
            </a:r>
            <a:endParaRPr lang="en-CA" sz="1050" dirty="0">
              <a:latin typeface="+mj-lt"/>
            </a:endParaRPr>
          </a:p>
        </p:txBody>
      </p:sp>
      <p:pic>
        <p:nvPicPr>
          <p:cNvPr id="15" name="Picture 14">
            <a:extLst>
              <a:ext uri="{FF2B5EF4-FFF2-40B4-BE49-F238E27FC236}">
                <a16:creationId xmlns:a16="http://schemas.microsoft.com/office/drawing/2014/main" id="{E8E2FBD0-AAC5-4263-9BE8-CB4C5D368247}"/>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2934406" y="1488724"/>
            <a:ext cx="2764465" cy="611455"/>
          </a:xfrm>
          <a:prstGeom prst="rect">
            <a:avLst/>
          </a:prstGeom>
        </p:spPr>
      </p:pic>
      <p:pic>
        <p:nvPicPr>
          <p:cNvPr id="17" name="Picture 16">
            <a:extLst>
              <a:ext uri="{FF2B5EF4-FFF2-40B4-BE49-F238E27FC236}">
                <a16:creationId xmlns:a16="http://schemas.microsoft.com/office/drawing/2014/main" id="{7129BBA9-E979-463B-BC42-47271535CA73}"/>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2977008" y="2462225"/>
            <a:ext cx="2679262" cy="592610"/>
          </a:xfrm>
          <a:prstGeom prst="rect">
            <a:avLst/>
          </a:prstGeom>
        </p:spPr>
      </p:pic>
      <p:pic>
        <p:nvPicPr>
          <p:cNvPr id="19" name="Picture 18">
            <a:extLst>
              <a:ext uri="{FF2B5EF4-FFF2-40B4-BE49-F238E27FC236}">
                <a16:creationId xmlns:a16="http://schemas.microsoft.com/office/drawing/2014/main" id="{80BA9885-E3AD-4DFA-8A16-810B393B951A}"/>
              </a:ext>
              <a:ext uri="{C183D7F6-B498-43B3-948B-1728B52AA6E4}">
                <adec:decorative xmlns:adec="http://schemas.microsoft.com/office/drawing/2017/decorative" val="1"/>
              </a:ext>
            </a:extLst>
          </p:cNvPr>
          <p:cNvPicPr>
            <a:picLocks noChangeAspect="1"/>
          </p:cNvPicPr>
          <p:nvPr/>
        </p:nvPicPr>
        <p:blipFill rotWithShape="1">
          <a:blip r:embed="rId6"/>
          <a:srcRect t="15549" b="15895"/>
          <a:stretch/>
        </p:blipFill>
        <p:spPr>
          <a:xfrm>
            <a:off x="2750260" y="3287824"/>
            <a:ext cx="3370378" cy="468716"/>
          </a:xfrm>
          <a:prstGeom prst="rect">
            <a:avLst/>
          </a:prstGeom>
        </p:spPr>
      </p:pic>
      <p:pic>
        <p:nvPicPr>
          <p:cNvPr id="21" name="Picture 20">
            <a:extLst>
              <a:ext uri="{FF2B5EF4-FFF2-40B4-BE49-F238E27FC236}">
                <a16:creationId xmlns:a16="http://schemas.microsoft.com/office/drawing/2014/main" id="{59BC5BA9-D3FB-4EB8-A109-19037FAB0D9F}"/>
              </a:ext>
              <a:ext uri="{C183D7F6-B498-43B3-948B-1728B52AA6E4}">
                <adec:decorative xmlns:adec="http://schemas.microsoft.com/office/drawing/2017/decorative" val="1"/>
              </a:ext>
            </a:extLst>
          </p:cNvPr>
          <p:cNvPicPr>
            <a:picLocks noChangeAspect="1"/>
          </p:cNvPicPr>
          <p:nvPr/>
        </p:nvPicPr>
        <p:blipFill rotWithShape="1">
          <a:blip r:embed="rId7"/>
          <a:srcRect t="22278"/>
          <a:stretch/>
        </p:blipFill>
        <p:spPr>
          <a:xfrm>
            <a:off x="1956779" y="4107120"/>
            <a:ext cx="2040458" cy="488490"/>
          </a:xfrm>
          <a:prstGeom prst="rect">
            <a:avLst/>
          </a:prstGeom>
        </p:spPr>
      </p:pic>
      <p:pic>
        <p:nvPicPr>
          <p:cNvPr id="23" name="Picture 22">
            <a:extLst>
              <a:ext uri="{FF2B5EF4-FFF2-40B4-BE49-F238E27FC236}">
                <a16:creationId xmlns:a16="http://schemas.microsoft.com/office/drawing/2014/main" id="{729A073B-66BC-4AA6-B264-782559BCE39A}"/>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4324269" y="3944622"/>
            <a:ext cx="3370378" cy="683705"/>
          </a:xfrm>
          <a:prstGeom prst="rect">
            <a:avLst/>
          </a:prstGeom>
        </p:spPr>
      </p:pic>
      <p:sp>
        <p:nvSpPr>
          <p:cNvPr id="24" name="TextBox 23">
            <a:extLst>
              <a:ext uri="{FF2B5EF4-FFF2-40B4-BE49-F238E27FC236}">
                <a16:creationId xmlns:a16="http://schemas.microsoft.com/office/drawing/2014/main" id="{E7A1148E-E5A9-4DD2-B3A7-149D8A9666E6}"/>
              </a:ext>
            </a:extLst>
          </p:cNvPr>
          <p:cNvSpPr txBox="1"/>
          <p:nvPr/>
        </p:nvSpPr>
        <p:spPr>
          <a:xfrm>
            <a:off x="2275578" y="2032525"/>
            <a:ext cx="4405721" cy="461665"/>
          </a:xfrm>
          <a:prstGeom prst="rect">
            <a:avLst/>
          </a:prstGeom>
          <a:noFill/>
        </p:spPr>
        <p:txBody>
          <a:bodyPr wrap="square" rtlCol="0">
            <a:spAutoFit/>
          </a:bodyPr>
          <a:lstStyle/>
          <a:p>
            <a:pPr algn="l"/>
            <a:r>
              <a:rPr lang="en-US" sz="1200" b="0" i="0" u="none" strike="noStrike" baseline="0" dirty="0">
                <a:latin typeface="+mj-lt"/>
              </a:rPr>
              <a:t>We know the page ranks of B, C, D and can count the links out of each </a:t>
            </a:r>
            <a:r>
              <a:rPr lang="en-US" sz="1200" b="0" i="1" u="none" strike="noStrike" baseline="0" dirty="0">
                <a:latin typeface="+mj-lt"/>
              </a:rPr>
              <a:t>N</a:t>
            </a:r>
            <a:r>
              <a:rPr lang="en-US" sz="1200" b="0" i="1" u="none" strike="noStrike" baseline="-25000" dirty="0">
                <a:latin typeface="+mj-lt"/>
              </a:rPr>
              <a:t>B</a:t>
            </a:r>
            <a:r>
              <a:rPr lang="en-US" sz="1200" b="0" i="1" u="none" strike="noStrike" baseline="0" dirty="0">
                <a:latin typeface="+mj-lt"/>
              </a:rPr>
              <a:t>, N</a:t>
            </a:r>
            <a:r>
              <a:rPr lang="en-US" sz="1200" b="0" i="1" u="none" strike="noStrike" baseline="-25000" dirty="0">
                <a:latin typeface="+mj-lt"/>
              </a:rPr>
              <a:t>C</a:t>
            </a:r>
            <a:r>
              <a:rPr lang="en-US" sz="1200" b="0" i="1" u="none" strike="noStrike" baseline="0" dirty="0">
                <a:latin typeface="+mj-lt"/>
              </a:rPr>
              <a:t>,</a:t>
            </a:r>
            <a:r>
              <a:rPr lang="en-CA" sz="1200" b="0" i="0" u="none" strike="noStrike" baseline="0" dirty="0">
                <a:latin typeface="+mj-lt"/>
              </a:rPr>
              <a:t>and </a:t>
            </a:r>
            <a:r>
              <a:rPr lang="en-CA" sz="1200" b="0" i="1" u="none" strike="noStrike" baseline="0" dirty="0">
                <a:latin typeface="+mj-lt"/>
              </a:rPr>
              <a:t>N</a:t>
            </a:r>
            <a:r>
              <a:rPr lang="en-CA" sz="1200" b="0" i="1" u="none" strike="noStrike" baseline="-25000" dirty="0">
                <a:latin typeface="+mj-lt"/>
              </a:rPr>
              <a:t>D</a:t>
            </a:r>
            <a:r>
              <a:rPr lang="en-CA" sz="1200" b="0" i="1" u="none" strike="noStrike" baseline="0" dirty="0">
                <a:latin typeface="+mj-lt"/>
              </a:rPr>
              <a:t>.</a:t>
            </a:r>
            <a:endParaRPr lang="en-CA" sz="1000" dirty="0">
              <a:latin typeface="+mj-lt"/>
            </a:endParaRPr>
          </a:p>
        </p:txBody>
      </p:sp>
      <p:sp>
        <p:nvSpPr>
          <p:cNvPr id="25" name="TextBox 24">
            <a:extLst>
              <a:ext uri="{FF2B5EF4-FFF2-40B4-BE49-F238E27FC236}">
                <a16:creationId xmlns:a16="http://schemas.microsoft.com/office/drawing/2014/main" id="{09973C7A-50EB-40BE-95A6-A3C6EAE56EB4}"/>
              </a:ext>
            </a:extLst>
          </p:cNvPr>
          <p:cNvSpPr txBox="1"/>
          <p:nvPr/>
        </p:nvSpPr>
        <p:spPr>
          <a:xfrm>
            <a:off x="2254524" y="2961537"/>
            <a:ext cx="4405721" cy="276999"/>
          </a:xfrm>
          <a:prstGeom prst="rect">
            <a:avLst/>
          </a:prstGeom>
          <a:noFill/>
        </p:spPr>
        <p:txBody>
          <a:bodyPr wrap="square" rtlCol="0">
            <a:spAutoFit/>
          </a:bodyPr>
          <a:lstStyle/>
          <a:p>
            <a:pPr algn="l"/>
            <a:r>
              <a:rPr lang="en-US" sz="1200" b="0" i="0" u="none" strike="noStrike" baseline="0" dirty="0">
                <a:latin typeface="+mj-lt"/>
                <a:cs typeface="Quire Sans" panose="020B0502040204020203" pitchFamily="34" charset="0"/>
              </a:rPr>
              <a:t>Since B has A and C backlinking to it:</a:t>
            </a:r>
            <a:endParaRPr lang="en-CA" sz="1200" dirty="0">
              <a:latin typeface="+mj-lt"/>
              <a:cs typeface="Quire Sans" panose="020B0502040204020203" pitchFamily="34" charset="0"/>
            </a:endParaRPr>
          </a:p>
        </p:txBody>
      </p:sp>
      <p:sp>
        <p:nvSpPr>
          <p:cNvPr id="26" name="TextBox 25">
            <a:extLst>
              <a:ext uri="{FF2B5EF4-FFF2-40B4-BE49-F238E27FC236}">
                <a16:creationId xmlns:a16="http://schemas.microsoft.com/office/drawing/2014/main" id="{AB86E890-0A05-4BE5-8146-BDA643256FAE}"/>
              </a:ext>
            </a:extLst>
          </p:cNvPr>
          <p:cNvSpPr txBox="1"/>
          <p:nvPr/>
        </p:nvSpPr>
        <p:spPr>
          <a:xfrm>
            <a:off x="2275578" y="3775097"/>
            <a:ext cx="4405721" cy="276999"/>
          </a:xfrm>
          <a:prstGeom prst="rect">
            <a:avLst/>
          </a:prstGeom>
          <a:noFill/>
        </p:spPr>
        <p:txBody>
          <a:bodyPr wrap="square" rtlCol="0">
            <a:spAutoFit/>
          </a:bodyPr>
          <a:lstStyle/>
          <a:p>
            <a:pPr algn="l"/>
            <a:r>
              <a:rPr lang="en-US" sz="1200" b="0" i="0" u="none" strike="noStrike" baseline="0" dirty="0">
                <a:latin typeface="+mj-lt"/>
                <a:cs typeface="Quire Sans" panose="020B0502040204020203" pitchFamily="34" charset="0"/>
              </a:rPr>
              <a:t>C has only D backlinking to it and D has B and C backlinks, so</a:t>
            </a:r>
            <a:endParaRPr lang="en-CA" sz="1200" dirty="0">
              <a:latin typeface="+mj-lt"/>
              <a:cs typeface="Quire Sans" panose="020B0502040204020203" pitchFamily="34" charset="0"/>
            </a:endParaRPr>
          </a:p>
        </p:txBody>
      </p:sp>
      <p:pic>
        <p:nvPicPr>
          <p:cNvPr id="12" name="Picture 11" descr="FIGURE 18.5 Illustration of two iterations of PageRank">
            <a:extLst>
              <a:ext uri="{FF2B5EF4-FFF2-40B4-BE49-F238E27FC236}">
                <a16:creationId xmlns:a16="http://schemas.microsoft.com/office/drawing/2014/main" id="{35868F39-F37E-4BB0-8AA6-93A99E1B23FC}"/>
              </a:ext>
            </a:extLst>
          </p:cNvPr>
          <p:cNvPicPr>
            <a:picLocks noChangeAspect="1"/>
          </p:cNvPicPr>
          <p:nvPr/>
        </p:nvPicPr>
        <p:blipFill rotWithShape="1">
          <a:blip r:embed="rId2"/>
          <a:srcRect l="36264" r="35424"/>
          <a:stretch/>
        </p:blipFill>
        <p:spPr>
          <a:xfrm>
            <a:off x="6702496" y="1223955"/>
            <a:ext cx="1984303" cy="2189096"/>
          </a:xfrm>
          <a:prstGeom prst="rect">
            <a:avLst/>
          </a:prstGeom>
        </p:spPr>
      </p:pic>
    </p:spTree>
    <p:extLst>
      <p:ext uri="{BB962C8B-B14F-4D97-AF65-F5344CB8AC3E}">
        <p14:creationId xmlns:p14="http://schemas.microsoft.com/office/powerpoint/2010/main" val="1076894426"/>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USH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USHE_slide options">
  <a:themeElements>
    <a:clrScheme name="Custom 40">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33399"/>
      </a:hlink>
      <a:folHlink>
        <a:srgbClr val="7030A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19280</TotalTime>
  <Words>5462</Words>
  <Application>Microsoft Office PowerPoint</Application>
  <PresentationFormat>On-screen Show (16:9)</PresentationFormat>
  <Paragraphs>471</Paragraphs>
  <Slides>66</Slides>
  <Notes>3</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66</vt:i4>
      </vt:variant>
    </vt:vector>
  </HeadingPairs>
  <TitlesOfParts>
    <vt:vector size="77" baseType="lpstr">
      <vt:lpstr>Arial</vt:lpstr>
      <vt:lpstr>Calibri</vt:lpstr>
      <vt:lpstr>CourierPSPro-Regular</vt:lpstr>
      <vt:lpstr>Noto Sans Symbols</vt:lpstr>
      <vt:lpstr>RockwellStd-Bold</vt:lpstr>
      <vt:lpstr>SabonLTPro-Roman</vt:lpstr>
      <vt:lpstr>Times New Roman</vt:lpstr>
      <vt:lpstr>Verdana</vt:lpstr>
      <vt:lpstr>Simple Light</vt:lpstr>
      <vt:lpstr>USHE</vt:lpstr>
      <vt:lpstr>USHE_slide options</vt:lpstr>
      <vt:lpstr>Fundamentals of Web Development</vt:lpstr>
      <vt:lpstr>In this chapter you will learn . . .</vt:lpstr>
      <vt:lpstr>Search Engine Overview</vt:lpstr>
      <vt:lpstr>Web Crawlers</vt:lpstr>
      <vt:lpstr>Web Scrapers</vt:lpstr>
      <vt:lpstr>Indexing and Reverse Indexing</vt:lpstr>
      <vt:lpstr>Reverse Index</vt:lpstr>
      <vt:lpstr>PageRank and Result Order</vt:lpstr>
      <vt:lpstr>PageRank Example</vt:lpstr>
      <vt:lpstr>Search Engine Optimization</vt:lpstr>
      <vt:lpstr>White Hat SEO</vt:lpstr>
      <vt:lpstr>Title Tag</vt:lpstr>
      <vt:lpstr>Meta Tags</vt:lpstr>
      <vt:lpstr>URLs</vt:lpstr>
      <vt:lpstr>Site Design</vt:lpstr>
      <vt:lpstr>Sitemaps</vt:lpstr>
      <vt:lpstr>Anchor Text</vt:lpstr>
      <vt:lpstr>Images</vt:lpstr>
      <vt:lpstr>Content</vt:lpstr>
      <vt:lpstr>Black Hat SEO</vt:lpstr>
      <vt:lpstr>Black Hat SEO (ii)</vt:lpstr>
      <vt:lpstr>Black Hat SEO (iii)</vt:lpstr>
      <vt:lpstr>Black Hat: Link Farm/Pyramid </vt:lpstr>
      <vt:lpstr>Social Networks</vt:lpstr>
      <vt:lpstr>Social Network Integration</vt:lpstr>
      <vt:lpstr>Facebook’s Social Plugins</vt:lpstr>
      <vt:lpstr>Register and Plugin</vt:lpstr>
      <vt:lpstr>Like Button</vt:lpstr>
      <vt:lpstr>More Facebook Plugins</vt:lpstr>
      <vt:lpstr>Open Graph</vt:lpstr>
      <vt:lpstr>Open Graph Markup</vt:lpstr>
      <vt:lpstr>Twitter’s Widgets</vt:lpstr>
      <vt:lpstr>Advanced Social Network Integration</vt:lpstr>
      <vt:lpstr>Content Management Systems</vt:lpstr>
      <vt:lpstr>Picking a CMS</vt:lpstr>
      <vt:lpstr>Some Popular CMSs</vt:lpstr>
      <vt:lpstr>WordPress Overview</vt:lpstr>
      <vt:lpstr>Post and Page Management</vt:lpstr>
      <vt:lpstr>WYSIWYG Editors</vt:lpstr>
      <vt:lpstr>Template Management</vt:lpstr>
      <vt:lpstr>Menu Control</vt:lpstr>
      <vt:lpstr>User Management and Roles</vt:lpstr>
      <vt:lpstr>WordPress Roles</vt:lpstr>
      <vt:lpstr>Workflow and Version Control</vt:lpstr>
      <vt:lpstr>Asset Management</vt:lpstr>
      <vt:lpstr>Search and Updates</vt:lpstr>
      <vt:lpstr>WordPress Technical Overview</vt:lpstr>
      <vt:lpstr>File Structure</vt:lpstr>
      <vt:lpstr>Multiple Sites with One WordPress</vt:lpstr>
      <vt:lpstr>WordPress Nomenclature</vt:lpstr>
      <vt:lpstr>WordPress Template Hierarchy</vt:lpstr>
      <vt:lpstr>Modifying Themes</vt:lpstr>
      <vt:lpstr>Changing Theme Files</vt:lpstr>
      <vt:lpstr>Web Advertising Fundamentals</vt:lpstr>
      <vt:lpstr>Ad Types</vt:lpstr>
      <vt:lpstr>Web Advertising Commodities</vt:lpstr>
      <vt:lpstr>Web Commodity Markets</vt:lpstr>
      <vt:lpstr>Support Tools and Analytics</vt:lpstr>
      <vt:lpstr>Metrics</vt:lpstr>
      <vt:lpstr>Internal Analytics</vt:lpstr>
      <vt:lpstr>Third-Party Analytics</vt:lpstr>
      <vt:lpstr>Performance Tuning and Rating</vt:lpstr>
      <vt:lpstr>Speed Improvement</vt:lpstr>
      <vt:lpstr>Key Terms</vt:lpstr>
      <vt:lpstr>Key Terms (ii)</vt:lpstr>
      <vt:lpstr>Copyright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Web Development</dc:title>
  <cp:lastModifiedBy>Ricardo Hoar</cp:lastModifiedBy>
  <cp:revision>1995</cp:revision>
  <dcterms:modified xsi:type="dcterms:W3CDTF">2021-05-08T19:25:17Z</dcterms:modified>
</cp:coreProperties>
</file>