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62"/>
  </p:notesMasterIdLst>
  <p:handoutMasterIdLst>
    <p:handoutMasterId r:id="rId63"/>
  </p:handoutMasterIdLst>
  <p:sldIdLst>
    <p:sldId id="256" r:id="rId4"/>
    <p:sldId id="257"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 id="285" r:id="rId6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48" autoAdjust="0"/>
    <p:restoredTop sz="94249" autoAdjust="0"/>
  </p:normalViewPr>
  <p:slideViewPr>
    <p:cSldViewPr snapToGrid="0">
      <p:cViewPr varScale="1">
        <p:scale>
          <a:sx n="90" d="100"/>
          <a:sy n="90" d="100"/>
        </p:scale>
        <p:origin x="84" y="72"/>
      </p:cViewPr>
      <p:guideLst>
        <p:guide orient="horz" pos="1620"/>
        <p:guide pos="2880"/>
      </p:guideLst>
    </p:cSldViewPr>
  </p:slideViewPr>
  <p:outlineViewPr>
    <p:cViewPr>
      <p:scale>
        <a:sx n="33" d="100"/>
        <a:sy n="33" d="100"/>
      </p:scale>
      <p:origin x="0" y="-613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2021-05-04</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58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hyperlink" Target="http://htmlpurifier.org/" TargetMode="Externa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16</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Security</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a:extLst>
              <a:ext uri="{C183D7F6-B498-43B3-948B-1728B52AA6E4}">
                <adec:decorative xmlns:adec="http://schemas.microsoft.com/office/drawing/2017/decorative" val="1"/>
              </a:ext>
            </a:extLst>
          </p:cNvPr>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8FB33-D0B2-4191-A045-A6D792004E40}"/>
              </a:ext>
            </a:extLst>
          </p:cNvPr>
          <p:cNvSpPr>
            <a:spLocks noGrp="1"/>
          </p:cNvSpPr>
          <p:nvPr>
            <p:ph type="title"/>
          </p:nvPr>
        </p:nvSpPr>
        <p:spPr/>
        <p:txBody>
          <a:bodyPr/>
          <a:lstStyle/>
          <a:p>
            <a:r>
              <a:rPr lang="en-CA" dirty="0"/>
              <a:t>Business Continuity</a:t>
            </a:r>
          </a:p>
        </p:txBody>
      </p:sp>
      <p:sp>
        <p:nvSpPr>
          <p:cNvPr id="3" name="Text Placeholder 2">
            <a:extLst>
              <a:ext uri="{FF2B5EF4-FFF2-40B4-BE49-F238E27FC236}">
                <a16:creationId xmlns:a16="http://schemas.microsoft.com/office/drawing/2014/main" id="{67A7F05E-DB94-4E3F-8B29-CEDA4E6C2716}"/>
              </a:ext>
            </a:extLst>
          </p:cNvPr>
          <p:cNvSpPr>
            <a:spLocks noGrp="1"/>
          </p:cNvSpPr>
          <p:nvPr>
            <p:ph type="body" idx="1"/>
          </p:nvPr>
        </p:nvSpPr>
        <p:spPr/>
        <p:txBody>
          <a:bodyPr/>
          <a:lstStyle/>
          <a:p>
            <a:pPr marL="114300" indent="0">
              <a:buNone/>
            </a:pPr>
            <a:r>
              <a:rPr lang="en-US" sz="1800" b="0" i="0" u="none" strike="noStrike" baseline="0" dirty="0">
                <a:solidFill>
                  <a:schemeClr val="tx1"/>
                </a:solidFill>
                <a:latin typeface="+mj-lt"/>
              </a:rPr>
              <a:t>The best way to be prepared for the unexpected is to plan while times are good and </a:t>
            </a:r>
            <a:r>
              <a:rPr lang="en-CA" sz="1800" b="0" i="0" u="none" strike="noStrike" baseline="0" dirty="0">
                <a:solidFill>
                  <a:schemeClr val="tx1"/>
                </a:solidFill>
                <a:latin typeface="+mj-lt"/>
              </a:rPr>
              <a:t>thinking is clear. Some considerations include:</a:t>
            </a:r>
          </a:p>
          <a:p>
            <a:r>
              <a:rPr lang="en-CA" sz="1800" b="1" i="0" u="none" strike="noStrike" baseline="0" dirty="0">
                <a:solidFill>
                  <a:schemeClr val="tx1"/>
                </a:solidFill>
                <a:latin typeface="+mj-lt"/>
              </a:rPr>
              <a:t>Admin Password Management</a:t>
            </a:r>
            <a:endParaRPr lang="en-CA" sz="1800" dirty="0">
              <a:solidFill>
                <a:schemeClr val="tx1"/>
              </a:solidFill>
              <a:latin typeface="+mj-lt"/>
            </a:endParaRPr>
          </a:p>
          <a:p>
            <a:r>
              <a:rPr lang="en-CA" sz="1800" b="1" i="0" u="none" strike="noStrike" baseline="0" dirty="0">
                <a:solidFill>
                  <a:schemeClr val="tx1"/>
                </a:solidFill>
                <a:latin typeface="+mj-lt"/>
              </a:rPr>
              <a:t>Backups and Redundancy</a:t>
            </a:r>
          </a:p>
          <a:p>
            <a:r>
              <a:rPr lang="en-CA" sz="1800" b="1" i="0" u="none" strike="noStrike" baseline="0" dirty="0">
                <a:solidFill>
                  <a:schemeClr val="tx1"/>
                </a:solidFill>
                <a:latin typeface="+mj-lt"/>
              </a:rPr>
              <a:t>Geographic Redundancy</a:t>
            </a:r>
            <a:endParaRPr lang="en-CA" sz="1800" b="1" dirty="0">
              <a:solidFill>
                <a:schemeClr val="tx1"/>
              </a:solidFill>
              <a:latin typeface="+mj-lt"/>
            </a:endParaRPr>
          </a:p>
          <a:p>
            <a:r>
              <a:rPr lang="en-CA" sz="1800" b="1" i="0" u="none" strike="noStrike" baseline="0" dirty="0">
                <a:solidFill>
                  <a:schemeClr val="tx1"/>
                </a:solidFill>
                <a:latin typeface="+mj-lt"/>
              </a:rPr>
              <a:t>Stage Mock Events</a:t>
            </a:r>
          </a:p>
          <a:p>
            <a:r>
              <a:rPr lang="en-CA" sz="1800" b="1" i="0" u="none" strike="noStrike" baseline="0" dirty="0">
                <a:solidFill>
                  <a:schemeClr val="tx1"/>
                </a:solidFill>
                <a:latin typeface="+mj-lt"/>
              </a:rPr>
              <a:t>Auditing</a:t>
            </a:r>
            <a:endParaRPr lang="en-CA" dirty="0">
              <a:solidFill>
                <a:schemeClr val="tx1"/>
              </a:solidFill>
              <a:latin typeface="+mj-lt"/>
            </a:endParaRPr>
          </a:p>
        </p:txBody>
      </p:sp>
    </p:spTree>
    <p:extLst>
      <p:ext uri="{BB962C8B-B14F-4D97-AF65-F5344CB8AC3E}">
        <p14:creationId xmlns:p14="http://schemas.microsoft.com/office/powerpoint/2010/main" val="3663066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DD5CA-22ED-4954-AC99-0FFE9A4F2578}"/>
              </a:ext>
            </a:extLst>
          </p:cNvPr>
          <p:cNvSpPr>
            <a:spLocks noGrp="1"/>
          </p:cNvSpPr>
          <p:nvPr>
            <p:ph type="title"/>
          </p:nvPr>
        </p:nvSpPr>
        <p:spPr/>
        <p:txBody>
          <a:bodyPr/>
          <a:lstStyle/>
          <a:p>
            <a:r>
              <a:rPr lang="en-CA" dirty="0"/>
              <a:t>Secure by Design</a:t>
            </a:r>
          </a:p>
        </p:txBody>
      </p:sp>
      <p:sp>
        <p:nvSpPr>
          <p:cNvPr id="3" name="Text Placeholder 2">
            <a:extLst>
              <a:ext uri="{FF2B5EF4-FFF2-40B4-BE49-F238E27FC236}">
                <a16:creationId xmlns:a16="http://schemas.microsoft.com/office/drawing/2014/main" id="{D3F337F5-937B-46C6-9E7E-5C3AD2EED73F}"/>
              </a:ext>
            </a:extLst>
          </p:cNvPr>
          <p:cNvSpPr>
            <a:spLocks noGrp="1"/>
          </p:cNvSpPr>
          <p:nvPr>
            <p:ph type="body" idx="1"/>
          </p:nvPr>
        </p:nvSpPr>
        <p:spPr>
          <a:xfrm>
            <a:off x="457200" y="1081088"/>
            <a:ext cx="3923413" cy="3532476"/>
          </a:xfrm>
        </p:spPr>
        <p:txBody>
          <a:bodyPr/>
          <a:lstStyle/>
          <a:p>
            <a:pPr marL="114300" indent="0" algn="l">
              <a:buNone/>
            </a:pPr>
            <a:r>
              <a:rPr lang="en-US" sz="1800" b="1" i="0" u="none" strike="noStrike" baseline="0" dirty="0">
                <a:solidFill>
                  <a:srgbClr val="009A9A"/>
                </a:solidFill>
                <a:latin typeface="SabonLTPro-Bold"/>
              </a:rPr>
              <a:t>Secure by design </a:t>
            </a:r>
            <a:r>
              <a:rPr lang="en-US" sz="1800" b="0" i="0" u="none" strike="noStrike" baseline="0" dirty="0">
                <a:solidFill>
                  <a:srgbClr val="000000"/>
                </a:solidFill>
                <a:latin typeface="SabonLTPro-Roman"/>
              </a:rPr>
              <a:t>is a software engineering principle that tries to make software better by acknowledging that there are malicious users out there and addressing it. </a:t>
            </a:r>
          </a:p>
          <a:p>
            <a:pPr marL="114300" indent="0" algn="l">
              <a:buNone/>
            </a:pPr>
            <a:r>
              <a:rPr lang="en-US" sz="1800" b="0" i="0" u="none" strike="noStrike" baseline="0" dirty="0">
                <a:solidFill>
                  <a:srgbClr val="000000"/>
                </a:solidFill>
                <a:latin typeface="SabonLTPro-Roman"/>
              </a:rPr>
              <a:t>By</a:t>
            </a:r>
            <a:r>
              <a:rPr lang="en-US" sz="1800" dirty="0">
                <a:solidFill>
                  <a:srgbClr val="000000"/>
                </a:solidFill>
                <a:latin typeface="SabonLTPro-Roman"/>
              </a:rPr>
              <a:t> </a:t>
            </a:r>
            <a:r>
              <a:rPr lang="en-US" sz="1800" b="0" i="0" u="none" strike="noStrike" baseline="0" dirty="0">
                <a:solidFill>
                  <a:srgbClr val="000000"/>
                </a:solidFill>
                <a:latin typeface="SabonLTPro-Roman"/>
              </a:rPr>
              <a:t>continually distrusting user input (and even internal values) throughout the design and implementation phases, you will produce more secure software than if you didn’t consider security at every stage.</a:t>
            </a:r>
            <a:endParaRPr lang="en-CA" dirty="0"/>
          </a:p>
        </p:txBody>
      </p:sp>
      <p:pic>
        <p:nvPicPr>
          <p:cNvPr id="5" name="Picture 4" descr="FIGURE 16.2 Some examples of security input into the SDLC">
            <a:extLst>
              <a:ext uri="{FF2B5EF4-FFF2-40B4-BE49-F238E27FC236}">
                <a16:creationId xmlns:a16="http://schemas.microsoft.com/office/drawing/2014/main" id="{3769242A-1320-4655-B273-0DD865A4C58D}"/>
              </a:ext>
            </a:extLst>
          </p:cNvPr>
          <p:cNvPicPr>
            <a:picLocks noChangeAspect="1"/>
          </p:cNvPicPr>
          <p:nvPr/>
        </p:nvPicPr>
        <p:blipFill>
          <a:blip r:embed="rId2"/>
          <a:stretch>
            <a:fillRect/>
          </a:stretch>
        </p:blipFill>
        <p:spPr>
          <a:xfrm>
            <a:off x="4480598" y="1467292"/>
            <a:ext cx="4206202" cy="2836235"/>
          </a:xfrm>
          <a:prstGeom prst="rect">
            <a:avLst/>
          </a:prstGeom>
        </p:spPr>
      </p:pic>
    </p:spTree>
    <p:extLst>
      <p:ext uri="{BB962C8B-B14F-4D97-AF65-F5344CB8AC3E}">
        <p14:creationId xmlns:p14="http://schemas.microsoft.com/office/powerpoint/2010/main" val="3865792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9B6E6-2BEC-4DBC-AAFC-08CBEDE41750}"/>
              </a:ext>
            </a:extLst>
          </p:cNvPr>
          <p:cNvSpPr>
            <a:spLocks noGrp="1"/>
          </p:cNvSpPr>
          <p:nvPr>
            <p:ph type="title"/>
          </p:nvPr>
        </p:nvSpPr>
        <p:spPr/>
        <p:txBody>
          <a:bodyPr/>
          <a:lstStyle/>
          <a:p>
            <a:r>
              <a:rPr lang="en-CA" dirty="0"/>
              <a:t>Secure by Design (ii)</a:t>
            </a:r>
          </a:p>
        </p:txBody>
      </p:sp>
      <p:sp>
        <p:nvSpPr>
          <p:cNvPr id="3" name="Text Placeholder 2">
            <a:extLst>
              <a:ext uri="{FF2B5EF4-FFF2-40B4-BE49-F238E27FC236}">
                <a16:creationId xmlns:a16="http://schemas.microsoft.com/office/drawing/2014/main" id="{1A65FAD3-853C-400F-B036-32DAECD2D2E5}"/>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In a </a:t>
            </a:r>
            <a:r>
              <a:rPr lang="en-US" sz="1800" b="1" i="0" u="none" strike="noStrike" baseline="0" dirty="0">
                <a:solidFill>
                  <a:srgbClr val="009A9A"/>
                </a:solidFill>
                <a:latin typeface="+mj-lt"/>
              </a:rPr>
              <a:t>code review </a:t>
            </a:r>
            <a:r>
              <a:rPr lang="en-US" sz="1800" b="0" i="0" u="none" strike="noStrike" baseline="0" dirty="0">
                <a:solidFill>
                  <a:srgbClr val="000000"/>
                </a:solidFill>
                <a:latin typeface="+mj-lt"/>
              </a:rPr>
              <a:t>system, programmers must have their code peer-reviewed before committing it to the repository.</a:t>
            </a:r>
          </a:p>
          <a:p>
            <a:pPr marL="114300" indent="0" algn="l">
              <a:buNone/>
            </a:pPr>
            <a:r>
              <a:rPr lang="en-US" sz="1800" b="1" i="0" u="none" strike="noStrike" baseline="0" dirty="0">
                <a:solidFill>
                  <a:srgbClr val="009A9A"/>
                </a:solidFill>
                <a:latin typeface="+mj-lt"/>
              </a:rPr>
              <a:t>Unit testing </a:t>
            </a:r>
            <a:r>
              <a:rPr lang="en-US" sz="1800" b="0" i="0" u="none" strike="noStrike" baseline="0" dirty="0">
                <a:solidFill>
                  <a:srgbClr val="000000"/>
                </a:solidFill>
                <a:latin typeface="+mj-lt"/>
              </a:rPr>
              <a:t>is the practice of writing small programs to test your software as you </a:t>
            </a:r>
            <a:r>
              <a:rPr lang="en-CA" sz="1800" b="0" i="0" u="none" strike="noStrike" baseline="0" dirty="0">
                <a:solidFill>
                  <a:srgbClr val="000000"/>
                </a:solidFill>
                <a:latin typeface="+mj-lt"/>
              </a:rPr>
              <a:t>develop it.</a:t>
            </a:r>
          </a:p>
          <a:p>
            <a:pPr marL="114300" indent="0" algn="l">
              <a:buNone/>
            </a:pPr>
            <a:r>
              <a:rPr lang="en-US" sz="1800" b="1" i="0" u="none" strike="noStrike" baseline="0" dirty="0">
                <a:solidFill>
                  <a:srgbClr val="009A9A"/>
                </a:solidFill>
                <a:latin typeface="+mj-lt"/>
              </a:rPr>
              <a:t>Pair programming </a:t>
            </a:r>
            <a:r>
              <a:rPr lang="en-US" sz="1800" b="0" i="0" u="none" strike="noStrike" baseline="0" dirty="0">
                <a:solidFill>
                  <a:srgbClr val="000000"/>
                </a:solidFill>
                <a:latin typeface="+mj-lt"/>
              </a:rPr>
              <a:t>is the technique where two programmers work together at the same time on one computer.</a:t>
            </a:r>
          </a:p>
          <a:p>
            <a:pPr marL="114300" indent="0" algn="l">
              <a:buNone/>
            </a:pPr>
            <a:r>
              <a:rPr lang="en-US" sz="1800" b="1" i="0" u="none" strike="noStrike" baseline="0" dirty="0">
                <a:solidFill>
                  <a:srgbClr val="009A9A"/>
                </a:solidFill>
                <a:latin typeface="+mj-lt"/>
              </a:rPr>
              <a:t>Security testing </a:t>
            </a:r>
            <a:r>
              <a:rPr lang="en-US" sz="1800" b="0" i="0" u="none" strike="noStrike" baseline="0" dirty="0">
                <a:solidFill>
                  <a:srgbClr val="000000"/>
                </a:solidFill>
                <a:latin typeface="+mj-lt"/>
              </a:rPr>
              <a:t>is the process of testing the system against scenarios that attempt to </a:t>
            </a:r>
            <a:r>
              <a:rPr lang="en-CA" sz="1800" b="0" i="0" u="none" strike="noStrike" baseline="0" dirty="0">
                <a:solidFill>
                  <a:srgbClr val="000000"/>
                </a:solidFill>
                <a:latin typeface="+mj-lt"/>
              </a:rPr>
              <a:t>break the final system.</a:t>
            </a:r>
          </a:p>
          <a:p>
            <a:pPr marL="114300" indent="0" algn="l">
              <a:buNone/>
            </a:pPr>
            <a:r>
              <a:rPr lang="en-CA" sz="1800" b="1" i="0" u="none" strike="noStrike" baseline="0" dirty="0">
                <a:solidFill>
                  <a:srgbClr val="009A9A"/>
                </a:solidFill>
                <a:latin typeface="+mj-lt"/>
              </a:rPr>
              <a:t>Secure by </a:t>
            </a:r>
            <a:r>
              <a:rPr lang="en-US" sz="1800" b="1" i="0" u="none" strike="noStrike" baseline="0" dirty="0">
                <a:solidFill>
                  <a:srgbClr val="009A9A"/>
                </a:solidFill>
                <a:latin typeface="+mj-lt"/>
              </a:rPr>
              <a:t>default </a:t>
            </a:r>
            <a:r>
              <a:rPr lang="en-US" sz="1800" b="0" i="0" u="none" strike="noStrike" baseline="0" dirty="0">
                <a:solidFill>
                  <a:srgbClr val="000000"/>
                </a:solidFill>
                <a:latin typeface="+mj-lt"/>
              </a:rPr>
              <a:t>aims to make the default settings of a software system secure</a:t>
            </a:r>
            <a:endParaRPr lang="en-CA" dirty="0">
              <a:latin typeface="+mj-lt"/>
            </a:endParaRPr>
          </a:p>
        </p:txBody>
      </p:sp>
    </p:spTree>
    <p:extLst>
      <p:ext uri="{BB962C8B-B14F-4D97-AF65-F5344CB8AC3E}">
        <p14:creationId xmlns:p14="http://schemas.microsoft.com/office/powerpoint/2010/main" val="3266046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64906-963B-42FF-B867-ABFCD2420E2A}"/>
              </a:ext>
            </a:extLst>
          </p:cNvPr>
          <p:cNvSpPr>
            <a:spLocks noGrp="1"/>
          </p:cNvSpPr>
          <p:nvPr>
            <p:ph type="title"/>
          </p:nvPr>
        </p:nvSpPr>
        <p:spPr/>
        <p:txBody>
          <a:bodyPr/>
          <a:lstStyle/>
          <a:p>
            <a:r>
              <a:rPr lang="en-CA" dirty="0"/>
              <a:t>Social Engineering</a:t>
            </a:r>
          </a:p>
        </p:txBody>
      </p:sp>
      <p:sp>
        <p:nvSpPr>
          <p:cNvPr id="3" name="Text Placeholder 2">
            <a:extLst>
              <a:ext uri="{FF2B5EF4-FFF2-40B4-BE49-F238E27FC236}">
                <a16:creationId xmlns:a16="http://schemas.microsoft.com/office/drawing/2014/main" id="{A3E6F805-3A3C-42FF-9B6C-F2D3133B4F87}"/>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Social engineering </a:t>
            </a:r>
            <a:r>
              <a:rPr lang="en-US" sz="1800" b="0" i="0" u="none" strike="noStrike" baseline="0" dirty="0">
                <a:solidFill>
                  <a:srgbClr val="000000"/>
                </a:solidFill>
                <a:latin typeface="+mj-lt"/>
              </a:rPr>
              <a:t>is the broad term given to describe the manipulation of attitudes and behaviors of a populace, often through government or industrial propaganda </a:t>
            </a:r>
            <a:r>
              <a:rPr lang="en-CA" sz="1800" b="0" i="0" u="none" strike="noStrike" baseline="0" dirty="0">
                <a:solidFill>
                  <a:srgbClr val="000000"/>
                </a:solidFill>
                <a:latin typeface="+mj-lt"/>
              </a:rPr>
              <a:t>and/or coercion.</a:t>
            </a:r>
          </a:p>
          <a:p>
            <a:pPr marL="114300" indent="0" algn="l">
              <a:buNone/>
            </a:pPr>
            <a:r>
              <a:rPr lang="en-US" sz="1800" b="0" i="0" u="none" strike="noStrike" baseline="0" dirty="0">
                <a:latin typeface="+mj-lt"/>
              </a:rPr>
              <a:t>No one would click a link in an email that said </a:t>
            </a:r>
            <a:r>
              <a:rPr lang="en-US" sz="1800" b="0" i="1" u="none" strike="noStrike" baseline="0" dirty="0">
                <a:latin typeface="+mj-lt"/>
              </a:rPr>
              <a:t>click here to get a virus</a:t>
            </a:r>
            <a:r>
              <a:rPr lang="en-US" sz="1800" b="0" i="0" u="none" strike="noStrike" baseline="0" dirty="0">
                <a:latin typeface="+mj-lt"/>
              </a:rPr>
              <a:t>, but they might click a link to </a:t>
            </a:r>
            <a:r>
              <a:rPr lang="en-US" sz="1800" b="0" i="1" u="none" strike="noStrike" baseline="0" dirty="0">
                <a:latin typeface="+mj-lt"/>
              </a:rPr>
              <a:t>get your free vacation.</a:t>
            </a:r>
            <a:endParaRPr lang="en-CA" dirty="0">
              <a:latin typeface="+mj-lt"/>
            </a:endParaRPr>
          </a:p>
        </p:txBody>
      </p:sp>
    </p:spTree>
    <p:extLst>
      <p:ext uri="{BB962C8B-B14F-4D97-AF65-F5344CB8AC3E}">
        <p14:creationId xmlns:p14="http://schemas.microsoft.com/office/powerpoint/2010/main" val="1285645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A8213-8BEE-4628-A311-E33E3EC39E23}"/>
              </a:ext>
            </a:extLst>
          </p:cNvPr>
          <p:cNvSpPr>
            <a:spLocks noGrp="1"/>
          </p:cNvSpPr>
          <p:nvPr>
            <p:ph type="title"/>
          </p:nvPr>
        </p:nvSpPr>
        <p:spPr/>
        <p:txBody>
          <a:bodyPr/>
          <a:lstStyle/>
          <a:p>
            <a:r>
              <a:rPr lang="en-CA" dirty="0"/>
              <a:t>Authentication Factors</a:t>
            </a:r>
          </a:p>
        </p:txBody>
      </p:sp>
      <p:sp>
        <p:nvSpPr>
          <p:cNvPr id="3" name="Text Placeholder 2">
            <a:extLst>
              <a:ext uri="{FF2B5EF4-FFF2-40B4-BE49-F238E27FC236}">
                <a16:creationId xmlns:a16="http://schemas.microsoft.com/office/drawing/2014/main" id="{4F38A568-90F2-464B-97B4-741D3874E803}"/>
              </a:ext>
            </a:extLst>
          </p:cNvPr>
          <p:cNvSpPr>
            <a:spLocks noGrp="1"/>
          </p:cNvSpPr>
          <p:nvPr>
            <p:ph type="body" idx="1"/>
          </p:nvPr>
        </p:nvSpPr>
        <p:spPr/>
        <p:txBody>
          <a:bodyPr/>
          <a:lstStyle/>
          <a:p>
            <a:pPr marL="114300" indent="0" algn="l">
              <a:buNone/>
            </a:pPr>
            <a:r>
              <a:rPr lang="en-US" sz="1800" b="0" i="0" u="none" strike="noStrike" baseline="0" dirty="0">
                <a:latin typeface="+mj-lt"/>
              </a:rPr>
              <a:t>To achieve both </a:t>
            </a:r>
            <a:r>
              <a:rPr lang="en-US" sz="1800" b="0" i="1" u="none" strike="noStrike" baseline="0" dirty="0">
                <a:latin typeface="+mj-lt"/>
              </a:rPr>
              <a:t>confidentiality </a:t>
            </a:r>
            <a:r>
              <a:rPr lang="en-US" sz="1800" b="0" i="0" u="none" strike="noStrike" baseline="0" dirty="0">
                <a:latin typeface="+mj-lt"/>
              </a:rPr>
              <a:t>and </a:t>
            </a:r>
            <a:r>
              <a:rPr lang="en-US" sz="1800" b="0" i="1" u="none" strike="noStrike" baseline="0" dirty="0">
                <a:latin typeface="+mj-lt"/>
              </a:rPr>
              <a:t>integrity</a:t>
            </a:r>
            <a:r>
              <a:rPr lang="en-US" sz="1800" b="0" i="0" u="none" strike="noStrike" baseline="0" dirty="0">
                <a:latin typeface="+mj-lt"/>
              </a:rPr>
              <a:t>, the user accessing the system must be who they purport to be.</a:t>
            </a:r>
          </a:p>
          <a:p>
            <a:pPr marL="114300" indent="0" algn="l">
              <a:buNone/>
            </a:pPr>
            <a:r>
              <a:rPr lang="en-US" sz="1800" b="1" i="0" u="none" strike="noStrike" baseline="0" dirty="0">
                <a:solidFill>
                  <a:srgbClr val="009A9A"/>
                </a:solidFill>
                <a:latin typeface="+mj-lt"/>
              </a:rPr>
              <a:t>Authentication </a:t>
            </a:r>
            <a:r>
              <a:rPr lang="en-US" sz="1800" b="0" i="0" u="none" strike="noStrike" baseline="0" dirty="0">
                <a:solidFill>
                  <a:srgbClr val="000000"/>
                </a:solidFill>
                <a:latin typeface="+mj-lt"/>
              </a:rPr>
              <a:t>is the process by which you decide that someone is who they say they are and therefore permitted to access the requested </a:t>
            </a:r>
            <a:r>
              <a:rPr lang="en-CA" sz="1800" b="0" i="0" u="none" strike="noStrike" baseline="0" dirty="0">
                <a:solidFill>
                  <a:srgbClr val="000000"/>
                </a:solidFill>
                <a:latin typeface="+mj-lt"/>
              </a:rPr>
              <a:t>resources.</a:t>
            </a:r>
          </a:p>
          <a:p>
            <a:pPr marL="114300" indent="0" algn="l">
              <a:buNone/>
            </a:pPr>
            <a:r>
              <a:rPr lang="en-US" sz="1800" b="1" i="0" u="none" strike="noStrike" baseline="0" dirty="0">
                <a:solidFill>
                  <a:srgbClr val="009A9A"/>
                </a:solidFill>
                <a:latin typeface="+mj-lt"/>
              </a:rPr>
              <a:t>Authentication factors </a:t>
            </a:r>
            <a:r>
              <a:rPr lang="en-US" sz="1800" b="0" i="0" u="none" strike="noStrike" baseline="0" dirty="0">
                <a:solidFill>
                  <a:srgbClr val="000000"/>
                </a:solidFill>
                <a:latin typeface="+mj-lt"/>
              </a:rPr>
              <a:t>are the things you can ask someone for in an effort to</a:t>
            </a:r>
            <a:r>
              <a:rPr lang="en-US" sz="1800" dirty="0">
                <a:solidFill>
                  <a:srgbClr val="000000"/>
                </a:solidFill>
                <a:latin typeface="+mj-lt"/>
              </a:rPr>
              <a:t> </a:t>
            </a:r>
            <a:r>
              <a:rPr lang="en-US" sz="1800" b="0" i="0" u="none" strike="noStrike" baseline="0" dirty="0">
                <a:solidFill>
                  <a:srgbClr val="000000"/>
                </a:solidFill>
                <a:latin typeface="+mj-lt"/>
              </a:rPr>
              <a:t>validate that they are who they claim to be.</a:t>
            </a:r>
          </a:p>
          <a:p>
            <a:pPr lvl="1"/>
            <a:r>
              <a:rPr lang="en-CA" sz="1800" b="0" i="0" u="none" strike="noStrike" baseline="0" dirty="0">
                <a:latin typeface="SabonLTPro-Roman"/>
              </a:rPr>
              <a:t>Knowledge factors</a:t>
            </a:r>
          </a:p>
          <a:p>
            <a:pPr lvl="1"/>
            <a:r>
              <a:rPr lang="en-CA" sz="1800" b="0" i="0" u="none" strike="noStrike" baseline="0" dirty="0">
                <a:latin typeface="SabonLTPro-Roman"/>
              </a:rPr>
              <a:t>Ownership factors</a:t>
            </a:r>
          </a:p>
          <a:p>
            <a:pPr lvl="1"/>
            <a:r>
              <a:rPr lang="en-CA" sz="1800" dirty="0" err="1">
                <a:latin typeface="SabonLTPro-Roman"/>
              </a:rPr>
              <a:t>Inherance</a:t>
            </a:r>
            <a:r>
              <a:rPr lang="en-CA" sz="1800" dirty="0">
                <a:latin typeface="SabonLTPro-Roman"/>
              </a:rPr>
              <a:t> Factors</a:t>
            </a:r>
          </a:p>
          <a:p>
            <a:pPr lvl="1"/>
            <a:endParaRPr lang="en-CA" dirty="0">
              <a:latin typeface="+mj-lt"/>
            </a:endParaRPr>
          </a:p>
        </p:txBody>
      </p:sp>
    </p:spTree>
    <p:extLst>
      <p:ext uri="{BB962C8B-B14F-4D97-AF65-F5344CB8AC3E}">
        <p14:creationId xmlns:p14="http://schemas.microsoft.com/office/powerpoint/2010/main" val="3665859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217B7-5C4A-4823-A9B7-B31073E25DD0}"/>
              </a:ext>
            </a:extLst>
          </p:cNvPr>
          <p:cNvSpPr>
            <a:spLocks noGrp="1"/>
          </p:cNvSpPr>
          <p:nvPr>
            <p:ph type="title"/>
          </p:nvPr>
        </p:nvSpPr>
        <p:spPr/>
        <p:txBody>
          <a:bodyPr/>
          <a:lstStyle/>
          <a:p>
            <a:r>
              <a:rPr lang="en-CA" sz="3200" dirty="0"/>
              <a:t>Single versus Multifactor Authentication</a:t>
            </a:r>
          </a:p>
        </p:txBody>
      </p:sp>
      <p:sp>
        <p:nvSpPr>
          <p:cNvPr id="3" name="Text Placeholder 2">
            <a:extLst>
              <a:ext uri="{FF2B5EF4-FFF2-40B4-BE49-F238E27FC236}">
                <a16:creationId xmlns:a16="http://schemas.microsoft.com/office/drawing/2014/main" id="{A34C27B6-4AF1-429B-A11F-BD61D9745218}"/>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Single-factor authentication </a:t>
            </a:r>
            <a:r>
              <a:rPr lang="en-US" sz="1800" b="0" i="0" u="none" strike="noStrike" baseline="0" dirty="0">
                <a:solidFill>
                  <a:srgbClr val="000000"/>
                </a:solidFill>
                <a:latin typeface="+mj-lt"/>
              </a:rPr>
              <a:t>is the weakest and most common category of authentication system where you ask for only one of the three factors.</a:t>
            </a:r>
          </a:p>
          <a:p>
            <a:pPr marL="114300" indent="0" algn="l">
              <a:buNone/>
            </a:pPr>
            <a:r>
              <a:rPr lang="en-US" sz="1800" b="1" i="0" u="none" strike="noStrike" baseline="0" dirty="0">
                <a:solidFill>
                  <a:srgbClr val="009A9A"/>
                </a:solidFill>
                <a:latin typeface="+mj-lt"/>
              </a:rPr>
              <a:t>Multifactor authentication </a:t>
            </a:r>
            <a:r>
              <a:rPr lang="en-US" sz="1800" b="0" i="0" u="none" strike="noStrike" baseline="0" dirty="0">
                <a:solidFill>
                  <a:srgbClr val="000000"/>
                </a:solidFill>
                <a:latin typeface="+mj-lt"/>
              </a:rPr>
              <a:t>is where two distinct factors of authentication must pass before you are granted access.</a:t>
            </a:r>
          </a:p>
          <a:p>
            <a:pPr marL="114300" indent="0" algn="l">
              <a:buNone/>
            </a:pPr>
            <a:r>
              <a:rPr lang="en-US" sz="1800" b="0" i="0" u="none" strike="noStrike" baseline="0" dirty="0">
                <a:latin typeface="+mj-lt"/>
              </a:rPr>
              <a:t>To enhance authentication, one should use multiple factors rather than multiple instances of the same factor.</a:t>
            </a:r>
            <a:endParaRPr lang="en-CA" dirty="0">
              <a:latin typeface="+mj-lt"/>
            </a:endParaRPr>
          </a:p>
        </p:txBody>
      </p:sp>
    </p:spTree>
    <p:extLst>
      <p:ext uri="{BB962C8B-B14F-4D97-AF65-F5344CB8AC3E}">
        <p14:creationId xmlns:p14="http://schemas.microsoft.com/office/powerpoint/2010/main" val="4288685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D04FB-E665-4F05-A581-C352DF13C911}"/>
              </a:ext>
            </a:extLst>
          </p:cNvPr>
          <p:cNvSpPr>
            <a:spLocks noGrp="1"/>
          </p:cNvSpPr>
          <p:nvPr>
            <p:ph type="title"/>
          </p:nvPr>
        </p:nvSpPr>
        <p:spPr/>
        <p:txBody>
          <a:bodyPr/>
          <a:lstStyle/>
          <a:p>
            <a:r>
              <a:rPr lang="en-CA" dirty="0"/>
              <a:t>Approaches to Web Authentication</a:t>
            </a:r>
          </a:p>
        </p:txBody>
      </p:sp>
      <p:sp>
        <p:nvSpPr>
          <p:cNvPr id="3" name="Text Placeholder 2">
            <a:extLst>
              <a:ext uri="{FF2B5EF4-FFF2-40B4-BE49-F238E27FC236}">
                <a16:creationId xmlns:a16="http://schemas.microsoft.com/office/drawing/2014/main" id="{353C0992-113F-4749-A55C-214F0B9B37C9}"/>
              </a:ext>
            </a:extLst>
          </p:cNvPr>
          <p:cNvSpPr>
            <a:spLocks noGrp="1"/>
          </p:cNvSpPr>
          <p:nvPr>
            <p:ph type="body" idx="1"/>
          </p:nvPr>
        </p:nvSpPr>
        <p:spPr/>
        <p:txBody>
          <a:bodyPr/>
          <a:lstStyle/>
          <a:p>
            <a:pPr marL="114300" indent="0" algn="l">
              <a:buNone/>
            </a:pPr>
            <a:r>
              <a:rPr lang="en-US" sz="1800" b="0" i="0" u="none" strike="noStrike" baseline="0" dirty="0">
                <a:latin typeface="+mj-lt"/>
              </a:rPr>
              <a:t>In web applications, there are four principle strategies used for authentication:</a:t>
            </a:r>
            <a:endParaRPr lang="en-CA" sz="1800" b="0" i="0" u="none" strike="noStrike" baseline="0" dirty="0">
              <a:solidFill>
                <a:srgbClr val="000000"/>
              </a:solidFill>
              <a:latin typeface="+mj-lt"/>
            </a:endParaRPr>
          </a:p>
          <a:p>
            <a:pPr algn="l"/>
            <a:r>
              <a:rPr lang="en-CA" sz="1800" b="0" i="0" u="none" strike="noStrike" baseline="0" dirty="0">
                <a:solidFill>
                  <a:srgbClr val="000000"/>
                </a:solidFill>
                <a:latin typeface="+mj-lt"/>
              </a:rPr>
              <a:t>Basic HTTP Authentication</a:t>
            </a:r>
          </a:p>
          <a:p>
            <a:pPr algn="l"/>
            <a:r>
              <a:rPr lang="en-CA" sz="1800" b="0" i="0" u="none" strike="noStrike" baseline="0" dirty="0">
                <a:solidFill>
                  <a:srgbClr val="000000"/>
                </a:solidFill>
                <a:latin typeface="+mj-lt"/>
              </a:rPr>
              <a:t>Form-Based Authentication</a:t>
            </a:r>
          </a:p>
          <a:p>
            <a:pPr algn="l"/>
            <a:r>
              <a:rPr lang="en-CA" sz="1800" b="0" i="0" u="none" strike="noStrike" baseline="0" dirty="0">
                <a:solidFill>
                  <a:srgbClr val="000000"/>
                </a:solidFill>
                <a:latin typeface="+mj-lt"/>
              </a:rPr>
              <a:t>Token HTTP Authentication</a:t>
            </a:r>
          </a:p>
          <a:p>
            <a:pPr algn="l"/>
            <a:r>
              <a:rPr lang="en-CA" sz="1800" b="0" i="0" u="none" strike="noStrike" baseline="0" dirty="0">
                <a:solidFill>
                  <a:srgbClr val="000000"/>
                </a:solidFill>
                <a:latin typeface="+mj-lt"/>
              </a:rPr>
              <a:t>Third-Party Authentication</a:t>
            </a:r>
            <a:endParaRPr lang="en-CA" dirty="0">
              <a:latin typeface="+mj-lt"/>
            </a:endParaRPr>
          </a:p>
        </p:txBody>
      </p:sp>
    </p:spTree>
    <p:extLst>
      <p:ext uri="{BB962C8B-B14F-4D97-AF65-F5344CB8AC3E}">
        <p14:creationId xmlns:p14="http://schemas.microsoft.com/office/powerpoint/2010/main" val="23634270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4566F-8CA4-4636-A17A-62B52AF073DB}"/>
              </a:ext>
            </a:extLst>
          </p:cNvPr>
          <p:cNvSpPr>
            <a:spLocks noGrp="1"/>
          </p:cNvSpPr>
          <p:nvPr>
            <p:ph type="title"/>
          </p:nvPr>
        </p:nvSpPr>
        <p:spPr/>
        <p:txBody>
          <a:bodyPr/>
          <a:lstStyle/>
          <a:p>
            <a:r>
              <a:rPr lang="en-CA" dirty="0"/>
              <a:t>Basic HTTP Authentication</a:t>
            </a:r>
          </a:p>
        </p:txBody>
      </p:sp>
      <p:sp>
        <p:nvSpPr>
          <p:cNvPr id="3" name="Text Placeholder 2">
            <a:extLst>
              <a:ext uri="{FF2B5EF4-FFF2-40B4-BE49-F238E27FC236}">
                <a16:creationId xmlns:a16="http://schemas.microsoft.com/office/drawing/2014/main" id="{8705CFCC-B836-4B2C-8A71-84B0E9BF5F75}"/>
              </a:ext>
            </a:extLst>
          </p:cNvPr>
          <p:cNvSpPr>
            <a:spLocks noGrp="1"/>
          </p:cNvSpPr>
          <p:nvPr>
            <p:ph type="body" idx="1"/>
          </p:nvPr>
        </p:nvSpPr>
        <p:spPr>
          <a:xfrm>
            <a:off x="457200" y="1081088"/>
            <a:ext cx="3423684" cy="3532476"/>
          </a:xfrm>
        </p:spPr>
        <p:txBody>
          <a:bodyPr/>
          <a:lstStyle/>
          <a:p>
            <a:pPr marL="114300" indent="0" algn="l">
              <a:buNone/>
            </a:pPr>
            <a:r>
              <a:rPr lang="en-US" b="1" i="0" u="none" strike="noStrike" baseline="0" dirty="0">
                <a:solidFill>
                  <a:srgbClr val="009A9A"/>
                </a:solidFill>
                <a:latin typeface="+mj-lt"/>
              </a:rPr>
              <a:t>HTTP Basic Authentication </a:t>
            </a:r>
            <a:r>
              <a:rPr lang="en-US" b="0" i="0" u="none" strike="noStrike" baseline="0" dirty="0">
                <a:solidFill>
                  <a:srgbClr val="000000"/>
                </a:solidFill>
                <a:latin typeface="+mj-lt"/>
              </a:rPr>
              <a:t>is a way for the server to indicate that a username and password is required to access a resource. </a:t>
            </a:r>
          </a:p>
          <a:p>
            <a:pPr marL="114300" indent="0" algn="l">
              <a:buNone/>
            </a:pPr>
            <a:r>
              <a:rPr lang="en-US" b="0" i="0" u="none" strike="noStrike" baseline="0" dirty="0">
                <a:latin typeface="+mj-lt"/>
              </a:rPr>
              <a:t>This approach is sometimes referred to as an example of challenge-response authentication, in that the server provides a “challenge” and the client has to </a:t>
            </a:r>
            <a:r>
              <a:rPr lang="en-US" b="0" i="1" u="none" strike="noStrike" baseline="0" dirty="0">
                <a:latin typeface="+mj-lt"/>
              </a:rPr>
              <a:t>immediately </a:t>
            </a:r>
            <a:r>
              <a:rPr lang="en-US" b="0" i="0" u="none" strike="noStrike" baseline="0" dirty="0">
                <a:latin typeface="+mj-lt"/>
              </a:rPr>
              <a:t>provide a response.</a:t>
            </a:r>
            <a:endParaRPr lang="en-CA" sz="1400" dirty="0">
              <a:latin typeface="+mj-lt"/>
            </a:endParaRPr>
          </a:p>
        </p:txBody>
      </p:sp>
      <p:pic>
        <p:nvPicPr>
          <p:cNvPr id="5" name="Picture 4" descr="FIGURE 16.3 Basic HTTP Authentication">
            <a:extLst>
              <a:ext uri="{FF2B5EF4-FFF2-40B4-BE49-F238E27FC236}">
                <a16:creationId xmlns:a16="http://schemas.microsoft.com/office/drawing/2014/main" id="{6A252025-DBCD-436E-903E-6FE63FC705F0}"/>
              </a:ext>
            </a:extLst>
          </p:cNvPr>
          <p:cNvPicPr>
            <a:picLocks noChangeAspect="1"/>
          </p:cNvPicPr>
          <p:nvPr/>
        </p:nvPicPr>
        <p:blipFill>
          <a:blip r:embed="rId2"/>
          <a:stretch>
            <a:fillRect/>
          </a:stretch>
        </p:blipFill>
        <p:spPr>
          <a:xfrm>
            <a:off x="3987209" y="984487"/>
            <a:ext cx="4699591" cy="3571950"/>
          </a:xfrm>
          <a:prstGeom prst="rect">
            <a:avLst/>
          </a:prstGeom>
        </p:spPr>
      </p:pic>
    </p:spTree>
    <p:extLst>
      <p:ext uri="{BB962C8B-B14F-4D97-AF65-F5344CB8AC3E}">
        <p14:creationId xmlns:p14="http://schemas.microsoft.com/office/powerpoint/2010/main" val="2385373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8E01F-937F-44CA-90A1-D8F4D7B98421}"/>
              </a:ext>
            </a:extLst>
          </p:cNvPr>
          <p:cNvSpPr>
            <a:spLocks noGrp="1"/>
          </p:cNvSpPr>
          <p:nvPr>
            <p:ph type="title"/>
          </p:nvPr>
        </p:nvSpPr>
        <p:spPr/>
        <p:txBody>
          <a:bodyPr/>
          <a:lstStyle/>
          <a:p>
            <a:r>
              <a:rPr lang="en-CA" dirty="0"/>
              <a:t>Form-Based Authentication</a:t>
            </a:r>
          </a:p>
        </p:txBody>
      </p:sp>
      <p:sp>
        <p:nvSpPr>
          <p:cNvPr id="3" name="Text Placeholder 2">
            <a:extLst>
              <a:ext uri="{FF2B5EF4-FFF2-40B4-BE49-F238E27FC236}">
                <a16:creationId xmlns:a16="http://schemas.microsoft.com/office/drawing/2014/main" id="{39AF3E98-3B5F-4CA3-889D-B238D8A82FE1}"/>
              </a:ext>
            </a:extLst>
          </p:cNvPr>
          <p:cNvSpPr>
            <a:spLocks noGrp="1"/>
          </p:cNvSpPr>
          <p:nvPr>
            <p:ph type="body" idx="1"/>
          </p:nvPr>
        </p:nvSpPr>
        <p:spPr>
          <a:xfrm>
            <a:off x="457201" y="1081088"/>
            <a:ext cx="3732028" cy="3532476"/>
          </a:xfrm>
        </p:spPr>
        <p:txBody>
          <a:bodyPr/>
          <a:lstStyle/>
          <a:p>
            <a:pPr marL="114300" indent="0" algn="l">
              <a:buNone/>
            </a:pPr>
            <a:r>
              <a:rPr lang="en-US" b="0" i="0" u="none" strike="noStrike" baseline="0" dirty="0">
                <a:solidFill>
                  <a:srgbClr val="000000"/>
                </a:solidFill>
                <a:latin typeface="+mj-lt"/>
              </a:rPr>
              <a:t>When secure communication is needed, websites generally use some form of </a:t>
            </a:r>
            <a:r>
              <a:rPr lang="en-US" b="1" i="0" u="none" strike="noStrike" baseline="0" dirty="0">
                <a:solidFill>
                  <a:srgbClr val="009A9A"/>
                </a:solidFill>
                <a:latin typeface="+mj-lt"/>
              </a:rPr>
              <a:t>form-based authentication</a:t>
            </a:r>
          </a:p>
          <a:p>
            <a:pPr marL="114300" indent="0" algn="l">
              <a:buNone/>
            </a:pPr>
            <a:r>
              <a:rPr lang="en-US" b="0" i="0" u="none" strike="noStrike" baseline="0" dirty="0">
                <a:latin typeface="+mj-lt"/>
              </a:rPr>
              <a:t>An HTML form is presented to the user, and the login credential </a:t>
            </a:r>
            <a:r>
              <a:rPr lang="en-CA" b="0" i="0" u="none" strike="noStrike" baseline="0" dirty="0">
                <a:latin typeface="+mj-lt"/>
              </a:rPr>
              <a:t>information is sent via regular HTTP POST.</a:t>
            </a:r>
          </a:p>
          <a:p>
            <a:pPr marL="114300" indent="0" algn="l">
              <a:buNone/>
            </a:pPr>
            <a:r>
              <a:rPr lang="en-CA" b="0" i="0" u="none" strike="noStrike" baseline="0" dirty="0">
                <a:latin typeface="+mj-lt"/>
              </a:rPr>
              <a:t>Form </a:t>
            </a:r>
            <a:r>
              <a:rPr lang="en-US" b="0" i="0" u="none" strike="noStrike" baseline="0" dirty="0">
                <a:latin typeface="+mj-lt"/>
              </a:rPr>
              <a:t>authentication keeps track of the user’s login status. The example in the diagram is using a session cookie and must check credentials.</a:t>
            </a:r>
            <a:endParaRPr lang="en-CA" sz="1400" dirty="0">
              <a:latin typeface="+mj-lt"/>
            </a:endParaRPr>
          </a:p>
        </p:txBody>
      </p:sp>
      <p:pic>
        <p:nvPicPr>
          <p:cNvPr id="5" name="Picture 4" descr="FIGURE 16.4 The form authentication process">
            <a:extLst>
              <a:ext uri="{FF2B5EF4-FFF2-40B4-BE49-F238E27FC236}">
                <a16:creationId xmlns:a16="http://schemas.microsoft.com/office/drawing/2014/main" id="{CA084A10-F2D9-48C1-939B-78238A2D39C3}"/>
              </a:ext>
            </a:extLst>
          </p:cNvPr>
          <p:cNvPicPr>
            <a:picLocks noChangeAspect="1"/>
          </p:cNvPicPr>
          <p:nvPr/>
        </p:nvPicPr>
        <p:blipFill>
          <a:blip r:embed="rId2"/>
          <a:stretch>
            <a:fillRect/>
          </a:stretch>
        </p:blipFill>
        <p:spPr>
          <a:xfrm>
            <a:off x="4572000" y="1134361"/>
            <a:ext cx="3732027" cy="3497257"/>
          </a:xfrm>
          <a:prstGeom prst="rect">
            <a:avLst/>
          </a:prstGeom>
        </p:spPr>
      </p:pic>
    </p:spTree>
    <p:extLst>
      <p:ext uri="{BB962C8B-B14F-4D97-AF65-F5344CB8AC3E}">
        <p14:creationId xmlns:p14="http://schemas.microsoft.com/office/powerpoint/2010/main" val="1373126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E2995-4091-4C72-A52B-4811D54DA642}"/>
              </a:ext>
            </a:extLst>
          </p:cNvPr>
          <p:cNvSpPr>
            <a:spLocks noGrp="1"/>
          </p:cNvSpPr>
          <p:nvPr>
            <p:ph type="title"/>
          </p:nvPr>
        </p:nvSpPr>
        <p:spPr/>
        <p:txBody>
          <a:bodyPr/>
          <a:lstStyle/>
          <a:p>
            <a:r>
              <a:rPr lang="en-CA" dirty="0"/>
              <a:t>Managing HTTP Form login status</a:t>
            </a:r>
          </a:p>
        </p:txBody>
      </p:sp>
      <p:pic>
        <p:nvPicPr>
          <p:cNvPr id="5" name="Picture 4" descr="FIGURE 16.5 Managing login status">
            <a:extLst>
              <a:ext uri="{FF2B5EF4-FFF2-40B4-BE49-F238E27FC236}">
                <a16:creationId xmlns:a16="http://schemas.microsoft.com/office/drawing/2014/main" id="{C7C13E9B-3798-4C3F-89B9-E4572A7B48EB}"/>
              </a:ext>
            </a:extLst>
          </p:cNvPr>
          <p:cNvPicPr>
            <a:picLocks noChangeAspect="1"/>
          </p:cNvPicPr>
          <p:nvPr/>
        </p:nvPicPr>
        <p:blipFill>
          <a:blip r:embed="rId2"/>
          <a:stretch>
            <a:fillRect/>
          </a:stretch>
        </p:blipFill>
        <p:spPr>
          <a:xfrm>
            <a:off x="1568586" y="1081088"/>
            <a:ext cx="6006828" cy="3483960"/>
          </a:xfrm>
          <a:prstGeom prst="rect">
            <a:avLst/>
          </a:prstGeom>
        </p:spPr>
      </p:pic>
    </p:spTree>
    <p:extLst>
      <p:ext uri="{BB962C8B-B14F-4D97-AF65-F5344CB8AC3E}">
        <p14:creationId xmlns:p14="http://schemas.microsoft.com/office/powerpoint/2010/main" val="669582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About core security principles and practices</a:t>
            </a:r>
          </a:p>
          <a:p>
            <a:pPr algn="l"/>
            <a:r>
              <a:rPr lang="en-US" sz="1800" b="0" i="0" u="none" strike="noStrike" baseline="0" dirty="0">
                <a:solidFill>
                  <a:schemeClr val="tx1"/>
                </a:solidFill>
                <a:latin typeface="+mj-lt"/>
              </a:rPr>
              <a:t>Best practices for authentication systems and data storage</a:t>
            </a:r>
          </a:p>
          <a:p>
            <a:pPr algn="l"/>
            <a:r>
              <a:rPr lang="en-US" sz="1800" b="0" i="0" u="none" strike="noStrike" baseline="0" dirty="0">
                <a:solidFill>
                  <a:schemeClr val="tx1"/>
                </a:solidFill>
                <a:latin typeface="+mj-lt"/>
              </a:rPr>
              <a:t>About public key cryptography, SSL, and certificates</a:t>
            </a:r>
          </a:p>
          <a:p>
            <a:pPr algn="l"/>
            <a:r>
              <a:rPr lang="en-US" sz="1800" b="0" i="0" u="none" strike="noStrike" baseline="0" dirty="0">
                <a:solidFill>
                  <a:schemeClr val="tx1"/>
                </a:solidFill>
                <a:latin typeface="+mj-lt"/>
              </a:rPr>
              <a:t>How to proactively protect your site against common attacks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7BE15-9B92-4ACD-BAF6-317389A8AF5B}"/>
              </a:ext>
            </a:extLst>
          </p:cNvPr>
          <p:cNvSpPr>
            <a:spLocks noGrp="1"/>
          </p:cNvSpPr>
          <p:nvPr>
            <p:ph type="title"/>
          </p:nvPr>
        </p:nvSpPr>
        <p:spPr/>
        <p:txBody>
          <a:bodyPr/>
          <a:lstStyle/>
          <a:p>
            <a:r>
              <a:rPr lang="en-CA" dirty="0"/>
              <a:t>HTTP Token Authentication</a:t>
            </a:r>
          </a:p>
        </p:txBody>
      </p:sp>
      <p:sp>
        <p:nvSpPr>
          <p:cNvPr id="3" name="Text Placeholder 2">
            <a:extLst>
              <a:ext uri="{FF2B5EF4-FFF2-40B4-BE49-F238E27FC236}">
                <a16:creationId xmlns:a16="http://schemas.microsoft.com/office/drawing/2014/main" id="{7BF4B341-C3DE-4473-94F8-A4133FB04876}"/>
              </a:ext>
            </a:extLst>
          </p:cNvPr>
          <p:cNvSpPr>
            <a:spLocks noGrp="1"/>
          </p:cNvSpPr>
          <p:nvPr>
            <p:ph type="body" idx="1"/>
          </p:nvPr>
        </p:nvSpPr>
        <p:spPr>
          <a:xfrm>
            <a:off x="457201" y="1081088"/>
            <a:ext cx="4008474" cy="3532476"/>
          </a:xfrm>
        </p:spPr>
        <p:txBody>
          <a:bodyPr/>
          <a:lstStyle/>
          <a:p>
            <a:pPr marL="114300" indent="0" algn="l">
              <a:buNone/>
            </a:pPr>
            <a:r>
              <a:rPr lang="en-US" b="1" i="0" u="none" strike="noStrike" baseline="0" dirty="0">
                <a:solidFill>
                  <a:srgbClr val="009A9A"/>
                </a:solidFill>
                <a:latin typeface="+mj-lt"/>
              </a:rPr>
              <a:t>HTTP Token Authentication </a:t>
            </a:r>
            <a:r>
              <a:rPr lang="en-US" b="0" i="0" u="none" strike="noStrike" baseline="0" dirty="0">
                <a:solidFill>
                  <a:srgbClr val="000000"/>
                </a:solidFill>
                <a:latin typeface="+mj-lt"/>
              </a:rPr>
              <a:t>(also known more formally as </a:t>
            </a:r>
            <a:r>
              <a:rPr lang="en-US" b="1" i="0" u="none" strike="noStrike" baseline="0" dirty="0">
                <a:solidFill>
                  <a:srgbClr val="009A9A"/>
                </a:solidFill>
                <a:latin typeface="+mj-lt"/>
              </a:rPr>
              <a:t>Bearer Authentication</a:t>
            </a:r>
            <a:r>
              <a:rPr lang="en-US" b="0" i="0" u="none" strike="noStrike" baseline="0" dirty="0">
                <a:solidFill>
                  <a:srgbClr val="000000"/>
                </a:solidFill>
                <a:latin typeface="+mj-lt"/>
              </a:rPr>
              <a:t>) is a form of HTTP authentication that is commonly used in conjunction with form authentication, as well as with APIs and other services without a user interface</a:t>
            </a:r>
          </a:p>
          <a:p>
            <a:pPr marL="114300" indent="0" algn="l">
              <a:buNone/>
            </a:pPr>
            <a:r>
              <a:rPr lang="en-US" b="0" i="0" u="none" strike="noStrike" baseline="0" dirty="0">
                <a:solidFill>
                  <a:srgbClr val="000000"/>
                </a:solidFill>
                <a:latin typeface="+mj-lt"/>
              </a:rPr>
              <a:t>Token authentication provides a way to implement </a:t>
            </a:r>
            <a:r>
              <a:rPr lang="en-US" b="1" i="0" u="none" strike="noStrike" baseline="0" dirty="0">
                <a:solidFill>
                  <a:srgbClr val="009A9A"/>
                </a:solidFill>
                <a:latin typeface="+mj-lt"/>
              </a:rPr>
              <a:t>stateless authentication</a:t>
            </a:r>
            <a:r>
              <a:rPr lang="en-US" b="0" i="0" u="none" strike="noStrike" baseline="0" dirty="0">
                <a:solidFill>
                  <a:srgbClr val="000000"/>
                </a:solidFill>
                <a:latin typeface="+mj-lt"/>
              </a:rPr>
              <a:t>.</a:t>
            </a:r>
            <a:endParaRPr lang="en-CA" sz="1400" dirty="0">
              <a:latin typeface="+mj-lt"/>
            </a:endParaRPr>
          </a:p>
        </p:txBody>
      </p:sp>
      <p:pic>
        <p:nvPicPr>
          <p:cNvPr id="5" name="Picture 4" descr="FIGURE 16.6 Stateless authentication using tokens">
            <a:extLst>
              <a:ext uri="{FF2B5EF4-FFF2-40B4-BE49-F238E27FC236}">
                <a16:creationId xmlns:a16="http://schemas.microsoft.com/office/drawing/2014/main" id="{E1599DDA-27ED-4F5F-B4EC-97696B300996}"/>
              </a:ext>
            </a:extLst>
          </p:cNvPr>
          <p:cNvPicPr>
            <a:picLocks noChangeAspect="1"/>
          </p:cNvPicPr>
          <p:nvPr/>
        </p:nvPicPr>
        <p:blipFill>
          <a:blip r:embed="rId2"/>
          <a:stretch>
            <a:fillRect/>
          </a:stretch>
        </p:blipFill>
        <p:spPr>
          <a:xfrm>
            <a:off x="4465675" y="1429465"/>
            <a:ext cx="4340390" cy="2835722"/>
          </a:xfrm>
          <a:prstGeom prst="rect">
            <a:avLst/>
          </a:prstGeom>
        </p:spPr>
      </p:pic>
    </p:spTree>
    <p:extLst>
      <p:ext uri="{BB962C8B-B14F-4D97-AF65-F5344CB8AC3E}">
        <p14:creationId xmlns:p14="http://schemas.microsoft.com/office/powerpoint/2010/main" val="92776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83642-CC8F-4745-BC38-A63C4875AC5A}"/>
              </a:ext>
            </a:extLst>
          </p:cNvPr>
          <p:cNvSpPr>
            <a:spLocks noGrp="1"/>
          </p:cNvSpPr>
          <p:nvPr>
            <p:ph type="title"/>
          </p:nvPr>
        </p:nvSpPr>
        <p:spPr/>
        <p:txBody>
          <a:bodyPr/>
          <a:lstStyle/>
          <a:p>
            <a:r>
              <a:rPr lang="en-CA" dirty="0"/>
              <a:t>Third-Party Authentication</a:t>
            </a:r>
          </a:p>
        </p:txBody>
      </p:sp>
      <p:pic>
        <p:nvPicPr>
          <p:cNvPr id="8" name="Picture 7" descr="FIGURE 16.8 The steps required to register and authenticate a user using OAuth">
            <a:extLst>
              <a:ext uri="{FF2B5EF4-FFF2-40B4-BE49-F238E27FC236}">
                <a16:creationId xmlns:a16="http://schemas.microsoft.com/office/drawing/2014/main" id="{2FE8CAF9-F5CB-40A7-ADFE-737505C779A8}"/>
              </a:ext>
            </a:extLst>
          </p:cNvPr>
          <p:cNvPicPr>
            <a:picLocks noChangeAspect="1"/>
          </p:cNvPicPr>
          <p:nvPr/>
        </p:nvPicPr>
        <p:blipFill rotWithShape="1">
          <a:blip r:embed="rId2"/>
          <a:srcRect l="1" t="-1166" r="1701" b="67610"/>
          <a:stretch/>
        </p:blipFill>
        <p:spPr>
          <a:xfrm>
            <a:off x="429900" y="1679944"/>
            <a:ext cx="3750815" cy="1562986"/>
          </a:xfrm>
          <a:prstGeom prst="rect">
            <a:avLst/>
          </a:prstGeom>
        </p:spPr>
      </p:pic>
      <p:pic>
        <p:nvPicPr>
          <p:cNvPr id="7" name="Picture 6">
            <a:extLst>
              <a:ext uri="{FF2B5EF4-FFF2-40B4-BE49-F238E27FC236}">
                <a16:creationId xmlns:a16="http://schemas.microsoft.com/office/drawing/2014/main" id="{EC46F1F4-44BB-40B1-A5F1-C15831C885F4}"/>
              </a:ext>
              <a:ext uri="{C183D7F6-B498-43B3-948B-1728B52AA6E4}">
                <adec:decorative xmlns:adec="http://schemas.microsoft.com/office/drawing/2017/decorative" val="1"/>
              </a:ext>
            </a:extLst>
          </p:cNvPr>
          <p:cNvPicPr>
            <a:picLocks noChangeAspect="1"/>
          </p:cNvPicPr>
          <p:nvPr/>
        </p:nvPicPr>
        <p:blipFill rotWithShape="1">
          <a:blip r:embed="rId2"/>
          <a:srcRect t="32235"/>
          <a:stretch/>
        </p:blipFill>
        <p:spPr>
          <a:xfrm>
            <a:off x="4242199" y="984487"/>
            <a:ext cx="4471901" cy="3699213"/>
          </a:xfrm>
          <a:prstGeom prst="rect">
            <a:avLst/>
          </a:prstGeom>
        </p:spPr>
      </p:pic>
    </p:spTree>
    <p:extLst>
      <p:ext uri="{BB962C8B-B14F-4D97-AF65-F5344CB8AC3E}">
        <p14:creationId xmlns:p14="http://schemas.microsoft.com/office/powerpoint/2010/main" val="2909346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B994C-5E1B-425A-A614-9E3CC63D5F06}"/>
              </a:ext>
            </a:extLst>
          </p:cNvPr>
          <p:cNvSpPr>
            <a:spLocks noGrp="1"/>
          </p:cNvSpPr>
          <p:nvPr>
            <p:ph type="title"/>
          </p:nvPr>
        </p:nvSpPr>
        <p:spPr/>
        <p:txBody>
          <a:bodyPr/>
          <a:lstStyle/>
          <a:p>
            <a:r>
              <a:rPr lang="en-CA" dirty="0"/>
              <a:t>Cryptography</a:t>
            </a:r>
          </a:p>
        </p:txBody>
      </p:sp>
      <p:sp>
        <p:nvSpPr>
          <p:cNvPr id="3" name="Text Placeholder 2">
            <a:extLst>
              <a:ext uri="{FF2B5EF4-FFF2-40B4-BE49-F238E27FC236}">
                <a16:creationId xmlns:a16="http://schemas.microsoft.com/office/drawing/2014/main" id="{91B7A101-07B6-41BC-82CC-72F6D318A8E0}"/>
              </a:ext>
            </a:extLst>
          </p:cNvPr>
          <p:cNvSpPr>
            <a:spLocks noGrp="1"/>
          </p:cNvSpPr>
          <p:nvPr>
            <p:ph type="body" idx="1"/>
          </p:nvPr>
        </p:nvSpPr>
        <p:spPr/>
        <p:txBody>
          <a:bodyPr/>
          <a:lstStyle/>
          <a:p>
            <a:pPr marL="114300" indent="0" algn="l">
              <a:buNone/>
            </a:pPr>
            <a:r>
              <a:rPr lang="en-US" sz="1800" b="0" i="0" u="none" strike="noStrike" baseline="0" dirty="0">
                <a:latin typeface="+mj-lt"/>
              </a:rPr>
              <a:t>At a basic level we are trying to get a message from one actor (we will call her </a:t>
            </a:r>
            <a:r>
              <a:rPr lang="en-US" sz="1800" b="1" i="0" u="none" strike="noStrike" baseline="0" dirty="0">
                <a:latin typeface="+mj-lt"/>
              </a:rPr>
              <a:t>Alice</a:t>
            </a:r>
            <a:r>
              <a:rPr lang="en-US" sz="1800" b="0" i="0" u="none" strike="noStrike" baseline="0" dirty="0">
                <a:latin typeface="+mj-lt"/>
              </a:rPr>
              <a:t>), to another (</a:t>
            </a:r>
            <a:r>
              <a:rPr lang="en-US" sz="1800" b="1" i="0" u="none" strike="noStrike" baseline="0" dirty="0">
                <a:latin typeface="+mj-lt"/>
              </a:rPr>
              <a:t>Bob</a:t>
            </a:r>
            <a:r>
              <a:rPr lang="en-US" sz="1800" b="0" i="0" u="none" strike="noStrike" baseline="0" dirty="0">
                <a:latin typeface="+mj-lt"/>
              </a:rPr>
              <a:t>), without an eavesdropper (</a:t>
            </a:r>
            <a:r>
              <a:rPr lang="en-US" sz="1800" b="1" i="0" u="none" strike="noStrike" baseline="0" dirty="0">
                <a:latin typeface="+mj-lt"/>
              </a:rPr>
              <a:t>Eve</a:t>
            </a:r>
            <a:r>
              <a:rPr lang="en-US" sz="1800" b="0" i="0" u="none" strike="noStrike" baseline="0" dirty="0">
                <a:latin typeface="+mj-lt"/>
              </a:rPr>
              <a:t>) intercepting the message (as shown in Figure 16.9)</a:t>
            </a:r>
            <a:endParaRPr lang="en-CA" dirty="0">
              <a:latin typeface="+mj-lt"/>
            </a:endParaRPr>
          </a:p>
        </p:txBody>
      </p:sp>
      <p:pic>
        <p:nvPicPr>
          <p:cNvPr id="5" name="Picture 4" descr="FIGURE 16.9 Alice transmitting to Bob with Eve intercepting the message">
            <a:extLst>
              <a:ext uri="{FF2B5EF4-FFF2-40B4-BE49-F238E27FC236}">
                <a16:creationId xmlns:a16="http://schemas.microsoft.com/office/drawing/2014/main" id="{F405D763-E88F-490C-813E-CD793B4B5F64}"/>
              </a:ext>
            </a:extLst>
          </p:cNvPr>
          <p:cNvPicPr>
            <a:picLocks noChangeAspect="1"/>
          </p:cNvPicPr>
          <p:nvPr/>
        </p:nvPicPr>
        <p:blipFill>
          <a:blip r:embed="rId2"/>
          <a:stretch>
            <a:fillRect/>
          </a:stretch>
        </p:blipFill>
        <p:spPr>
          <a:xfrm>
            <a:off x="2222204" y="2571750"/>
            <a:ext cx="4699591" cy="1840147"/>
          </a:xfrm>
          <a:prstGeom prst="rect">
            <a:avLst/>
          </a:prstGeom>
        </p:spPr>
      </p:pic>
    </p:spTree>
    <p:extLst>
      <p:ext uri="{BB962C8B-B14F-4D97-AF65-F5344CB8AC3E}">
        <p14:creationId xmlns:p14="http://schemas.microsoft.com/office/powerpoint/2010/main" val="17366667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FIGURE 16.10 Alice and Bob using symmetric encryption to transmit messages">
            <a:extLst>
              <a:ext uri="{FF2B5EF4-FFF2-40B4-BE49-F238E27FC236}">
                <a16:creationId xmlns:a16="http://schemas.microsoft.com/office/drawing/2014/main" id="{95FB994C-5E1B-425A-A614-9E3CC63D5F06}"/>
              </a:ext>
            </a:extLst>
          </p:cNvPr>
          <p:cNvSpPr>
            <a:spLocks noGrp="1"/>
          </p:cNvSpPr>
          <p:nvPr>
            <p:ph type="title"/>
          </p:nvPr>
        </p:nvSpPr>
        <p:spPr>
          <a:xfrm>
            <a:off x="457200" y="129630"/>
            <a:ext cx="8229600" cy="822959"/>
          </a:xfrm>
        </p:spPr>
        <p:txBody>
          <a:bodyPr/>
          <a:lstStyle/>
          <a:p>
            <a:r>
              <a:rPr lang="en-CA" dirty="0"/>
              <a:t>Cryptography (ii)</a:t>
            </a:r>
          </a:p>
        </p:txBody>
      </p:sp>
      <p:sp>
        <p:nvSpPr>
          <p:cNvPr id="3" name="Text Placeholder 2" descr="FIGURE 16.10 Alice and Bob using symmetric encryption to transmit messages">
            <a:extLst>
              <a:ext uri="{FF2B5EF4-FFF2-40B4-BE49-F238E27FC236}">
                <a16:creationId xmlns:a16="http://schemas.microsoft.com/office/drawing/2014/main" id="{91B7A101-07B6-41BC-82CC-72F6D318A8E0}"/>
              </a:ext>
            </a:extLst>
          </p:cNvPr>
          <p:cNvSpPr>
            <a:spLocks noGrp="1"/>
          </p:cNvSpPr>
          <p:nvPr>
            <p:ph type="body" idx="1"/>
          </p:nvPr>
        </p:nvSpPr>
        <p:spPr>
          <a:xfrm>
            <a:off x="457200" y="1049190"/>
            <a:ext cx="8232775" cy="3532476"/>
          </a:xfrm>
        </p:spPr>
        <p:txBody>
          <a:bodyPr/>
          <a:lstStyle/>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cipher </a:t>
            </a:r>
            <a:r>
              <a:rPr lang="en-US" sz="1800" b="0" i="0" u="none" strike="noStrike" baseline="0" dirty="0">
                <a:solidFill>
                  <a:srgbClr val="000000"/>
                </a:solidFill>
                <a:latin typeface="+mj-lt"/>
              </a:rPr>
              <a:t>is a message that is scrambled so that it cannot easily be read, unless one has some secret knowledge. This secret is usually referred to as a </a:t>
            </a:r>
            <a:r>
              <a:rPr lang="en-US" sz="1800" b="1" i="0" u="none" strike="noStrike" baseline="0" dirty="0">
                <a:solidFill>
                  <a:srgbClr val="009A9A"/>
                </a:solidFill>
                <a:latin typeface="+mj-lt"/>
              </a:rPr>
              <a:t>key</a:t>
            </a:r>
            <a:r>
              <a:rPr lang="en-US" sz="1800" b="0" i="0" u="none" strike="noStrike" baseline="0" dirty="0">
                <a:solidFill>
                  <a:srgbClr val="000000"/>
                </a:solidFill>
                <a:latin typeface="+mj-lt"/>
              </a:rPr>
              <a:t>. </a:t>
            </a:r>
          </a:p>
          <a:p>
            <a:pPr marL="114300" indent="0" algn="l">
              <a:buNone/>
            </a:pPr>
            <a:r>
              <a:rPr lang="en-US" sz="1800" b="0" i="0" u="none" strike="noStrike" baseline="0" dirty="0">
                <a:solidFill>
                  <a:srgbClr val="000000"/>
                </a:solidFill>
                <a:latin typeface="+mj-lt"/>
              </a:rPr>
              <a:t>Alice encrypts the message (</a:t>
            </a:r>
            <a:r>
              <a:rPr lang="en-US" sz="1800" b="1" i="0" u="none" strike="noStrike" baseline="0" dirty="0">
                <a:solidFill>
                  <a:srgbClr val="009A9A"/>
                </a:solidFill>
                <a:latin typeface="+mj-lt"/>
              </a:rPr>
              <a:t>encryption</a:t>
            </a:r>
            <a:r>
              <a:rPr lang="en-US" sz="1800" b="0" i="0" u="none" strike="noStrike" baseline="0" dirty="0">
                <a:solidFill>
                  <a:srgbClr val="000000"/>
                </a:solidFill>
                <a:latin typeface="+mj-lt"/>
              </a:rPr>
              <a:t>) and Bob, the receiver, decrypts the message (</a:t>
            </a:r>
            <a:r>
              <a:rPr lang="en-US" sz="1800" b="1" i="0" u="none" strike="noStrike" baseline="0" dirty="0">
                <a:solidFill>
                  <a:srgbClr val="009A9A"/>
                </a:solidFill>
                <a:latin typeface="+mj-lt"/>
              </a:rPr>
              <a:t>decryption</a:t>
            </a:r>
            <a:r>
              <a:rPr lang="en-US" sz="1800" b="0" i="0" u="none" strike="noStrike" baseline="0" dirty="0">
                <a:solidFill>
                  <a:srgbClr val="000000"/>
                </a:solidFill>
                <a:latin typeface="+mj-lt"/>
              </a:rPr>
              <a:t>), both using their keys. </a:t>
            </a:r>
            <a:endParaRPr lang="en-CA" dirty="0">
              <a:latin typeface="+mj-lt"/>
            </a:endParaRPr>
          </a:p>
        </p:txBody>
      </p:sp>
      <p:pic>
        <p:nvPicPr>
          <p:cNvPr id="6" name="Picture 5" descr="FIGURE 16.10 Alice and Bob using symmetric encryption to transmit messages">
            <a:extLst>
              <a:ext uri="{FF2B5EF4-FFF2-40B4-BE49-F238E27FC236}">
                <a16:creationId xmlns:a16="http://schemas.microsoft.com/office/drawing/2014/main" id="{72A2135C-5E2E-449D-B444-BBF63B818C31}"/>
              </a:ext>
            </a:extLst>
          </p:cNvPr>
          <p:cNvPicPr>
            <a:picLocks noChangeAspect="1"/>
          </p:cNvPicPr>
          <p:nvPr/>
        </p:nvPicPr>
        <p:blipFill>
          <a:blip r:embed="rId2"/>
          <a:stretch>
            <a:fillRect/>
          </a:stretch>
        </p:blipFill>
        <p:spPr>
          <a:xfrm>
            <a:off x="2260747" y="3043806"/>
            <a:ext cx="4622505" cy="1734440"/>
          </a:xfrm>
          <a:prstGeom prst="rect">
            <a:avLst/>
          </a:prstGeom>
        </p:spPr>
      </p:pic>
    </p:spTree>
    <p:extLst>
      <p:ext uri="{BB962C8B-B14F-4D97-AF65-F5344CB8AC3E}">
        <p14:creationId xmlns:p14="http://schemas.microsoft.com/office/powerpoint/2010/main" val="10529013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4EBA2-EC44-46DB-AF51-14BF37A39FF0}"/>
              </a:ext>
            </a:extLst>
          </p:cNvPr>
          <p:cNvSpPr>
            <a:spLocks noGrp="1"/>
          </p:cNvSpPr>
          <p:nvPr>
            <p:ph type="title"/>
          </p:nvPr>
        </p:nvSpPr>
        <p:spPr/>
        <p:txBody>
          <a:bodyPr/>
          <a:lstStyle/>
          <a:p>
            <a:r>
              <a:rPr lang="en-CA" dirty="0"/>
              <a:t>Substitution Ciphers</a:t>
            </a:r>
          </a:p>
        </p:txBody>
      </p:sp>
      <p:sp>
        <p:nvSpPr>
          <p:cNvPr id="3" name="Text Placeholder 2">
            <a:extLst>
              <a:ext uri="{FF2B5EF4-FFF2-40B4-BE49-F238E27FC236}">
                <a16:creationId xmlns:a16="http://schemas.microsoft.com/office/drawing/2014/main" id="{437CA70F-12B6-485D-BD92-ACE8D4050EE3}"/>
              </a:ext>
            </a:extLst>
          </p:cNvPr>
          <p:cNvSpPr>
            <a:spLocks noGrp="1"/>
          </p:cNvSpPr>
          <p:nvPr>
            <p:ph type="body" idx="1"/>
          </p:nvPr>
        </p:nvSpPr>
        <p:spPr>
          <a:xfrm>
            <a:off x="457200" y="1081088"/>
            <a:ext cx="8232775" cy="2246903"/>
          </a:xfrm>
        </p:spPr>
        <p:txBody>
          <a:bodyPr/>
          <a:lstStyle/>
          <a:p>
            <a:pPr marL="114300" indent="0">
              <a:buNone/>
            </a:pPr>
            <a:r>
              <a:rPr lang="en-US" b="0" i="0" u="none" strike="noStrike" baseline="0" dirty="0">
                <a:solidFill>
                  <a:srgbClr val="000000"/>
                </a:solidFill>
                <a:latin typeface="+mj-lt"/>
              </a:rPr>
              <a:t>A </a:t>
            </a:r>
            <a:r>
              <a:rPr lang="en-US" b="1" i="0" u="none" strike="noStrike" baseline="0" dirty="0">
                <a:solidFill>
                  <a:srgbClr val="009A9A"/>
                </a:solidFill>
                <a:latin typeface="+mj-lt"/>
              </a:rPr>
              <a:t>substitution cipher </a:t>
            </a:r>
            <a:r>
              <a:rPr lang="en-US" b="0" i="0" u="none" strike="noStrike" baseline="0" dirty="0">
                <a:solidFill>
                  <a:srgbClr val="000000"/>
                </a:solidFill>
                <a:latin typeface="+mj-lt"/>
              </a:rPr>
              <a:t>is one where each character of the original message is replaced with another character according to the encryption algorithm and key.</a:t>
            </a:r>
          </a:p>
          <a:p>
            <a:pPr marL="114300" indent="0" algn="l">
              <a:buNone/>
            </a:pPr>
            <a:r>
              <a:rPr lang="en-US" b="0" i="0" u="none" strike="noStrike" baseline="0" dirty="0">
                <a:latin typeface="+mj-lt"/>
              </a:rPr>
              <a:t>The Caesar cipher is a substitution cipher where every letter of a message is replaced with another letter, by shifting the alphabet over an agreed number (from 1 to 25). The message HELLO, for example, becomes KHOOR when a shift value of 3 </a:t>
            </a:r>
            <a:r>
              <a:rPr lang="en-CA" b="0" i="0" u="none" strike="noStrike" baseline="0" dirty="0">
                <a:latin typeface="+mj-lt"/>
              </a:rPr>
              <a:t>is used</a:t>
            </a:r>
            <a:endParaRPr lang="en-US" b="0" i="0" u="none" strike="noStrike" baseline="0" dirty="0">
              <a:latin typeface="+mj-lt"/>
            </a:endParaRPr>
          </a:p>
        </p:txBody>
      </p:sp>
      <p:pic>
        <p:nvPicPr>
          <p:cNvPr id="5" name="Picture 4" descr="FIGURE 16.11 Caesar cipher for shift value of 3. HELLO becomes KHOOR">
            <a:extLst>
              <a:ext uri="{FF2B5EF4-FFF2-40B4-BE49-F238E27FC236}">
                <a16:creationId xmlns:a16="http://schemas.microsoft.com/office/drawing/2014/main" id="{55AB4AAA-DA1A-45A2-B380-6AEAE943CEDA}"/>
              </a:ext>
            </a:extLst>
          </p:cNvPr>
          <p:cNvPicPr>
            <a:picLocks noChangeAspect="1"/>
          </p:cNvPicPr>
          <p:nvPr/>
        </p:nvPicPr>
        <p:blipFill>
          <a:blip r:embed="rId2"/>
          <a:stretch>
            <a:fillRect/>
          </a:stretch>
        </p:blipFill>
        <p:spPr>
          <a:xfrm>
            <a:off x="1205381" y="3083442"/>
            <a:ext cx="6733238" cy="1492484"/>
          </a:xfrm>
          <a:prstGeom prst="rect">
            <a:avLst/>
          </a:prstGeom>
        </p:spPr>
      </p:pic>
    </p:spTree>
    <p:extLst>
      <p:ext uri="{BB962C8B-B14F-4D97-AF65-F5344CB8AC3E}">
        <p14:creationId xmlns:p14="http://schemas.microsoft.com/office/powerpoint/2010/main" val="2760433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23D0D-CE93-4CD1-B8D3-DDDA29F0FDE2}"/>
              </a:ext>
            </a:extLst>
          </p:cNvPr>
          <p:cNvSpPr>
            <a:spLocks noGrp="1"/>
          </p:cNvSpPr>
          <p:nvPr>
            <p:ph type="title"/>
          </p:nvPr>
        </p:nvSpPr>
        <p:spPr/>
        <p:txBody>
          <a:bodyPr/>
          <a:lstStyle/>
          <a:p>
            <a:r>
              <a:rPr lang="en-US" dirty="0"/>
              <a:t>Modern Block Ciphers</a:t>
            </a:r>
            <a:endParaRPr lang="en-CA" dirty="0"/>
          </a:p>
        </p:txBody>
      </p:sp>
      <p:sp>
        <p:nvSpPr>
          <p:cNvPr id="3" name="Text Placeholder 2">
            <a:extLst>
              <a:ext uri="{FF2B5EF4-FFF2-40B4-BE49-F238E27FC236}">
                <a16:creationId xmlns:a16="http://schemas.microsoft.com/office/drawing/2014/main" id="{6EB7AD55-4612-44A1-AF30-AB70CBE44531}"/>
              </a:ext>
            </a:extLst>
          </p:cNvPr>
          <p:cNvSpPr>
            <a:spLocks noGrp="1"/>
          </p:cNvSpPr>
          <p:nvPr>
            <p:ph type="body" idx="1"/>
          </p:nvPr>
        </p:nvSpPr>
        <p:spPr>
          <a:xfrm>
            <a:off x="457201" y="1081088"/>
            <a:ext cx="3087102" cy="3532476"/>
          </a:xfrm>
        </p:spPr>
        <p:txBody>
          <a:bodyPr/>
          <a:lstStyle/>
          <a:p>
            <a:pPr marL="114300" indent="0" algn="l">
              <a:buNone/>
            </a:pPr>
            <a:r>
              <a:rPr lang="en-US" b="1" dirty="0">
                <a:solidFill>
                  <a:srgbClr val="009A9A"/>
                </a:solidFill>
                <a:latin typeface="+mj-lt"/>
              </a:rPr>
              <a:t>B</a:t>
            </a:r>
            <a:r>
              <a:rPr lang="en-US" b="1" i="0" u="none" strike="noStrike" baseline="0" dirty="0">
                <a:solidFill>
                  <a:srgbClr val="009A9A"/>
                </a:solidFill>
                <a:latin typeface="+mj-lt"/>
              </a:rPr>
              <a:t>lock ciphers </a:t>
            </a:r>
            <a:r>
              <a:rPr lang="en-US" b="0" i="0" u="none" strike="noStrike" baseline="0" dirty="0">
                <a:solidFill>
                  <a:srgbClr val="000000"/>
                </a:solidFill>
                <a:latin typeface="+mj-lt"/>
              </a:rPr>
              <a:t>encrypt and decrypt messages using an iterative replacing of a message with another scrambled message using 64 or 128 bits at </a:t>
            </a:r>
            <a:r>
              <a:rPr lang="en-CA" b="0" i="0" u="none" strike="noStrike" baseline="0" dirty="0">
                <a:solidFill>
                  <a:srgbClr val="000000"/>
                </a:solidFill>
                <a:latin typeface="+mj-lt"/>
              </a:rPr>
              <a:t>a time (the block)</a:t>
            </a:r>
          </a:p>
          <a:p>
            <a:pPr marL="114300" indent="0" algn="l">
              <a:buNone/>
            </a:pPr>
            <a:r>
              <a:rPr lang="en-US" b="0" i="0" u="none" strike="noStrike" baseline="0" dirty="0">
                <a:latin typeface="+mj-lt"/>
              </a:rPr>
              <a:t>The Data Encryption Standard (DES) and its replacement, the Advanced Encryption Standard (AES) are two-block ciphers still used in web encryption today.</a:t>
            </a:r>
            <a:endParaRPr lang="en-CA" sz="1400" dirty="0">
              <a:latin typeface="+mj-lt"/>
            </a:endParaRPr>
          </a:p>
        </p:txBody>
      </p:sp>
      <p:pic>
        <p:nvPicPr>
          <p:cNvPr id="5" name="Picture 4" descr="FIGURE 16.13 High-level illustration of the DES cipher">
            <a:extLst>
              <a:ext uri="{FF2B5EF4-FFF2-40B4-BE49-F238E27FC236}">
                <a16:creationId xmlns:a16="http://schemas.microsoft.com/office/drawing/2014/main" id="{D3DE22CA-3D99-4152-A6BD-78344FE241CB}"/>
              </a:ext>
            </a:extLst>
          </p:cNvPr>
          <p:cNvPicPr>
            <a:picLocks noChangeAspect="1"/>
          </p:cNvPicPr>
          <p:nvPr/>
        </p:nvPicPr>
        <p:blipFill>
          <a:blip r:embed="rId2"/>
          <a:stretch>
            <a:fillRect/>
          </a:stretch>
        </p:blipFill>
        <p:spPr>
          <a:xfrm>
            <a:off x="3544302" y="1162074"/>
            <a:ext cx="5142498" cy="3183984"/>
          </a:xfrm>
          <a:prstGeom prst="rect">
            <a:avLst/>
          </a:prstGeom>
        </p:spPr>
      </p:pic>
    </p:spTree>
    <p:extLst>
      <p:ext uri="{BB962C8B-B14F-4D97-AF65-F5344CB8AC3E}">
        <p14:creationId xmlns:p14="http://schemas.microsoft.com/office/powerpoint/2010/main" val="2247941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B8E7-6D4B-46D9-892E-C1087AC8193B}"/>
              </a:ext>
            </a:extLst>
          </p:cNvPr>
          <p:cNvSpPr>
            <a:spLocks noGrp="1"/>
          </p:cNvSpPr>
          <p:nvPr>
            <p:ph type="title"/>
          </p:nvPr>
        </p:nvSpPr>
        <p:spPr/>
        <p:txBody>
          <a:bodyPr/>
          <a:lstStyle/>
          <a:p>
            <a:r>
              <a:rPr lang="en-CA" dirty="0"/>
              <a:t>Public Key Cryptography</a:t>
            </a:r>
          </a:p>
        </p:txBody>
      </p:sp>
      <p:sp>
        <p:nvSpPr>
          <p:cNvPr id="3" name="Text Placeholder 2">
            <a:extLst>
              <a:ext uri="{FF2B5EF4-FFF2-40B4-BE49-F238E27FC236}">
                <a16:creationId xmlns:a16="http://schemas.microsoft.com/office/drawing/2014/main" id="{2AB6E0AF-959C-487C-8C52-4EA3493557EA}"/>
              </a:ext>
            </a:extLst>
          </p:cNvPr>
          <p:cNvSpPr>
            <a:spLocks noGrp="1"/>
          </p:cNvSpPr>
          <p:nvPr>
            <p:ph type="body" idx="1"/>
          </p:nvPr>
        </p:nvSpPr>
        <p:spPr>
          <a:xfrm>
            <a:off x="457200" y="1081088"/>
            <a:ext cx="8016949" cy="3532476"/>
          </a:xfrm>
        </p:spPr>
        <p:txBody>
          <a:bodyPr/>
          <a:lstStyle/>
          <a:p>
            <a:pPr marL="114300" indent="0" algn="l">
              <a:buNone/>
            </a:pPr>
            <a:r>
              <a:rPr lang="en-US" sz="1800" b="0" i="0" u="none" strike="noStrike" baseline="0" dirty="0">
                <a:solidFill>
                  <a:srgbClr val="000000"/>
                </a:solidFill>
                <a:latin typeface="+mj-lt"/>
              </a:rPr>
              <a:t>All of the ciphers we have covered thus far use the same key to encode and decode, so we call them </a:t>
            </a:r>
            <a:r>
              <a:rPr lang="en-US" sz="1800" b="1" i="0" u="none" strike="noStrike" baseline="0" dirty="0">
                <a:solidFill>
                  <a:srgbClr val="009A9A"/>
                </a:solidFill>
                <a:latin typeface="+mj-lt"/>
              </a:rPr>
              <a:t>symmetric ciphers</a:t>
            </a:r>
            <a:r>
              <a:rPr lang="en-US" sz="1800" b="0" i="0" u="none" strike="noStrike" baseline="0" dirty="0">
                <a:solidFill>
                  <a:srgbClr val="000000"/>
                </a:solidFill>
                <a:latin typeface="+mj-lt"/>
              </a:rPr>
              <a:t>. The problem is that we have to have a </a:t>
            </a:r>
            <a:r>
              <a:rPr lang="en-CA" sz="1800" b="0" i="0" u="none" strike="noStrike" baseline="0" dirty="0">
                <a:solidFill>
                  <a:srgbClr val="000000"/>
                </a:solidFill>
                <a:latin typeface="+mj-lt"/>
              </a:rPr>
              <a:t>shared private key!</a:t>
            </a:r>
          </a:p>
          <a:p>
            <a:pPr marL="114300" indent="0" algn="l">
              <a:buNone/>
            </a:pPr>
            <a:r>
              <a:rPr lang="en-US" sz="1800" b="1" i="0" u="none" strike="noStrike" baseline="0" dirty="0">
                <a:solidFill>
                  <a:srgbClr val="009A9A"/>
                </a:solidFill>
                <a:latin typeface="+mj-lt"/>
              </a:rPr>
              <a:t>Public key cryptography </a:t>
            </a:r>
            <a:r>
              <a:rPr lang="en-US" sz="1800" b="0" i="0" u="none" strike="noStrike" baseline="0" dirty="0">
                <a:solidFill>
                  <a:srgbClr val="000000"/>
                </a:solidFill>
                <a:latin typeface="+mj-lt"/>
              </a:rPr>
              <a:t>(or </a:t>
            </a:r>
            <a:r>
              <a:rPr lang="en-US" sz="1800" b="1" i="0" u="none" strike="noStrike" baseline="0" dirty="0">
                <a:solidFill>
                  <a:srgbClr val="009A9A"/>
                </a:solidFill>
                <a:latin typeface="+mj-lt"/>
              </a:rPr>
              <a:t>asymmetric cryptography</a:t>
            </a:r>
            <a:r>
              <a:rPr lang="en-US" sz="1800" b="0" i="0" u="none" strike="noStrike" baseline="0" dirty="0">
                <a:solidFill>
                  <a:srgbClr val="000000"/>
                </a:solidFill>
                <a:latin typeface="+mj-lt"/>
              </a:rPr>
              <a:t>) solves the problem of the secret key by using two distinct keys: a public one, widely distributed and </a:t>
            </a:r>
            <a:r>
              <a:rPr lang="en-CA" sz="1800" b="0" i="0" u="none" strike="noStrike" baseline="0" dirty="0">
                <a:solidFill>
                  <a:srgbClr val="000000"/>
                </a:solidFill>
                <a:latin typeface="+mj-lt"/>
              </a:rPr>
              <a:t>another one, kept private.</a:t>
            </a:r>
          </a:p>
          <a:p>
            <a:pPr marL="114300" indent="0" algn="l">
              <a:buNone/>
            </a:pPr>
            <a:r>
              <a:rPr lang="en-US" sz="1800" b="0" i="0" u="none" strike="noStrike" baseline="0" dirty="0">
                <a:latin typeface="+mj-lt"/>
              </a:rPr>
              <a:t>Diffie-Hellman key exchange are accessible to a wide swath of readers, and subsequent algorithms (like RSA) apply similar thinking but with more complicated </a:t>
            </a:r>
            <a:r>
              <a:rPr lang="en-CA" sz="1800" b="0" i="0" u="none" strike="noStrike" baseline="0" dirty="0">
                <a:latin typeface="+mj-lt"/>
              </a:rPr>
              <a:t>mathematics.</a:t>
            </a:r>
            <a:endParaRPr lang="en-CA" dirty="0">
              <a:latin typeface="+mj-lt"/>
            </a:endParaRPr>
          </a:p>
        </p:txBody>
      </p:sp>
    </p:spTree>
    <p:extLst>
      <p:ext uri="{BB962C8B-B14F-4D97-AF65-F5344CB8AC3E}">
        <p14:creationId xmlns:p14="http://schemas.microsoft.com/office/powerpoint/2010/main" val="4111751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4121A-61B1-41A8-AA9A-05E64AE661E9}"/>
              </a:ext>
            </a:extLst>
          </p:cNvPr>
          <p:cNvSpPr>
            <a:spLocks noGrp="1"/>
          </p:cNvSpPr>
          <p:nvPr>
            <p:ph type="title"/>
          </p:nvPr>
        </p:nvSpPr>
        <p:spPr/>
        <p:txBody>
          <a:bodyPr/>
          <a:lstStyle/>
          <a:p>
            <a:r>
              <a:rPr lang="en-CA" dirty="0"/>
              <a:t>Diffie-Hellman Key Exchange</a:t>
            </a:r>
          </a:p>
        </p:txBody>
      </p:sp>
      <p:sp>
        <p:nvSpPr>
          <p:cNvPr id="3" name="Text Placeholder 2">
            <a:extLst>
              <a:ext uri="{FF2B5EF4-FFF2-40B4-BE49-F238E27FC236}">
                <a16:creationId xmlns:a16="http://schemas.microsoft.com/office/drawing/2014/main" id="{9948E553-103E-4A79-BCFC-173AFE1C91E2}"/>
              </a:ext>
            </a:extLst>
          </p:cNvPr>
          <p:cNvSpPr>
            <a:spLocks noGrp="1"/>
          </p:cNvSpPr>
          <p:nvPr>
            <p:ph type="body" idx="1"/>
          </p:nvPr>
        </p:nvSpPr>
        <p:spPr>
          <a:xfrm>
            <a:off x="457200" y="1081088"/>
            <a:ext cx="3455581" cy="3532476"/>
          </a:xfrm>
        </p:spPr>
        <p:txBody>
          <a:bodyPr/>
          <a:lstStyle/>
          <a:p>
            <a:pPr marL="114300" indent="0" algn="l">
              <a:buNone/>
            </a:pPr>
            <a:r>
              <a:rPr lang="en-US" sz="1800" b="0" i="0" u="none" strike="noStrike" baseline="0" dirty="0">
                <a:latin typeface="+mj-lt"/>
              </a:rPr>
              <a:t>The essence of the key exchange is that this g</a:t>
            </a:r>
            <a:r>
              <a:rPr lang="en-US" sz="1800" b="0" i="0" u="none" strike="noStrike" baseline="30000" dirty="0">
                <a:latin typeface="+mj-lt"/>
              </a:rPr>
              <a:t>ab</a:t>
            </a:r>
            <a:r>
              <a:rPr lang="en-US" sz="1800" b="0" i="0" u="none" strike="noStrike" baseline="0" dirty="0">
                <a:latin typeface="+mj-lt"/>
              </a:rPr>
              <a:t> can be used as a </a:t>
            </a:r>
            <a:r>
              <a:rPr lang="en-US" sz="1800" b="0" i="1" u="none" strike="noStrike" baseline="0" dirty="0">
                <a:latin typeface="+mj-lt"/>
              </a:rPr>
              <a:t>symmetric </a:t>
            </a:r>
            <a:r>
              <a:rPr lang="en-US" sz="1800" b="0" i="0" u="none" strike="noStrike" baseline="0" dirty="0">
                <a:latin typeface="+mj-lt"/>
              </a:rPr>
              <a:t>key for encryption, but since only </a:t>
            </a:r>
            <a:r>
              <a:rPr lang="en-US" sz="1800" b="0" i="0" u="none" strike="noStrike" baseline="0" dirty="0" err="1">
                <a:latin typeface="+mj-lt"/>
              </a:rPr>
              <a:t>g</a:t>
            </a:r>
            <a:r>
              <a:rPr lang="en-US" sz="1800" b="0" i="0" u="none" strike="noStrike" baseline="30000" dirty="0" err="1">
                <a:latin typeface="+mj-lt"/>
              </a:rPr>
              <a:t>a</a:t>
            </a:r>
            <a:r>
              <a:rPr lang="en-US" sz="1800" b="0" i="0" u="none" strike="noStrike" baseline="0" dirty="0">
                <a:latin typeface="+mj-lt"/>
              </a:rPr>
              <a:t> and </a:t>
            </a:r>
            <a:r>
              <a:rPr lang="en-US" sz="1800" b="0" i="0" u="none" strike="noStrike" baseline="0" dirty="0" err="1">
                <a:latin typeface="+mj-lt"/>
              </a:rPr>
              <a:t>g</a:t>
            </a:r>
            <a:r>
              <a:rPr lang="en-US" sz="1800" b="0" i="0" u="none" strike="noStrike" baseline="30000" dirty="0" err="1">
                <a:latin typeface="+mj-lt"/>
              </a:rPr>
              <a:t>b</a:t>
            </a:r>
            <a:r>
              <a:rPr lang="en-US" sz="1800" b="0" i="0" u="none" strike="noStrike" baseline="0" dirty="0">
                <a:latin typeface="+mj-lt"/>
              </a:rPr>
              <a:t> are transmitted the symmetric key isn’t </a:t>
            </a:r>
            <a:r>
              <a:rPr lang="en-CA" sz="1800" b="0" i="0" u="none" strike="noStrike" baseline="0" dirty="0">
                <a:latin typeface="+mj-lt"/>
              </a:rPr>
              <a:t>intercepted.</a:t>
            </a:r>
          </a:p>
          <a:p>
            <a:pPr marL="114300" indent="0" algn="l">
              <a:buNone/>
            </a:pPr>
            <a:endParaRPr lang="en-CA" dirty="0">
              <a:latin typeface="+mj-lt"/>
            </a:endParaRPr>
          </a:p>
        </p:txBody>
      </p:sp>
      <p:pic>
        <p:nvPicPr>
          <p:cNvPr id="5" name="Picture 4" descr="FIGURE 16.14 Illustration of a simple Diffie-Hellman Key Exchange for g = 2 and p = 11">
            <a:extLst>
              <a:ext uri="{FF2B5EF4-FFF2-40B4-BE49-F238E27FC236}">
                <a16:creationId xmlns:a16="http://schemas.microsoft.com/office/drawing/2014/main" id="{6E8C9672-09FD-47C1-9601-B3296192C1D7}"/>
              </a:ext>
            </a:extLst>
          </p:cNvPr>
          <p:cNvPicPr>
            <a:picLocks noChangeAspect="1"/>
          </p:cNvPicPr>
          <p:nvPr/>
        </p:nvPicPr>
        <p:blipFill>
          <a:blip r:embed="rId2"/>
          <a:stretch>
            <a:fillRect/>
          </a:stretch>
        </p:blipFill>
        <p:spPr>
          <a:xfrm>
            <a:off x="3995405" y="1417730"/>
            <a:ext cx="4691395" cy="2859192"/>
          </a:xfrm>
          <a:prstGeom prst="rect">
            <a:avLst/>
          </a:prstGeom>
        </p:spPr>
      </p:pic>
    </p:spTree>
    <p:extLst>
      <p:ext uri="{BB962C8B-B14F-4D97-AF65-F5344CB8AC3E}">
        <p14:creationId xmlns:p14="http://schemas.microsoft.com/office/powerpoint/2010/main" val="787745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4DCC9-7DA8-44F1-977C-88BABB024437}"/>
              </a:ext>
            </a:extLst>
          </p:cNvPr>
          <p:cNvSpPr>
            <a:spLocks noGrp="1"/>
          </p:cNvSpPr>
          <p:nvPr>
            <p:ph type="title"/>
          </p:nvPr>
        </p:nvSpPr>
        <p:spPr/>
        <p:txBody>
          <a:bodyPr/>
          <a:lstStyle/>
          <a:p>
            <a:r>
              <a:rPr lang="en-CA" dirty="0"/>
              <a:t>Digital Signatures</a:t>
            </a:r>
          </a:p>
        </p:txBody>
      </p:sp>
      <p:sp>
        <p:nvSpPr>
          <p:cNvPr id="3" name="Text Placeholder 2">
            <a:extLst>
              <a:ext uri="{FF2B5EF4-FFF2-40B4-BE49-F238E27FC236}">
                <a16:creationId xmlns:a16="http://schemas.microsoft.com/office/drawing/2014/main" id="{D4F7D553-A2B9-491C-8166-99B08F925516}"/>
              </a:ext>
            </a:extLst>
          </p:cNvPr>
          <p:cNvSpPr>
            <a:spLocks noGrp="1"/>
          </p:cNvSpPr>
          <p:nvPr>
            <p:ph type="body" idx="1"/>
          </p:nvPr>
        </p:nvSpPr>
        <p:spPr>
          <a:xfrm>
            <a:off x="457200" y="1081088"/>
            <a:ext cx="3274827" cy="3532476"/>
          </a:xfrm>
        </p:spPr>
        <p:txBody>
          <a:bodyPr/>
          <a:lstStyle/>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digital signature </a:t>
            </a:r>
            <a:r>
              <a:rPr lang="en-US" sz="1800" b="0" i="0" u="none" strike="noStrike" baseline="0" dirty="0">
                <a:solidFill>
                  <a:srgbClr val="000000"/>
                </a:solidFill>
                <a:latin typeface="+mj-lt"/>
              </a:rPr>
              <a:t>is a mathematically secure way of validating that a particular digital document was created by the person claiming to create it (authenticity), was not modified in transit (integrity), and to prevent sender from denying that she or he had sent it (nonrepudiation).</a:t>
            </a:r>
            <a:endParaRPr lang="en-CA" dirty="0">
              <a:latin typeface="+mj-lt"/>
            </a:endParaRPr>
          </a:p>
        </p:txBody>
      </p:sp>
      <p:pic>
        <p:nvPicPr>
          <p:cNvPr id="5" name="Picture 4" descr="FIGURE 16.15 Illustration of a digital signature flow">
            <a:extLst>
              <a:ext uri="{FF2B5EF4-FFF2-40B4-BE49-F238E27FC236}">
                <a16:creationId xmlns:a16="http://schemas.microsoft.com/office/drawing/2014/main" id="{7855F674-D512-4DED-83F1-1C417A7A1682}"/>
              </a:ext>
            </a:extLst>
          </p:cNvPr>
          <p:cNvPicPr>
            <a:picLocks noChangeAspect="1"/>
          </p:cNvPicPr>
          <p:nvPr/>
        </p:nvPicPr>
        <p:blipFill>
          <a:blip r:embed="rId2"/>
          <a:stretch>
            <a:fillRect/>
          </a:stretch>
        </p:blipFill>
        <p:spPr>
          <a:xfrm>
            <a:off x="3825455" y="1280352"/>
            <a:ext cx="4861344" cy="3133947"/>
          </a:xfrm>
          <a:prstGeom prst="rect">
            <a:avLst/>
          </a:prstGeom>
        </p:spPr>
      </p:pic>
    </p:spTree>
    <p:extLst>
      <p:ext uri="{BB962C8B-B14F-4D97-AF65-F5344CB8AC3E}">
        <p14:creationId xmlns:p14="http://schemas.microsoft.com/office/powerpoint/2010/main" val="3842342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09644-D018-4D6B-8225-80CA84FB1234}"/>
              </a:ext>
            </a:extLst>
          </p:cNvPr>
          <p:cNvSpPr>
            <a:spLocks noGrp="1"/>
          </p:cNvSpPr>
          <p:nvPr>
            <p:ph type="title"/>
          </p:nvPr>
        </p:nvSpPr>
        <p:spPr/>
        <p:txBody>
          <a:bodyPr/>
          <a:lstStyle/>
          <a:p>
            <a:r>
              <a:rPr lang="en-CA" dirty="0"/>
              <a:t>SSL/TLS Handshake</a:t>
            </a:r>
          </a:p>
        </p:txBody>
      </p:sp>
      <p:sp>
        <p:nvSpPr>
          <p:cNvPr id="3" name="Text Placeholder 2">
            <a:extLst>
              <a:ext uri="{FF2B5EF4-FFF2-40B4-BE49-F238E27FC236}">
                <a16:creationId xmlns:a16="http://schemas.microsoft.com/office/drawing/2014/main" id="{6C703D6A-3D61-4B56-8733-52CBF48E5D96}"/>
              </a:ext>
            </a:extLst>
          </p:cNvPr>
          <p:cNvSpPr>
            <a:spLocks noGrp="1"/>
          </p:cNvSpPr>
          <p:nvPr>
            <p:ph type="body" idx="1"/>
          </p:nvPr>
        </p:nvSpPr>
        <p:spPr>
          <a:xfrm>
            <a:off x="457200" y="1081088"/>
            <a:ext cx="3525525" cy="3532476"/>
          </a:xfrm>
        </p:spPr>
        <p:txBody>
          <a:bodyPr/>
          <a:lstStyle/>
          <a:p>
            <a:pPr marL="114300" indent="0" algn="l">
              <a:buNone/>
            </a:pPr>
            <a:r>
              <a:rPr lang="en-US" sz="1800" b="0" i="0" u="none" strike="noStrike" baseline="0" dirty="0">
                <a:latin typeface="+mj-lt"/>
              </a:rPr>
              <a:t>The client initiates the handshake by sending the time, the version number, and a list of cipher suites its browser supports to the server. </a:t>
            </a:r>
          </a:p>
          <a:p>
            <a:pPr marL="114300" indent="0" algn="l">
              <a:buNone/>
            </a:pPr>
            <a:r>
              <a:rPr lang="en-US" sz="1800" b="0" i="0" u="none" strike="noStrike" baseline="0" dirty="0">
                <a:latin typeface="+mj-lt"/>
              </a:rPr>
              <a:t>The server, in response, sends back which of the client’s ciphers it wants to use as well as a </a:t>
            </a:r>
            <a:r>
              <a:rPr lang="en-US" sz="1800" b="1" i="0" u="none" strike="noStrike" baseline="0" dirty="0">
                <a:latin typeface="+mj-lt"/>
              </a:rPr>
              <a:t>certificate</a:t>
            </a:r>
            <a:r>
              <a:rPr lang="en-US" sz="1800" b="0" i="0" u="none" strike="noStrike" baseline="0" dirty="0">
                <a:latin typeface="+mj-lt"/>
              </a:rPr>
              <a:t>, which </a:t>
            </a:r>
            <a:r>
              <a:rPr lang="en-CA" sz="1800" b="0" i="0" u="none" strike="noStrike" baseline="0" dirty="0">
                <a:latin typeface="+mj-lt"/>
              </a:rPr>
              <a:t>includes a public key.</a:t>
            </a:r>
            <a:endParaRPr lang="en-CA" dirty="0">
              <a:latin typeface="+mj-lt"/>
            </a:endParaRPr>
          </a:p>
        </p:txBody>
      </p:sp>
      <p:pic>
        <p:nvPicPr>
          <p:cNvPr id="5" name="Picture 4" descr="FIGURE 16.17 SSL/TLS handshake">
            <a:extLst>
              <a:ext uri="{FF2B5EF4-FFF2-40B4-BE49-F238E27FC236}">
                <a16:creationId xmlns:a16="http://schemas.microsoft.com/office/drawing/2014/main" id="{7EAA149D-3F4F-487A-A9DD-3F863425736B}"/>
              </a:ext>
            </a:extLst>
          </p:cNvPr>
          <p:cNvPicPr>
            <a:picLocks noChangeAspect="1"/>
          </p:cNvPicPr>
          <p:nvPr/>
        </p:nvPicPr>
        <p:blipFill>
          <a:blip r:embed="rId2"/>
          <a:stretch>
            <a:fillRect/>
          </a:stretch>
        </p:blipFill>
        <p:spPr>
          <a:xfrm>
            <a:off x="3982725" y="1104831"/>
            <a:ext cx="4704075" cy="3414006"/>
          </a:xfrm>
          <a:prstGeom prst="rect">
            <a:avLst/>
          </a:prstGeom>
        </p:spPr>
      </p:pic>
    </p:spTree>
    <p:extLst>
      <p:ext uri="{BB962C8B-B14F-4D97-AF65-F5344CB8AC3E}">
        <p14:creationId xmlns:p14="http://schemas.microsoft.com/office/powerpoint/2010/main" val="3197115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49A60-CB61-431D-AB10-D7FC48876132}"/>
              </a:ext>
            </a:extLst>
          </p:cNvPr>
          <p:cNvSpPr>
            <a:spLocks noGrp="1"/>
          </p:cNvSpPr>
          <p:nvPr>
            <p:ph type="title"/>
          </p:nvPr>
        </p:nvSpPr>
        <p:spPr/>
        <p:txBody>
          <a:bodyPr/>
          <a:lstStyle/>
          <a:p>
            <a:r>
              <a:rPr lang="en-CA" dirty="0"/>
              <a:t>Security Principles</a:t>
            </a:r>
          </a:p>
        </p:txBody>
      </p:sp>
      <p:sp>
        <p:nvSpPr>
          <p:cNvPr id="3" name="Text Placeholder 2">
            <a:extLst>
              <a:ext uri="{FF2B5EF4-FFF2-40B4-BE49-F238E27FC236}">
                <a16:creationId xmlns:a16="http://schemas.microsoft.com/office/drawing/2014/main" id="{633016B8-542E-42FB-862F-80F911F1278D}"/>
              </a:ext>
            </a:extLst>
          </p:cNvPr>
          <p:cNvSpPr>
            <a:spLocks noGrp="1"/>
          </p:cNvSpPr>
          <p:nvPr>
            <p:ph type="body" idx="1"/>
          </p:nvPr>
        </p:nvSpPr>
        <p:spPr/>
        <p:txBody>
          <a:bodyPr/>
          <a:lstStyle/>
          <a:p>
            <a:pPr marL="114300" indent="0" algn="l">
              <a:buNone/>
            </a:pPr>
            <a:r>
              <a:rPr lang="en-US" sz="1800" b="0" i="0" u="none" strike="noStrike" baseline="0" dirty="0">
                <a:latin typeface="+mj-lt"/>
              </a:rPr>
              <a:t>Security theory and practice will guide you in that never-ending quest to defend your data and systems, which you will see, touches all aspects of software development.</a:t>
            </a:r>
          </a:p>
          <a:p>
            <a:pPr marL="114300" indent="0" algn="l">
              <a:buNone/>
            </a:pPr>
            <a:r>
              <a:rPr lang="en-US" sz="1800" b="0" i="0" u="none" strike="noStrike" baseline="0" dirty="0">
                <a:latin typeface="+mj-lt"/>
              </a:rPr>
              <a:t>Not only is a malicious hacker on a tropical island a threat but so too is a sloppy programmer, a disgruntled manager, or a naive secretary. Moreover, threats are ever changing, and with each new counter measure, new threats emerge to supplant </a:t>
            </a:r>
            <a:r>
              <a:rPr lang="en-CA" sz="1800" b="0" i="0" u="none" strike="noStrike" baseline="0" dirty="0">
                <a:latin typeface="+mj-lt"/>
              </a:rPr>
              <a:t>the old ones.</a:t>
            </a:r>
          </a:p>
          <a:p>
            <a:pPr marL="114300" indent="0" algn="l">
              <a:buNone/>
            </a:pPr>
            <a:r>
              <a:rPr lang="en-CA" sz="1800" dirty="0" err="1">
                <a:latin typeface="+mj-lt"/>
              </a:rPr>
              <a:t>Yo</a:t>
            </a:r>
            <a:r>
              <a:rPr lang="en-US" sz="1800" b="0" i="0" u="none" strike="noStrike" baseline="0" dirty="0">
                <a:latin typeface="+mj-lt"/>
              </a:rPr>
              <a:t>u must draw from those fields to learn many foundational security ideas. Later, you will apply these ideas to harden your system against malicious users and </a:t>
            </a:r>
            <a:r>
              <a:rPr lang="en-CA" sz="1800" b="0" i="0" u="none" strike="noStrike" baseline="0" dirty="0">
                <a:latin typeface="+mj-lt"/>
              </a:rPr>
              <a:t>defend against programming errors.</a:t>
            </a:r>
            <a:endParaRPr lang="en-CA" dirty="0">
              <a:latin typeface="+mj-lt"/>
            </a:endParaRPr>
          </a:p>
        </p:txBody>
      </p:sp>
    </p:spTree>
    <p:extLst>
      <p:ext uri="{BB962C8B-B14F-4D97-AF65-F5344CB8AC3E}">
        <p14:creationId xmlns:p14="http://schemas.microsoft.com/office/powerpoint/2010/main" val="1633794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FF2C2-0DC9-4559-AB66-59E5A5142197}"/>
              </a:ext>
            </a:extLst>
          </p:cNvPr>
          <p:cNvSpPr>
            <a:spLocks noGrp="1"/>
          </p:cNvSpPr>
          <p:nvPr>
            <p:ph type="title"/>
          </p:nvPr>
        </p:nvSpPr>
        <p:spPr/>
        <p:txBody>
          <a:bodyPr/>
          <a:lstStyle/>
          <a:p>
            <a:r>
              <a:rPr lang="en-CA" dirty="0"/>
              <a:t>Certificates and Authorities</a:t>
            </a:r>
          </a:p>
        </p:txBody>
      </p:sp>
      <p:sp>
        <p:nvSpPr>
          <p:cNvPr id="3" name="Text Placeholder 2">
            <a:extLst>
              <a:ext uri="{FF2B5EF4-FFF2-40B4-BE49-F238E27FC236}">
                <a16:creationId xmlns:a16="http://schemas.microsoft.com/office/drawing/2014/main" id="{2E9BAE77-BBD7-4E93-A833-44F4ADA0FC96}"/>
              </a:ext>
            </a:extLst>
          </p:cNvPr>
          <p:cNvSpPr>
            <a:spLocks noGrp="1"/>
          </p:cNvSpPr>
          <p:nvPr>
            <p:ph type="body" idx="1"/>
          </p:nvPr>
        </p:nvSpPr>
        <p:spPr>
          <a:xfrm>
            <a:off x="457200" y="1081088"/>
            <a:ext cx="4114800" cy="3532476"/>
          </a:xfrm>
        </p:spPr>
        <p:txBody>
          <a:bodyPr/>
          <a:lstStyle/>
          <a:p>
            <a:pPr marL="114300" indent="0" algn="l">
              <a:buNone/>
            </a:pPr>
            <a:r>
              <a:rPr lang="en-US" b="0" i="0" u="none" strike="noStrike" baseline="0" dirty="0">
                <a:solidFill>
                  <a:srgbClr val="000000"/>
                </a:solidFill>
                <a:latin typeface="+mj-lt"/>
              </a:rPr>
              <a:t>A </a:t>
            </a:r>
            <a:r>
              <a:rPr lang="en-US" b="1" i="0" u="none" strike="noStrike" baseline="0" dirty="0">
                <a:solidFill>
                  <a:srgbClr val="009A9A"/>
                </a:solidFill>
                <a:latin typeface="+mj-lt"/>
              </a:rPr>
              <a:t>Certificate Authority </a:t>
            </a:r>
            <a:r>
              <a:rPr lang="en-US" b="0" i="0" u="none" strike="noStrike" baseline="0" dirty="0">
                <a:solidFill>
                  <a:srgbClr val="000000"/>
                </a:solidFill>
                <a:latin typeface="+mj-lt"/>
              </a:rPr>
              <a:t>(CA) allows users to place their trust in the certificate since a trusted, independent third party signs it.</a:t>
            </a:r>
          </a:p>
          <a:p>
            <a:pPr marL="114300" indent="0" algn="l">
              <a:buNone/>
            </a:pPr>
            <a:r>
              <a:rPr lang="en-US" b="0" i="0" u="none" strike="noStrike" baseline="0" dirty="0">
                <a:latin typeface="+mj-lt"/>
              </a:rPr>
              <a:t>There </a:t>
            </a:r>
            <a:r>
              <a:rPr lang="en-US" b="0" i="0" u="none" strike="noStrike" baseline="0" dirty="0">
                <a:solidFill>
                  <a:srgbClr val="000000"/>
                </a:solidFill>
                <a:latin typeface="+mj-lt"/>
              </a:rPr>
              <a:t>are three types of SSL certificates that can be purchased:</a:t>
            </a:r>
          </a:p>
          <a:p>
            <a:pPr algn="l"/>
            <a:r>
              <a:rPr lang="en-CA" b="1" i="0" u="none" strike="noStrike" baseline="0" dirty="0">
                <a:solidFill>
                  <a:srgbClr val="009A9A"/>
                </a:solidFill>
                <a:latin typeface="+mj-lt"/>
              </a:rPr>
              <a:t>Domain-validated certificates</a:t>
            </a:r>
          </a:p>
          <a:p>
            <a:pPr algn="l"/>
            <a:r>
              <a:rPr lang="en-CA" b="1" i="0" u="none" strike="noStrike" baseline="0" dirty="0">
                <a:solidFill>
                  <a:srgbClr val="009A9A"/>
                </a:solidFill>
                <a:latin typeface="+mj-lt"/>
              </a:rPr>
              <a:t>Organization-validated certificates</a:t>
            </a:r>
          </a:p>
          <a:p>
            <a:pPr algn="l"/>
            <a:r>
              <a:rPr lang="en-CA" b="1" i="0" u="none" strike="noStrike" baseline="0" dirty="0">
                <a:solidFill>
                  <a:srgbClr val="009A9A"/>
                </a:solidFill>
                <a:latin typeface="+mj-lt"/>
              </a:rPr>
              <a:t>Extended-validation certificates</a:t>
            </a:r>
            <a:endParaRPr lang="en-CA" sz="1400" dirty="0">
              <a:latin typeface="+mj-lt"/>
            </a:endParaRPr>
          </a:p>
        </p:txBody>
      </p:sp>
      <p:pic>
        <p:nvPicPr>
          <p:cNvPr id="5" name="Picture 4" descr="FIGURE 16.20 Certificates in the browser">
            <a:extLst>
              <a:ext uri="{FF2B5EF4-FFF2-40B4-BE49-F238E27FC236}">
                <a16:creationId xmlns:a16="http://schemas.microsoft.com/office/drawing/2014/main" id="{023BE453-EB82-4A30-AC5A-6F61B44CCDF4}"/>
              </a:ext>
            </a:extLst>
          </p:cNvPr>
          <p:cNvPicPr>
            <a:picLocks noChangeAspect="1"/>
          </p:cNvPicPr>
          <p:nvPr/>
        </p:nvPicPr>
        <p:blipFill>
          <a:blip r:embed="rId2"/>
          <a:stretch>
            <a:fillRect/>
          </a:stretch>
        </p:blipFill>
        <p:spPr>
          <a:xfrm>
            <a:off x="4610890" y="1226831"/>
            <a:ext cx="4075910" cy="2689838"/>
          </a:xfrm>
          <a:prstGeom prst="rect">
            <a:avLst/>
          </a:prstGeom>
        </p:spPr>
      </p:pic>
    </p:spTree>
    <p:extLst>
      <p:ext uri="{BB962C8B-B14F-4D97-AF65-F5344CB8AC3E}">
        <p14:creationId xmlns:p14="http://schemas.microsoft.com/office/powerpoint/2010/main" val="16924001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D77CB-401B-475D-BF62-593B1A67084E}"/>
              </a:ext>
            </a:extLst>
          </p:cNvPr>
          <p:cNvSpPr>
            <a:spLocks noGrp="1"/>
          </p:cNvSpPr>
          <p:nvPr>
            <p:ph type="title"/>
          </p:nvPr>
        </p:nvSpPr>
        <p:spPr/>
        <p:txBody>
          <a:bodyPr/>
          <a:lstStyle/>
          <a:p>
            <a:r>
              <a:rPr lang="en-CA" dirty="0"/>
              <a:t>Domain-Validated (DV) Certificates</a:t>
            </a:r>
          </a:p>
        </p:txBody>
      </p:sp>
      <p:sp>
        <p:nvSpPr>
          <p:cNvPr id="3" name="Text Placeholder 2">
            <a:extLst>
              <a:ext uri="{FF2B5EF4-FFF2-40B4-BE49-F238E27FC236}">
                <a16:creationId xmlns:a16="http://schemas.microsoft.com/office/drawing/2014/main" id="{182D296C-36B3-4FD4-B319-3BA07DF6F94C}"/>
              </a:ext>
            </a:extLst>
          </p:cNvPr>
          <p:cNvSpPr>
            <a:spLocks noGrp="1"/>
          </p:cNvSpPr>
          <p:nvPr>
            <p:ph type="body" idx="1"/>
          </p:nvPr>
        </p:nvSpPr>
        <p:spPr/>
        <p:txBody>
          <a:bodyPr/>
          <a:lstStyle/>
          <a:p>
            <a:pPr marL="114300" indent="0" algn="l">
              <a:buNone/>
            </a:pPr>
            <a:r>
              <a:rPr lang="en-US" sz="1800" b="0" i="0" u="none" strike="noStrike" baseline="0" dirty="0">
                <a:latin typeface="+mj-lt"/>
              </a:rPr>
              <a:t>This is the most affordable option. Most Cas will only verify the email listed in the </a:t>
            </a:r>
            <a:r>
              <a:rPr lang="en-US" sz="1800" b="0" i="0" u="none" strike="noStrike" baseline="0" dirty="0" err="1">
                <a:latin typeface="+mj-lt"/>
              </a:rPr>
              <a:t>whois</a:t>
            </a:r>
            <a:r>
              <a:rPr lang="en-US" sz="1800" b="0" i="0" u="none" strike="noStrike" baseline="0" dirty="0">
                <a:latin typeface="+mj-lt"/>
              </a:rPr>
              <a:t> registration database (see Chapter 2) via a </a:t>
            </a:r>
            <a:r>
              <a:rPr lang="en-CA" sz="1800" b="0" i="0" u="none" strike="noStrike" baseline="0" dirty="0">
                <a:latin typeface="+mj-lt"/>
              </a:rPr>
              <a:t>confirmation link.</a:t>
            </a:r>
          </a:p>
          <a:p>
            <a:pPr marL="114300" indent="0" algn="l">
              <a:buNone/>
            </a:pPr>
            <a:r>
              <a:rPr lang="en-US" sz="1800" b="0" i="0" u="none" strike="noStrike" baseline="0" dirty="0">
                <a:latin typeface="+mj-lt"/>
              </a:rPr>
              <a:t>As a consequence, the process of obtaining the certificate is very fast.</a:t>
            </a:r>
          </a:p>
          <a:p>
            <a:pPr marL="114300" indent="0" algn="l">
              <a:buNone/>
            </a:pPr>
            <a:r>
              <a:rPr lang="en-US" sz="1800" b="0" i="0" u="none" strike="noStrike" baseline="0" dirty="0">
                <a:solidFill>
                  <a:srgbClr val="000000"/>
                </a:solidFill>
                <a:latin typeface="+mj-lt"/>
              </a:rPr>
              <a:t>Many CAs also offer wildcard certificates or even multi-domain certificates that allow an organization to secure a wider range of domains they own.</a:t>
            </a:r>
            <a:endParaRPr lang="en-CA" dirty="0">
              <a:latin typeface="+mj-lt"/>
            </a:endParaRPr>
          </a:p>
        </p:txBody>
      </p:sp>
    </p:spTree>
    <p:extLst>
      <p:ext uri="{BB962C8B-B14F-4D97-AF65-F5344CB8AC3E}">
        <p14:creationId xmlns:p14="http://schemas.microsoft.com/office/powerpoint/2010/main" val="20781618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897EC-30F4-4365-9BF8-7BAD4B44179B}"/>
              </a:ext>
            </a:extLst>
          </p:cNvPr>
          <p:cNvSpPr>
            <a:spLocks noGrp="1"/>
          </p:cNvSpPr>
          <p:nvPr>
            <p:ph type="title"/>
          </p:nvPr>
        </p:nvSpPr>
        <p:spPr/>
        <p:txBody>
          <a:bodyPr/>
          <a:lstStyle/>
          <a:p>
            <a:r>
              <a:rPr lang="en-CA" sz="3200" dirty="0"/>
              <a:t>Organization-Validated (OV) Certificates</a:t>
            </a:r>
          </a:p>
        </p:txBody>
      </p:sp>
      <p:sp>
        <p:nvSpPr>
          <p:cNvPr id="3" name="Text Placeholder 2">
            <a:extLst>
              <a:ext uri="{FF2B5EF4-FFF2-40B4-BE49-F238E27FC236}">
                <a16:creationId xmlns:a16="http://schemas.microsoft.com/office/drawing/2014/main" id="{B8362BD1-A38A-4801-96E9-5A2C89147157}"/>
              </a:ext>
            </a:extLst>
          </p:cNvPr>
          <p:cNvSpPr>
            <a:spLocks noGrp="1"/>
          </p:cNvSpPr>
          <p:nvPr>
            <p:ph type="body" idx="1"/>
          </p:nvPr>
        </p:nvSpPr>
        <p:spPr/>
        <p:txBody>
          <a:bodyPr/>
          <a:lstStyle/>
          <a:p>
            <a:pPr marL="114300" indent="0" algn="l">
              <a:buNone/>
            </a:pPr>
            <a:r>
              <a:rPr lang="en-US" sz="1800" b="0" i="0" u="none" strike="noStrike" baseline="0" dirty="0">
                <a:latin typeface="+mj-lt"/>
              </a:rPr>
              <a:t>With these certificates, the CA takes additional steps to verify the identity of the organization </a:t>
            </a:r>
            <a:r>
              <a:rPr lang="en-CA" sz="1800" b="0" i="0" u="none" strike="noStrike" baseline="0" dirty="0">
                <a:latin typeface="+mj-lt"/>
              </a:rPr>
              <a:t>seeking the certificate.</a:t>
            </a:r>
          </a:p>
          <a:p>
            <a:pPr marL="114300" indent="0" algn="l">
              <a:buNone/>
            </a:pPr>
            <a:r>
              <a:rPr lang="en-US" sz="1800" b="0" i="0" u="none" strike="noStrike" baseline="0" dirty="0">
                <a:latin typeface="+mj-lt"/>
              </a:rPr>
              <a:t>While it will perform the same domain verification as with domain-validated certificates, it also typically requests a variety of business documents, such as a government license, bank statement, or legal incorporation records. As a consequence, this type of certificate typically takes several days and is more expensive.</a:t>
            </a:r>
            <a:endParaRPr lang="en-CA" dirty="0">
              <a:latin typeface="+mj-lt"/>
            </a:endParaRPr>
          </a:p>
        </p:txBody>
      </p:sp>
    </p:spTree>
    <p:extLst>
      <p:ext uri="{BB962C8B-B14F-4D97-AF65-F5344CB8AC3E}">
        <p14:creationId xmlns:p14="http://schemas.microsoft.com/office/powerpoint/2010/main" val="2596344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72328-B38D-41E0-A559-12934812D61B}"/>
              </a:ext>
            </a:extLst>
          </p:cNvPr>
          <p:cNvSpPr>
            <a:spLocks noGrp="1"/>
          </p:cNvSpPr>
          <p:nvPr>
            <p:ph type="title"/>
          </p:nvPr>
        </p:nvSpPr>
        <p:spPr/>
        <p:txBody>
          <a:bodyPr/>
          <a:lstStyle/>
          <a:p>
            <a:r>
              <a:rPr lang="en-CA" sz="3200" dirty="0"/>
              <a:t>Extended-Validation (EV) Certificates</a:t>
            </a:r>
          </a:p>
        </p:txBody>
      </p:sp>
      <p:sp>
        <p:nvSpPr>
          <p:cNvPr id="3" name="Text Placeholder 2">
            <a:extLst>
              <a:ext uri="{FF2B5EF4-FFF2-40B4-BE49-F238E27FC236}">
                <a16:creationId xmlns:a16="http://schemas.microsoft.com/office/drawing/2014/main" id="{3E022453-A831-4A48-A03C-584249FF37AE}"/>
              </a:ext>
            </a:extLst>
          </p:cNvPr>
          <p:cNvSpPr>
            <a:spLocks noGrp="1"/>
          </p:cNvSpPr>
          <p:nvPr>
            <p:ph type="body" idx="1"/>
          </p:nvPr>
        </p:nvSpPr>
        <p:spPr>
          <a:xfrm>
            <a:off x="457200" y="1081088"/>
            <a:ext cx="8229599" cy="3532476"/>
          </a:xfrm>
        </p:spPr>
        <p:txBody>
          <a:bodyPr/>
          <a:lstStyle/>
          <a:p>
            <a:pPr marL="114300" indent="0">
              <a:buNone/>
            </a:pPr>
            <a:r>
              <a:rPr lang="en-US" dirty="0"/>
              <a:t>These are similar to the organization-validated </a:t>
            </a:r>
            <a:r>
              <a:rPr lang="en-US" dirty="0" err="1"/>
              <a:t>certificatess</a:t>
            </a:r>
            <a:r>
              <a:rPr lang="en-US" dirty="0"/>
              <a:t>, but have even stricter requirements around the documentation that needs to be provided by the purchaser.</a:t>
            </a:r>
          </a:p>
          <a:p>
            <a:pPr marL="114300" indent="0">
              <a:buNone/>
            </a:pPr>
            <a:r>
              <a:rPr lang="en-US" dirty="0"/>
              <a:t>The rationale for choosing this option is similar to that of the OV: it’s to improve the trust of the end user.</a:t>
            </a:r>
            <a:endParaRPr lang="en-CA" dirty="0"/>
          </a:p>
        </p:txBody>
      </p:sp>
      <p:sp>
        <p:nvSpPr>
          <p:cNvPr id="6" name="Title 1">
            <a:extLst>
              <a:ext uri="{FF2B5EF4-FFF2-40B4-BE49-F238E27FC236}">
                <a16:creationId xmlns:a16="http://schemas.microsoft.com/office/drawing/2014/main" id="{95D0DAE9-8FB2-4AF1-9A8F-754794FC86B0}"/>
              </a:ext>
            </a:extLst>
          </p:cNvPr>
          <p:cNvSpPr txBox="1">
            <a:spLocks/>
          </p:cNvSpPr>
          <p:nvPr/>
        </p:nvSpPr>
        <p:spPr>
          <a:xfrm>
            <a:off x="457200" y="150895"/>
            <a:ext cx="8229600" cy="82295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marR="0" lvl="1"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9pPr>
          </a:lstStyle>
          <a:p>
            <a:r>
              <a:rPr lang="en-CA" sz="3200"/>
              <a:t>Extended-Validation (EV) Certificates</a:t>
            </a:r>
            <a:endParaRPr lang="en-CA" sz="3200" dirty="0"/>
          </a:p>
        </p:txBody>
      </p:sp>
    </p:spTree>
    <p:extLst>
      <p:ext uri="{BB962C8B-B14F-4D97-AF65-F5344CB8AC3E}">
        <p14:creationId xmlns:p14="http://schemas.microsoft.com/office/powerpoint/2010/main" val="95112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0AB14-16C3-4EB4-8C53-89CBC1870647}"/>
              </a:ext>
            </a:extLst>
          </p:cNvPr>
          <p:cNvSpPr>
            <a:spLocks noGrp="1"/>
          </p:cNvSpPr>
          <p:nvPr>
            <p:ph type="title"/>
          </p:nvPr>
        </p:nvSpPr>
        <p:spPr/>
        <p:txBody>
          <a:bodyPr/>
          <a:lstStyle/>
          <a:p>
            <a:r>
              <a:rPr lang="en-CA" dirty="0"/>
              <a:t>Migrating to HTTPS</a:t>
            </a:r>
          </a:p>
        </p:txBody>
      </p:sp>
      <p:sp>
        <p:nvSpPr>
          <p:cNvPr id="3" name="Text Placeholder 2">
            <a:extLst>
              <a:ext uri="{FF2B5EF4-FFF2-40B4-BE49-F238E27FC236}">
                <a16:creationId xmlns:a16="http://schemas.microsoft.com/office/drawing/2014/main" id="{B7401CCD-4452-460A-83FE-A1DF70E96B16}"/>
              </a:ext>
            </a:extLst>
          </p:cNvPr>
          <p:cNvSpPr>
            <a:spLocks noGrp="1"/>
          </p:cNvSpPr>
          <p:nvPr>
            <p:ph type="body" idx="1"/>
          </p:nvPr>
        </p:nvSpPr>
        <p:spPr/>
        <p:txBody>
          <a:bodyPr/>
          <a:lstStyle/>
          <a:p>
            <a:pPr marL="114300" indent="0" algn="l">
              <a:buNone/>
            </a:pPr>
            <a:r>
              <a:rPr lang="en-US" sz="1800" b="0" i="0" u="none" strike="noStrike" baseline="0" dirty="0">
                <a:solidFill>
                  <a:schemeClr val="tx1"/>
                </a:solidFill>
                <a:latin typeface="+mj-lt"/>
              </a:rPr>
              <a:t>Coordinating the migration of a website can be a complex endeavor involving multiple divisions of a company. In addition to business considerations, there are also some technical considerations in migrating to HTTPS.</a:t>
            </a:r>
          </a:p>
          <a:p>
            <a:r>
              <a:rPr lang="en-CA" sz="1800" b="1" i="0" u="none" strike="noStrike" baseline="0" dirty="0">
                <a:solidFill>
                  <a:schemeClr val="tx1"/>
                </a:solidFill>
                <a:latin typeface="+mj-lt"/>
              </a:rPr>
              <a:t>Mixed Content</a:t>
            </a:r>
            <a:endParaRPr lang="en-US" sz="1800" dirty="0">
              <a:solidFill>
                <a:schemeClr val="tx1"/>
              </a:solidFill>
              <a:latin typeface="+mj-lt"/>
            </a:endParaRPr>
          </a:p>
          <a:p>
            <a:r>
              <a:rPr lang="en-CA" sz="1800" b="1" i="0" u="none" strike="noStrike" baseline="0" dirty="0">
                <a:solidFill>
                  <a:schemeClr val="tx1"/>
                </a:solidFill>
                <a:latin typeface="+mj-lt"/>
              </a:rPr>
              <a:t>Redirects from Old Site</a:t>
            </a:r>
            <a:endParaRPr lang="en-US" sz="1800" b="1" i="0" u="none" strike="noStrike" baseline="0" dirty="0">
              <a:solidFill>
                <a:schemeClr val="tx1"/>
              </a:solidFill>
              <a:latin typeface="+mj-lt"/>
            </a:endParaRPr>
          </a:p>
          <a:p>
            <a:r>
              <a:rPr lang="en-CA" sz="1800" b="1" i="0" u="none" strike="noStrike" baseline="0" dirty="0">
                <a:solidFill>
                  <a:schemeClr val="tx1"/>
                </a:solidFill>
                <a:latin typeface="+mj-lt"/>
              </a:rPr>
              <a:t>Preventing HTTP Access</a:t>
            </a:r>
            <a:endParaRPr lang="en-CA" dirty="0">
              <a:solidFill>
                <a:schemeClr val="tx1"/>
              </a:solidFill>
              <a:latin typeface="+mj-lt"/>
            </a:endParaRPr>
          </a:p>
        </p:txBody>
      </p:sp>
    </p:spTree>
    <p:extLst>
      <p:ext uri="{BB962C8B-B14F-4D97-AF65-F5344CB8AC3E}">
        <p14:creationId xmlns:p14="http://schemas.microsoft.com/office/powerpoint/2010/main" val="26104187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090F7-1B47-4030-AF3D-B3569827E002}"/>
              </a:ext>
            </a:extLst>
          </p:cNvPr>
          <p:cNvSpPr>
            <a:spLocks noGrp="1"/>
          </p:cNvSpPr>
          <p:nvPr>
            <p:ph type="title"/>
          </p:nvPr>
        </p:nvSpPr>
        <p:spPr/>
        <p:txBody>
          <a:bodyPr/>
          <a:lstStyle/>
          <a:p>
            <a:r>
              <a:rPr lang="en-CA" dirty="0"/>
              <a:t>Mixed Content</a:t>
            </a:r>
          </a:p>
        </p:txBody>
      </p:sp>
      <p:sp>
        <p:nvSpPr>
          <p:cNvPr id="3" name="Text Placeholder 2">
            <a:extLst>
              <a:ext uri="{FF2B5EF4-FFF2-40B4-BE49-F238E27FC236}">
                <a16:creationId xmlns:a16="http://schemas.microsoft.com/office/drawing/2014/main" id="{C15BA166-D272-4CF0-9C1C-DD4F611F2867}"/>
              </a:ext>
            </a:extLst>
          </p:cNvPr>
          <p:cNvSpPr>
            <a:spLocks noGrp="1"/>
          </p:cNvSpPr>
          <p:nvPr>
            <p:ph type="body" idx="1"/>
          </p:nvPr>
        </p:nvSpPr>
        <p:spPr/>
        <p:txBody>
          <a:bodyPr/>
          <a:lstStyle/>
          <a:p>
            <a:pPr marL="114300" indent="0" algn="l">
              <a:buNone/>
            </a:pPr>
            <a:r>
              <a:rPr lang="en-US" sz="1800" dirty="0">
                <a:latin typeface="+mj-lt"/>
              </a:rPr>
              <a:t>In</a:t>
            </a:r>
            <a:r>
              <a:rPr lang="en-US" sz="1800" b="0" i="0" u="none" strike="noStrike" baseline="0" dirty="0">
                <a:latin typeface="+mj-lt"/>
              </a:rPr>
              <a:t> order to fully address a transition from HTTP to HTTPS, developers have to</a:t>
            </a:r>
            <a:r>
              <a:rPr lang="en-US" sz="1800" dirty="0">
                <a:latin typeface="+mj-lt"/>
              </a:rPr>
              <a:t> </a:t>
            </a:r>
            <a:r>
              <a:rPr lang="en-US" sz="1800" b="0" i="0" u="none" strike="noStrike" baseline="0" dirty="0">
                <a:latin typeface="+mj-lt"/>
              </a:rPr>
              <a:t>consider every place a HTTP reference exists in their code</a:t>
            </a:r>
          </a:p>
          <a:p>
            <a:pPr marL="114300" indent="0" algn="l">
              <a:buNone/>
            </a:pPr>
            <a:r>
              <a:rPr lang="en-CA" sz="1800" b="0" i="0" u="none" strike="noStrike" baseline="0" dirty="0">
                <a:solidFill>
                  <a:srgbClr val="000000"/>
                </a:solidFill>
                <a:latin typeface="+mj-lt"/>
              </a:rPr>
              <a:t>Hardcoded links (which are </a:t>
            </a:r>
            <a:r>
              <a:rPr lang="en-US" sz="1800" b="0" i="0" u="none" strike="noStrike" baseline="0" dirty="0">
                <a:solidFill>
                  <a:srgbClr val="000000"/>
                </a:solidFill>
                <a:latin typeface="+mj-lt"/>
              </a:rPr>
              <a:t>bad style—and now we see why) should be replaced with relative links that easily transform according to the protocol being used. These links might include the following:</a:t>
            </a:r>
          </a:p>
          <a:p>
            <a:pPr algn="l"/>
            <a:r>
              <a:rPr lang="en-US" sz="1800" b="0" i="0" u="none" strike="noStrike" baseline="0" dirty="0">
                <a:solidFill>
                  <a:srgbClr val="000000"/>
                </a:solidFill>
                <a:latin typeface="+mj-lt"/>
              </a:rPr>
              <a:t>Internal links within the site.</a:t>
            </a:r>
          </a:p>
          <a:p>
            <a:pPr algn="l"/>
            <a:r>
              <a:rPr lang="en-US" sz="1800" b="0" i="0" u="none" strike="noStrike" baseline="0" dirty="0">
                <a:solidFill>
                  <a:srgbClr val="000000"/>
                </a:solidFill>
                <a:latin typeface="+mj-lt"/>
              </a:rPr>
              <a:t>External links to frameworks delivered through a CDN.</a:t>
            </a:r>
          </a:p>
          <a:p>
            <a:pPr algn="l"/>
            <a:r>
              <a:rPr lang="en-US" sz="1800" b="0" i="0" u="none" strike="noStrike" baseline="0" dirty="0">
                <a:solidFill>
                  <a:srgbClr val="000000"/>
                </a:solidFill>
                <a:latin typeface="+mj-lt"/>
              </a:rPr>
              <a:t>Any links or references generated by server code that might include a hardcoded </a:t>
            </a:r>
            <a:r>
              <a:rPr lang="en-CA" sz="1800" b="0" i="0" u="none" strike="noStrike" baseline="0" dirty="0">
                <a:solidFill>
                  <a:srgbClr val="000000"/>
                </a:solidFill>
                <a:latin typeface="+mj-lt"/>
              </a:rPr>
              <a:t>http.</a:t>
            </a:r>
            <a:endParaRPr lang="en-CA" dirty="0">
              <a:latin typeface="+mj-lt"/>
            </a:endParaRPr>
          </a:p>
        </p:txBody>
      </p:sp>
    </p:spTree>
    <p:extLst>
      <p:ext uri="{BB962C8B-B14F-4D97-AF65-F5344CB8AC3E}">
        <p14:creationId xmlns:p14="http://schemas.microsoft.com/office/powerpoint/2010/main" val="23450376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04703-A281-49F0-9157-EAAB25FC1FE8}"/>
              </a:ext>
            </a:extLst>
          </p:cNvPr>
          <p:cNvSpPr>
            <a:spLocks noGrp="1"/>
          </p:cNvSpPr>
          <p:nvPr>
            <p:ph type="title"/>
          </p:nvPr>
        </p:nvSpPr>
        <p:spPr/>
        <p:txBody>
          <a:bodyPr/>
          <a:lstStyle/>
          <a:p>
            <a:r>
              <a:rPr lang="en-CA" dirty="0"/>
              <a:t>Redirects from Old Site</a:t>
            </a:r>
          </a:p>
        </p:txBody>
      </p:sp>
      <p:sp>
        <p:nvSpPr>
          <p:cNvPr id="3" name="Text Placeholder 2">
            <a:extLst>
              <a:ext uri="{FF2B5EF4-FFF2-40B4-BE49-F238E27FC236}">
                <a16:creationId xmlns:a16="http://schemas.microsoft.com/office/drawing/2014/main" id="{35D2EE5B-845C-47FC-ADEC-03D140E00EBD}"/>
              </a:ext>
            </a:extLst>
          </p:cNvPr>
          <p:cNvSpPr>
            <a:spLocks noGrp="1"/>
          </p:cNvSpPr>
          <p:nvPr>
            <p:ph type="body" idx="1"/>
          </p:nvPr>
        </p:nvSpPr>
        <p:spPr/>
        <p:txBody>
          <a:bodyPr/>
          <a:lstStyle/>
          <a:p>
            <a:pPr marL="114300" indent="0" algn="l">
              <a:buNone/>
            </a:pPr>
            <a:r>
              <a:rPr lang="en-US" sz="1800" b="0" i="0" u="none" strike="noStrike" baseline="0" dirty="0">
                <a:latin typeface="+mj-lt"/>
              </a:rPr>
              <a:t>Once you move your site over to HTTPS, there likely be links remaining from third-party</a:t>
            </a:r>
            <a:r>
              <a:rPr lang="en-US" sz="1800" dirty="0">
                <a:latin typeface="+mj-lt"/>
              </a:rPr>
              <a:t> </a:t>
            </a:r>
            <a:r>
              <a:rPr lang="en-US" sz="1800" b="0" i="0" u="none" strike="noStrike" baseline="0" dirty="0">
                <a:latin typeface="+mj-lt"/>
              </a:rPr>
              <a:t>sites to your former HTTP URLs and it’s important that that such links still </a:t>
            </a:r>
            <a:r>
              <a:rPr lang="en-CA" sz="1800" b="0" i="0" u="none" strike="noStrike" baseline="0" dirty="0">
                <a:latin typeface="+mj-lt"/>
              </a:rPr>
              <a:t>work.</a:t>
            </a:r>
          </a:p>
          <a:p>
            <a:pPr marL="114300" indent="0" algn="l">
              <a:buNone/>
            </a:pPr>
            <a:r>
              <a:rPr lang="en-US" sz="1800" b="0" i="0" u="none" strike="noStrike" baseline="0" dirty="0">
                <a:solidFill>
                  <a:srgbClr val="000000"/>
                </a:solidFill>
                <a:latin typeface="+mj-lt"/>
              </a:rPr>
              <a:t>To enable such behavior for every possible resource, both Apache and Nginx server provide mechanisms for redirecting HTTP requests for a resource to HTTPS requests. </a:t>
            </a:r>
          </a:p>
          <a:p>
            <a:pPr marL="114300" indent="0" algn="l">
              <a:buNone/>
            </a:pPr>
            <a:r>
              <a:rPr lang="en-US" sz="1800" b="0" i="0" u="none" strike="noStrike" baseline="0" dirty="0">
                <a:solidFill>
                  <a:srgbClr val="000000"/>
                </a:solidFill>
                <a:latin typeface="+mj-lt"/>
              </a:rPr>
              <a:t>For instance, in Apache, the following two lines will send a 301 code and the new link location on https.</a:t>
            </a:r>
          </a:p>
          <a:p>
            <a:pPr marL="571500" lvl="1" indent="0">
              <a:buNone/>
            </a:pPr>
            <a:r>
              <a:rPr lang="en-CA" sz="1800" b="0" i="0" u="none" strike="noStrike" baseline="0" dirty="0" err="1">
                <a:solidFill>
                  <a:srgbClr val="000000"/>
                </a:solidFill>
                <a:latin typeface="Calibri" panose="020F0502020204030204" pitchFamily="34" charset="0"/>
                <a:cs typeface="Calibri" panose="020F0502020204030204" pitchFamily="34" charset="0"/>
              </a:rPr>
              <a:t>RewriteCond</a:t>
            </a:r>
            <a:r>
              <a:rPr lang="en-CA" sz="1800" b="0" i="0" u="none" strike="noStrike" baseline="0" dirty="0">
                <a:solidFill>
                  <a:srgbClr val="000000"/>
                </a:solidFill>
                <a:latin typeface="Calibri" panose="020F0502020204030204" pitchFamily="34" charset="0"/>
                <a:cs typeface="Calibri" panose="020F0502020204030204" pitchFamily="34" charset="0"/>
              </a:rPr>
              <a:t> %{HTTPS} off</a:t>
            </a:r>
          </a:p>
          <a:p>
            <a:pPr marL="571500" lvl="1" indent="0">
              <a:buNone/>
            </a:pPr>
            <a:r>
              <a:rPr lang="nn-NO" sz="1800" b="0" i="0" u="none" strike="noStrike" baseline="0" dirty="0">
                <a:solidFill>
                  <a:srgbClr val="000000"/>
                </a:solidFill>
                <a:latin typeface="Calibri" panose="020F0502020204030204" pitchFamily="34" charset="0"/>
                <a:cs typeface="Calibri" panose="020F0502020204030204" pitchFamily="34" charset="0"/>
              </a:rPr>
              <a:t>RewriteRule ^(.*)$ https://%{HTTP_HOST}%{REQUEST_URI} [L,R=301]</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987225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03CDE-476A-4B3B-9797-BC7A82605EE2}"/>
              </a:ext>
            </a:extLst>
          </p:cNvPr>
          <p:cNvSpPr>
            <a:spLocks noGrp="1"/>
          </p:cNvSpPr>
          <p:nvPr>
            <p:ph type="title"/>
          </p:nvPr>
        </p:nvSpPr>
        <p:spPr/>
        <p:txBody>
          <a:bodyPr/>
          <a:lstStyle/>
          <a:p>
            <a:r>
              <a:rPr lang="en-CA" dirty="0"/>
              <a:t>Preventing HTTP Access</a:t>
            </a:r>
          </a:p>
        </p:txBody>
      </p:sp>
      <p:sp>
        <p:nvSpPr>
          <p:cNvPr id="3" name="Text Placeholder 2">
            <a:extLst>
              <a:ext uri="{FF2B5EF4-FFF2-40B4-BE49-F238E27FC236}">
                <a16:creationId xmlns:a16="http://schemas.microsoft.com/office/drawing/2014/main" id="{484AC7D3-F015-4EE2-9A0B-13BD5147966C}"/>
              </a:ext>
            </a:extLst>
          </p:cNvPr>
          <p:cNvSpPr>
            <a:spLocks noGrp="1"/>
          </p:cNvSpPr>
          <p:nvPr>
            <p:ph type="body" idx="1"/>
          </p:nvPr>
        </p:nvSpPr>
        <p:spPr>
          <a:xfrm>
            <a:off x="457201" y="1081088"/>
            <a:ext cx="3283402" cy="3532476"/>
          </a:xfrm>
        </p:spPr>
        <p:txBody>
          <a:bodyPr/>
          <a:lstStyle/>
          <a:p>
            <a:pPr marL="114300" indent="0">
              <a:buNone/>
            </a:pPr>
            <a:r>
              <a:rPr lang="en-US" sz="1800" b="0" i="0" u="none" strike="noStrike" baseline="0" dirty="0">
                <a:latin typeface="+mj-lt"/>
              </a:rPr>
              <a:t>Once your site has added HTTPS capabilities, it often makes sense to prevent users from accessing your site resources using HTTP.</a:t>
            </a:r>
          </a:p>
          <a:p>
            <a:pPr marL="114300" indent="0" algn="l">
              <a:buNone/>
            </a:pPr>
            <a:r>
              <a:rPr lang="en-US" sz="1800" b="0" i="0" u="none" strike="noStrike" baseline="0" dirty="0">
                <a:solidFill>
                  <a:srgbClr val="000000"/>
                </a:solidFill>
                <a:latin typeface="+mj-lt"/>
              </a:rPr>
              <a:t>In this example, the hacker will be able to redirect the user from HTTPS to HTTP, thereby having unencrypted access to the user’s </a:t>
            </a:r>
            <a:r>
              <a:rPr lang="en-CA" sz="1800" b="0" i="0" u="none" strike="noStrike" baseline="0" dirty="0">
                <a:solidFill>
                  <a:srgbClr val="000000"/>
                </a:solidFill>
                <a:latin typeface="+mj-lt"/>
              </a:rPr>
              <a:t>experience.</a:t>
            </a:r>
            <a:endParaRPr lang="en-CA" dirty="0">
              <a:latin typeface="+mj-lt"/>
            </a:endParaRPr>
          </a:p>
        </p:txBody>
      </p:sp>
      <p:pic>
        <p:nvPicPr>
          <p:cNvPr id="5" name="Picture 4" descr="FIGURE 16.22 HTTPS downgrade attack">
            <a:extLst>
              <a:ext uri="{FF2B5EF4-FFF2-40B4-BE49-F238E27FC236}">
                <a16:creationId xmlns:a16="http://schemas.microsoft.com/office/drawing/2014/main" id="{73CA891A-6370-40DB-9A62-43281E9CE8FD}"/>
              </a:ext>
            </a:extLst>
          </p:cNvPr>
          <p:cNvPicPr>
            <a:picLocks noChangeAspect="1"/>
          </p:cNvPicPr>
          <p:nvPr/>
        </p:nvPicPr>
        <p:blipFill>
          <a:blip r:embed="rId2"/>
          <a:stretch>
            <a:fillRect/>
          </a:stretch>
        </p:blipFill>
        <p:spPr>
          <a:xfrm>
            <a:off x="4110607" y="1065256"/>
            <a:ext cx="4661251" cy="3012987"/>
          </a:xfrm>
          <a:prstGeom prst="rect">
            <a:avLst/>
          </a:prstGeom>
        </p:spPr>
      </p:pic>
    </p:spTree>
    <p:extLst>
      <p:ext uri="{BB962C8B-B14F-4D97-AF65-F5344CB8AC3E}">
        <p14:creationId xmlns:p14="http://schemas.microsoft.com/office/powerpoint/2010/main" val="30860319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4B1F0-2E0F-4C11-A8DA-6403E6DDAC7E}"/>
              </a:ext>
            </a:extLst>
          </p:cNvPr>
          <p:cNvSpPr>
            <a:spLocks noGrp="1"/>
          </p:cNvSpPr>
          <p:nvPr>
            <p:ph type="title"/>
          </p:nvPr>
        </p:nvSpPr>
        <p:spPr/>
        <p:txBody>
          <a:bodyPr/>
          <a:lstStyle/>
          <a:p>
            <a:r>
              <a:rPr lang="en-CA" dirty="0"/>
              <a:t>Credential Storage</a:t>
            </a:r>
          </a:p>
        </p:txBody>
      </p:sp>
      <p:sp>
        <p:nvSpPr>
          <p:cNvPr id="3" name="Text Placeholder 2">
            <a:extLst>
              <a:ext uri="{FF2B5EF4-FFF2-40B4-BE49-F238E27FC236}">
                <a16:creationId xmlns:a16="http://schemas.microsoft.com/office/drawing/2014/main" id="{DB498958-D716-4A45-945E-3BB050ADF535}"/>
              </a:ext>
            </a:extLst>
          </p:cNvPr>
          <p:cNvSpPr>
            <a:spLocks noGrp="1"/>
          </p:cNvSpPr>
          <p:nvPr>
            <p:ph type="body" idx="1"/>
          </p:nvPr>
        </p:nvSpPr>
        <p:spPr>
          <a:xfrm>
            <a:off x="457201" y="1081088"/>
            <a:ext cx="3689497" cy="2385126"/>
          </a:xfrm>
        </p:spPr>
        <p:txBody>
          <a:bodyPr/>
          <a:lstStyle/>
          <a:p>
            <a:pPr marL="114300" indent="0" algn="l">
              <a:buNone/>
            </a:pPr>
            <a:r>
              <a:rPr lang="en-US" sz="1800" b="0" i="0" u="none" strike="noStrike" baseline="0" dirty="0">
                <a:latin typeface="+mj-lt"/>
              </a:rPr>
              <a:t>When (not if) you are breached, what data will the attacker </a:t>
            </a:r>
            <a:r>
              <a:rPr lang="en-CA" sz="1800" b="0" i="0" u="none" strike="noStrike" baseline="0" dirty="0">
                <a:latin typeface="+mj-lt"/>
              </a:rPr>
              <a:t>have access to?</a:t>
            </a:r>
          </a:p>
          <a:p>
            <a:pPr marL="114300" indent="0" algn="l">
              <a:buNone/>
            </a:pPr>
            <a:r>
              <a:rPr lang="en-US" sz="1800" b="0" i="0" u="none" strike="noStrike" baseline="0" dirty="0">
                <a:latin typeface="+mj-lt"/>
              </a:rPr>
              <a:t>SQL table structures that store the username and password in the table are bad form</a:t>
            </a:r>
            <a:endParaRPr lang="en-CA" dirty="0">
              <a:latin typeface="+mj-lt"/>
            </a:endParaRPr>
          </a:p>
        </p:txBody>
      </p:sp>
      <p:graphicFrame>
        <p:nvGraphicFramePr>
          <p:cNvPr id="4" name="Table 4">
            <a:extLst>
              <a:ext uri="{FF2B5EF4-FFF2-40B4-BE49-F238E27FC236}">
                <a16:creationId xmlns:a16="http://schemas.microsoft.com/office/drawing/2014/main" id="{C3324E93-FCD1-40E5-B53C-2460E8F9250A}"/>
              </a:ext>
            </a:extLst>
          </p:cNvPr>
          <p:cNvGraphicFramePr>
            <a:graphicFrameLocks noGrp="1"/>
          </p:cNvGraphicFramePr>
          <p:nvPr>
            <p:extLst>
              <p:ext uri="{D42A27DB-BD31-4B8C-83A1-F6EECF244321}">
                <p14:modId xmlns:p14="http://schemas.microsoft.com/office/powerpoint/2010/main" val="2876310544"/>
              </p:ext>
            </p:extLst>
          </p:nvPr>
        </p:nvGraphicFramePr>
        <p:xfrm>
          <a:off x="669852" y="3362544"/>
          <a:ext cx="3264194" cy="1112520"/>
        </p:xfrm>
        <a:graphic>
          <a:graphicData uri="http://schemas.openxmlformats.org/drawingml/2006/table">
            <a:tbl>
              <a:tblPr firstRow="1" bandRow="1">
                <a:tableStyleId>{21E4AEA4-8DFA-4A89-87EB-49C32662AFE0}</a:tableStyleId>
              </a:tblPr>
              <a:tblGrid>
                <a:gridCol w="761034">
                  <a:extLst>
                    <a:ext uri="{9D8B030D-6E8A-4147-A177-3AD203B41FA5}">
                      <a16:colId xmlns:a16="http://schemas.microsoft.com/office/drawing/2014/main" val="1918220494"/>
                    </a:ext>
                  </a:extLst>
                </a:gridCol>
                <a:gridCol w="1054445">
                  <a:extLst>
                    <a:ext uri="{9D8B030D-6E8A-4147-A177-3AD203B41FA5}">
                      <a16:colId xmlns:a16="http://schemas.microsoft.com/office/drawing/2014/main" val="2521696910"/>
                    </a:ext>
                  </a:extLst>
                </a:gridCol>
                <a:gridCol w="1448715">
                  <a:extLst>
                    <a:ext uri="{9D8B030D-6E8A-4147-A177-3AD203B41FA5}">
                      <a16:colId xmlns:a16="http://schemas.microsoft.com/office/drawing/2014/main" val="3737444432"/>
                    </a:ext>
                  </a:extLst>
                </a:gridCol>
              </a:tblGrid>
              <a:tr h="370840">
                <a:tc>
                  <a:txBody>
                    <a:bodyPr/>
                    <a:lstStyle/>
                    <a:p>
                      <a:r>
                        <a:rPr lang="en-CA" dirty="0" err="1"/>
                        <a:t>UserID</a:t>
                      </a:r>
                      <a:endParaRPr lang="en-CA" dirty="0"/>
                    </a:p>
                  </a:txBody>
                  <a:tcPr/>
                </a:tc>
                <a:tc>
                  <a:txBody>
                    <a:bodyPr/>
                    <a:lstStyle/>
                    <a:p>
                      <a:r>
                        <a:rPr lang="en-CA" dirty="0"/>
                        <a:t>Username</a:t>
                      </a:r>
                    </a:p>
                  </a:txBody>
                  <a:tcPr/>
                </a:tc>
                <a:tc>
                  <a:txBody>
                    <a:bodyPr/>
                    <a:lstStyle/>
                    <a:p>
                      <a:r>
                        <a:rPr lang="en-CA" dirty="0"/>
                        <a:t>Password</a:t>
                      </a:r>
                    </a:p>
                  </a:txBody>
                  <a:tcPr/>
                </a:tc>
                <a:extLst>
                  <a:ext uri="{0D108BD9-81ED-4DB2-BD59-A6C34878D82A}">
                    <a16:rowId xmlns:a16="http://schemas.microsoft.com/office/drawing/2014/main" val="934966063"/>
                  </a:ext>
                </a:extLst>
              </a:tr>
              <a:tr h="370840">
                <a:tc>
                  <a:txBody>
                    <a:bodyPr/>
                    <a:lstStyle/>
                    <a:p>
                      <a:r>
                        <a:rPr lang="en-CA" dirty="0"/>
                        <a:t>1</a:t>
                      </a:r>
                    </a:p>
                  </a:txBody>
                  <a:tcPr/>
                </a:tc>
                <a:tc>
                  <a:txBody>
                    <a:bodyPr/>
                    <a:lstStyle/>
                    <a:p>
                      <a:r>
                        <a:rPr lang="en-CA" dirty="0" err="1"/>
                        <a:t>ricardo</a:t>
                      </a:r>
                      <a:endParaRPr lang="en-CA" dirty="0"/>
                    </a:p>
                  </a:txBody>
                  <a:tcPr/>
                </a:tc>
                <a:tc>
                  <a:txBody>
                    <a:bodyPr/>
                    <a:lstStyle/>
                    <a:p>
                      <a:r>
                        <a:rPr lang="en-CA" dirty="0"/>
                        <a:t>password</a:t>
                      </a:r>
                    </a:p>
                  </a:txBody>
                  <a:tcPr/>
                </a:tc>
                <a:extLst>
                  <a:ext uri="{0D108BD9-81ED-4DB2-BD59-A6C34878D82A}">
                    <a16:rowId xmlns:a16="http://schemas.microsoft.com/office/drawing/2014/main" val="2231836508"/>
                  </a:ext>
                </a:extLst>
              </a:tr>
              <a:tr h="370840">
                <a:tc>
                  <a:txBody>
                    <a:bodyPr/>
                    <a:lstStyle/>
                    <a:p>
                      <a:r>
                        <a:rPr lang="en-CA" dirty="0"/>
                        <a:t>2</a:t>
                      </a:r>
                    </a:p>
                  </a:txBody>
                  <a:tcPr/>
                </a:tc>
                <a:tc>
                  <a:txBody>
                    <a:bodyPr/>
                    <a:lstStyle/>
                    <a:p>
                      <a:r>
                        <a:rPr lang="en-CA" dirty="0"/>
                        <a:t>randy</a:t>
                      </a:r>
                    </a:p>
                  </a:txBody>
                  <a:tcPr/>
                </a:tc>
                <a:tc>
                  <a:txBody>
                    <a:bodyPr/>
                    <a:lstStyle/>
                    <a:p>
                      <a:r>
                        <a:rPr lang="en-CA" dirty="0"/>
                        <a:t>password</a:t>
                      </a:r>
                    </a:p>
                  </a:txBody>
                  <a:tcPr/>
                </a:tc>
                <a:extLst>
                  <a:ext uri="{0D108BD9-81ED-4DB2-BD59-A6C34878D82A}">
                    <a16:rowId xmlns:a16="http://schemas.microsoft.com/office/drawing/2014/main" val="323072798"/>
                  </a:ext>
                </a:extLst>
              </a:tr>
            </a:tbl>
          </a:graphicData>
        </a:graphic>
      </p:graphicFrame>
      <p:sp>
        <p:nvSpPr>
          <p:cNvPr id="5" name="TextBox 4">
            <a:extLst>
              <a:ext uri="{FF2B5EF4-FFF2-40B4-BE49-F238E27FC236}">
                <a16:creationId xmlns:a16="http://schemas.microsoft.com/office/drawing/2014/main" id="{652E0195-42B1-45F3-A273-4F8E6F137C93}"/>
              </a:ext>
            </a:extLst>
          </p:cNvPr>
          <p:cNvSpPr txBox="1"/>
          <p:nvPr/>
        </p:nvSpPr>
        <p:spPr>
          <a:xfrm>
            <a:off x="4444408" y="984487"/>
            <a:ext cx="4242391" cy="3532475"/>
          </a:xfrm>
          <a:prstGeom prst="rect">
            <a:avLst/>
          </a:prstGeom>
          <a:solidFill>
            <a:srgbClr val="E6F0F5"/>
          </a:solidFill>
        </p:spPr>
        <p:txBody>
          <a:bodyPr wrap="square" numCol="1" rtlCol="0">
            <a:noAutofit/>
          </a:bodyPr>
          <a:lstStyle/>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function </a:t>
            </a:r>
            <a:r>
              <a:rPr lang="en-CA" sz="1200" b="0" i="0" u="none" strike="noStrike" baseline="0" dirty="0" err="1">
                <a:solidFill>
                  <a:srgbClr val="000000"/>
                </a:solidFill>
                <a:latin typeface="Calibri" panose="020F0502020204030204" pitchFamily="34" charset="0"/>
                <a:cs typeface="Calibri" panose="020F0502020204030204" pitchFamily="34" charset="0"/>
              </a:rPr>
              <a:t>insertUser</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username,$password</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 = new PDO(DBCONN_STRING,DBUSERNAME,DBPASS);</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sql</a:t>
            </a:r>
            <a:r>
              <a:rPr lang="en-CA" sz="1200" b="0" i="0" u="none" strike="noStrike" baseline="0" dirty="0">
                <a:solidFill>
                  <a:srgbClr val="000000"/>
                </a:solidFill>
                <a:latin typeface="Calibri" panose="020F0502020204030204" pitchFamily="34" charset="0"/>
                <a:cs typeface="Calibri" panose="020F0502020204030204" pitchFamily="34" charset="0"/>
              </a:rPr>
              <a:t> = "INSERT INTO Users (</a:t>
            </a:r>
            <a:r>
              <a:rPr lang="en-CA" sz="1200" b="0" i="0" u="none" strike="noStrike" baseline="0" dirty="0" err="1">
                <a:solidFill>
                  <a:srgbClr val="000000"/>
                </a:solidFill>
                <a:latin typeface="Calibri" panose="020F0502020204030204" pitchFamily="34" charset="0"/>
                <a:cs typeface="Calibri" panose="020F0502020204030204" pitchFamily="34" charset="0"/>
              </a:rPr>
              <a:t>Username,Password</a:t>
            </a:r>
            <a:r>
              <a:rPr lang="en-CA" sz="1200" b="0" i="0" u="none" strike="noStrike" baseline="0" dirty="0">
                <a:solidFill>
                  <a:srgbClr val="000000"/>
                </a:solidFill>
                <a:latin typeface="Calibri" panose="020F0502020204030204" pitchFamily="34" charset="0"/>
                <a:cs typeface="Calibri" panose="020F0502020204030204" pitchFamily="34" charset="0"/>
              </a:rPr>
              <a:t>) 							 VALUES('?,?')";</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smt</a:t>
            </a:r>
            <a:r>
              <a:rPr lang="en-CA" sz="1200" b="0" i="0" u="none" strike="noStrike" baseline="0" dirty="0">
                <a:solidFill>
                  <a:srgbClr val="000000"/>
                </a:solidFill>
                <a:latin typeface="Calibri" panose="020F0502020204030204" pitchFamily="34" charset="0"/>
                <a:cs typeface="Calibri" panose="020F0502020204030204" pitchFamily="34" charset="0"/>
              </a:rPr>
              <a:t> =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-&gt;prepare($</a:t>
            </a:r>
            <a:r>
              <a:rPr lang="en-CA" sz="1200" b="0" i="0" u="none" strike="noStrike" baseline="0" dirty="0" err="1">
                <a:solidFill>
                  <a:srgbClr val="000000"/>
                </a:solidFill>
                <a:latin typeface="Calibri" panose="020F0502020204030204" pitchFamily="34" charset="0"/>
                <a:cs typeface="Calibri" panose="020F0502020204030204" pitchFamily="34" charset="0"/>
              </a:rPr>
              <a:t>sql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smt</a:t>
            </a:r>
            <a:r>
              <a:rPr lang="en-CA" sz="1200" b="0" i="0" u="none" strike="noStrike" baseline="0" dirty="0">
                <a:solidFill>
                  <a:srgbClr val="000000"/>
                </a:solidFill>
                <a:latin typeface="Calibri" panose="020F0502020204030204" pitchFamily="34" charset="0"/>
                <a:cs typeface="Calibri" panose="020F0502020204030204" pitchFamily="34" charset="0"/>
              </a:rPr>
              <a:t>-&gt;execute(array($</a:t>
            </a:r>
            <a:r>
              <a:rPr lang="en-CA" sz="1200" b="0" i="0" u="none" strike="noStrike" baseline="0" dirty="0" err="1">
                <a:solidFill>
                  <a:srgbClr val="000000"/>
                </a:solidFill>
                <a:latin typeface="Calibri" panose="020F0502020204030204" pitchFamily="34" charset="0"/>
                <a:cs typeface="Calibri" panose="020F0502020204030204" pitchFamily="34" charset="0"/>
              </a:rPr>
              <a:t>username,$password</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sz="1200" dirty="0">
              <a:latin typeface="Calibri" panose="020F0502020204030204" pitchFamily="34" charset="0"/>
              <a:cs typeface="Calibri" panose="020F0502020204030204" pitchFamily="34" charset="0"/>
            </a:endParaRP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function </a:t>
            </a:r>
            <a:r>
              <a:rPr lang="en-CA" sz="1200" b="0" i="0" u="none" strike="noStrike" baseline="0" dirty="0" err="1">
                <a:solidFill>
                  <a:srgbClr val="000000"/>
                </a:solidFill>
                <a:latin typeface="Calibri" panose="020F0502020204030204" pitchFamily="34" charset="0"/>
                <a:cs typeface="Calibri" panose="020F0502020204030204" pitchFamily="34" charset="0"/>
              </a:rPr>
              <a:t>validateUser</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username</a:t>
            </a:r>
            <a:r>
              <a:rPr lang="en-CA" sz="1200" b="0" i="0" u="none" strike="noStrike" baseline="0" dirty="0" err="1">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$password</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lvl="1"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 = new PDO(DBCONN_STRING,DBUSERNAME,DBPASS);</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 </a:t>
            </a:r>
            <a:r>
              <a:rPr lang="en-US" sz="1200" b="0" i="0" u="none" strike="noStrike" baseline="0" dirty="0">
                <a:solidFill>
                  <a:schemeClr val="tx1"/>
                </a:solidFill>
                <a:latin typeface="Calibri" panose="020F0502020204030204" pitchFamily="34" charset="0"/>
                <a:cs typeface="Calibri" panose="020F0502020204030204" pitchFamily="34" charset="0"/>
              </a:rPr>
              <a:t>"SELECT </a:t>
            </a:r>
            <a:r>
              <a:rPr lang="en-US" sz="1200" b="0" i="0" u="none" strike="noStrike" baseline="0" dirty="0" err="1">
                <a:solidFill>
                  <a:schemeClr val="tx1"/>
                </a:solidFill>
                <a:latin typeface="Calibri" panose="020F0502020204030204" pitchFamily="34" charset="0"/>
                <a:cs typeface="Calibri" panose="020F0502020204030204" pitchFamily="34" charset="0"/>
              </a:rPr>
              <a:t>UserID</a:t>
            </a:r>
            <a:r>
              <a:rPr lang="en-US" sz="1200" b="0" i="0" u="none" strike="noStrike" baseline="0" dirty="0">
                <a:solidFill>
                  <a:schemeClr val="tx1"/>
                </a:solidFill>
                <a:latin typeface="Calibri" panose="020F0502020204030204" pitchFamily="34" charset="0"/>
                <a:cs typeface="Calibri" panose="020F0502020204030204" pitchFamily="34" charset="0"/>
              </a:rPr>
              <a:t> FROM Users WHERE Username=? AND</a:t>
            </a:r>
          </a:p>
          <a:p>
            <a:pPr algn="l" defTabSz="180000"/>
            <a:r>
              <a:rPr lang="en-CA" sz="1200" b="0" i="0" u="none" strike="noStrike" baseline="0" dirty="0">
                <a:solidFill>
                  <a:schemeClr val="tx1"/>
                </a:solidFill>
                <a:latin typeface="Calibri" panose="020F0502020204030204" pitchFamily="34" charset="0"/>
                <a:cs typeface="Calibri" panose="020F0502020204030204" pitchFamily="34" charset="0"/>
              </a:rPr>
              <a:t>			Password=?";</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smt</a:t>
            </a:r>
            <a:r>
              <a:rPr lang="en-CA" sz="1200" b="0" i="0" u="none" strike="noStrike" baseline="0" dirty="0">
                <a:solidFill>
                  <a:srgbClr val="000000"/>
                </a:solidFill>
                <a:latin typeface="Calibri" panose="020F0502020204030204" pitchFamily="34" charset="0"/>
                <a:cs typeface="Calibri" panose="020F0502020204030204" pitchFamily="34" charset="0"/>
              </a:rPr>
              <a:t> =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-&gt;prepare($</a:t>
            </a:r>
            <a:r>
              <a:rPr lang="en-CA" sz="1200" b="0" i="0" u="none" strike="noStrike" baseline="0" dirty="0" err="1">
                <a:solidFill>
                  <a:srgbClr val="000000"/>
                </a:solidFill>
                <a:latin typeface="Calibri" panose="020F0502020204030204" pitchFamily="34" charset="0"/>
                <a:cs typeface="Calibri" panose="020F0502020204030204" pitchFamily="34" charset="0"/>
              </a:rPr>
              <a:t>sql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smt</a:t>
            </a:r>
            <a:r>
              <a:rPr lang="en-US" sz="1200" b="0" i="0" u="none" strike="noStrike" baseline="0" dirty="0">
                <a:solidFill>
                  <a:srgbClr val="000000"/>
                </a:solidFill>
                <a:latin typeface="Calibri" panose="020F0502020204030204" pitchFamily="34" charset="0"/>
                <a:cs typeface="Calibri" panose="020F0502020204030204" pitchFamily="34" charset="0"/>
              </a:rPr>
              <a:t>-&gt;execute(array((</a:t>
            </a:r>
            <a:r>
              <a:rPr lang="en-US" sz="1200" b="0" i="0" u="none" strike="noStrike" baseline="0" dirty="0">
                <a:solidFill>
                  <a:srgbClr val="9A0000"/>
                </a:solidFill>
                <a:latin typeface="Calibri" panose="020F0502020204030204" pitchFamily="34" charset="0"/>
                <a:cs typeface="Calibri" panose="020F0502020204030204" pitchFamily="34" charset="0"/>
              </a:rPr>
              <a:t>$</a:t>
            </a:r>
            <a:r>
              <a:rPr lang="en-US" sz="1200" b="0" i="0" u="none" strike="noStrike" baseline="0" dirty="0" err="1">
                <a:solidFill>
                  <a:srgbClr val="9A0000"/>
                </a:solidFill>
                <a:latin typeface="Calibri" panose="020F0502020204030204" pitchFamily="34" charset="0"/>
                <a:cs typeface="Calibri" panose="020F0502020204030204" pitchFamily="34" charset="0"/>
              </a:rPr>
              <a:t>username</a:t>
            </a:r>
            <a:r>
              <a:rPr lang="en-US" sz="1200" b="0" i="0" u="none" strike="noStrike" baseline="0" dirty="0" err="1">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9A0000"/>
                </a:solidFill>
                <a:latin typeface="Calibri" panose="020F0502020204030204" pitchFamily="34" charset="0"/>
                <a:cs typeface="Calibri" panose="020F0502020204030204" pitchFamily="34" charset="0"/>
              </a:rPr>
              <a:t>$password</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if($</a:t>
            </a:r>
            <a:r>
              <a:rPr lang="en-CA" sz="1200" b="0" i="0" u="none" strike="noStrike" baseline="0" dirty="0" err="1">
                <a:solidFill>
                  <a:srgbClr val="000000"/>
                </a:solidFill>
                <a:latin typeface="Calibri" panose="020F0502020204030204" pitchFamily="34" charset="0"/>
                <a:cs typeface="Calibri" panose="020F0502020204030204" pitchFamily="34" charset="0"/>
              </a:rPr>
              <a:t>smt</a:t>
            </a:r>
            <a:r>
              <a:rPr lang="en-CA" sz="1200" b="0" i="0" u="none" strike="noStrike" baseline="0" dirty="0">
                <a:solidFill>
                  <a:srgbClr val="000000"/>
                </a:solidFill>
                <a:latin typeface="Calibri" panose="020F0502020204030204" pitchFamily="34" charset="0"/>
                <a:cs typeface="Calibri" panose="020F0502020204030204" pitchFamily="34" charset="0"/>
              </a:rPr>
              <a:t>-&gt;</a:t>
            </a:r>
            <a:r>
              <a:rPr lang="en-CA" sz="1200" b="0" i="0" u="none" strike="noStrike" baseline="0" dirty="0" err="1">
                <a:solidFill>
                  <a:srgbClr val="000000"/>
                </a:solidFill>
                <a:latin typeface="Calibri" panose="020F0502020204030204" pitchFamily="34" charset="0"/>
                <a:cs typeface="Calibri" panose="020F0502020204030204" pitchFamily="34" charset="0"/>
              </a:rPr>
              <a:t>rowCount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return true;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return false;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D90C8983-DDA0-4AA9-B010-1183B291EFD0}"/>
              </a:ext>
            </a:extLst>
          </p:cNvPr>
          <p:cNvSpPr txBox="1"/>
          <p:nvPr/>
        </p:nvSpPr>
        <p:spPr>
          <a:xfrm>
            <a:off x="4444407" y="4475064"/>
            <a:ext cx="4242391" cy="461665"/>
          </a:xfrm>
          <a:prstGeom prst="rect">
            <a:avLst/>
          </a:prstGeom>
          <a:noFill/>
        </p:spPr>
        <p:txBody>
          <a:bodyPr wrap="square" rtlCol="0">
            <a:spAutoFit/>
          </a:bodyPr>
          <a:lstStyle/>
          <a:p>
            <a:r>
              <a:rPr lang="en-US" sz="1200" b="1" i="0" u="none" strike="noStrike" baseline="0" dirty="0">
                <a:solidFill>
                  <a:srgbClr val="009A9A"/>
                </a:solidFill>
                <a:latin typeface="+mj-lt"/>
              </a:rPr>
              <a:t>LISTING 16.1 </a:t>
            </a:r>
            <a:r>
              <a:rPr lang="en-US" sz="1200" b="0" i="0" u="none" strike="noStrike" baseline="0" dirty="0">
                <a:solidFill>
                  <a:srgbClr val="000000"/>
                </a:solidFill>
                <a:latin typeface="+mj-lt"/>
              </a:rPr>
              <a:t>First approach to storing passwords (very insecure)</a:t>
            </a:r>
            <a:endParaRPr lang="en-CA" sz="1200" dirty="0">
              <a:latin typeface="+mj-lt"/>
            </a:endParaRPr>
          </a:p>
        </p:txBody>
      </p:sp>
    </p:spTree>
    <p:extLst>
      <p:ext uri="{BB962C8B-B14F-4D97-AF65-F5344CB8AC3E}">
        <p14:creationId xmlns:p14="http://schemas.microsoft.com/office/powerpoint/2010/main" val="24695697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4B1F0-2E0F-4C11-A8DA-6403E6DDAC7E}"/>
              </a:ext>
            </a:extLst>
          </p:cNvPr>
          <p:cNvSpPr>
            <a:spLocks noGrp="1"/>
          </p:cNvSpPr>
          <p:nvPr>
            <p:ph type="title"/>
          </p:nvPr>
        </p:nvSpPr>
        <p:spPr/>
        <p:txBody>
          <a:bodyPr/>
          <a:lstStyle/>
          <a:p>
            <a:r>
              <a:rPr lang="en-CA" dirty="0"/>
              <a:t>Credential Storage – Hash Function</a:t>
            </a:r>
          </a:p>
        </p:txBody>
      </p:sp>
      <p:sp>
        <p:nvSpPr>
          <p:cNvPr id="3" name="Text Placeholder 2">
            <a:extLst>
              <a:ext uri="{FF2B5EF4-FFF2-40B4-BE49-F238E27FC236}">
                <a16:creationId xmlns:a16="http://schemas.microsoft.com/office/drawing/2014/main" id="{DB498958-D716-4A45-945E-3BB050ADF535}"/>
              </a:ext>
            </a:extLst>
          </p:cNvPr>
          <p:cNvSpPr>
            <a:spLocks noGrp="1"/>
          </p:cNvSpPr>
          <p:nvPr>
            <p:ph type="body" idx="1"/>
          </p:nvPr>
        </p:nvSpPr>
        <p:spPr>
          <a:xfrm>
            <a:off x="457201" y="1081088"/>
            <a:ext cx="3689497" cy="2385126"/>
          </a:xfrm>
        </p:spPr>
        <p:txBody>
          <a:bodyPr/>
          <a:lstStyle/>
          <a:p>
            <a:pPr marL="114300" indent="0" algn="l">
              <a:buNone/>
            </a:pPr>
            <a:r>
              <a:rPr lang="en-US" sz="1800" b="0" i="0" u="none" strike="noStrike" baseline="0" dirty="0">
                <a:latin typeface="+mj-lt"/>
              </a:rPr>
              <a:t>Instead of storing the password in plain text, a better approach is to store a </a:t>
            </a:r>
            <a:r>
              <a:rPr lang="en-US" sz="1800" b="1" i="0" u="none" strike="noStrike" baseline="0" dirty="0">
                <a:latin typeface="+mj-lt"/>
              </a:rPr>
              <a:t>hash</a:t>
            </a:r>
            <a:r>
              <a:rPr lang="en-US" sz="1800" b="0" i="0" u="none" strike="noStrike" baseline="0" dirty="0">
                <a:latin typeface="+mj-lt"/>
              </a:rPr>
              <a:t> of the data, so that the password is not discernable.</a:t>
            </a:r>
            <a:endParaRPr lang="en-CA" dirty="0">
              <a:latin typeface="+mj-lt"/>
            </a:endParaRPr>
          </a:p>
        </p:txBody>
      </p:sp>
      <p:graphicFrame>
        <p:nvGraphicFramePr>
          <p:cNvPr id="4" name="Table 4">
            <a:extLst>
              <a:ext uri="{FF2B5EF4-FFF2-40B4-BE49-F238E27FC236}">
                <a16:creationId xmlns:a16="http://schemas.microsoft.com/office/drawing/2014/main" id="{C3324E93-FCD1-40E5-B53C-2460E8F9250A}"/>
              </a:ext>
            </a:extLst>
          </p:cNvPr>
          <p:cNvGraphicFramePr>
            <a:graphicFrameLocks noGrp="1"/>
          </p:cNvGraphicFramePr>
          <p:nvPr>
            <p:extLst>
              <p:ext uri="{D42A27DB-BD31-4B8C-83A1-F6EECF244321}">
                <p14:modId xmlns:p14="http://schemas.microsoft.com/office/powerpoint/2010/main" val="482252193"/>
              </p:ext>
            </p:extLst>
          </p:nvPr>
        </p:nvGraphicFramePr>
        <p:xfrm>
          <a:off x="648587" y="3231722"/>
          <a:ext cx="3306724" cy="1285240"/>
        </p:xfrm>
        <a:graphic>
          <a:graphicData uri="http://schemas.openxmlformats.org/drawingml/2006/table">
            <a:tbl>
              <a:tblPr firstRow="1" bandRow="1">
                <a:tableStyleId>{21E4AEA4-8DFA-4A89-87EB-49C32662AFE0}</a:tableStyleId>
              </a:tblPr>
              <a:tblGrid>
                <a:gridCol w="764747">
                  <a:extLst>
                    <a:ext uri="{9D8B030D-6E8A-4147-A177-3AD203B41FA5}">
                      <a16:colId xmlns:a16="http://schemas.microsoft.com/office/drawing/2014/main" val="1918220494"/>
                    </a:ext>
                  </a:extLst>
                </a:gridCol>
                <a:gridCol w="969398">
                  <a:extLst>
                    <a:ext uri="{9D8B030D-6E8A-4147-A177-3AD203B41FA5}">
                      <a16:colId xmlns:a16="http://schemas.microsoft.com/office/drawing/2014/main" val="2521696910"/>
                    </a:ext>
                  </a:extLst>
                </a:gridCol>
                <a:gridCol w="1572579">
                  <a:extLst>
                    <a:ext uri="{9D8B030D-6E8A-4147-A177-3AD203B41FA5}">
                      <a16:colId xmlns:a16="http://schemas.microsoft.com/office/drawing/2014/main" val="3737444432"/>
                    </a:ext>
                  </a:extLst>
                </a:gridCol>
              </a:tblGrid>
              <a:tr h="370840">
                <a:tc>
                  <a:txBody>
                    <a:bodyPr/>
                    <a:lstStyle/>
                    <a:p>
                      <a:r>
                        <a:rPr lang="en-CA" sz="1200" dirty="0" err="1"/>
                        <a:t>UserID</a:t>
                      </a:r>
                      <a:endParaRPr lang="en-CA" sz="1200" dirty="0"/>
                    </a:p>
                  </a:txBody>
                  <a:tcPr/>
                </a:tc>
                <a:tc>
                  <a:txBody>
                    <a:bodyPr/>
                    <a:lstStyle/>
                    <a:p>
                      <a:r>
                        <a:rPr lang="en-CA" sz="1200" dirty="0"/>
                        <a:t>Username</a:t>
                      </a:r>
                    </a:p>
                  </a:txBody>
                  <a:tcPr/>
                </a:tc>
                <a:tc>
                  <a:txBody>
                    <a:bodyPr/>
                    <a:lstStyle/>
                    <a:p>
                      <a:r>
                        <a:rPr lang="en-CA" sz="1200" dirty="0"/>
                        <a:t>Password</a:t>
                      </a:r>
                    </a:p>
                  </a:txBody>
                  <a:tcPr/>
                </a:tc>
                <a:extLst>
                  <a:ext uri="{0D108BD9-81ED-4DB2-BD59-A6C34878D82A}">
                    <a16:rowId xmlns:a16="http://schemas.microsoft.com/office/drawing/2014/main" val="934966063"/>
                  </a:ext>
                </a:extLst>
              </a:tr>
              <a:tr h="370840">
                <a:tc>
                  <a:txBody>
                    <a:bodyPr/>
                    <a:lstStyle/>
                    <a:p>
                      <a:r>
                        <a:rPr lang="en-CA" sz="1200" dirty="0"/>
                        <a:t>1</a:t>
                      </a:r>
                    </a:p>
                  </a:txBody>
                  <a:tcPr/>
                </a:tc>
                <a:tc>
                  <a:txBody>
                    <a:bodyPr/>
                    <a:lstStyle/>
                    <a:p>
                      <a:r>
                        <a:rPr lang="en-CA" sz="1200" dirty="0" err="1"/>
                        <a:t>ricardo</a:t>
                      </a:r>
                      <a:endParaRPr lang="en-CA" sz="1200" dirty="0"/>
                    </a:p>
                  </a:txBody>
                  <a:tcPr/>
                </a:tc>
                <a:tc>
                  <a:txBody>
                    <a:bodyPr/>
                    <a:lstStyle/>
                    <a:p>
                      <a:r>
                        <a:rPr lang="en-CA" sz="1200" b="0" i="0" u="none" strike="noStrike" cap="none" baseline="0" dirty="0">
                          <a:solidFill>
                            <a:schemeClr val="dk1"/>
                          </a:solidFill>
                          <a:latin typeface="+mn-lt"/>
                          <a:ea typeface="+mn-ea"/>
                          <a:cs typeface="+mn-cs"/>
                          <a:sym typeface="Arial"/>
                        </a:rPr>
                        <a:t>5f4dcc3b5aa765d61d8327deb882cf99</a:t>
                      </a:r>
                      <a:endParaRPr lang="en-CA" sz="1200" dirty="0"/>
                    </a:p>
                  </a:txBody>
                  <a:tcPr/>
                </a:tc>
                <a:extLst>
                  <a:ext uri="{0D108BD9-81ED-4DB2-BD59-A6C34878D82A}">
                    <a16:rowId xmlns:a16="http://schemas.microsoft.com/office/drawing/2014/main" val="2231836508"/>
                  </a:ext>
                </a:extLst>
              </a:tr>
              <a:tr h="370840">
                <a:tc>
                  <a:txBody>
                    <a:bodyPr/>
                    <a:lstStyle/>
                    <a:p>
                      <a:r>
                        <a:rPr lang="en-CA" sz="1200" dirty="0"/>
                        <a:t>2</a:t>
                      </a:r>
                    </a:p>
                  </a:txBody>
                  <a:tcPr/>
                </a:tc>
                <a:tc>
                  <a:txBody>
                    <a:bodyPr/>
                    <a:lstStyle/>
                    <a:p>
                      <a:r>
                        <a:rPr lang="en-CA" sz="1200" dirty="0"/>
                        <a:t>randy</a:t>
                      </a:r>
                    </a:p>
                  </a:txBody>
                  <a:tcPr/>
                </a:tc>
                <a:tc>
                  <a:txBody>
                    <a:bodyPr/>
                    <a:lstStyle/>
                    <a:p>
                      <a:r>
                        <a:rPr lang="en-CA" sz="1200" b="0" i="0" u="none" strike="noStrike" cap="none" baseline="0" dirty="0">
                          <a:solidFill>
                            <a:schemeClr val="dk1"/>
                          </a:solidFill>
                          <a:latin typeface="+mn-lt"/>
                          <a:ea typeface="+mn-ea"/>
                          <a:cs typeface="+mn-cs"/>
                          <a:sym typeface="Arial"/>
                        </a:rPr>
                        <a:t>5f4dcc3b5aa765d61d8327deb882cf99</a:t>
                      </a:r>
                      <a:endParaRPr lang="en-CA" sz="1200" dirty="0"/>
                    </a:p>
                  </a:txBody>
                  <a:tcPr/>
                </a:tc>
                <a:extLst>
                  <a:ext uri="{0D108BD9-81ED-4DB2-BD59-A6C34878D82A}">
                    <a16:rowId xmlns:a16="http://schemas.microsoft.com/office/drawing/2014/main" val="323072798"/>
                  </a:ext>
                </a:extLst>
              </a:tr>
            </a:tbl>
          </a:graphicData>
        </a:graphic>
      </p:graphicFrame>
      <p:sp>
        <p:nvSpPr>
          <p:cNvPr id="5" name="TextBox 4">
            <a:extLst>
              <a:ext uri="{FF2B5EF4-FFF2-40B4-BE49-F238E27FC236}">
                <a16:creationId xmlns:a16="http://schemas.microsoft.com/office/drawing/2014/main" id="{652E0195-42B1-45F3-A273-4F8E6F137C93}"/>
              </a:ext>
            </a:extLst>
          </p:cNvPr>
          <p:cNvSpPr txBox="1"/>
          <p:nvPr/>
        </p:nvSpPr>
        <p:spPr>
          <a:xfrm>
            <a:off x="4444408" y="984488"/>
            <a:ext cx="4242391" cy="3406760"/>
          </a:xfrm>
          <a:prstGeom prst="rect">
            <a:avLst/>
          </a:prstGeom>
          <a:solidFill>
            <a:srgbClr val="E6F0F5"/>
          </a:solidFill>
        </p:spPr>
        <p:txBody>
          <a:bodyPr wrap="square" numCol="1" rtlCol="0">
            <a:noAutofit/>
          </a:bodyPr>
          <a:lstStyle/>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function </a:t>
            </a:r>
            <a:r>
              <a:rPr lang="en-CA" sz="1200" b="0" i="0" u="none" strike="noStrike" baseline="0" dirty="0" err="1">
                <a:solidFill>
                  <a:srgbClr val="000000"/>
                </a:solidFill>
                <a:latin typeface="Calibri" panose="020F0502020204030204" pitchFamily="34" charset="0"/>
                <a:cs typeface="Calibri" panose="020F0502020204030204" pitchFamily="34" charset="0"/>
              </a:rPr>
              <a:t>insertUser</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username,$password</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 = new PDO(DBCONN_STRING,DBUSERNAME,DBPASS);</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sql</a:t>
            </a:r>
            <a:r>
              <a:rPr lang="en-CA" sz="1200" b="0" i="0" u="none" strike="noStrike" baseline="0" dirty="0">
                <a:solidFill>
                  <a:srgbClr val="000000"/>
                </a:solidFill>
                <a:latin typeface="Calibri" panose="020F0502020204030204" pitchFamily="34" charset="0"/>
                <a:cs typeface="Calibri" panose="020F0502020204030204" pitchFamily="34" charset="0"/>
              </a:rPr>
              <a:t> = "INSERT INTO Users (</a:t>
            </a:r>
            <a:r>
              <a:rPr lang="en-CA" sz="1200" b="0" i="0" u="none" strike="noStrike" baseline="0" dirty="0" err="1">
                <a:solidFill>
                  <a:srgbClr val="000000"/>
                </a:solidFill>
                <a:latin typeface="Calibri" panose="020F0502020204030204" pitchFamily="34" charset="0"/>
                <a:cs typeface="Calibri" panose="020F0502020204030204" pitchFamily="34" charset="0"/>
              </a:rPr>
              <a:t>Username,Password</a:t>
            </a:r>
            <a:r>
              <a:rPr lang="en-CA" sz="1200" b="0" i="0" u="none" strike="noStrike" baseline="0" dirty="0">
                <a:solidFill>
                  <a:srgbClr val="000000"/>
                </a:solidFill>
                <a:latin typeface="Calibri" panose="020F0502020204030204" pitchFamily="34" charset="0"/>
                <a:cs typeface="Calibri" panose="020F0502020204030204" pitchFamily="34" charset="0"/>
              </a:rPr>
              <a:t>) 							 VALUES('?,?')";</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smt</a:t>
            </a:r>
            <a:r>
              <a:rPr lang="en-CA" sz="1200" b="0" i="0" u="none" strike="noStrike" baseline="0" dirty="0">
                <a:solidFill>
                  <a:srgbClr val="000000"/>
                </a:solidFill>
                <a:latin typeface="Calibri" panose="020F0502020204030204" pitchFamily="34" charset="0"/>
                <a:cs typeface="Calibri" panose="020F0502020204030204" pitchFamily="34" charset="0"/>
              </a:rPr>
              <a:t> =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-&gt;prepare($</a:t>
            </a:r>
            <a:r>
              <a:rPr lang="en-CA" sz="1200" b="0" i="0" u="none" strike="noStrike" baseline="0" dirty="0" err="1">
                <a:solidFill>
                  <a:srgbClr val="000000"/>
                </a:solidFill>
                <a:latin typeface="Calibri" panose="020F0502020204030204" pitchFamily="34" charset="0"/>
                <a:cs typeface="Calibri" panose="020F0502020204030204" pitchFamily="34" charset="0"/>
              </a:rPr>
              <a:t>sql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smt</a:t>
            </a:r>
            <a:r>
              <a:rPr lang="en-US" sz="1200" b="0" i="0" u="none" strike="noStrike" baseline="0" dirty="0">
                <a:solidFill>
                  <a:srgbClr val="000000"/>
                </a:solidFill>
                <a:latin typeface="Calibri" panose="020F0502020204030204" pitchFamily="34" charset="0"/>
                <a:cs typeface="Calibri" panose="020F0502020204030204" pitchFamily="34" charset="0"/>
              </a:rPr>
              <a:t>-&gt;execute(array($username,</a:t>
            </a:r>
            <a:r>
              <a:rPr lang="en-US" sz="1200" b="1" i="0" u="none" strike="noStrike" baseline="0" dirty="0">
                <a:solidFill>
                  <a:srgbClr val="C00000"/>
                </a:solidFill>
                <a:latin typeface="Calibri" panose="020F0502020204030204" pitchFamily="34" charset="0"/>
                <a:cs typeface="Calibri" panose="020F0502020204030204" pitchFamily="34" charset="0"/>
              </a:rPr>
              <a:t>md5</a:t>
            </a:r>
            <a:r>
              <a:rPr lang="en-US" sz="1200" b="0" i="0" u="none" strike="noStrike" baseline="0" dirty="0">
                <a:solidFill>
                  <a:srgbClr val="000000"/>
                </a:solidFill>
                <a:latin typeface="Calibri" panose="020F0502020204030204" pitchFamily="34" charset="0"/>
                <a:cs typeface="Calibri" panose="020F0502020204030204" pitchFamily="34" charset="0"/>
              </a:rPr>
              <a:t>($password)));</a:t>
            </a:r>
            <a:endParaRPr lang="en-CA" sz="1200" dirty="0">
              <a:latin typeface="Calibri" panose="020F0502020204030204" pitchFamily="34" charset="0"/>
              <a:cs typeface="Calibri" panose="020F0502020204030204" pitchFamily="34" charset="0"/>
            </a:endParaRP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function </a:t>
            </a:r>
            <a:r>
              <a:rPr lang="en-CA" sz="1200" b="0" i="0" u="none" strike="noStrike" baseline="0" dirty="0" err="1">
                <a:solidFill>
                  <a:srgbClr val="000000"/>
                </a:solidFill>
                <a:latin typeface="Calibri" panose="020F0502020204030204" pitchFamily="34" charset="0"/>
                <a:cs typeface="Calibri" panose="020F0502020204030204" pitchFamily="34" charset="0"/>
              </a:rPr>
              <a:t>validateUser</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username</a:t>
            </a:r>
            <a:r>
              <a:rPr lang="en-CA" sz="1200" b="0" i="0" u="none" strike="noStrike" baseline="0" dirty="0" err="1">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$password</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lvl="1"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 = new PDO(DBCONN_STRING,DBUSERNAME,DBPASS);</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 "</a:t>
            </a:r>
            <a:r>
              <a:rPr lang="en-US" sz="1200" b="0" i="0" u="none" strike="noStrike" baseline="0" dirty="0">
                <a:solidFill>
                  <a:schemeClr val="tx1"/>
                </a:solidFill>
                <a:latin typeface="Calibri" panose="020F0502020204030204" pitchFamily="34" charset="0"/>
                <a:cs typeface="Calibri" panose="020F0502020204030204" pitchFamily="34" charset="0"/>
              </a:rPr>
              <a:t>SELECT </a:t>
            </a:r>
            <a:r>
              <a:rPr lang="en-US" sz="1200" b="0" i="0" u="none" strike="noStrike" baseline="0" dirty="0" err="1">
                <a:solidFill>
                  <a:schemeClr val="tx1"/>
                </a:solidFill>
                <a:latin typeface="Calibri" panose="020F0502020204030204" pitchFamily="34" charset="0"/>
                <a:cs typeface="Calibri" panose="020F0502020204030204" pitchFamily="34" charset="0"/>
              </a:rPr>
              <a:t>UserID</a:t>
            </a:r>
            <a:r>
              <a:rPr lang="en-US" sz="1200" b="0" i="0" u="none" strike="noStrike" baseline="0" dirty="0">
                <a:solidFill>
                  <a:schemeClr val="tx1"/>
                </a:solidFill>
                <a:latin typeface="Calibri" panose="020F0502020204030204" pitchFamily="34" charset="0"/>
                <a:cs typeface="Calibri" panose="020F0502020204030204" pitchFamily="34" charset="0"/>
              </a:rPr>
              <a:t> FROM Users WHERE Username=? AND</a:t>
            </a:r>
          </a:p>
          <a:p>
            <a:pPr algn="l" defTabSz="180000"/>
            <a:r>
              <a:rPr lang="en-CA" sz="1200" b="0" i="0" u="none" strike="noStrike" baseline="0" dirty="0">
                <a:solidFill>
                  <a:schemeClr val="tx1"/>
                </a:solidFill>
                <a:latin typeface="Calibri" panose="020F0502020204030204" pitchFamily="34" charset="0"/>
                <a:cs typeface="Calibri" panose="020F0502020204030204" pitchFamily="34" charset="0"/>
              </a:rPr>
              <a:t>			Password=?";</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smt</a:t>
            </a:r>
            <a:r>
              <a:rPr lang="en-CA" sz="1200" b="0" i="0" u="none" strike="noStrike" baseline="0" dirty="0">
                <a:solidFill>
                  <a:srgbClr val="000000"/>
                </a:solidFill>
                <a:latin typeface="Calibri" panose="020F0502020204030204" pitchFamily="34" charset="0"/>
                <a:cs typeface="Calibri" panose="020F0502020204030204" pitchFamily="34" charset="0"/>
              </a:rPr>
              <a:t> = $</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-&gt;prepare($</a:t>
            </a:r>
            <a:r>
              <a:rPr lang="en-CA" sz="1200" b="0" i="0" u="none" strike="noStrike" baseline="0" dirty="0" err="1">
                <a:solidFill>
                  <a:srgbClr val="000000"/>
                </a:solidFill>
                <a:latin typeface="Calibri" panose="020F0502020204030204" pitchFamily="34" charset="0"/>
                <a:cs typeface="Calibri" panose="020F0502020204030204" pitchFamily="34" charset="0"/>
              </a:rPr>
              <a:t>sql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smt</a:t>
            </a:r>
            <a:r>
              <a:rPr lang="en-US" sz="1200" b="0" i="0" u="none" strike="noStrike" baseline="0" dirty="0">
                <a:solidFill>
                  <a:srgbClr val="000000"/>
                </a:solidFill>
                <a:latin typeface="Calibri" panose="020F0502020204030204" pitchFamily="34" charset="0"/>
                <a:cs typeface="Calibri" panose="020F0502020204030204" pitchFamily="34" charset="0"/>
              </a:rPr>
              <a:t>-&gt;execute(array($username,</a:t>
            </a:r>
            <a:r>
              <a:rPr lang="en-US" sz="1200" b="1" i="0" u="none" strike="noStrike" baseline="0" dirty="0">
                <a:solidFill>
                  <a:srgbClr val="C00000"/>
                </a:solidFill>
                <a:latin typeface="Calibri" panose="020F0502020204030204" pitchFamily="34" charset="0"/>
                <a:cs typeface="Calibri" panose="020F0502020204030204" pitchFamily="34" charset="0"/>
              </a:rPr>
              <a:t>md5</a:t>
            </a:r>
            <a:r>
              <a:rPr lang="en-US" sz="1200" b="0" i="0" u="none" strike="noStrike" baseline="0" dirty="0">
                <a:solidFill>
                  <a:srgbClr val="000000"/>
                </a:solidFill>
                <a:latin typeface="Calibri" panose="020F0502020204030204" pitchFamily="34" charset="0"/>
                <a:cs typeface="Calibri" panose="020F0502020204030204" pitchFamily="34" charset="0"/>
              </a:rPr>
              <a:t>($password)));</a:t>
            </a:r>
            <a:r>
              <a:rPr lang="en-CA" sz="1200" b="0" i="0" u="none" strike="noStrike" baseline="0" dirty="0">
                <a:solidFill>
                  <a:srgbClr val="000000"/>
                </a:solidFill>
                <a:latin typeface="Calibri" panose="020F0502020204030204" pitchFamily="34" charset="0"/>
                <a:cs typeface="Calibri" panose="020F0502020204030204" pitchFamily="34" charset="0"/>
              </a:rPr>
              <a:t>	if($</a:t>
            </a:r>
            <a:r>
              <a:rPr lang="en-CA" sz="1200" b="0" i="0" u="none" strike="noStrike" baseline="0" dirty="0" err="1">
                <a:solidFill>
                  <a:srgbClr val="000000"/>
                </a:solidFill>
                <a:latin typeface="Calibri" panose="020F0502020204030204" pitchFamily="34" charset="0"/>
                <a:cs typeface="Calibri" panose="020F0502020204030204" pitchFamily="34" charset="0"/>
              </a:rPr>
              <a:t>smt</a:t>
            </a:r>
            <a:r>
              <a:rPr lang="en-CA" sz="1200" b="0" i="0" u="none" strike="noStrike" baseline="0" dirty="0">
                <a:solidFill>
                  <a:srgbClr val="000000"/>
                </a:solidFill>
                <a:latin typeface="Calibri" panose="020F0502020204030204" pitchFamily="34" charset="0"/>
                <a:cs typeface="Calibri" panose="020F0502020204030204" pitchFamily="34" charset="0"/>
              </a:rPr>
              <a:t>-&gt;</a:t>
            </a:r>
            <a:r>
              <a:rPr lang="en-CA" sz="1200" b="0" i="0" u="none" strike="noStrike" baseline="0" dirty="0" err="1">
                <a:solidFill>
                  <a:srgbClr val="000000"/>
                </a:solidFill>
                <a:latin typeface="Calibri" panose="020F0502020204030204" pitchFamily="34" charset="0"/>
                <a:cs typeface="Calibri" panose="020F0502020204030204" pitchFamily="34" charset="0"/>
              </a:rPr>
              <a:t>rowCount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return true;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return false;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D90C8983-DDA0-4AA9-B010-1183B291EFD0}"/>
              </a:ext>
            </a:extLst>
          </p:cNvPr>
          <p:cNvSpPr txBox="1"/>
          <p:nvPr/>
        </p:nvSpPr>
        <p:spPr>
          <a:xfrm>
            <a:off x="4444407" y="4391248"/>
            <a:ext cx="4242391" cy="461665"/>
          </a:xfrm>
          <a:prstGeom prst="rect">
            <a:avLst/>
          </a:prstGeom>
          <a:noFill/>
        </p:spPr>
        <p:txBody>
          <a:bodyPr wrap="square" rtlCol="0">
            <a:spAutoFit/>
          </a:bodyPr>
          <a:lstStyle/>
          <a:p>
            <a:r>
              <a:rPr lang="en-US" sz="1200" b="1" i="0" u="none" strike="noStrike" baseline="0" dirty="0">
                <a:solidFill>
                  <a:srgbClr val="009A9A"/>
                </a:solidFill>
                <a:latin typeface="+mj-lt"/>
              </a:rPr>
              <a:t>LISTING 16.2 </a:t>
            </a:r>
            <a:r>
              <a:rPr lang="en-US" sz="1200" b="0" i="0" u="none" strike="noStrike" baseline="0" dirty="0">
                <a:solidFill>
                  <a:srgbClr val="000000"/>
                </a:solidFill>
                <a:latin typeface="+mj-lt"/>
              </a:rPr>
              <a:t>Second approach to storing passwords (better but still insecure)</a:t>
            </a:r>
            <a:endParaRPr lang="en-CA" sz="1200" dirty="0">
              <a:latin typeface="+mj-lt"/>
            </a:endParaRPr>
          </a:p>
        </p:txBody>
      </p:sp>
    </p:spTree>
    <p:extLst>
      <p:ext uri="{BB962C8B-B14F-4D97-AF65-F5344CB8AC3E}">
        <p14:creationId xmlns:p14="http://schemas.microsoft.com/office/powerpoint/2010/main" val="2105793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9F8C7-5552-488B-B7A4-7029C2995391}"/>
              </a:ext>
            </a:extLst>
          </p:cNvPr>
          <p:cNvSpPr>
            <a:spLocks noGrp="1"/>
          </p:cNvSpPr>
          <p:nvPr>
            <p:ph type="title"/>
          </p:nvPr>
        </p:nvSpPr>
        <p:spPr/>
        <p:txBody>
          <a:bodyPr/>
          <a:lstStyle/>
          <a:p>
            <a:r>
              <a:rPr lang="en-CA" dirty="0"/>
              <a:t>Information Security</a:t>
            </a:r>
          </a:p>
        </p:txBody>
      </p:sp>
      <p:sp>
        <p:nvSpPr>
          <p:cNvPr id="3" name="Text Placeholder 2">
            <a:extLst>
              <a:ext uri="{FF2B5EF4-FFF2-40B4-BE49-F238E27FC236}">
                <a16:creationId xmlns:a16="http://schemas.microsoft.com/office/drawing/2014/main" id="{D280D22A-6BF6-4E38-A731-17075B4EE08F}"/>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Information security </a:t>
            </a:r>
            <a:r>
              <a:rPr lang="en-US" sz="1800" b="0" i="0" u="none" strike="noStrike" baseline="0" dirty="0">
                <a:solidFill>
                  <a:srgbClr val="000000"/>
                </a:solidFill>
                <a:latin typeface="+mj-lt"/>
              </a:rPr>
              <a:t>is the holistic practice of protecting information from unauthorized </a:t>
            </a:r>
            <a:r>
              <a:rPr lang="en-CA" sz="1800" b="0" i="0" u="none" strike="noStrike" baseline="0" dirty="0">
                <a:solidFill>
                  <a:srgbClr val="000000"/>
                </a:solidFill>
                <a:latin typeface="+mj-lt"/>
              </a:rPr>
              <a:t>users.</a:t>
            </a:r>
          </a:p>
          <a:p>
            <a:pPr marL="114300" indent="0" algn="l">
              <a:buNone/>
            </a:pPr>
            <a:r>
              <a:rPr lang="en-CA" sz="1800" b="1" dirty="0">
                <a:solidFill>
                  <a:srgbClr val="009A9A"/>
                </a:solidFill>
                <a:latin typeface="+mj-lt"/>
              </a:rPr>
              <a:t>I</a:t>
            </a:r>
            <a:r>
              <a:rPr lang="en-CA" sz="1800" b="1" i="0" u="none" strike="noStrike" baseline="0" dirty="0">
                <a:solidFill>
                  <a:srgbClr val="009A9A"/>
                </a:solidFill>
                <a:latin typeface="+mj-lt"/>
              </a:rPr>
              <a:t>nformation</a:t>
            </a:r>
            <a:r>
              <a:rPr lang="en-CA" sz="1800" b="1" dirty="0">
                <a:solidFill>
                  <a:srgbClr val="009A9A"/>
                </a:solidFill>
                <a:latin typeface="+mj-lt"/>
              </a:rPr>
              <a:t> </a:t>
            </a:r>
            <a:r>
              <a:rPr lang="en-US" sz="1800" b="1" i="0" u="none" strike="noStrike" baseline="0" dirty="0">
                <a:solidFill>
                  <a:srgbClr val="009A9A"/>
                </a:solidFill>
                <a:latin typeface="+mj-lt"/>
              </a:rPr>
              <a:t>assurance</a:t>
            </a:r>
            <a:r>
              <a:rPr lang="en-US" sz="1800" dirty="0">
                <a:solidFill>
                  <a:srgbClr val="000000"/>
                </a:solidFill>
                <a:latin typeface="+mj-lt"/>
              </a:rPr>
              <a:t> </a:t>
            </a:r>
            <a:r>
              <a:rPr lang="en-US" sz="1800" b="0" i="0" u="none" strike="noStrike" baseline="0" dirty="0">
                <a:solidFill>
                  <a:srgbClr val="000000"/>
                </a:solidFill>
                <a:latin typeface="+mj-lt"/>
              </a:rPr>
              <a:t>ensures that data is not lost when issues do arise.</a:t>
            </a:r>
          </a:p>
          <a:p>
            <a:pPr marL="114300" indent="0" algn="l">
              <a:buNone/>
            </a:pPr>
            <a:r>
              <a:rPr lang="en-US" sz="1800" b="0" i="0" u="none" strike="noStrike" baseline="0" dirty="0">
                <a:solidFill>
                  <a:srgbClr val="000000"/>
                </a:solidFill>
                <a:latin typeface="+mj-lt"/>
              </a:rPr>
              <a:t>At the core of information security is the </a:t>
            </a:r>
            <a:r>
              <a:rPr lang="en-US" sz="1800" b="1" i="0" u="none" strike="noStrike" baseline="0" dirty="0">
                <a:solidFill>
                  <a:srgbClr val="009A9A"/>
                </a:solidFill>
                <a:latin typeface="+mj-lt"/>
              </a:rPr>
              <a:t>CIA triad</a:t>
            </a:r>
            <a:r>
              <a:rPr lang="en-US" sz="1800" b="0" i="0" u="none" strike="noStrike" baseline="0" dirty="0">
                <a:solidFill>
                  <a:srgbClr val="000000"/>
                </a:solidFill>
                <a:latin typeface="+mj-lt"/>
              </a:rPr>
              <a:t>: </a:t>
            </a:r>
            <a:r>
              <a:rPr lang="en-US" sz="1800" b="0" i="1" u="none" strike="noStrike" baseline="0" dirty="0">
                <a:solidFill>
                  <a:srgbClr val="000000"/>
                </a:solidFill>
                <a:latin typeface="+mj-lt"/>
              </a:rPr>
              <a:t>confidentiality</a:t>
            </a:r>
            <a:r>
              <a:rPr lang="en-US" sz="1800" b="0" i="0" u="none" strike="noStrike" baseline="0" dirty="0">
                <a:solidFill>
                  <a:srgbClr val="000000"/>
                </a:solidFill>
                <a:latin typeface="+mj-lt"/>
              </a:rPr>
              <a:t>, </a:t>
            </a:r>
            <a:r>
              <a:rPr lang="en-US" sz="1800" b="0" i="1" u="none" strike="noStrike" baseline="0" dirty="0">
                <a:solidFill>
                  <a:srgbClr val="000000"/>
                </a:solidFill>
                <a:latin typeface="+mj-lt"/>
              </a:rPr>
              <a:t>integrity, </a:t>
            </a:r>
            <a:r>
              <a:rPr lang="en-US" sz="1800" b="0" i="0" u="none" strike="noStrike" baseline="0" dirty="0">
                <a:solidFill>
                  <a:srgbClr val="000000"/>
                </a:solidFill>
                <a:latin typeface="+mj-lt"/>
              </a:rPr>
              <a:t>and </a:t>
            </a:r>
            <a:r>
              <a:rPr lang="en-CA" sz="1800" b="0" i="1" u="none" strike="noStrike" baseline="0" dirty="0">
                <a:solidFill>
                  <a:srgbClr val="000000"/>
                </a:solidFill>
                <a:latin typeface="+mj-lt"/>
              </a:rPr>
              <a:t>availability</a:t>
            </a:r>
          </a:p>
          <a:p>
            <a:pPr marL="114300" indent="0" algn="l">
              <a:buNone/>
            </a:pPr>
            <a:r>
              <a:rPr lang="en-US" sz="1800" b="0" i="0" u="none" strike="noStrike" baseline="0" dirty="0">
                <a:latin typeface="+mj-lt"/>
              </a:rPr>
              <a:t>In addition to the triad, there are ISO standards ISO/IEC 27002-270037 that speak directly (and thoroughly) about security techniques and are routinely adopted by governments and corporations the world over.</a:t>
            </a:r>
            <a:endParaRPr lang="en-CA" dirty="0">
              <a:latin typeface="+mj-lt"/>
            </a:endParaRPr>
          </a:p>
        </p:txBody>
      </p:sp>
    </p:spTree>
    <p:extLst>
      <p:ext uri="{BB962C8B-B14F-4D97-AF65-F5344CB8AC3E}">
        <p14:creationId xmlns:p14="http://schemas.microsoft.com/office/powerpoint/2010/main" val="33371121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B1196-327D-43D9-BCF7-539D7732CDCE}"/>
              </a:ext>
            </a:extLst>
          </p:cNvPr>
          <p:cNvSpPr>
            <a:spLocks noGrp="1"/>
          </p:cNvSpPr>
          <p:nvPr>
            <p:ph type="title"/>
          </p:nvPr>
        </p:nvSpPr>
        <p:spPr/>
        <p:txBody>
          <a:bodyPr/>
          <a:lstStyle/>
          <a:p>
            <a:r>
              <a:rPr lang="en-CA" dirty="0"/>
              <a:t>Rainbow Tables</a:t>
            </a:r>
          </a:p>
        </p:txBody>
      </p:sp>
      <p:sp>
        <p:nvSpPr>
          <p:cNvPr id="3" name="Text Placeholder 2">
            <a:extLst>
              <a:ext uri="{FF2B5EF4-FFF2-40B4-BE49-F238E27FC236}">
                <a16:creationId xmlns:a16="http://schemas.microsoft.com/office/drawing/2014/main" id="{0E5C92FB-A488-4EA4-8B13-80FAE1E0D169}"/>
              </a:ext>
            </a:extLst>
          </p:cNvPr>
          <p:cNvSpPr>
            <a:spLocks noGrp="1"/>
          </p:cNvSpPr>
          <p:nvPr>
            <p:ph type="body" idx="1"/>
          </p:nvPr>
        </p:nvSpPr>
        <p:spPr>
          <a:xfrm>
            <a:off x="457200" y="1081088"/>
            <a:ext cx="3827721" cy="3532476"/>
          </a:xfrm>
        </p:spPr>
        <p:txBody>
          <a:bodyPr/>
          <a:lstStyle/>
          <a:p>
            <a:pPr marL="114300" indent="0" algn="l">
              <a:buNone/>
            </a:pPr>
            <a:r>
              <a:rPr lang="en-US" sz="1800" b="1" i="0" u="none" strike="noStrike" baseline="0" dirty="0">
                <a:solidFill>
                  <a:srgbClr val="009A9A"/>
                </a:solidFill>
                <a:latin typeface="+mj-lt"/>
              </a:rPr>
              <a:t>Rainbow tables</a:t>
            </a:r>
            <a:r>
              <a:rPr lang="en-US" sz="1800" b="0" i="0" u="none" strike="noStrike" baseline="0" dirty="0">
                <a:solidFill>
                  <a:srgbClr val="000000"/>
                </a:solidFill>
                <a:latin typeface="+mj-lt"/>
              </a:rPr>
              <a:t> are massive generated tables for common words and phrases that allow anyone who has access to the digest to quickly look </a:t>
            </a:r>
            <a:r>
              <a:rPr lang="en-CA" sz="1800" b="0" i="0" u="none" strike="noStrike" baseline="0" dirty="0">
                <a:solidFill>
                  <a:srgbClr val="000000"/>
                </a:solidFill>
                <a:latin typeface="+mj-lt"/>
              </a:rPr>
              <a:t>up the original password</a:t>
            </a:r>
          </a:p>
          <a:p>
            <a:pPr marL="114300" indent="0" algn="l">
              <a:buNone/>
            </a:pPr>
            <a:r>
              <a:rPr lang="en-US" sz="1800" b="0" i="0" u="none" strike="noStrike" baseline="0" dirty="0">
                <a:latin typeface="+mj-lt"/>
              </a:rPr>
              <a:t>As a consequence, storing the MD5 digest of just the password is </a:t>
            </a:r>
            <a:r>
              <a:rPr lang="en-US" sz="1800" b="0" i="1" u="none" strike="noStrike" baseline="0" dirty="0">
                <a:latin typeface="+mj-lt"/>
              </a:rPr>
              <a:t>not </a:t>
            </a:r>
            <a:r>
              <a:rPr lang="en-US" sz="1800" b="0" i="0" u="none" strike="noStrike" baseline="0" dirty="0">
                <a:latin typeface="+mj-lt"/>
              </a:rPr>
              <a:t>recommended.</a:t>
            </a:r>
            <a:endParaRPr lang="en-CA" dirty="0">
              <a:latin typeface="+mj-lt"/>
            </a:endParaRPr>
          </a:p>
        </p:txBody>
      </p:sp>
      <p:pic>
        <p:nvPicPr>
          <p:cNvPr id="5" name="Picture 4" descr="FIGURE 16.24 Rainbow tables">
            <a:extLst>
              <a:ext uri="{FF2B5EF4-FFF2-40B4-BE49-F238E27FC236}">
                <a16:creationId xmlns:a16="http://schemas.microsoft.com/office/drawing/2014/main" id="{3D0BBDBF-1757-4DDD-92E9-1038726D48D4}"/>
              </a:ext>
            </a:extLst>
          </p:cNvPr>
          <p:cNvPicPr>
            <a:picLocks noChangeAspect="1"/>
          </p:cNvPicPr>
          <p:nvPr/>
        </p:nvPicPr>
        <p:blipFill>
          <a:blip r:embed="rId2"/>
          <a:stretch>
            <a:fillRect/>
          </a:stretch>
        </p:blipFill>
        <p:spPr>
          <a:xfrm>
            <a:off x="4409444" y="1290985"/>
            <a:ext cx="4178095" cy="3112681"/>
          </a:xfrm>
          <a:prstGeom prst="rect">
            <a:avLst/>
          </a:prstGeom>
        </p:spPr>
      </p:pic>
    </p:spTree>
    <p:extLst>
      <p:ext uri="{BB962C8B-B14F-4D97-AF65-F5344CB8AC3E}">
        <p14:creationId xmlns:p14="http://schemas.microsoft.com/office/powerpoint/2010/main" val="21039499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5C299-0AF2-4B3D-94A6-6925405D528F}"/>
              </a:ext>
            </a:extLst>
          </p:cNvPr>
          <p:cNvSpPr>
            <a:spLocks noGrp="1"/>
          </p:cNvSpPr>
          <p:nvPr>
            <p:ph type="title"/>
          </p:nvPr>
        </p:nvSpPr>
        <p:spPr/>
        <p:txBody>
          <a:bodyPr/>
          <a:lstStyle/>
          <a:p>
            <a:r>
              <a:rPr lang="en-CA" dirty="0"/>
              <a:t>Salting the Hash</a:t>
            </a:r>
          </a:p>
        </p:txBody>
      </p:sp>
      <p:sp>
        <p:nvSpPr>
          <p:cNvPr id="3" name="Text Placeholder 2">
            <a:extLst>
              <a:ext uri="{FF2B5EF4-FFF2-40B4-BE49-F238E27FC236}">
                <a16:creationId xmlns:a16="http://schemas.microsoft.com/office/drawing/2014/main" id="{0B00B8CF-3E1E-402E-B72E-03725BD8FA30}"/>
              </a:ext>
            </a:extLst>
          </p:cNvPr>
          <p:cNvSpPr>
            <a:spLocks noGrp="1"/>
          </p:cNvSpPr>
          <p:nvPr>
            <p:ph type="body" idx="1"/>
          </p:nvPr>
        </p:nvSpPr>
        <p:spPr>
          <a:xfrm>
            <a:off x="457201" y="1081088"/>
            <a:ext cx="3398356" cy="3532476"/>
          </a:xfrm>
        </p:spPr>
        <p:txBody>
          <a:bodyPr/>
          <a:lstStyle/>
          <a:p>
            <a:pPr marL="114300" indent="0" algn="l">
              <a:buNone/>
            </a:pPr>
            <a:r>
              <a:rPr lang="en-US" sz="1800" b="0" i="0" u="none" strike="noStrike" baseline="0" dirty="0">
                <a:solidFill>
                  <a:srgbClr val="000000"/>
                </a:solidFill>
                <a:latin typeface="+mj-lt"/>
              </a:rPr>
              <a:t>The solution to the rainbow table problem is to add some unique noise to each password, thereby lengthening the password before it is hashed. </a:t>
            </a:r>
          </a:p>
          <a:p>
            <a:pPr marL="114300" indent="0" algn="l">
              <a:buNone/>
            </a:pPr>
            <a:r>
              <a:rPr lang="en-US" sz="1800" b="0" i="0" u="none" strike="noStrike" baseline="0" dirty="0">
                <a:solidFill>
                  <a:srgbClr val="000000"/>
                </a:solidFill>
                <a:latin typeface="+mj-lt"/>
              </a:rPr>
              <a:t>The technique of adding some noise to each password is called </a:t>
            </a:r>
            <a:r>
              <a:rPr lang="en-US" sz="1800" b="1" i="0" u="none" strike="noStrike" baseline="0" dirty="0">
                <a:solidFill>
                  <a:srgbClr val="009A9A"/>
                </a:solidFill>
                <a:latin typeface="+mj-lt"/>
              </a:rPr>
              <a:t>salting </a:t>
            </a:r>
            <a:r>
              <a:rPr lang="en-US" sz="1800" b="0" i="0" u="none" strike="noStrike" baseline="0" dirty="0">
                <a:solidFill>
                  <a:srgbClr val="000000"/>
                </a:solidFill>
                <a:latin typeface="+mj-lt"/>
              </a:rPr>
              <a:t>the password.</a:t>
            </a:r>
          </a:p>
          <a:p>
            <a:pPr marL="114300" indent="0" algn="l">
              <a:buNone/>
            </a:pPr>
            <a:r>
              <a:rPr lang="en-US" sz="1800" dirty="0">
                <a:solidFill>
                  <a:srgbClr val="000000"/>
                </a:solidFill>
                <a:latin typeface="+mj-lt"/>
              </a:rPr>
              <a:t>Slow hash, using </a:t>
            </a:r>
            <a:r>
              <a:rPr lang="en-US" sz="1800" dirty="0" err="1">
                <a:solidFill>
                  <a:srgbClr val="000000"/>
                </a:solidFill>
                <a:latin typeface="+mj-lt"/>
              </a:rPr>
              <a:t>bcrypt</a:t>
            </a:r>
            <a:r>
              <a:rPr lang="en-US" sz="1800" dirty="0">
                <a:solidFill>
                  <a:srgbClr val="000000"/>
                </a:solidFill>
                <a:latin typeface="+mj-lt"/>
              </a:rPr>
              <a:t> even better</a:t>
            </a:r>
            <a:endParaRPr lang="en-CA" dirty="0">
              <a:latin typeface="+mj-lt"/>
            </a:endParaRPr>
          </a:p>
        </p:txBody>
      </p:sp>
      <p:pic>
        <p:nvPicPr>
          <p:cNvPr id="9" name="Picture 8" descr="FIGURE 16.25 Salting a password">
            <a:extLst>
              <a:ext uri="{FF2B5EF4-FFF2-40B4-BE49-F238E27FC236}">
                <a16:creationId xmlns:a16="http://schemas.microsoft.com/office/drawing/2014/main" id="{E3C7361A-B7C5-4538-AE82-5E2428CB7B64}"/>
              </a:ext>
            </a:extLst>
          </p:cNvPr>
          <p:cNvPicPr>
            <a:picLocks noChangeAspect="1"/>
          </p:cNvPicPr>
          <p:nvPr/>
        </p:nvPicPr>
        <p:blipFill>
          <a:blip r:embed="rId2"/>
          <a:stretch>
            <a:fillRect/>
          </a:stretch>
        </p:blipFill>
        <p:spPr>
          <a:xfrm>
            <a:off x="3855556" y="1286540"/>
            <a:ext cx="4831244" cy="3132760"/>
          </a:xfrm>
          <a:prstGeom prst="rect">
            <a:avLst/>
          </a:prstGeom>
        </p:spPr>
      </p:pic>
    </p:spTree>
    <p:extLst>
      <p:ext uri="{BB962C8B-B14F-4D97-AF65-F5344CB8AC3E}">
        <p14:creationId xmlns:p14="http://schemas.microsoft.com/office/powerpoint/2010/main" val="34814549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CE518-2637-44AF-A6C5-4BD0ADD109F1}"/>
              </a:ext>
            </a:extLst>
          </p:cNvPr>
          <p:cNvSpPr>
            <a:spLocks noGrp="1"/>
          </p:cNvSpPr>
          <p:nvPr>
            <p:ph type="title"/>
          </p:nvPr>
        </p:nvSpPr>
        <p:spPr/>
        <p:txBody>
          <a:bodyPr/>
          <a:lstStyle/>
          <a:p>
            <a:r>
              <a:rPr lang="en-CA" dirty="0"/>
              <a:t>Monitor Your Systems</a:t>
            </a:r>
          </a:p>
        </p:txBody>
      </p:sp>
      <p:sp>
        <p:nvSpPr>
          <p:cNvPr id="3" name="Text Placeholder 2">
            <a:extLst>
              <a:ext uri="{FF2B5EF4-FFF2-40B4-BE49-F238E27FC236}">
                <a16:creationId xmlns:a16="http://schemas.microsoft.com/office/drawing/2014/main" id="{5A87436C-5B72-402A-B417-390114A66CDD}"/>
              </a:ext>
            </a:extLst>
          </p:cNvPr>
          <p:cNvSpPr>
            <a:spLocks noGrp="1"/>
          </p:cNvSpPr>
          <p:nvPr>
            <p:ph type="body" idx="1"/>
          </p:nvPr>
        </p:nvSpPr>
        <p:spPr/>
        <p:txBody>
          <a:bodyPr/>
          <a:lstStyle/>
          <a:p>
            <a:pPr marL="114300" indent="0" algn="l">
              <a:buNone/>
            </a:pPr>
            <a:r>
              <a:rPr lang="en-US" sz="1800" b="1" i="0" u="none" strike="noStrike" baseline="0" dirty="0">
                <a:latin typeface="+mj-lt"/>
              </a:rPr>
              <a:t>System Monitors </a:t>
            </a:r>
            <a:r>
              <a:rPr lang="en-US" sz="1800" b="0" i="0" u="none" strike="noStrike" baseline="0" dirty="0">
                <a:latin typeface="+mj-lt"/>
              </a:rPr>
              <a:t>allow you to preconfigure a system to check in on all your sites and servers periodically. Nagios, for example, comes with a web interface that allows you to see the status and history of your devices, and sends out notifications by email per your preferences. </a:t>
            </a:r>
          </a:p>
          <a:p>
            <a:pPr marL="114300" indent="0" algn="l">
              <a:buNone/>
            </a:pPr>
            <a:r>
              <a:rPr lang="en-CA" sz="1800" b="1" i="0" u="none" strike="noStrike" baseline="0" dirty="0">
                <a:latin typeface="+mj-lt"/>
              </a:rPr>
              <a:t>Automating intrusion detection </a:t>
            </a:r>
            <a:r>
              <a:rPr lang="en-US" sz="1800" b="0" i="0" u="none" strike="noStrike" baseline="0" dirty="0">
                <a:solidFill>
                  <a:srgbClr val="000000"/>
                </a:solidFill>
                <a:latin typeface="+mj-lt"/>
              </a:rPr>
              <a:t>reads the log files and detects failed login attempts, then uses a history to determine the originating IP addresses to automatically </a:t>
            </a:r>
            <a:r>
              <a:rPr lang="en-CA" sz="1800" b="0" i="0" u="none" strike="noStrike" baseline="0" dirty="0">
                <a:solidFill>
                  <a:srgbClr val="000000"/>
                </a:solidFill>
                <a:latin typeface="+mj-lt"/>
              </a:rPr>
              <a:t>block it in future</a:t>
            </a:r>
            <a:endParaRPr lang="en-US" sz="1800" b="1" i="0" u="none" strike="noStrike" baseline="0" dirty="0">
              <a:latin typeface="+mj-lt"/>
            </a:endParaRPr>
          </a:p>
          <a:p>
            <a:pPr marL="114300" indent="0" algn="l">
              <a:buNone/>
            </a:pPr>
            <a:endParaRPr lang="en-CA" dirty="0">
              <a:latin typeface="+mj-lt"/>
            </a:endParaRPr>
          </a:p>
        </p:txBody>
      </p:sp>
    </p:spTree>
    <p:extLst>
      <p:ext uri="{BB962C8B-B14F-4D97-AF65-F5344CB8AC3E}">
        <p14:creationId xmlns:p14="http://schemas.microsoft.com/office/powerpoint/2010/main" val="9822084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31B99-D17A-452E-9CF1-96E4BB3125B3}"/>
              </a:ext>
            </a:extLst>
          </p:cNvPr>
          <p:cNvSpPr>
            <a:spLocks noGrp="1"/>
          </p:cNvSpPr>
          <p:nvPr>
            <p:ph type="title"/>
          </p:nvPr>
        </p:nvSpPr>
        <p:spPr/>
        <p:txBody>
          <a:bodyPr/>
          <a:lstStyle/>
          <a:p>
            <a:r>
              <a:rPr lang="en-CA" dirty="0"/>
              <a:t>Common Threat Vectors</a:t>
            </a:r>
          </a:p>
        </p:txBody>
      </p:sp>
      <p:sp>
        <p:nvSpPr>
          <p:cNvPr id="3" name="Text Placeholder 2">
            <a:extLst>
              <a:ext uri="{FF2B5EF4-FFF2-40B4-BE49-F238E27FC236}">
                <a16:creationId xmlns:a16="http://schemas.microsoft.com/office/drawing/2014/main" id="{47649FE1-1C57-4175-B261-6253973A0D03}"/>
              </a:ext>
            </a:extLst>
          </p:cNvPr>
          <p:cNvSpPr>
            <a:spLocks noGrp="1"/>
          </p:cNvSpPr>
          <p:nvPr>
            <p:ph type="body" idx="1"/>
          </p:nvPr>
        </p:nvSpPr>
        <p:spPr/>
        <p:txBody>
          <a:bodyPr/>
          <a:lstStyle/>
          <a:p>
            <a:r>
              <a:rPr lang="en-CA" sz="1800" b="1" i="0" u="none" strike="noStrike" baseline="0" dirty="0">
                <a:solidFill>
                  <a:schemeClr val="tx1"/>
                </a:solidFill>
                <a:latin typeface="+mj-lt"/>
              </a:rPr>
              <a:t>Brute-Force Attacks</a:t>
            </a:r>
          </a:p>
          <a:p>
            <a:r>
              <a:rPr lang="en-CA" sz="1800" b="1" i="0" u="none" strike="noStrike" baseline="0" dirty="0">
                <a:solidFill>
                  <a:schemeClr val="tx1"/>
                </a:solidFill>
                <a:latin typeface="+mj-lt"/>
              </a:rPr>
              <a:t>SQL Injection</a:t>
            </a:r>
            <a:endParaRPr lang="en-CA" sz="1800" b="1" dirty="0">
              <a:solidFill>
                <a:schemeClr val="tx1"/>
              </a:solidFill>
              <a:latin typeface="+mj-lt"/>
            </a:endParaRPr>
          </a:p>
          <a:p>
            <a:r>
              <a:rPr lang="en-CA" sz="1800" b="1" i="0" u="none" strike="noStrike" baseline="0" dirty="0">
                <a:solidFill>
                  <a:schemeClr val="tx1"/>
                </a:solidFill>
                <a:latin typeface="+mj-lt"/>
              </a:rPr>
              <a:t>Cross-Site Scripting (XSS)</a:t>
            </a:r>
          </a:p>
          <a:p>
            <a:r>
              <a:rPr lang="en-CA" sz="1800" b="1" i="0" u="none" strike="noStrike" baseline="0" dirty="0">
                <a:solidFill>
                  <a:schemeClr val="tx1"/>
                </a:solidFill>
                <a:latin typeface="+mj-lt"/>
              </a:rPr>
              <a:t>Cross-Site Request Forgery (CSRF)</a:t>
            </a:r>
            <a:endParaRPr lang="en-CA" sz="1800" b="1" dirty="0">
              <a:solidFill>
                <a:schemeClr val="tx1"/>
              </a:solidFill>
              <a:latin typeface="+mj-lt"/>
            </a:endParaRPr>
          </a:p>
          <a:p>
            <a:r>
              <a:rPr lang="en-CA" sz="1800" b="1" i="0" u="none" strike="noStrike" baseline="0" dirty="0">
                <a:solidFill>
                  <a:schemeClr val="tx1"/>
                </a:solidFill>
                <a:latin typeface="+mj-lt"/>
              </a:rPr>
              <a:t>Insecure Direct Object Reference</a:t>
            </a:r>
          </a:p>
          <a:p>
            <a:r>
              <a:rPr lang="en-CA" sz="1800" b="1" i="0" u="none" strike="noStrike" baseline="0" dirty="0">
                <a:solidFill>
                  <a:schemeClr val="tx1"/>
                </a:solidFill>
                <a:latin typeface="+mj-lt"/>
              </a:rPr>
              <a:t>Denial of Service</a:t>
            </a:r>
            <a:endParaRPr lang="en-CA" sz="1800" b="1" dirty="0">
              <a:solidFill>
                <a:schemeClr val="tx1"/>
              </a:solidFill>
              <a:latin typeface="+mj-lt"/>
            </a:endParaRPr>
          </a:p>
          <a:p>
            <a:r>
              <a:rPr lang="en-CA" sz="1800" b="1" i="0" u="none" strike="noStrike" baseline="0" dirty="0">
                <a:solidFill>
                  <a:schemeClr val="tx1"/>
                </a:solidFill>
                <a:latin typeface="+mj-lt"/>
              </a:rPr>
              <a:t>Security Misconfiguration</a:t>
            </a:r>
            <a:endParaRPr lang="en-CA" dirty="0">
              <a:solidFill>
                <a:schemeClr val="tx1"/>
              </a:solidFill>
              <a:latin typeface="+mj-lt"/>
            </a:endParaRPr>
          </a:p>
        </p:txBody>
      </p:sp>
    </p:spTree>
    <p:extLst>
      <p:ext uri="{BB962C8B-B14F-4D97-AF65-F5344CB8AC3E}">
        <p14:creationId xmlns:p14="http://schemas.microsoft.com/office/powerpoint/2010/main" val="19243660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28C84-71F6-4D0D-9781-1AFD4FE4C46F}"/>
              </a:ext>
            </a:extLst>
          </p:cNvPr>
          <p:cNvSpPr>
            <a:spLocks noGrp="1"/>
          </p:cNvSpPr>
          <p:nvPr>
            <p:ph type="title"/>
          </p:nvPr>
        </p:nvSpPr>
        <p:spPr/>
        <p:txBody>
          <a:bodyPr/>
          <a:lstStyle/>
          <a:p>
            <a:r>
              <a:rPr lang="en-CA" dirty="0"/>
              <a:t>Brute-Force Attacks</a:t>
            </a:r>
          </a:p>
        </p:txBody>
      </p:sp>
      <p:sp>
        <p:nvSpPr>
          <p:cNvPr id="3" name="Text Placeholder 2">
            <a:extLst>
              <a:ext uri="{FF2B5EF4-FFF2-40B4-BE49-F238E27FC236}">
                <a16:creationId xmlns:a16="http://schemas.microsoft.com/office/drawing/2014/main" id="{2BA0076C-820D-4E87-A3AE-3283D6BA0F56}"/>
              </a:ext>
            </a:extLst>
          </p:cNvPr>
          <p:cNvSpPr>
            <a:spLocks noGrp="1"/>
          </p:cNvSpPr>
          <p:nvPr>
            <p:ph type="body" idx="1"/>
          </p:nvPr>
        </p:nvSpPr>
        <p:spPr/>
        <p:txBody>
          <a:bodyPr/>
          <a:lstStyle/>
          <a:p>
            <a:pPr marL="114300" indent="0" algn="l">
              <a:buNone/>
            </a:pPr>
            <a:r>
              <a:rPr lang="en-CA" sz="1800" b="0" i="0" u="none" strike="noStrike" baseline="0" dirty="0">
                <a:latin typeface="+mj-lt"/>
              </a:rPr>
              <a:t>In </a:t>
            </a:r>
            <a:r>
              <a:rPr lang="en-US" sz="1800" b="0" i="0" u="none" strike="noStrike" baseline="0" dirty="0">
                <a:latin typeface="+mj-lt"/>
              </a:rPr>
              <a:t>this attack, an intruder simply tries repeatedly guessing a password. For instance, an automated script might try looping through words in the dictionary or use combinations of words, numbers, and symbols.</a:t>
            </a:r>
          </a:p>
          <a:p>
            <a:pPr marL="114300" indent="0" algn="l">
              <a:buNone/>
            </a:pPr>
            <a:r>
              <a:rPr lang="en-US" sz="1800" b="0" i="0" u="none" strike="noStrike" baseline="0" dirty="0">
                <a:latin typeface="+mj-lt"/>
              </a:rPr>
              <a:t>It </a:t>
            </a:r>
            <a:r>
              <a:rPr lang="en-US" sz="1800" b="0" i="0" u="none" strike="noStrike" baseline="0" dirty="0" err="1">
                <a:latin typeface="+mj-lt"/>
              </a:rPr>
              <a:t>it</a:t>
            </a:r>
            <a:r>
              <a:rPr lang="en-US" sz="1800" b="0" i="0" u="none" strike="noStrike" baseline="0" dirty="0">
                <a:latin typeface="+mj-lt"/>
              </a:rPr>
              <a:t> is important to throttle login attempts. One approach is to lock a user account after some set number of incorrect guesses. Another approach is to simply add a time delay between login attempts. </a:t>
            </a:r>
          </a:p>
          <a:p>
            <a:pPr marL="114300" indent="0" algn="l">
              <a:buNone/>
            </a:pPr>
            <a:r>
              <a:rPr lang="en-CA" sz="1800" b="0" i="0" u="none" strike="noStrike" baseline="0" dirty="0">
                <a:latin typeface="+mj-lt"/>
              </a:rPr>
              <a:t>Automating intrusion detection</a:t>
            </a:r>
            <a:r>
              <a:rPr lang="en-US" sz="1800" dirty="0">
                <a:latin typeface="+mj-lt"/>
              </a:rPr>
              <a:t> can monitor logs to detect and block these attacks.</a:t>
            </a:r>
            <a:endParaRPr lang="en-CA" dirty="0">
              <a:latin typeface="+mj-lt"/>
            </a:endParaRPr>
          </a:p>
        </p:txBody>
      </p:sp>
    </p:spTree>
    <p:extLst>
      <p:ext uri="{BB962C8B-B14F-4D97-AF65-F5344CB8AC3E}">
        <p14:creationId xmlns:p14="http://schemas.microsoft.com/office/powerpoint/2010/main" val="16141163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3D200-1253-4F9B-8D79-F71A8E714F6C}"/>
              </a:ext>
            </a:extLst>
          </p:cNvPr>
          <p:cNvSpPr>
            <a:spLocks noGrp="1"/>
          </p:cNvSpPr>
          <p:nvPr>
            <p:ph type="title"/>
          </p:nvPr>
        </p:nvSpPr>
        <p:spPr/>
        <p:txBody>
          <a:bodyPr/>
          <a:lstStyle/>
          <a:p>
            <a:r>
              <a:rPr lang="en-CA" dirty="0"/>
              <a:t>SQL Injection</a:t>
            </a:r>
          </a:p>
        </p:txBody>
      </p:sp>
      <p:sp>
        <p:nvSpPr>
          <p:cNvPr id="3" name="Text Placeholder 2">
            <a:extLst>
              <a:ext uri="{FF2B5EF4-FFF2-40B4-BE49-F238E27FC236}">
                <a16:creationId xmlns:a16="http://schemas.microsoft.com/office/drawing/2014/main" id="{6BC27FC9-F1B2-459A-9A32-3E5E35CECC8A}"/>
              </a:ext>
            </a:extLst>
          </p:cNvPr>
          <p:cNvSpPr>
            <a:spLocks noGrp="1"/>
          </p:cNvSpPr>
          <p:nvPr>
            <p:ph type="body" idx="1"/>
          </p:nvPr>
        </p:nvSpPr>
        <p:spPr>
          <a:xfrm>
            <a:off x="457200" y="1081088"/>
            <a:ext cx="3795823" cy="3532476"/>
          </a:xfrm>
        </p:spPr>
        <p:txBody>
          <a:bodyPr/>
          <a:lstStyle/>
          <a:p>
            <a:pPr marL="114300" indent="0">
              <a:buNone/>
            </a:pPr>
            <a:r>
              <a:rPr lang="en-US" sz="1800" b="1" i="0" u="none" strike="noStrike" baseline="0" dirty="0">
                <a:solidFill>
                  <a:srgbClr val="009A9A"/>
                </a:solidFill>
                <a:latin typeface="+mj-lt"/>
              </a:rPr>
              <a:t>SQL injection </a:t>
            </a:r>
            <a:r>
              <a:rPr lang="en-US" sz="1800" b="0" i="0" u="none" strike="noStrike" baseline="0" dirty="0">
                <a:solidFill>
                  <a:srgbClr val="000000"/>
                </a:solidFill>
                <a:latin typeface="+mj-lt"/>
              </a:rPr>
              <a:t>is the attack technique of entering SQL commands into user input fields in order to make the database execute a malicious query.</a:t>
            </a:r>
            <a:r>
              <a:rPr lang="en-US" sz="1800" b="0" i="0" u="none" strike="noStrike" baseline="0" dirty="0">
                <a:latin typeface="+mj-lt"/>
              </a:rPr>
              <a:t> </a:t>
            </a:r>
          </a:p>
          <a:p>
            <a:pPr marL="114300" indent="0">
              <a:buNone/>
            </a:pPr>
            <a:r>
              <a:rPr lang="en-US" sz="1800" b="0" i="0" u="none" strike="noStrike" baseline="0" dirty="0">
                <a:latin typeface="+mj-lt"/>
              </a:rPr>
              <a:t>There are two ways to protect against such attacks: sanitize user input, and apply the least privileges possible for the application’s database user.</a:t>
            </a:r>
            <a:endParaRPr lang="en-US" sz="1800" b="0" i="0" u="none" strike="noStrike" baseline="0" dirty="0">
              <a:solidFill>
                <a:srgbClr val="000000"/>
              </a:solidFill>
              <a:latin typeface="+mj-lt"/>
            </a:endParaRPr>
          </a:p>
          <a:p>
            <a:pPr marL="114300" indent="0">
              <a:buNone/>
            </a:pPr>
            <a:endParaRPr lang="en-CA" dirty="0">
              <a:latin typeface="+mj-lt"/>
            </a:endParaRPr>
          </a:p>
        </p:txBody>
      </p:sp>
      <p:pic>
        <p:nvPicPr>
          <p:cNvPr id="5" name="Picture 4" descr="FIGURE 16.28 Illustration of a SQL injection attack (right) and intended usage (left)">
            <a:extLst>
              <a:ext uri="{FF2B5EF4-FFF2-40B4-BE49-F238E27FC236}">
                <a16:creationId xmlns:a16="http://schemas.microsoft.com/office/drawing/2014/main" id="{DC5BE85B-9D68-43A1-B26A-9C55A1E0A1DF}"/>
              </a:ext>
            </a:extLst>
          </p:cNvPr>
          <p:cNvPicPr>
            <a:picLocks noChangeAspect="1"/>
          </p:cNvPicPr>
          <p:nvPr/>
        </p:nvPicPr>
        <p:blipFill>
          <a:blip r:embed="rId2"/>
          <a:stretch>
            <a:fillRect/>
          </a:stretch>
        </p:blipFill>
        <p:spPr>
          <a:xfrm>
            <a:off x="4380614" y="984486"/>
            <a:ext cx="4306186" cy="3721057"/>
          </a:xfrm>
          <a:prstGeom prst="rect">
            <a:avLst/>
          </a:prstGeom>
        </p:spPr>
      </p:pic>
    </p:spTree>
    <p:extLst>
      <p:ext uri="{BB962C8B-B14F-4D97-AF65-F5344CB8AC3E}">
        <p14:creationId xmlns:p14="http://schemas.microsoft.com/office/powerpoint/2010/main" val="21410030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23B4-81D9-4E27-AC7C-6EA64A3EFA63}"/>
              </a:ext>
            </a:extLst>
          </p:cNvPr>
          <p:cNvSpPr>
            <a:spLocks noGrp="1"/>
          </p:cNvSpPr>
          <p:nvPr>
            <p:ph type="title"/>
          </p:nvPr>
        </p:nvSpPr>
        <p:spPr/>
        <p:txBody>
          <a:bodyPr/>
          <a:lstStyle/>
          <a:p>
            <a:r>
              <a:rPr lang="en-CA" dirty="0"/>
              <a:t>Defending against SQL Injection</a:t>
            </a:r>
          </a:p>
        </p:txBody>
      </p:sp>
      <p:sp>
        <p:nvSpPr>
          <p:cNvPr id="3" name="Text Placeholder 2">
            <a:extLst>
              <a:ext uri="{FF2B5EF4-FFF2-40B4-BE49-F238E27FC236}">
                <a16:creationId xmlns:a16="http://schemas.microsoft.com/office/drawing/2014/main" id="{E420B28D-8DF2-4CB1-84D3-06B3366409B1}"/>
              </a:ext>
            </a:extLst>
          </p:cNvPr>
          <p:cNvSpPr>
            <a:spLocks noGrp="1"/>
          </p:cNvSpPr>
          <p:nvPr>
            <p:ph type="body" idx="1"/>
          </p:nvPr>
        </p:nvSpPr>
        <p:spPr/>
        <p:txBody>
          <a:bodyPr/>
          <a:lstStyle/>
          <a:p>
            <a:pPr marL="114300" indent="0">
              <a:buNone/>
            </a:pPr>
            <a:r>
              <a:rPr lang="en-US" sz="1800" b="0" i="0" u="none" strike="noStrike" baseline="0" dirty="0">
                <a:latin typeface="+mj-lt"/>
              </a:rPr>
              <a:t>To </a:t>
            </a:r>
            <a:r>
              <a:rPr lang="en-US" sz="1800" b="1" i="0" u="none" strike="noStrike" baseline="0" dirty="0">
                <a:latin typeface="+mj-lt"/>
              </a:rPr>
              <a:t>sanitize </a:t>
            </a:r>
            <a:r>
              <a:rPr lang="en-US" sz="1800" b="0" i="0" u="none" strike="noStrike" baseline="0" dirty="0">
                <a:latin typeface="+mj-lt"/>
              </a:rPr>
              <a:t>user before using it in a SQL query, you can apply sanitization functions and bind the variables in the query using parameters or prepared statements.</a:t>
            </a:r>
          </a:p>
          <a:p>
            <a:pPr marL="114300" indent="0" algn="l">
              <a:buNone/>
            </a:pPr>
            <a:r>
              <a:rPr lang="en-US" sz="1800" b="0" i="0" u="none" strike="noStrike" baseline="0" dirty="0">
                <a:latin typeface="+mj-lt"/>
              </a:rPr>
              <a:t>Despite the sanitization of user input, there is always a risk that users could somehow execute a SQL query they are not entitled to. A properly secured system only assigns users and applications the privileges they need to complete their work, but no more.</a:t>
            </a:r>
            <a:endParaRPr lang="en-CA" dirty="0">
              <a:latin typeface="+mj-lt"/>
            </a:endParaRPr>
          </a:p>
        </p:txBody>
      </p:sp>
    </p:spTree>
    <p:extLst>
      <p:ext uri="{BB962C8B-B14F-4D97-AF65-F5344CB8AC3E}">
        <p14:creationId xmlns:p14="http://schemas.microsoft.com/office/powerpoint/2010/main" val="14963980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6E658-989D-424A-B481-58B90388CFAE}"/>
              </a:ext>
            </a:extLst>
          </p:cNvPr>
          <p:cNvSpPr>
            <a:spLocks noGrp="1"/>
          </p:cNvSpPr>
          <p:nvPr>
            <p:ph type="title"/>
          </p:nvPr>
        </p:nvSpPr>
        <p:spPr/>
        <p:txBody>
          <a:bodyPr/>
          <a:lstStyle/>
          <a:p>
            <a:r>
              <a:rPr lang="en-CA" dirty="0"/>
              <a:t>Cross-Site Scripting (XSS)</a:t>
            </a:r>
          </a:p>
        </p:txBody>
      </p:sp>
      <p:sp>
        <p:nvSpPr>
          <p:cNvPr id="3" name="Text Placeholder 2">
            <a:extLst>
              <a:ext uri="{FF2B5EF4-FFF2-40B4-BE49-F238E27FC236}">
                <a16:creationId xmlns:a16="http://schemas.microsoft.com/office/drawing/2014/main" id="{6C005EA6-67E2-4369-81B1-2E8F7D4C4745}"/>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Cross-site scripting (XSS) </a:t>
            </a:r>
            <a:r>
              <a:rPr lang="en-US" sz="1800" b="0" i="0" u="none" strike="noStrike" baseline="0" dirty="0">
                <a:solidFill>
                  <a:srgbClr val="000000"/>
                </a:solidFill>
                <a:latin typeface="+mj-lt"/>
              </a:rPr>
              <a:t>refers to a type of attack in which a malicious script (JavaScript) is embedded into an otherwise trustworthy website.</a:t>
            </a:r>
          </a:p>
          <a:p>
            <a:pPr marL="114300" indent="0" algn="l">
              <a:buNone/>
            </a:pPr>
            <a:r>
              <a:rPr lang="en-US" sz="1800" b="0" i="0" u="none" strike="noStrike" baseline="0" dirty="0">
                <a:latin typeface="+mj-lt"/>
              </a:rPr>
              <a:t>In the original formulation for these type of attacks, a malicious user would get a script onto a page and that script would then send data to a malicious party, hosted at another domain (hence the </a:t>
            </a:r>
            <a:r>
              <a:rPr lang="en-US" sz="1800" b="1" i="0" u="none" strike="noStrike" baseline="0" dirty="0">
                <a:latin typeface="+mj-lt"/>
              </a:rPr>
              <a:t>cross</a:t>
            </a:r>
            <a:r>
              <a:rPr lang="en-US" sz="1800" b="0" i="0" u="none" strike="noStrike" baseline="0" dirty="0">
                <a:latin typeface="+mj-lt"/>
              </a:rPr>
              <a:t>, in XSS). </a:t>
            </a:r>
          </a:p>
          <a:p>
            <a:pPr marL="114300" indent="0" algn="l">
              <a:buNone/>
            </a:pPr>
            <a:r>
              <a:rPr lang="en-US" sz="1800" b="0" i="0" u="none" strike="noStrike" baseline="0" dirty="0">
                <a:latin typeface="+mj-lt"/>
              </a:rPr>
              <a:t>That problem has been partially addressed by modern browsers, which restricts script requests to the same domain. However, with at least 80 XSS attack vectors to get around those restrictions, it remains a serious problem.20 There are two main categories of XSS vulnerability: </a:t>
            </a:r>
            <a:r>
              <a:rPr lang="en-US" sz="1800" b="1" i="0" u="none" strike="noStrike" baseline="0" dirty="0">
                <a:latin typeface="+mj-lt"/>
              </a:rPr>
              <a:t>Reflected XSS </a:t>
            </a:r>
            <a:r>
              <a:rPr lang="en-US" sz="1800" b="0" i="0" u="none" strike="noStrike" baseline="0" dirty="0">
                <a:latin typeface="+mj-lt"/>
              </a:rPr>
              <a:t>and </a:t>
            </a:r>
            <a:r>
              <a:rPr lang="en-US" sz="1800" b="1" i="0" u="none" strike="noStrike" baseline="0" dirty="0">
                <a:latin typeface="+mj-lt"/>
              </a:rPr>
              <a:t>Stored XSS</a:t>
            </a:r>
            <a:r>
              <a:rPr lang="en-US" sz="1800" b="0" i="0" u="none" strike="noStrike" baseline="0" dirty="0">
                <a:latin typeface="+mj-lt"/>
              </a:rPr>
              <a:t>.</a:t>
            </a:r>
            <a:endParaRPr lang="en-CA" dirty="0">
              <a:latin typeface="+mj-lt"/>
            </a:endParaRPr>
          </a:p>
        </p:txBody>
      </p:sp>
    </p:spTree>
    <p:extLst>
      <p:ext uri="{BB962C8B-B14F-4D97-AF65-F5344CB8AC3E}">
        <p14:creationId xmlns:p14="http://schemas.microsoft.com/office/powerpoint/2010/main" val="42239400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61847-9DDB-42EB-85B1-859C03F9E06B}"/>
              </a:ext>
            </a:extLst>
          </p:cNvPr>
          <p:cNvSpPr>
            <a:spLocks noGrp="1"/>
          </p:cNvSpPr>
          <p:nvPr>
            <p:ph type="title"/>
          </p:nvPr>
        </p:nvSpPr>
        <p:spPr/>
        <p:txBody>
          <a:bodyPr/>
          <a:lstStyle/>
          <a:p>
            <a:r>
              <a:rPr lang="en-CA" dirty="0"/>
              <a:t>Reflected XSS</a:t>
            </a:r>
          </a:p>
        </p:txBody>
      </p:sp>
      <p:sp>
        <p:nvSpPr>
          <p:cNvPr id="3" name="Text Placeholder 2">
            <a:extLst>
              <a:ext uri="{FF2B5EF4-FFF2-40B4-BE49-F238E27FC236}">
                <a16:creationId xmlns:a16="http://schemas.microsoft.com/office/drawing/2014/main" id="{F7E03413-D2EA-4E8D-80A2-D82EF857B7DD}"/>
              </a:ext>
            </a:extLst>
          </p:cNvPr>
          <p:cNvSpPr>
            <a:spLocks noGrp="1"/>
          </p:cNvSpPr>
          <p:nvPr>
            <p:ph type="body" idx="1"/>
          </p:nvPr>
        </p:nvSpPr>
        <p:spPr>
          <a:xfrm>
            <a:off x="457200" y="1081088"/>
            <a:ext cx="3923413" cy="3532476"/>
          </a:xfrm>
        </p:spPr>
        <p:txBody>
          <a:bodyPr/>
          <a:lstStyle/>
          <a:p>
            <a:pPr marL="114300" indent="0" algn="l">
              <a:buNone/>
            </a:pPr>
            <a:r>
              <a:rPr lang="en-US" sz="1800" b="1" i="0" u="none" strike="noStrike" baseline="0" dirty="0">
                <a:solidFill>
                  <a:srgbClr val="009A9A"/>
                </a:solidFill>
                <a:latin typeface="+mj-lt"/>
              </a:rPr>
              <a:t>Reflected XSS </a:t>
            </a:r>
            <a:r>
              <a:rPr lang="en-US" sz="1800" b="0" i="0" u="none" strike="noStrike" baseline="0" dirty="0">
                <a:solidFill>
                  <a:srgbClr val="000000"/>
                </a:solidFill>
                <a:latin typeface="+mj-lt"/>
              </a:rPr>
              <a:t>(also known as nonpersistent XSS) are attacks that send malicious content to the server, so that in the server response, the malicious content is embedded.</a:t>
            </a:r>
            <a:endParaRPr lang="en-CA" dirty="0">
              <a:latin typeface="+mj-lt"/>
            </a:endParaRPr>
          </a:p>
        </p:txBody>
      </p:sp>
      <p:pic>
        <p:nvPicPr>
          <p:cNvPr id="5" name="Picture 4" descr="FIGURE 16.29 Illustration of a Reflection XSS attack">
            <a:extLst>
              <a:ext uri="{FF2B5EF4-FFF2-40B4-BE49-F238E27FC236}">
                <a16:creationId xmlns:a16="http://schemas.microsoft.com/office/drawing/2014/main" id="{5AA72087-1363-465D-9F5A-CCCB9FB1048D}"/>
              </a:ext>
            </a:extLst>
          </p:cNvPr>
          <p:cNvPicPr>
            <a:picLocks noChangeAspect="1"/>
          </p:cNvPicPr>
          <p:nvPr/>
        </p:nvPicPr>
        <p:blipFill>
          <a:blip r:embed="rId2"/>
          <a:stretch>
            <a:fillRect/>
          </a:stretch>
        </p:blipFill>
        <p:spPr>
          <a:xfrm>
            <a:off x="4763389" y="1081088"/>
            <a:ext cx="3652134" cy="3532476"/>
          </a:xfrm>
          <a:prstGeom prst="rect">
            <a:avLst/>
          </a:prstGeom>
        </p:spPr>
      </p:pic>
    </p:spTree>
    <p:extLst>
      <p:ext uri="{BB962C8B-B14F-4D97-AF65-F5344CB8AC3E}">
        <p14:creationId xmlns:p14="http://schemas.microsoft.com/office/powerpoint/2010/main" val="36431910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0E69B-318F-41A9-AEF8-3B31048E0DE4}"/>
              </a:ext>
            </a:extLst>
          </p:cNvPr>
          <p:cNvSpPr>
            <a:spLocks noGrp="1"/>
          </p:cNvSpPr>
          <p:nvPr>
            <p:ph type="title"/>
          </p:nvPr>
        </p:nvSpPr>
        <p:spPr/>
        <p:txBody>
          <a:bodyPr/>
          <a:lstStyle/>
          <a:p>
            <a:r>
              <a:rPr lang="en-CA" dirty="0"/>
              <a:t>Stored XSS</a:t>
            </a:r>
          </a:p>
        </p:txBody>
      </p:sp>
      <p:sp>
        <p:nvSpPr>
          <p:cNvPr id="3" name="Text Placeholder 2">
            <a:extLst>
              <a:ext uri="{FF2B5EF4-FFF2-40B4-BE49-F238E27FC236}">
                <a16:creationId xmlns:a16="http://schemas.microsoft.com/office/drawing/2014/main" id="{831638FC-3904-470D-AE71-674ABC809FB5}"/>
              </a:ext>
            </a:extLst>
          </p:cNvPr>
          <p:cNvSpPr>
            <a:spLocks noGrp="1"/>
          </p:cNvSpPr>
          <p:nvPr>
            <p:ph type="body" idx="1"/>
          </p:nvPr>
        </p:nvSpPr>
        <p:spPr>
          <a:xfrm>
            <a:off x="457200" y="1081088"/>
            <a:ext cx="3253563" cy="3532476"/>
          </a:xfrm>
        </p:spPr>
        <p:txBody>
          <a:bodyPr/>
          <a:lstStyle/>
          <a:p>
            <a:pPr marL="114300" indent="0" algn="l">
              <a:buNone/>
            </a:pPr>
            <a:r>
              <a:rPr lang="en-US" sz="1800" b="1" i="0" u="none" strike="noStrike" baseline="0" dirty="0">
                <a:solidFill>
                  <a:srgbClr val="009A9A"/>
                </a:solidFill>
                <a:latin typeface="+mj-lt"/>
              </a:rPr>
              <a:t>Stored XSS </a:t>
            </a:r>
            <a:r>
              <a:rPr lang="en-US" sz="1800" b="0" i="0" u="none" strike="noStrike" baseline="0" dirty="0">
                <a:solidFill>
                  <a:srgbClr val="000000"/>
                </a:solidFill>
                <a:latin typeface="+mj-lt"/>
              </a:rPr>
              <a:t>(also known as persistent XSS) </a:t>
            </a:r>
            <a:r>
              <a:rPr lang="en-US" sz="1800" b="0" i="0" u="none" strike="noStrike" baseline="0" dirty="0">
                <a:latin typeface="+mj-lt"/>
              </a:rPr>
              <a:t>is even more dangerous, because the attack can impact every user that visits the site.</a:t>
            </a:r>
            <a:endParaRPr lang="en-CA" dirty="0">
              <a:latin typeface="+mj-lt"/>
            </a:endParaRPr>
          </a:p>
        </p:txBody>
      </p:sp>
      <p:pic>
        <p:nvPicPr>
          <p:cNvPr id="5" name="Picture 4" descr="FIGURE 16.30 Illustration of a stored XSS attack in action">
            <a:extLst>
              <a:ext uri="{FF2B5EF4-FFF2-40B4-BE49-F238E27FC236}">
                <a16:creationId xmlns:a16="http://schemas.microsoft.com/office/drawing/2014/main" id="{DEAC6CB9-33EC-4454-BDF1-9720DA54B35E}"/>
              </a:ext>
            </a:extLst>
          </p:cNvPr>
          <p:cNvPicPr>
            <a:picLocks noChangeAspect="1"/>
          </p:cNvPicPr>
          <p:nvPr/>
        </p:nvPicPr>
        <p:blipFill>
          <a:blip r:embed="rId2"/>
          <a:stretch>
            <a:fillRect/>
          </a:stretch>
        </p:blipFill>
        <p:spPr>
          <a:xfrm>
            <a:off x="4572000" y="643270"/>
            <a:ext cx="3964887" cy="3856960"/>
          </a:xfrm>
          <a:prstGeom prst="rect">
            <a:avLst/>
          </a:prstGeom>
        </p:spPr>
      </p:pic>
    </p:spTree>
    <p:extLst>
      <p:ext uri="{BB962C8B-B14F-4D97-AF65-F5344CB8AC3E}">
        <p14:creationId xmlns:p14="http://schemas.microsoft.com/office/powerpoint/2010/main" val="3711317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9842F-957E-407C-8A83-50BF30C3DD6F}"/>
              </a:ext>
            </a:extLst>
          </p:cNvPr>
          <p:cNvSpPr>
            <a:spLocks noGrp="1"/>
          </p:cNvSpPr>
          <p:nvPr>
            <p:ph type="title"/>
          </p:nvPr>
        </p:nvSpPr>
        <p:spPr/>
        <p:txBody>
          <a:bodyPr/>
          <a:lstStyle/>
          <a:p>
            <a:r>
              <a:rPr lang="en-CA" dirty="0"/>
              <a:t>CIA Triad</a:t>
            </a:r>
          </a:p>
        </p:txBody>
      </p:sp>
      <p:sp>
        <p:nvSpPr>
          <p:cNvPr id="3" name="Text Placeholder 2">
            <a:extLst>
              <a:ext uri="{FF2B5EF4-FFF2-40B4-BE49-F238E27FC236}">
                <a16:creationId xmlns:a16="http://schemas.microsoft.com/office/drawing/2014/main" id="{61D39977-DB91-4F5B-853D-0B55FAA4BB42}"/>
              </a:ext>
            </a:extLst>
          </p:cNvPr>
          <p:cNvSpPr>
            <a:spLocks noGrp="1"/>
          </p:cNvSpPr>
          <p:nvPr>
            <p:ph type="body" idx="1"/>
          </p:nvPr>
        </p:nvSpPr>
        <p:spPr>
          <a:xfrm>
            <a:off x="457201" y="1081088"/>
            <a:ext cx="3880884" cy="3532476"/>
          </a:xfrm>
        </p:spPr>
        <p:txBody>
          <a:bodyPr/>
          <a:lstStyle/>
          <a:p>
            <a:pPr marL="114300" indent="0" algn="l">
              <a:buNone/>
            </a:pPr>
            <a:r>
              <a:rPr lang="en-US" sz="1800" b="1" i="0" u="none" strike="noStrike" baseline="0" dirty="0">
                <a:solidFill>
                  <a:srgbClr val="009A9A"/>
                </a:solidFill>
                <a:latin typeface="+mj-lt"/>
              </a:rPr>
              <a:t>Confidentiality </a:t>
            </a:r>
            <a:r>
              <a:rPr lang="en-US" sz="1800" b="0" i="0" u="none" strike="noStrike" baseline="0" dirty="0">
                <a:solidFill>
                  <a:srgbClr val="000000"/>
                </a:solidFill>
                <a:latin typeface="+mj-lt"/>
              </a:rPr>
              <a:t>is the principle of maintaining privacy for the data you are storing, transmitting, and so forth</a:t>
            </a:r>
            <a:endParaRPr lang="en-CA" sz="1800" b="0" i="0" u="none" strike="noStrike" baseline="0" dirty="0">
              <a:solidFill>
                <a:srgbClr val="000000"/>
              </a:solidFill>
              <a:latin typeface="+mj-lt"/>
            </a:endParaRPr>
          </a:p>
          <a:p>
            <a:pPr marL="114300" indent="0" algn="l">
              <a:buNone/>
            </a:pPr>
            <a:r>
              <a:rPr lang="en-US" sz="1800" b="1" i="0" u="none" strike="noStrike" baseline="0" dirty="0">
                <a:solidFill>
                  <a:srgbClr val="009A9A"/>
                </a:solidFill>
                <a:latin typeface="+mj-lt"/>
              </a:rPr>
              <a:t>Integrity </a:t>
            </a:r>
            <a:r>
              <a:rPr lang="en-US" sz="1800" b="0" i="0" u="none" strike="noStrike" baseline="0" dirty="0">
                <a:solidFill>
                  <a:srgbClr val="000000"/>
                </a:solidFill>
                <a:latin typeface="+mj-lt"/>
              </a:rPr>
              <a:t>is the principle of ensuring that data is accurate and correct. </a:t>
            </a:r>
          </a:p>
          <a:p>
            <a:pPr marL="114300" indent="0" algn="l">
              <a:buNone/>
            </a:pPr>
            <a:r>
              <a:rPr lang="en-US" sz="1800" b="1" i="0" u="none" strike="noStrike" baseline="0" dirty="0">
                <a:solidFill>
                  <a:srgbClr val="009A9A"/>
                </a:solidFill>
                <a:latin typeface="+mj-lt"/>
              </a:rPr>
              <a:t>Availability </a:t>
            </a:r>
            <a:r>
              <a:rPr lang="en-US" sz="1800" b="0" i="0" u="none" strike="noStrike" baseline="0" dirty="0">
                <a:solidFill>
                  <a:srgbClr val="000000"/>
                </a:solidFill>
                <a:latin typeface="+mj-lt"/>
              </a:rPr>
              <a:t>is the principle of making information available to authorized people when needed. </a:t>
            </a:r>
            <a:endParaRPr lang="en-CA" dirty="0">
              <a:latin typeface="+mj-lt"/>
            </a:endParaRPr>
          </a:p>
        </p:txBody>
      </p:sp>
      <p:pic>
        <p:nvPicPr>
          <p:cNvPr id="5" name="Picture 4" descr="FIGURE 16.1 The CIA triad: confidentiality, integrity, and availability">
            <a:extLst>
              <a:ext uri="{FF2B5EF4-FFF2-40B4-BE49-F238E27FC236}">
                <a16:creationId xmlns:a16="http://schemas.microsoft.com/office/drawing/2014/main" id="{FEF44FAE-5039-45BA-918A-0901FF0A5406}"/>
              </a:ext>
            </a:extLst>
          </p:cNvPr>
          <p:cNvPicPr>
            <a:picLocks noChangeAspect="1"/>
          </p:cNvPicPr>
          <p:nvPr/>
        </p:nvPicPr>
        <p:blipFill>
          <a:blip r:embed="rId2"/>
          <a:stretch>
            <a:fillRect/>
          </a:stretch>
        </p:blipFill>
        <p:spPr>
          <a:xfrm>
            <a:off x="4805917" y="1195292"/>
            <a:ext cx="3393770" cy="3304067"/>
          </a:xfrm>
          <a:prstGeom prst="rect">
            <a:avLst/>
          </a:prstGeom>
        </p:spPr>
      </p:pic>
    </p:spTree>
    <p:extLst>
      <p:ext uri="{BB962C8B-B14F-4D97-AF65-F5344CB8AC3E}">
        <p14:creationId xmlns:p14="http://schemas.microsoft.com/office/powerpoint/2010/main" val="38851436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3C7C1-EA27-40B0-8C0F-0FFB164C0394}"/>
              </a:ext>
            </a:extLst>
          </p:cNvPr>
          <p:cNvSpPr>
            <a:spLocks noGrp="1"/>
          </p:cNvSpPr>
          <p:nvPr>
            <p:ph type="title"/>
          </p:nvPr>
        </p:nvSpPr>
        <p:spPr/>
        <p:txBody>
          <a:bodyPr/>
          <a:lstStyle/>
          <a:p>
            <a:r>
              <a:rPr lang="en-CA" dirty="0"/>
              <a:t>Defending XSS Attack - Filtering</a:t>
            </a:r>
          </a:p>
        </p:txBody>
      </p:sp>
      <p:sp>
        <p:nvSpPr>
          <p:cNvPr id="3" name="Text Placeholder 2">
            <a:extLst>
              <a:ext uri="{FF2B5EF4-FFF2-40B4-BE49-F238E27FC236}">
                <a16:creationId xmlns:a16="http://schemas.microsoft.com/office/drawing/2014/main" id="{25CA1491-70A7-4A28-89AB-61EAA5E961B6}"/>
              </a:ext>
            </a:extLst>
          </p:cNvPr>
          <p:cNvSpPr>
            <a:spLocks noGrp="1"/>
          </p:cNvSpPr>
          <p:nvPr>
            <p:ph type="body" idx="1"/>
          </p:nvPr>
        </p:nvSpPr>
        <p:spPr/>
        <p:txBody>
          <a:bodyPr/>
          <a:lstStyle/>
          <a:p>
            <a:pPr marL="114300" indent="0" algn="l">
              <a:buNone/>
            </a:pPr>
            <a:r>
              <a:rPr lang="en-US" b="0" i="0" u="none" strike="noStrike" baseline="0" dirty="0">
                <a:latin typeface="+mj-lt"/>
              </a:rPr>
              <a:t>Sanitizing user input is crucial to preventing XSS attacks but </a:t>
            </a:r>
            <a:r>
              <a:rPr lang="en-US" b="0" i="0" u="none" strike="noStrike" baseline="0" dirty="0">
                <a:solidFill>
                  <a:srgbClr val="000000"/>
                </a:solidFill>
                <a:latin typeface="+mj-lt"/>
              </a:rPr>
              <a:t>attackers have gone far beyond using HTML script tags, and employ subtle tactics</a:t>
            </a:r>
          </a:p>
          <a:p>
            <a:pPr algn="l"/>
            <a:r>
              <a:rPr lang="en-US" b="1" i="0" u="none" strike="noStrike" baseline="0" dirty="0">
                <a:solidFill>
                  <a:srgbClr val="000000"/>
                </a:solidFill>
                <a:latin typeface="+mj-lt"/>
              </a:rPr>
              <a:t>Embedded attributes </a:t>
            </a:r>
            <a:r>
              <a:rPr lang="en-US" b="0" i="0" u="none" strike="noStrike" baseline="0" dirty="0">
                <a:solidFill>
                  <a:srgbClr val="000000"/>
                </a:solidFill>
                <a:latin typeface="+mj-lt"/>
              </a:rPr>
              <a:t>use the attribute of a tag, rather than a &lt;script&gt; block</a:t>
            </a:r>
          </a:p>
          <a:p>
            <a:pPr algn="l"/>
            <a:r>
              <a:rPr lang="en-US" b="1" i="0" u="none" strike="noStrike" baseline="0" dirty="0">
                <a:solidFill>
                  <a:srgbClr val="000000"/>
                </a:solidFill>
                <a:latin typeface="+mj-lt"/>
              </a:rPr>
              <a:t>Hexadecimal/HTML encoding </a:t>
            </a:r>
            <a:r>
              <a:rPr lang="en-US" b="0" i="0" u="none" strike="noStrike" baseline="0" dirty="0">
                <a:solidFill>
                  <a:srgbClr val="000000"/>
                </a:solidFill>
                <a:latin typeface="+mj-lt"/>
              </a:rPr>
              <a:t>embeds an escaped set of characters such as:</a:t>
            </a:r>
          </a:p>
          <a:p>
            <a:pPr marL="571500" lvl="1" indent="0">
              <a:buNone/>
            </a:pPr>
            <a:r>
              <a:rPr lang="en-CA" b="0" i="0" u="none" strike="noStrike" baseline="0" dirty="0">
                <a:solidFill>
                  <a:srgbClr val="000000"/>
                </a:solidFill>
                <a:latin typeface="+mj-lt"/>
              </a:rPr>
              <a:t>%3C%73%63%72%69%70%74%3E%61%6C%65%72%74%28%22%68%65%6C%6C%6F%22%29%3B%3C%2F%73%63%72%69%70%74%3E</a:t>
            </a:r>
          </a:p>
          <a:p>
            <a:pPr marL="571500" lvl="1" indent="0">
              <a:buNone/>
            </a:pPr>
            <a:r>
              <a:rPr lang="en-US" b="0" i="0" u="none" strike="noStrike" baseline="0" dirty="0">
                <a:solidFill>
                  <a:srgbClr val="000000"/>
                </a:solidFill>
                <a:latin typeface="+mj-lt"/>
              </a:rPr>
              <a:t>instead of &lt;script&gt;alert("hello");&lt;/script&gt;.</a:t>
            </a:r>
            <a:endParaRPr lang="en-CA" sz="1400" b="0" i="0" u="none" strike="noStrike" baseline="0" dirty="0">
              <a:solidFill>
                <a:srgbClr val="000000"/>
              </a:solidFill>
              <a:latin typeface="+mj-lt"/>
            </a:endParaRPr>
          </a:p>
          <a:p>
            <a:pPr marL="114300" indent="0">
              <a:buNone/>
            </a:pPr>
            <a:r>
              <a:rPr lang="en-US" b="0" i="0" u="none" strike="noStrike" baseline="0" dirty="0">
                <a:solidFill>
                  <a:srgbClr val="000000"/>
                </a:solidFill>
                <a:latin typeface="+mj-lt"/>
              </a:rPr>
              <a:t>Most significant frameworks such as React or EJS provide built-in sanitization when outputting content. A library such as the opensource </a:t>
            </a:r>
            <a:r>
              <a:rPr lang="en-US" b="0" i="0" u="none" strike="noStrike" baseline="0" dirty="0" err="1">
                <a:solidFill>
                  <a:srgbClr val="000000"/>
                </a:solidFill>
                <a:latin typeface="+mj-lt"/>
              </a:rPr>
              <a:t>HTMLPurifier</a:t>
            </a:r>
            <a:r>
              <a:rPr lang="en-US" b="0" i="0" u="none" strike="noStrike" baseline="0" dirty="0">
                <a:solidFill>
                  <a:srgbClr val="000000"/>
                </a:solidFill>
                <a:latin typeface="+mj-lt"/>
              </a:rPr>
              <a:t> from </a:t>
            </a:r>
            <a:r>
              <a:rPr lang="en-US" b="0" i="0" u="none" strike="noStrike" baseline="0" dirty="0">
                <a:solidFill>
                  <a:srgbClr val="000000"/>
                </a:solidFill>
                <a:latin typeface="+mj-lt"/>
                <a:hlinkClick r:id="rId2"/>
              </a:rPr>
              <a:t>http://htmlpurifier.org/</a:t>
            </a:r>
            <a:r>
              <a:rPr lang="en-US" b="0" i="0" u="none" strike="noStrike" baseline="0" dirty="0">
                <a:solidFill>
                  <a:srgbClr val="000000"/>
                </a:solidFill>
                <a:latin typeface="+mj-lt"/>
              </a:rPr>
              <a:t> </a:t>
            </a:r>
            <a:r>
              <a:rPr lang="en-US" b="0" i="0" u="none" strike="noStrike" baseline="0" dirty="0">
                <a:latin typeface="+mj-lt"/>
              </a:rPr>
              <a:t>allows you to easily remove a wide range of dangerous characters</a:t>
            </a:r>
            <a:endParaRPr lang="en-US" b="0" i="0" u="none" strike="noStrike" baseline="0" dirty="0">
              <a:solidFill>
                <a:srgbClr val="000000"/>
              </a:solidFill>
              <a:latin typeface="+mj-lt"/>
            </a:endParaRPr>
          </a:p>
        </p:txBody>
      </p:sp>
    </p:spTree>
    <p:extLst>
      <p:ext uri="{BB962C8B-B14F-4D97-AF65-F5344CB8AC3E}">
        <p14:creationId xmlns:p14="http://schemas.microsoft.com/office/powerpoint/2010/main" val="28540088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C7879-B2CE-47AA-ADFC-899DB515DBA9}"/>
              </a:ext>
            </a:extLst>
          </p:cNvPr>
          <p:cNvSpPr>
            <a:spLocks noGrp="1"/>
          </p:cNvSpPr>
          <p:nvPr>
            <p:ph type="title"/>
          </p:nvPr>
        </p:nvSpPr>
        <p:spPr/>
        <p:txBody>
          <a:bodyPr/>
          <a:lstStyle/>
          <a:p>
            <a:r>
              <a:rPr lang="en-CA" dirty="0"/>
              <a:t>Escape Dangerous Content</a:t>
            </a:r>
          </a:p>
        </p:txBody>
      </p:sp>
      <p:sp>
        <p:nvSpPr>
          <p:cNvPr id="3" name="Text Placeholder 2">
            <a:extLst>
              <a:ext uri="{FF2B5EF4-FFF2-40B4-BE49-F238E27FC236}">
                <a16:creationId xmlns:a16="http://schemas.microsoft.com/office/drawing/2014/main" id="{DE088D96-3B79-4BE7-86AA-CF87C5C6C806}"/>
              </a:ext>
            </a:extLst>
          </p:cNvPr>
          <p:cNvSpPr>
            <a:spLocks noGrp="1"/>
          </p:cNvSpPr>
          <p:nvPr>
            <p:ph type="body" idx="1"/>
          </p:nvPr>
        </p:nvSpPr>
        <p:spPr/>
        <p:txBody>
          <a:bodyPr/>
          <a:lstStyle/>
          <a:p>
            <a:pPr marL="114300" indent="0">
              <a:buNone/>
            </a:pPr>
            <a:r>
              <a:rPr lang="en-US" sz="1400" b="0" i="0" u="none" strike="noStrike" baseline="0" dirty="0">
                <a:latin typeface="+mj-lt"/>
              </a:rPr>
              <a:t>Even if malicious content makes its way into your database, there are still techniques to prevent an attack from being successful. </a:t>
            </a:r>
          </a:p>
          <a:p>
            <a:pPr marL="114300" indent="0">
              <a:buNone/>
            </a:pPr>
            <a:r>
              <a:rPr lang="en-US" sz="1400" b="1" i="0" u="none" strike="noStrike" baseline="0" dirty="0">
                <a:latin typeface="+mj-lt"/>
              </a:rPr>
              <a:t>Escaping content </a:t>
            </a:r>
            <a:r>
              <a:rPr lang="en-US" sz="1400" b="0" i="0" u="none" strike="noStrike" baseline="0" dirty="0">
                <a:latin typeface="+mj-lt"/>
              </a:rPr>
              <a:t>is a great way to make sure that user content is never executed, even if a malicious script was uploaded.  This technique relies on the fact that browsers don’t execute escaped content as JavaScript, but rather interpret it as text. Ironically, it uses one of the techniques the hackers employ to get past filters.</a:t>
            </a:r>
          </a:p>
          <a:p>
            <a:pPr marL="114300" indent="0" algn="l">
              <a:buNone/>
            </a:pPr>
            <a:r>
              <a:rPr lang="en-US" sz="1400" b="0" i="0" u="none" strike="noStrike" baseline="0" dirty="0">
                <a:solidFill>
                  <a:srgbClr val="000000"/>
                </a:solidFill>
                <a:latin typeface="+mj-lt"/>
              </a:rPr>
              <a:t>That means even if the malicious script did get stored, you would escape it before sending it out to users, so they would receive the following:</a:t>
            </a:r>
          </a:p>
          <a:p>
            <a:pPr marL="114300" indent="0" algn="l">
              <a:buNone/>
            </a:pPr>
            <a:r>
              <a:rPr lang="en-CA" sz="1400" b="0" i="0" u="none" strike="noStrike" baseline="0" dirty="0">
                <a:solidFill>
                  <a:srgbClr val="9A0000"/>
                </a:solidFill>
                <a:latin typeface="+mj-lt"/>
              </a:rPr>
              <a:t>&amp;</a:t>
            </a:r>
            <a:r>
              <a:rPr lang="en-CA" sz="1400" b="0" i="0" u="none" strike="noStrike" baseline="0" dirty="0" err="1">
                <a:solidFill>
                  <a:srgbClr val="9A0000"/>
                </a:solidFill>
                <a:latin typeface="+mj-lt"/>
              </a:rPr>
              <a:t>lt;</a:t>
            </a:r>
            <a:r>
              <a:rPr lang="en-CA" sz="1400" b="0" i="0" u="none" strike="noStrike" baseline="0" dirty="0" err="1">
                <a:solidFill>
                  <a:srgbClr val="000000"/>
                </a:solidFill>
                <a:latin typeface="+mj-lt"/>
              </a:rPr>
              <a:t>script</a:t>
            </a:r>
            <a:r>
              <a:rPr lang="en-CA" sz="1400" b="0" i="0" u="none" strike="noStrike" baseline="0" dirty="0" err="1">
                <a:solidFill>
                  <a:srgbClr val="9A0000"/>
                </a:solidFill>
                <a:latin typeface="+mj-lt"/>
              </a:rPr>
              <a:t>&amp;gt;</a:t>
            </a:r>
            <a:r>
              <a:rPr lang="en-CA" sz="1400" b="0" i="0" u="none" strike="noStrike" baseline="0" dirty="0" err="1">
                <a:solidFill>
                  <a:srgbClr val="000000"/>
                </a:solidFill>
                <a:latin typeface="+mj-lt"/>
              </a:rPr>
              <a:t>alert</a:t>
            </a:r>
            <a:r>
              <a:rPr lang="en-CA" sz="1400" b="0" i="0" u="none" strike="noStrike" baseline="0" dirty="0">
                <a:solidFill>
                  <a:srgbClr val="000000"/>
                </a:solidFill>
                <a:latin typeface="+mj-lt"/>
              </a:rPr>
              <a:t>(</a:t>
            </a:r>
            <a:r>
              <a:rPr lang="en-CA" sz="1400" b="0" i="0" u="none" strike="noStrike" baseline="0" dirty="0">
                <a:solidFill>
                  <a:srgbClr val="9A0000"/>
                </a:solidFill>
                <a:latin typeface="+mj-lt"/>
              </a:rPr>
              <a:t>&amp;</a:t>
            </a:r>
            <a:r>
              <a:rPr lang="en-CA" sz="1400" b="0" i="0" u="none" strike="noStrike" baseline="0" dirty="0" err="1">
                <a:solidFill>
                  <a:srgbClr val="9A0000"/>
                </a:solidFill>
                <a:latin typeface="+mj-lt"/>
              </a:rPr>
              <a:t>quot;</a:t>
            </a:r>
            <a:r>
              <a:rPr lang="en-CA" sz="1400" b="0" i="0" u="none" strike="noStrike" baseline="0" dirty="0" err="1">
                <a:solidFill>
                  <a:srgbClr val="000000"/>
                </a:solidFill>
                <a:latin typeface="+mj-lt"/>
              </a:rPr>
              <a:t>hello</a:t>
            </a:r>
            <a:r>
              <a:rPr lang="en-CA" sz="1400" b="0" i="0" u="none" strike="noStrike" baseline="0" dirty="0" err="1">
                <a:solidFill>
                  <a:srgbClr val="9A0000"/>
                </a:solidFill>
                <a:latin typeface="+mj-lt"/>
              </a:rPr>
              <a:t>&amp;quot</a:t>
            </a:r>
            <a:r>
              <a:rPr lang="en-CA" sz="1400" b="0" i="0" u="none" strike="noStrike" baseline="0" dirty="0">
                <a:solidFill>
                  <a:srgbClr val="9A0000"/>
                </a:solidFill>
                <a:latin typeface="+mj-lt"/>
              </a:rPr>
              <a:t>;</a:t>
            </a:r>
            <a:r>
              <a:rPr lang="en-CA" sz="1400" b="0" i="0" u="none" strike="noStrike" baseline="0" dirty="0">
                <a:solidFill>
                  <a:srgbClr val="000000"/>
                </a:solidFill>
                <a:latin typeface="+mj-lt"/>
              </a:rPr>
              <a:t>);</a:t>
            </a:r>
            <a:r>
              <a:rPr lang="en-CA" sz="1400" b="0" i="0" u="none" strike="noStrike" baseline="0" dirty="0">
                <a:solidFill>
                  <a:srgbClr val="9A0000"/>
                </a:solidFill>
                <a:latin typeface="+mj-lt"/>
              </a:rPr>
              <a:t>&amp;</a:t>
            </a:r>
            <a:r>
              <a:rPr lang="en-CA" sz="1400" b="0" i="0" u="none" strike="noStrike" baseline="0" dirty="0" err="1">
                <a:solidFill>
                  <a:srgbClr val="9A0000"/>
                </a:solidFill>
                <a:latin typeface="+mj-lt"/>
              </a:rPr>
              <a:t>lt</a:t>
            </a:r>
            <a:r>
              <a:rPr lang="en-CA" sz="1400" b="0" i="0" u="none" strike="noStrike" baseline="0" dirty="0">
                <a:solidFill>
                  <a:srgbClr val="9A0000"/>
                </a:solidFill>
                <a:latin typeface="+mj-lt"/>
              </a:rPr>
              <a:t>;</a:t>
            </a:r>
            <a:r>
              <a:rPr lang="en-CA" sz="1400" b="0" i="0" u="none" strike="noStrike" baseline="0" dirty="0">
                <a:solidFill>
                  <a:srgbClr val="000000"/>
                </a:solidFill>
                <a:latin typeface="+mj-lt"/>
              </a:rPr>
              <a:t>/</a:t>
            </a:r>
            <a:r>
              <a:rPr lang="en-CA" sz="1400" b="0" i="0" u="none" strike="noStrike" baseline="0" dirty="0" err="1">
                <a:solidFill>
                  <a:srgbClr val="000000"/>
                </a:solidFill>
                <a:latin typeface="+mj-lt"/>
              </a:rPr>
              <a:t>script</a:t>
            </a:r>
            <a:r>
              <a:rPr lang="en-CA" sz="1400" b="0" i="0" u="none" strike="noStrike" baseline="0" dirty="0" err="1">
                <a:solidFill>
                  <a:srgbClr val="9A0000"/>
                </a:solidFill>
                <a:latin typeface="+mj-lt"/>
              </a:rPr>
              <a:t>&amp;gt</a:t>
            </a:r>
            <a:r>
              <a:rPr lang="en-CA" sz="1400" b="0" i="0" u="none" strike="noStrike" baseline="0" dirty="0">
                <a:solidFill>
                  <a:srgbClr val="9A0000"/>
                </a:solidFill>
                <a:latin typeface="+mj-lt"/>
              </a:rPr>
              <a:t>;</a:t>
            </a:r>
          </a:p>
          <a:p>
            <a:pPr marL="114300" indent="0" algn="l">
              <a:buNone/>
            </a:pPr>
            <a:r>
              <a:rPr lang="en-US" sz="1400" b="0" i="0" u="none" strike="noStrike" baseline="0" dirty="0">
                <a:solidFill>
                  <a:srgbClr val="000000"/>
                </a:solidFill>
                <a:latin typeface="+mj-lt"/>
              </a:rPr>
              <a:t>The browsers seeing the encoded characters would translate them back for display, but will not execute the script! Instead your code would appear on the page as </a:t>
            </a:r>
            <a:r>
              <a:rPr lang="en-CA" sz="1400" b="0" i="0" u="none" strike="noStrike" baseline="0" dirty="0">
                <a:solidFill>
                  <a:srgbClr val="000000"/>
                </a:solidFill>
                <a:latin typeface="+mj-lt"/>
              </a:rPr>
              <a:t>text.</a:t>
            </a:r>
            <a:endParaRPr lang="en-CA" sz="1200" dirty="0">
              <a:latin typeface="+mj-lt"/>
            </a:endParaRPr>
          </a:p>
        </p:txBody>
      </p:sp>
    </p:spTree>
    <p:extLst>
      <p:ext uri="{BB962C8B-B14F-4D97-AF65-F5344CB8AC3E}">
        <p14:creationId xmlns:p14="http://schemas.microsoft.com/office/powerpoint/2010/main" val="9984290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0C14B-51EF-4609-A76E-DFA0C43CA991}"/>
              </a:ext>
            </a:extLst>
          </p:cNvPr>
          <p:cNvSpPr>
            <a:spLocks noGrp="1"/>
          </p:cNvSpPr>
          <p:nvPr>
            <p:ph type="title"/>
          </p:nvPr>
        </p:nvSpPr>
        <p:spPr/>
        <p:txBody>
          <a:bodyPr/>
          <a:lstStyle/>
          <a:p>
            <a:r>
              <a:rPr lang="en-CA" dirty="0"/>
              <a:t>Cross-Site Request Forgery (CSRF)</a:t>
            </a:r>
          </a:p>
        </p:txBody>
      </p:sp>
      <p:sp>
        <p:nvSpPr>
          <p:cNvPr id="3" name="Text Placeholder 2">
            <a:extLst>
              <a:ext uri="{FF2B5EF4-FFF2-40B4-BE49-F238E27FC236}">
                <a16:creationId xmlns:a16="http://schemas.microsoft.com/office/drawing/2014/main" id="{5B974128-BFD8-4E81-8281-C69A022EAAAA}"/>
              </a:ext>
            </a:extLst>
          </p:cNvPr>
          <p:cNvSpPr>
            <a:spLocks noGrp="1"/>
          </p:cNvSpPr>
          <p:nvPr>
            <p:ph type="body" idx="1"/>
          </p:nvPr>
        </p:nvSpPr>
        <p:spPr>
          <a:xfrm>
            <a:off x="457200" y="1081088"/>
            <a:ext cx="3487479" cy="1704642"/>
          </a:xfrm>
        </p:spPr>
        <p:txBody>
          <a:bodyPr/>
          <a:lstStyle/>
          <a:p>
            <a:pPr marL="114300" indent="0" algn="l">
              <a:buNone/>
            </a:pPr>
            <a:r>
              <a:rPr lang="en-US" sz="1800" b="1" i="0" u="none" strike="noStrike" baseline="0" dirty="0">
                <a:solidFill>
                  <a:srgbClr val="009A9A"/>
                </a:solidFill>
                <a:latin typeface="+mj-lt"/>
              </a:rPr>
              <a:t>Cross-Site Request Forgery (CSRF) </a:t>
            </a:r>
            <a:r>
              <a:rPr lang="en-US" sz="1800" b="0" i="0" u="none" strike="noStrike" baseline="0" dirty="0">
                <a:solidFill>
                  <a:srgbClr val="000000"/>
                </a:solidFill>
                <a:latin typeface="+mj-lt"/>
              </a:rPr>
              <a:t>is a type of attack that forces users to execute actions on a website in which they are authenticated.</a:t>
            </a:r>
            <a:endParaRPr lang="en-CA" dirty="0">
              <a:latin typeface="+mj-lt"/>
            </a:endParaRPr>
          </a:p>
        </p:txBody>
      </p:sp>
      <p:pic>
        <p:nvPicPr>
          <p:cNvPr id="5" name="Picture 4" descr="FIGURE 16.31 Cross-site request forgery attack">
            <a:extLst>
              <a:ext uri="{FF2B5EF4-FFF2-40B4-BE49-F238E27FC236}">
                <a16:creationId xmlns:a16="http://schemas.microsoft.com/office/drawing/2014/main" id="{D4E5A75F-AA6E-43F2-9649-299061281E83}"/>
              </a:ext>
            </a:extLst>
          </p:cNvPr>
          <p:cNvPicPr>
            <a:picLocks noChangeAspect="1"/>
          </p:cNvPicPr>
          <p:nvPr/>
        </p:nvPicPr>
        <p:blipFill rotWithShape="1">
          <a:blip r:embed="rId2"/>
          <a:srcRect t="33583" r="23813"/>
          <a:stretch/>
        </p:blipFill>
        <p:spPr>
          <a:xfrm>
            <a:off x="4838944" y="1222744"/>
            <a:ext cx="3842536" cy="3446230"/>
          </a:xfrm>
          <a:prstGeom prst="rect">
            <a:avLst/>
          </a:prstGeom>
        </p:spPr>
      </p:pic>
      <p:pic>
        <p:nvPicPr>
          <p:cNvPr id="6" name="Picture 5">
            <a:extLst>
              <a:ext uri="{FF2B5EF4-FFF2-40B4-BE49-F238E27FC236}">
                <a16:creationId xmlns:a16="http://schemas.microsoft.com/office/drawing/2014/main" id="{B2881841-A778-46AA-96E1-2774244E6687}"/>
              </a:ext>
              <a:ext uri="{C183D7F6-B498-43B3-948B-1728B52AA6E4}">
                <adec:decorative xmlns:adec="http://schemas.microsoft.com/office/drawing/2017/decorative" val="1"/>
              </a:ext>
            </a:extLst>
          </p:cNvPr>
          <p:cNvPicPr>
            <a:picLocks noChangeAspect="1"/>
          </p:cNvPicPr>
          <p:nvPr/>
        </p:nvPicPr>
        <p:blipFill rotWithShape="1">
          <a:blip r:embed="rId2"/>
          <a:srcRect l="-211" r="813" b="67147"/>
          <a:stretch/>
        </p:blipFill>
        <p:spPr>
          <a:xfrm>
            <a:off x="457200" y="3133030"/>
            <a:ext cx="4381744" cy="1489913"/>
          </a:xfrm>
          <a:prstGeom prst="rect">
            <a:avLst/>
          </a:prstGeom>
        </p:spPr>
      </p:pic>
    </p:spTree>
    <p:extLst>
      <p:ext uri="{BB962C8B-B14F-4D97-AF65-F5344CB8AC3E}">
        <p14:creationId xmlns:p14="http://schemas.microsoft.com/office/powerpoint/2010/main" val="41672989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43A22-643D-476F-8303-9BA022443B95}"/>
              </a:ext>
            </a:extLst>
          </p:cNvPr>
          <p:cNvSpPr>
            <a:spLocks noGrp="1"/>
          </p:cNvSpPr>
          <p:nvPr>
            <p:ph type="title"/>
          </p:nvPr>
        </p:nvSpPr>
        <p:spPr/>
        <p:txBody>
          <a:bodyPr/>
          <a:lstStyle/>
          <a:p>
            <a:r>
              <a:rPr lang="en-CA" dirty="0"/>
              <a:t>Defending against CSRF</a:t>
            </a:r>
          </a:p>
        </p:txBody>
      </p:sp>
      <p:sp>
        <p:nvSpPr>
          <p:cNvPr id="3" name="Text Placeholder 2">
            <a:extLst>
              <a:ext uri="{FF2B5EF4-FFF2-40B4-BE49-F238E27FC236}">
                <a16:creationId xmlns:a16="http://schemas.microsoft.com/office/drawing/2014/main" id="{66F1362E-1332-4511-BA6E-B2514B56A796}"/>
              </a:ext>
            </a:extLst>
          </p:cNvPr>
          <p:cNvSpPr>
            <a:spLocks noGrp="1"/>
          </p:cNvSpPr>
          <p:nvPr>
            <p:ph type="body" idx="1"/>
          </p:nvPr>
        </p:nvSpPr>
        <p:spPr/>
        <p:txBody>
          <a:bodyPr/>
          <a:lstStyle/>
          <a:p>
            <a:pPr marL="114300" indent="0" algn="l">
              <a:buNone/>
            </a:pPr>
            <a:r>
              <a:rPr lang="en-US" b="0" i="0" u="none" strike="noStrike" baseline="0" dirty="0">
                <a:latin typeface="+mj-lt"/>
              </a:rPr>
              <a:t>Regardless of whether one uses tokens or cookies, the most common way to prevent CSRF attacks is to add a </a:t>
            </a:r>
            <a:r>
              <a:rPr lang="en-US" b="1" i="0" u="none" strike="noStrike" baseline="0" dirty="0">
                <a:latin typeface="+mj-lt"/>
              </a:rPr>
              <a:t>one-time use CSRF token </a:t>
            </a:r>
            <a:r>
              <a:rPr lang="en-US" b="0" i="0" u="none" strike="noStrike" baseline="0" dirty="0">
                <a:latin typeface="+mj-lt"/>
              </a:rPr>
              <a:t>to any state-changing form via a hidden field:</a:t>
            </a:r>
          </a:p>
          <a:p>
            <a:pPr marL="114300" indent="0" algn="l">
              <a:buNone/>
            </a:pPr>
            <a:r>
              <a:rPr lang="en-CA" b="0" i="0" u="none" strike="noStrike" baseline="0" dirty="0">
                <a:latin typeface="Calibri" panose="020F0502020204030204" pitchFamily="34" charset="0"/>
                <a:cs typeface="Calibri" panose="020F0502020204030204" pitchFamily="34" charset="0"/>
              </a:rPr>
              <a:t>&lt;input type="hidden" name="</a:t>
            </a:r>
            <a:r>
              <a:rPr lang="en-CA" b="0" i="0" u="none" strike="noStrike" baseline="0" dirty="0" err="1">
                <a:latin typeface="Calibri" panose="020F0502020204030204" pitchFamily="34" charset="0"/>
                <a:cs typeface="Calibri" panose="020F0502020204030204" pitchFamily="34" charset="0"/>
              </a:rPr>
              <a:t>csrf</a:t>
            </a:r>
            <a:r>
              <a:rPr lang="en-CA" b="0" i="0" u="none" strike="noStrike" baseline="0" dirty="0">
                <a:latin typeface="Calibri" panose="020F0502020204030204" pitchFamily="34" charset="0"/>
                <a:cs typeface="Calibri" panose="020F0502020204030204" pitchFamily="34" charset="0"/>
              </a:rPr>
              <a:t>-token" value="lR4Xbi...wX4WFoz" /&gt;</a:t>
            </a:r>
          </a:p>
          <a:p>
            <a:pPr marL="114300" indent="0" algn="l">
              <a:buNone/>
            </a:pPr>
            <a:r>
              <a:rPr lang="en-US" b="0" i="0" u="none" strike="noStrike" baseline="0" dirty="0">
                <a:latin typeface="+mj-lt"/>
              </a:rPr>
              <a:t>This value should be long, increment in an unpredictable way or contain a timestamp, and be generated with a static secret. </a:t>
            </a:r>
          </a:p>
          <a:p>
            <a:pPr marL="114300" indent="0" algn="l">
              <a:buNone/>
            </a:pPr>
            <a:r>
              <a:rPr lang="en-US" b="0" i="0" u="none" strike="noStrike" baseline="0" dirty="0">
                <a:latin typeface="+mj-lt"/>
              </a:rPr>
              <a:t>Each time the server serves the form, it should generate a new CSRF token and include it in the form. If a hacker tries to create a CSRF exploit by including the hidden field they see when they examine the form’s HTML source, the exploit will fail because the server code will check and see that the increment value or timestamp in the attack form is incorrect.</a:t>
            </a:r>
            <a:endParaRPr lang="en-CA" sz="1400" dirty="0">
              <a:latin typeface="+mj-lt"/>
            </a:endParaRPr>
          </a:p>
        </p:txBody>
      </p:sp>
    </p:spTree>
    <p:extLst>
      <p:ext uri="{BB962C8B-B14F-4D97-AF65-F5344CB8AC3E}">
        <p14:creationId xmlns:p14="http://schemas.microsoft.com/office/powerpoint/2010/main" val="5719482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F6B20-CC62-4E26-8560-A5D194E18E9F}"/>
              </a:ext>
            </a:extLst>
          </p:cNvPr>
          <p:cNvSpPr>
            <a:spLocks noGrp="1"/>
          </p:cNvSpPr>
          <p:nvPr>
            <p:ph type="title"/>
          </p:nvPr>
        </p:nvSpPr>
        <p:spPr/>
        <p:txBody>
          <a:bodyPr/>
          <a:lstStyle/>
          <a:p>
            <a:r>
              <a:rPr lang="en-CA" dirty="0"/>
              <a:t>Insecure Direct Object Reference</a:t>
            </a:r>
          </a:p>
        </p:txBody>
      </p:sp>
      <p:sp>
        <p:nvSpPr>
          <p:cNvPr id="3" name="Text Placeholder 2">
            <a:extLst>
              <a:ext uri="{FF2B5EF4-FFF2-40B4-BE49-F238E27FC236}">
                <a16:creationId xmlns:a16="http://schemas.microsoft.com/office/drawing/2014/main" id="{B67CE8E7-DA52-4E6F-AE4E-C1D0F6CF3811}"/>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An </a:t>
            </a:r>
            <a:r>
              <a:rPr lang="en-US" sz="1800" b="1" i="0" u="none" strike="noStrike" baseline="0" dirty="0">
                <a:solidFill>
                  <a:srgbClr val="009A9A"/>
                </a:solidFill>
                <a:latin typeface="+mj-lt"/>
              </a:rPr>
              <a:t>insecure direct object reference </a:t>
            </a:r>
            <a:r>
              <a:rPr lang="en-US" sz="1800" b="0" i="0" u="none" strike="noStrike" baseline="0" dirty="0">
                <a:solidFill>
                  <a:srgbClr val="000000"/>
                </a:solidFill>
                <a:latin typeface="+mj-lt"/>
              </a:rPr>
              <a:t>is a fancy name for when some internal value or key of the application is exposed to the user, and attackers can then manipulate these internal keys to gain access to things they should not have access to.</a:t>
            </a:r>
          </a:p>
          <a:p>
            <a:pPr marL="114300" indent="0" algn="l">
              <a:buNone/>
            </a:pPr>
            <a:r>
              <a:rPr lang="en-US" sz="1800" b="0" i="0" u="none" strike="noStrike" baseline="0" dirty="0">
                <a:solidFill>
                  <a:srgbClr val="000000"/>
                </a:solidFill>
                <a:latin typeface="+mj-lt"/>
              </a:rPr>
              <a:t>For instance, if a user can determine that his or her uploaded photos are stored sequentially as </a:t>
            </a:r>
            <a:r>
              <a:rPr lang="en-US" sz="1800" b="1" i="0" u="none" strike="noStrike" baseline="0" dirty="0">
                <a:solidFill>
                  <a:srgbClr val="003333"/>
                </a:solidFill>
                <a:latin typeface="+mj-lt"/>
              </a:rPr>
              <a:t>/images/99/1.jpg</a:t>
            </a:r>
            <a:r>
              <a:rPr lang="en-US" sz="1800" b="0" i="0" u="none" strike="noStrike" baseline="0" dirty="0">
                <a:solidFill>
                  <a:srgbClr val="003333"/>
                </a:solidFill>
                <a:latin typeface="+mj-lt"/>
              </a:rPr>
              <a:t>, </a:t>
            </a:r>
            <a:r>
              <a:rPr lang="en-US" sz="1800" b="1" i="0" u="none" strike="noStrike" baseline="0" dirty="0">
                <a:solidFill>
                  <a:srgbClr val="003333"/>
                </a:solidFill>
                <a:latin typeface="+mj-lt"/>
              </a:rPr>
              <a:t>/images/99/2 .jpg</a:t>
            </a:r>
            <a:r>
              <a:rPr lang="en-US" sz="1800" b="0" i="0" u="none" strike="noStrike" baseline="0" dirty="0">
                <a:solidFill>
                  <a:srgbClr val="000000"/>
                </a:solidFill>
                <a:latin typeface="+mj-lt"/>
              </a:rPr>
              <a:t>, . . . , they might try to access images of other users by requesting </a:t>
            </a:r>
            <a:r>
              <a:rPr lang="en-US" sz="1800" b="1" i="0" u="none" strike="noStrike" baseline="0" dirty="0">
                <a:solidFill>
                  <a:srgbClr val="003333"/>
                </a:solidFill>
                <a:latin typeface="+mj-lt"/>
              </a:rPr>
              <a:t>/images/ 101/1.jpg</a:t>
            </a:r>
            <a:endParaRPr lang="en-CA" dirty="0">
              <a:latin typeface="+mj-lt"/>
            </a:endParaRPr>
          </a:p>
        </p:txBody>
      </p:sp>
    </p:spTree>
    <p:extLst>
      <p:ext uri="{BB962C8B-B14F-4D97-AF65-F5344CB8AC3E}">
        <p14:creationId xmlns:p14="http://schemas.microsoft.com/office/powerpoint/2010/main" val="42368675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5F870-183E-4CB5-96F1-A5D3AE869A5A}"/>
              </a:ext>
            </a:extLst>
          </p:cNvPr>
          <p:cNvSpPr>
            <a:spLocks noGrp="1"/>
          </p:cNvSpPr>
          <p:nvPr>
            <p:ph type="title"/>
          </p:nvPr>
        </p:nvSpPr>
        <p:spPr/>
        <p:txBody>
          <a:bodyPr/>
          <a:lstStyle/>
          <a:p>
            <a:r>
              <a:rPr lang="en-CA" dirty="0"/>
              <a:t>Denial of Service</a:t>
            </a:r>
          </a:p>
        </p:txBody>
      </p:sp>
      <p:sp>
        <p:nvSpPr>
          <p:cNvPr id="3" name="Text Placeholder 2">
            <a:extLst>
              <a:ext uri="{FF2B5EF4-FFF2-40B4-BE49-F238E27FC236}">
                <a16:creationId xmlns:a16="http://schemas.microsoft.com/office/drawing/2014/main" id="{0D633264-B214-4E1B-A1D1-AB3AF9F97ECC}"/>
              </a:ext>
            </a:extLst>
          </p:cNvPr>
          <p:cNvSpPr>
            <a:spLocks noGrp="1"/>
          </p:cNvSpPr>
          <p:nvPr>
            <p:ph type="body" idx="1"/>
          </p:nvPr>
        </p:nvSpPr>
        <p:spPr>
          <a:xfrm>
            <a:off x="457201" y="1081088"/>
            <a:ext cx="3040912" cy="3532476"/>
          </a:xfrm>
        </p:spPr>
        <p:txBody>
          <a:bodyPr/>
          <a:lstStyle/>
          <a:p>
            <a:pPr marL="114300" indent="0" algn="l">
              <a:buNone/>
            </a:pPr>
            <a:r>
              <a:rPr lang="en-US" sz="1800" b="1" i="0" u="none" strike="noStrike" baseline="0" dirty="0">
                <a:solidFill>
                  <a:srgbClr val="009A9A"/>
                </a:solidFill>
                <a:latin typeface="+mj-lt"/>
              </a:rPr>
              <a:t>Denial of service attacks </a:t>
            </a:r>
            <a:r>
              <a:rPr lang="en-US" sz="1800" b="0" i="0" u="none" strike="noStrike" baseline="0" dirty="0">
                <a:solidFill>
                  <a:srgbClr val="000000"/>
                </a:solidFill>
                <a:latin typeface="+mj-lt"/>
              </a:rPr>
              <a:t>(DoS attacks) are attacks that aim to overload a server with illegitimate requests in order to prevent the site from responding to legitimate ones.</a:t>
            </a:r>
          </a:p>
          <a:p>
            <a:pPr marL="114300" indent="0" algn="l">
              <a:buNone/>
            </a:pPr>
            <a:r>
              <a:rPr lang="en-CA" sz="1800" b="1" dirty="0">
                <a:solidFill>
                  <a:srgbClr val="009A9A"/>
                </a:solidFill>
                <a:latin typeface="+mj-lt"/>
              </a:rPr>
              <a:t>Distributed DoS Attack (DDoS) </a:t>
            </a:r>
            <a:r>
              <a:rPr lang="en-CA" sz="1800" i="0" u="none" strike="noStrike" baseline="0" dirty="0">
                <a:solidFill>
                  <a:schemeClr val="tx1"/>
                </a:solidFill>
                <a:latin typeface="RockwellStd-Bold"/>
              </a:rPr>
              <a:t>distribute</a:t>
            </a:r>
            <a:r>
              <a:rPr lang="en-CA" sz="1800" b="1" i="0" u="none" strike="noStrike" baseline="0" dirty="0">
                <a:solidFill>
                  <a:srgbClr val="9A0000"/>
                </a:solidFill>
                <a:latin typeface="RockwellStd-Bold"/>
              </a:rPr>
              <a:t> </a:t>
            </a:r>
            <a:r>
              <a:rPr lang="en-US" sz="1800" b="0" i="0" u="none" strike="noStrike" baseline="0" dirty="0">
                <a:solidFill>
                  <a:srgbClr val="000000"/>
                </a:solidFill>
                <a:latin typeface="SabonLTPro-Roman"/>
              </a:rPr>
              <a:t>requests from multiple machines</a:t>
            </a:r>
            <a:endParaRPr lang="en-CA" dirty="0">
              <a:latin typeface="+mj-lt"/>
            </a:endParaRPr>
          </a:p>
        </p:txBody>
      </p:sp>
      <p:pic>
        <p:nvPicPr>
          <p:cNvPr id="5" name="Picture 4" descr="FIGURE 16.32 Illustration of a Denial of Service (DoS) and a Distributed Denial of&#10;Service (DDoS) attack">
            <a:extLst>
              <a:ext uri="{FF2B5EF4-FFF2-40B4-BE49-F238E27FC236}">
                <a16:creationId xmlns:a16="http://schemas.microsoft.com/office/drawing/2014/main" id="{BDF3EF2D-6FDD-4C1C-87A1-4FEC60F9D933}"/>
              </a:ext>
            </a:extLst>
          </p:cNvPr>
          <p:cNvPicPr>
            <a:picLocks noChangeAspect="1"/>
          </p:cNvPicPr>
          <p:nvPr/>
        </p:nvPicPr>
        <p:blipFill>
          <a:blip r:embed="rId2"/>
          <a:stretch>
            <a:fillRect/>
          </a:stretch>
        </p:blipFill>
        <p:spPr>
          <a:xfrm>
            <a:off x="3751341" y="1312250"/>
            <a:ext cx="4935458" cy="3070151"/>
          </a:xfrm>
          <a:prstGeom prst="rect">
            <a:avLst/>
          </a:prstGeom>
        </p:spPr>
      </p:pic>
    </p:spTree>
    <p:extLst>
      <p:ext uri="{BB962C8B-B14F-4D97-AF65-F5344CB8AC3E}">
        <p14:creationId xmlns:p14="http://schemas.microsoft.com/office/powerpoint/2010/main" val="29457227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3E20E-4AF3-4393-B334-67E4E7B80405}"/>
              </a:ext>
            </a:extLst>
          </p:cNvPr>
          <p:cNvSpPr>
            <a:spLocks noGrp="1"/>
          </p:cNvSpPr>
          <p:nvPr>
            <p:ph type="title"/>
          </p:nvPr>
        </p:nvSpPr>
        <p:spPr/>
        <p:txBody>
          <a:bodyPr/>
          <a:lstStyle/>
          <a:p>
            <a:r>
              <a:rPr lang="en-CA" dirty="0"/>
              <a:t>Security Misconfiguration</a:t>
            </a:r>
          </a:p>
        </p:txBody>
      </p:sp>
      <p:sp>
        <p:nvSpPr>
          <p:cNvPr id="3" name="Text Placeholder 2">
            <a:extLst>
              <a:ext uri="{FF2B5EF4-FFF2-40B4-BE49-F238E27FC236}">
                <a16:creationId xmlns:a16="http://schemas.microsoft.com/office/drawing/2014/main" id="{C99C5423-9B88-466E-A152-1B637052821E}"/>
              </a:ext>
            </a:extLst>
          </p:cNvPr>
          <p:cNvSpPr>
            <a:spLocks noGrp="1"/>
          </p:cNvSpPr>
          <p:nvPr>
            <p:ph type="body" idx="1"/>
          </p:nvPr>
        </p:nvSpPr>
        <p:spPr/>
        <p:txBody>
          <a:bodyPr/>
          <a:lstStyle/>
          <a:p>
            <a:pPr marL="114300" indent="0" algn="l">
              <a:buNone/>
            </a:pPr>
            <a:r>
              <a:rPr lang="en-US" sz="1800" b="0" i="0" u="none" strike="noStrike" baseline="0" dirty="0">
                <a:latin typeface="+mj-lt"/>
              </a:rPr>
              <a:t>The broad category of security misconfiguration captures the wide range of errors that can arise from an improperly configured server.</a:t>
            </a:r>
          </a:p>
          <a:p>
            <a:r>
              <a:rPr lang="en-CA" dirty="0">
                <a:latin typeface="+mj-lt"/>
              </a:rPr>
              <a:t>Out-of-Date Software</a:t>
            </a:r>
            <a:endParaRPr lang="en-US" sz="1800" dirty="0">
              <a:latin typeface="+mj-lt"/>
            </a:endParaRPr>
          </a:p>
          <a:p>
            <a:r>
              <a:rPr lang="en-CA" dirty="0">
                <a:latin typeface="+mj-lt"/>
              </a:rPr>
              <a:t>Open Mail Relays</a:t>
            </a:r>
          </a:p>
          <a:p>
            <a:r>
              <a:rPr lang="en-CA" dirty="0">
                <a:latin typeface="+mj-lt"/>
              </a:rPr>
              <a:t>Virtual Open Mail Relay</a:t>
            </a:r>
          </a:p>
          <a:p>
            <a:r>
              <a:rPr lang="en-CA" dirty="0">
                <a:latin typeface="+mj-lt"/>
              </a:rPr>
              <a:t>Arbitrary Program Execution</a:t>
            </a:r>
          </a:p>
        </p:txBody>
      </p:sp>
    </p:spTree>
    <p:extLst>
      <p:ext uri="{BB962C8B-B14F-4D97-AF65-F5344CB8AC3E}">
        <p14:creationId xmlns:p14="http://schemas.microsoft.com/office/powerpoint/2010/main" val="38552635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CBD48-F11A-4D3C-8E6C-F5C3901ECBE0}"/>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44EE6C43-1C7A-4496-B35C-74A07A286CD0}"/>
              </a:ext>
            </a:extLst>
          </p:cNvPr>
          <p:cNvSpPr>
            <a:spLocks noGrp="1"/>
          </p:cNvSpPr>
          <p:nvPr>
            <p:ph type="body" idx="1"/>
          </p:nvPr>
        </p:nvSpPr>
        <p:spPr/>
        <p:txBody>
          <a:bodyPr numCol="6"/>
          <a:lstStyle/>
          <a:p>
            <a:pPr marL="114300" indent="0" algn="l">
              <a:spcBef>
                <a:spcPts val="0"/>
              </a:spcBef>
              <a:buNone/>
            </a:pPr>
            <a:r>
              <a:rPr lang="en-CA" sz="1200" b="0" i="0" u="none" strike="noStrike" baseline="0" dirty="0">
                <a:latin typeface="+mj-lt"/>
              </a:rPr>
              <a:t>asymmetric cryptography</a:t>
            </a:r>
          </a:p>
          <a:p>
            <a:pPr marL="114300" indent="0" algn="l">
              <a:spcBef>
                <a:spcPts val="0"/>
              </a:spcBef>
              <a:buNone/>
            </a:pPr>
            <a:r>
              <a:rPr lang="en-CA" sz="1200" b="0" i="0" u="none" strike="noStrike" baseline="0" dirty="0">
                <a:latin typeface="+mj-lt"/>
              </a:rPr>
              <a:t>auditing</a:t>
            </a:r>
          </a:p>
          <a:p>
            <a:pPr marL="114300" indent="0" algn="l">
              <a:spcBef>
                <a:spcPts val="0"/>
              </a:spcBef>
              <a:buNone/>
            </a:pPr>
            <a:r>
              <a:rPr lang="en-CA" sz="1200" b="0" i="0" u="none" strike="noStrike" baseline="0" dirty="0">
                <a:latin typeface="+mj-lt"/>
              </a:rPr>
              <a:t>authentication</a:t>
            </a:r>
          </a:p>
          <a:p>
            <a:pPr marL="114300" indent="0" algn="l">
              <a:spcBef>
                <a:spcPts val="0"/>
              </a:spcBef>
              <a:buNone/>
            </a:pPr>
            <a:r>
              <a:rPr lang="en-CA" sz="1200" b="0" i="0" u="none" strike="noStrike" baseline="0" dirty="0">
                <a:latin typeface="+mj-lt"/>
              </a:rPr>
              <a:t>authentication factors</a:t>
            </a:r>
          </a:p>
          <a:p>
            <a:pPr marL="114300" indent="0" algn="l">
              <a:spcBef>
                <a:spcPts val="0"/>
              </a:spcBef>
              <a:buNone/>
            </a:pPr>
            <a:r>
              <a:rPr lang="en-CA" sz="1200" b="0" i="0" u="none" strike="noStrike" baseline="0" dirty="0">
                <a:latin typeface="+mj-lt"/>
              </a:rPr>
              <a:t>authentication policy</a:t>
            </a:r>
          </a:p>
          <a:p>
            <a:pPr marL="114300" indent="0" algn="l">
              <a:spcBef>
                <a:spcPts val="0"/>
              </a:spcBef>
              <a:buNone/>
            </a:pPr>
            <a:r>
              <a:rPr lang="en-CA" sz="1200" b="0" i="0" u="none" strike="noStrike" baseline="0" dirty="0">
                <a:latin typeface="+mj-lt"/>
              </a:rPr>
              <a:t>authorization</a:t>
            </a:r>
          </a:p>
          <a:p>
            <a:pPr marL="114300" indent="0" algn="l">
              <a:spcBef>
                <a:spcPts val="0"/>
              </a:spcBef>
              <a:buNone/>
            </a:pPr>
            <a:r>
              <a:rPr lang="en-CA" sz="1200" b="0" i="0" u="none" strike="noStrike" baseline="0" dirty="0">
                <a:latin typeface="+mj-lt"/>
              </a:rPr>
              <a:t>availability</a:t>
            </a:r>
          </a:p>
          <a:p>
            <a:pPr marL="114300" indent="0" algn="l">
              <a:spcBef>
                <a:spcPts val="0"/>
              </a:spcBef>
              <a:buNone/>
            </a:pPr>
            <a:r>
              <a:rPr lang="en-CA" sz="1200" b="0" i="0" u="none" strike="noStrike" baseline="0" dirty="0">
                <a:latin typeface="+mj-lt"/>
              </a:rPr>
              <a:t>bearer authentication</a:t>
            </a:r>
          </a:p>
          <a:p>
            <a:pPr marL="114300" indent="0" algn="l">
              <a:spcBef>
                <a:spcPts val="0"/>
              </a:spcBef>
              <a:buNone/>
            </a:pPr>
            <a:r>
              <a:rPr lang="en-CA" sz="1200" b="0" i="0" u="none" strike="noStrike" baseline="0" dirty="0">
                <a:latin typeface="+mj-lt"/>
              </a:rPr>
              <a:t>block ciphers</a:t>
            </a:r>
          </a:p>
          <a:p>
            <a:pPr marL="114300" indent="0" algn="l">
              <a:spcBef>
                <a:spcPts val="0"/>
              </a:spcBef>
              <a:buNone/>
            </a:pPr>
            <a:r>
              <a:rPr lang="en-CA" sz="1200" b="0" i="0" u="none" strike="noStrike" baseline="0" dirty="0">
                <a:latin typeface="+mj-lt"/>
              </a:rPr>
              <a:t>Certificate Authority</a:t>
            </a:r>
          </a:p>
          <a:p>
            <a:pPr marL="114300" indent="0" algn="l">
              <a:spcBef>
                <a:spcPts val="0"/>
              </a:spcBef>
              <a:buNone/>
            </a:pPr>
            <a:r>
              <a:rPr lang="en-CA" sz="1200" b="0" i="0" u="none" strike="noStrike" baseline="0" dirty="0">
                <a:latin typeface="+mj-lt"/>
              </a:rPr>
              <a:t>cipher</a:t>
            </a:r>
          </a:p>
          <a:p>
            <a:pPr marL="114300" indent="0" algn="l">
              <a:spcBef>
                <a:spcPts val="0"/>
              </a:spcBef>
              <a:buNone/>
            </a:pPr>
            <a:r>
              <a:rPr lang="en-CA" sz="1200" b="0" i="0" u="none" strike="noStrike" baseline="0" dirty="0">
                <a:latin typeface="+mj-lt"/>
              </a:rPr>
              <a:t>CIA triad</a:t>
            </a:r>
          </a:p>
          <a:p>
            <a:pPr marL="114300" indent="0" algn="l">
              <a:spcBef>
                <a:spcPts val="0"/>
              </a:spcBef>
              <a:buNone/>
            </a:pPr>
            <a:r>
              <a:rPr lang="en-CA" sz="1200" b="0" i="0" u="none" strike="noStrike" baseline="0" dirty="0">
                <a:latin typeface="+mj-lt"/>
              </a:rPr>
              <a:t>code review</a:t>
            </a:r>
          </a:p>
          <a:p>
            <a:pPr marL="114300" indent="0" algn="l">
              <a:spcBef>
                <a:spcPts val="0"/>
              </a:spcBef>
              <a:buNone/>
            </a:pPr>
            <a:r>
              <a:rPr lang="en-CA" sz="1200" b="0" i="0" u="none" strike="noStrike" baseline="0" dirty="0">
                <a:latin typeface="+mj-lt"/>
              </a:rPr>
              <a:t>confidentiality</a:t>
            </a:r>
          </a:p>
          <a:p>
            <a:pPr marL="114300" indent="0" algn="l">
              <a:spcBef>
                <a:spcPts val="0"/>
              </a:spcBef>
              <a:buNone/>
            </a:pPr>
            <a:r>
              <a:rPr lang="en-CA" sz="1200" b="0" i="0" u="none" strike="noStrike" baseline="0" dirty="0">
                <a:latin typeface="+mj-lt"/>
              </a:rPr>
              <a:t>Content Security</a:t>
            </a:r>
          </a:p>
          <a:p>
            <a:pPr marL="114300" indent="0" algn="l">
              <a:spcBef>
                <a:spcPts val="0"/>
              </a:spcBef>
              <a:buNone/>
            </a:pPr>
            <a:r>
              <a:rPr lang="en-CA" sz="1200" b="0" i="0" u="none" strike="noStrike" baseline="0" dirty="0">
                <a:latin typeface="+mj-lt"/>
              </a:rPr>
              <a:t>Policy</a:t>
            </a:r>
          </a:p>
          <a:p>
            <a:pPr marL="114300" indent="0" algn="l">
              <a:spcBef>
                <a:spcPts val="0"/>
              </a:spcBef>
              <a:buNone/>
            </a:pPr>
            <a:r>
              <a:rPr lang="en-CA" sz="1200" b="0" i="0" u="none" strike="noStrike" baseline="0" dirty="0">
                <a:latin typeface="+mj-lt"/>
              </a:rPr>
              <a:t>cross-site request forgery</a:t>
            </a:r>
          </a:p>
          <a:p>
            <a:pPr marL="114300" indent="0" algn="l">
              <a:spcBef>
                <a:spcPts val="0"/>
              </a:spcBef>
              <a:buNone/>
            </a:pPr>
            <a:r>
              <a:rPr lang="en-CA" sz="1200" b="0" i="0" u="none" strike="noStrike" baseline="0" dirty="0">
                <a:latin typeface="+mj-lt"/>
              </a:rPr>
              <a:t>(CSRF)</a:t>
            </a:r>
          </a:p>
          <a:p>
            <a:pPr marL="114300" indent="0" algn="l">
              <a:spcBef>
                <a:spcPts val="0"/>
              </a:spcBef>
              <a:buNone/>
            </a:pPr>
            <a:r>
              <a:rPr lang="en-CA" sz="1200" b="0" i="0" u="none" strike="noStrike" baseline="0" dirty="0">
                <a:latin typeface="+mj-lt"/>
              </a:rPr>
              <a:t>cross-site scripting (XSS)</a:t>
            </a:r>
          </a:p>
          <a:p>
            <a:pPr marL="114300" indent="0" algn="l">
              <a:spcBef>
                <a:spcPts val="0"/>
              </a:spcBef>
              <a:buNone/>
            </a:pPr>
            <a:r>
              <a:rPr lang="en-CA" sz="1200" b="0" i="0" u="none" strike="noStrike" baseline="0" dirty="0">
                <a:latin typeface="+mj-lt"/>
              </a:rPr>
              <a:t>cryptographic hash</a:t>
            </a:r>
          </a:p>
          <a:p>
            <a:pPr marL="114300" indent="0" algn="l">
              <a:spcBef>
                <a:spcPts val="0"/>
              </a:spcBef>
              <a:buNone/>
            </a:pPr>
            <a:r>
              <a:rPr lang="en-CA" sz="1200" b="0" i="0" u="none" strike="noStrike" baseline="0" dirty="0">
                <a:latin typeface="+mj-lt"/>
              </a:rPr>
              <a:t>functions</a:t>
            </a:r>
          </a:p>
          <a:p>
            <a:pPr marL="114300" indent="0" algn="l">
              <a:spcBef>
                <a:spcPts val="0"/>
              </a:spcBef>
              <a:buNone/>
            </a:pPr>
            <a:r>
              <a:rPr lang="en-CA" sz="1200" b="0" i="0" u="none" strike="noStrike" baseline="0" dirty="0">
                <a:latin typeface="+mj-lt"/>
              </a:rPr>
              <a:t>decryption</a:t>
            </a:r>
          </a:p>
          <a:p>
            <a:pPr marL="114300" indent="0" algn="l">
              <a:spcBef>
                <a:spcPts val="0"/>
              </a:spcBef>
              <a:buNone/>
            </a:pPr>
            <a:r>
              <a:rPr lang="en-CA" sz="1200" b="0" i="0" u="none" strike="noStrike" baseline="0" dirty="0">
                <a:latin typeface="+mj-lt"/>
              </a:rPr>
              <a:t>denial of service attacks</a:t>
            </a:r>
          </a:p>
          <a:p>
            <a:pPr marL="114300" indent="0" algn="l">
              <a:spcBef>
                <a:spcPts val="0"/>
              </a:spcBef>
              <a:buNone/>
            </a:pPr>
            <a:r>
              <a:rPr lang="en-CA" sz="1200" b="0" i="0" u="none" strike="noStrike" baseline="0" dirty="0">
                <a:latin typeface="+mj-lt"/>
              </a:rPr>
              <a:t>digest</a:t>
            </a:r>
          </a:p>
          <a:p>
            <a:pPr marL="114300" indent="0" algn="l">
              <a:spcBef>
                <a:spcPts val="0"/>
              </a:spcBef>
              <a:buNone/>
            </a:pPr>
            <a:r>
              <a:rPr lang="en-CA" sz="1200" b="0" i="0" u="none" strike="noStrike" baseline="0" dirty="0">
                <a:latin typeface="+mj-lt"/>
              </a:rPr>
              <a:t>digital signature</a:t>
            </a:r>
          </a:p>
          <a:p>
            <a:pPr marL="114300" indent="0" algn="l">
              <a:spcBef>
                <a:spcPts val="0"/>
              </a:spcBef>
              <a:buNone/>
            </a:pPr>
            <a:r>
              <a:rPr lang="en-CA" sz="1200" b="0" i="0" u="none" strike="noStrike" baseline="0" dirty="0">
                <a:latin typeface="+mj-lt"/>
              </a:rPr>
              <a:t>domain-validated</a:t>
            </a:r>
          </a:p>
          <a:p>
            <a:pPr marL="114300" indent="0" algn="l">
              <a:spcBef>
                <a:spcPts val="0"/>
              </a:spcBef>
              <a:buNone/>
            </a:pPr>
            <a:r>
              <a:rPr lang="en-CA" sz="1200" b="0" i="0" u="none" strike="noStrike" baseline="0" dirty="0">
                <a:latin typeface="+mj-lt"/>
              </a:rPr>
              <a:t>certificates</a:t>
            </a:r>
          </a:p>
          <a:p>
            <a:pPr marL="114300" indent="0" algn="l">
              <a:spcBef>
                <a:spcPts val="0"/>
              </a:spcBef>
              <a:buNone/>
            </a:pPr>
            <a:r>
              <a:rPr lang="en-CA" sz="1200" b="0" i="0" u="none" strike="noStrike" baseline="0" dirty="0">
                <a:latin typeface="+mj-lt"/>
              </a:rPr>
              <a:t>encryption</a:t>
            </a:r>
          </a:p>
          <a:p>
            <a:pPr marL="114300" indent="0" algn="l">
              <a:spcBef>
                <a:spcPts val="0"/>
              </a:spcBef>
              <a:buNone/>
            </a:pPr>
            <a:r>
              <a:rPr lang="en-CA" sz="1200" b="0" i="0" u="none" strike="noStrike" baseline="0" dirty="0">
                <a:latin typeface="+mj-lt"/>
              </a:rPr>
              <a:t>extended-validation</a:t>
            </a:r>
          </a:p>
          <a:p>
            <a:pPr marL="114300" indent="0" algn="l">
              <a:spcBef>
                <a:spcPts val="0"/>
              </a:spcBef>
              <a:buNone/>
            </a:pPr>
            <a:r>
              <a:rPr lang="en-CA" sz="1200" b="0" i="0" u="none" strike="noStrike" baseline="0" dirty="0">
                <a:latin typeface="+mj-lt"/>
              </a:rPr>
              <a:t>certificates</a:t>
            </a:r>
          </a:p>
          <a:p>
            <a:pPr marL="114300" indent="0" algn="l">
              <a:spcBef>
                <a:spcPts val="0"/>
              </a:spcBef>
              <a:buNone/>
            </a:pPr>
            <a:r>
              <a:rPr lang="en-CA" sz="1200" b="0" i="0" u="none" strike="noStrike" baseline="0" dirty="0">
                <a:latin typeface="+mj-lt"/>
              </a:rPr>
              <a:t>form-based</a:t>
            </a:r>
          </a:p>
          <a:p>
            <a:pPr marL="114300" indent="0" algn="l">
              <a:spcBef>
                <a:spcPts val="0"/>
              </a:spcBef>
              <a:buNone/>
            </a:pPr>
            <a:r>
              <a:rPr lang="en-CA" sz="1200" b="0" i="0" u="none" strike="noStrike" baseline="0" dirty="0">
                <a:latin typeface="+mj-lt"/>
              </a:rPr>
              <a:t>authentication</a:t>
            </a:r>
          </a:p>
          <a:p>
            <a:pPr marL="114300" indent="0" algn="l">
              <a:spcBef>
                <a:spcPts val="0"/>
              </a:spcBef>
              <a:buNone/>
            </a:pPr>
            <a:r>
              <a:rPr lang="en-CA" sz="1200" b="0" i="0" u="none" strike="noStrike" baseline="0" dirty="0">
                <a:latin typeface="+mj-lt"/>
              </a:rPr>
              <a:t>hash functions</a:t>
            </a:r>
          </a:p>
          <a:p>
            <a:pPr marL="114300" indent="0" algn="l">
              <a:spcBef>
                <a:spcPts val="0"/>
              </a:spcBef>
              <a:buNone/>
            </a:pPr>
            <a:r>
              <a:rPr lang="en-CA" sz="1200" b="0" i="0" u="none" strike="noStrike" baseline="0" dirty="0">
                <a:latin typeface="+mj-lt"/>
              </a:rPr>
              <a:t>high-availability</a:t>
            </a:r>
          </a:p>
          <a:p>
            <a:pPr marL="114300" indent="0" algn="l">
              <a:spcBef>
                <a:spcPts val="0"/>
              </a:spcBef>
              <a:buNone/>
            </a:pPr>
            <a:r>
              <a:rPr lang="en-CA" sz="1200" b="0" i="0" u="none" strike="noStrike" baseline="0" dirty="0">
                <a:latin typeface="+mj-lt"/>
              </a:rPr>
              <a:t>HTTP basic</a:t>
            </a:r>
          </a:p>
          <a:p>
            <a:pPr marL="114300" indent="0" algn="l">
              <a:spcBef>
                <a:spcPts val="0"/>
              </a:spcBef>
              <a:buNone/>
            </a:pPr>
            <a:r>
              <a:rPr lang="en-CA" sz="1200" b="0" i="0" u="none" strike="noStrike" baseline="0" dirty="0">
                <a:latin typeface="+mj-lt"/>
              </a:rPr>
              <a:t>authentication</a:t>
            </a:r>
          </a:p>
          <a:p>
            <a:pPr marL="114300" indent="0" algn="l">
              <a:spcBef>
                <a:spcPts val="0"/>
              </a:spcBef>
              <a:buNone/>
            </a:pPr>
            <a:r>
              <a:rPr lang="en-CA" sz="1200" b="0" i="0" u="none" strike="noStrike" baseline="0" dirty="0">
                <a:latin typeface="+mj-lt"/>
              </a:rPr>
              <a:t>HTTP Token</a:t>
            </a:r>
          </a:p>
          <a:p>
            <a:pPr marL="114300" indent="0" algn="l">
              <a:spcBef>
                <a:spcPts val="0"/>
              </a:spcBef>
              <a:buNone/>
            </a:pPr>
            <a:r>
              <a:rPr lang="en-CA" sz="1200" b="0" i="0" u="none" strike="noStrike" baseline="0" dirty="0">
                <a:latin typeface="+mj-lt"/>
              </a:rPr>
              <a:t>Authentication</a:t>
            </a:r>
          </a:p>
          <a:p>
            <a:pPr marL="114300" indent="0" algn="l">
              <a:spcBef>
                <a:spcPts val="0"/>
              </a:spcBef>
              <a:buNone/>
            </a:pPr>
            <a:r>
              <a:rPr lang="en-CA" sz="1200" b="0" i="0" u="none" strike="noStrike" baseline="0" dirty="0">
                <a:latin typeface="+mj-lt"/>
              </a:rPr>
              <a:t>Hypertext Transfer</a:t>
            </a:r>
          </a:p>
          <a:p>
            <a:pPr marL="114300" indent="0" algn="l">
              <a:spcBef>
                <a:spcPts val="0"/>
              </a:spcBef>
              <a:buNone/>
            </a:pPr>
            <a:r>
              <a:rPr lang="en-CA" sz="1200" b="0" i="0" u="none" strike="noStrike" baseline="0" dirty="0">
                <a:latin typeface="+mj-lt"/>
              </a:rPr>
              <a:t>Protocol Secure</a:t>
            </a:r>
          </a:p>
          <a:p>
            <a:pPr marL="114300" indent="0" algn="l">
              <a:spcBef>
                <a:spcPts val="0"/>
              </a:spcBef>
              <a:buNone/>
            </a:pPr>
            <a:r>
              <a:rPr lang="en-CA" sz="1200" b="0" i="0" u="none" strike="noStrike" baseline="0" dirty="0">
                <a:latin typeface="+mj-lt"/>
              </a:rPr>
              <a:t>(HTTPS)</a:t>
            </a:r>
          </a:p>
          <a:p>
            <a:pPr marL="114300" indent="0" algn="l">
              <a:spcBef>
                <a:spcPts val="0"/>
              </a:spcBef>
              <a:buNone/>
            </a:pPr>
            <a:r>
              <a:rPr lang="en-CA" sz="1200" b="0" i="0" u="none" strike="noStrike" baseline="0" dirty="0">
                <a:latin typeface="+mj-lt"/>
              </a:rPr>
              <a:t>information assurance</a:t>
            </a:r>
          </a:p>
          <a:p>
            <a:pPr marL="114300" indent="0" algn="l">
              <a:spcBef>
                <a:spcPts val="0"/>
              </a:spcBef>
              <a:buNone/>
            </a:pPr>
            <a:r>
              <a:rPr lang="en-CA" sz="1200" b="0" i="0" u="none" strike="noStrike" baseline="0" dirty="0">
                <a:latin typeface="+mj-lt"/>
              </a:rPr>
              <a:t>information security</a:t>
            </a:r>
          </a:p>
          <a:p>
            <a:pPr marL="114300" indent="0" algn="l">
              <a:spcBef>
                <a:spcPts val="0"/>
              </a:spcBef>
              <a:buNone/>
            </a:pPr>
            <a:r>
              <a:rPr lang="en-CA" sz="1200" b="0" i="0" u="none" strike="noStrike" baseline="0" dirty="0">
                <a:latin typeface="+mj-lt"/>
              </a:rPr>
              <a:t>insecure direct object</a:t>
            </a:r>
          </a:p>
          <a:p>
            <a:pPr marL="114300" indent="0" algn="l">
              <a:spcBef>
                <a:spcPts val="0"/>
              </a:spcBef>
              <a:buNone/>
            </a:pPr>
            <a:r>
              <a:rPr lang="en-CA" sz="1200" b="0" i="0" u="none" strike="noStrike" baseline="0" dirty="0">
                <a:latin typeface="+mj-lt"/>
              </a:rPr>
              <a:t>reference</a:t>
            </a:r>
          </a:p>
          <a:p>
            <a:pPr marL="114300" indent="0" algn="l">
              <a:spcBef>
                <a:spcPts val="0"/>
              </a:spcBef>
              <a:buNone/>
            </a:pPr>
            <a:r>
              <a:rPr lang="en-CA" sz="1200" b="0" i="0" u="none" strike="noStrike" baseline="0" dirty="0">
                <a:latin typeface="+mj-lt"/>
              </a:rPr>
              <a:t>integrity</a:t>
            </a:r>
          </a:p>
          <a:p>
            <a:pPr marL="114300" indent="0" algn="l">
              <a:spcBef>
                <a:spcPts val="0"/>
              </a:spcBef>
              <a:buNone/>
            </a:pPr>
            <a:r>
              <a:rPr lang="en-CA" sz="1200" b="0" i="0" u="none" strike="noStrike" baseline="0" dirty="0">
                <a:latin typeface="+mj-lt"/>
              </a:rPr>
              <a:t>JWT (JSON Web Token)</a:t>
            </a:r>
          </a:p>
          <a:p>
            <a:pPr marL="114300" indent="0" algn="l">
              <a:spcBef>
                <a:spcPts val="0"/>
              </a:spcBef>
              <a:buNone/>
            </a:pPr>
            <a:r>
              <a:rPr lang="en-CA" sz="1200" b="0" i="0" u="none" strike="noStrike" baseline="0" dirty="0">
                <a:latin typeface="+mj-lt"/>
              </a:rPr>
              <a:t>key</a:t>
            </a:r>
          </a:p>
          <a:p>
            <a:pPr marL="114300" indent="0" algn="l">
              <a:spcBef>
                <a:spcPts val="0"/>
              </a:spcBef>
              <a:buNone/>
            </a:pPr>
            <a:r>
              <a:rPr lang="en-CA" sz="1200" b="0" i="0" u="none" strike="noStrike" baseline="0" dirty="0">
                <a:latin typeface="+mj-lt"/>
              </a:rPr>
              <a:t>legal policies</a:t>
            </a:r>
          </a:p>
          <a:p>
            <a:pPr marL="114300" indent="0" algn="l">
              <a:spcBef>
                <a:spcPts val="0"/>
              </a:spcBef>
              <a:buNone/>
            </a:pPr>
            <a:r>
              <a:rPr lang="en-CA" sz="1200" b="0" i="0" u="none" strike="noStrike" baseline="0" dirty="0">
                <a:latin typeface="+mj-lt"/>
              </a:rPr>
              <a:t>logging</a:t>
            </a:r>
          </a:p>
          <a:p>
            <a:pPr marL="114300" indent="0" algn="l">
              <a:spcBef>
                <a:spcPts val="0"/>
              </a:spcBef>
              <a:buNone/>
            </a:pPr>
            <a:r>
              <a:rPr lang="en-CA" sz="1200" b="0" i="0" u="none" strike="noStrike" baseline="0" dirty="0">
                <a:latin typeface="+mj-lt"/>
              </a:rPr>
              <a:t>man-in-the-middle</a:t>
            </a:r>
          </a:p>
          <a:p>
            <a:pPr marL="114300" indent="0" algn="l">
              <a:spcBef>
                <a:spcPts val="0"/>
              </a:spcBef>
              <a:buNone/>
            </a:pPr>
            <a:r>
              <a:rPr lang="en-CA" sz="1200" b="0" i="0" u="none" strike="noStrike" baseline="0" dirty="0">
                <a:latin typeface="+mj-lt"/>
              </a:rPr>
              <a:t>attacks</a:t>
            </a:r>
          </a:p>
          <a:p>
            <a:pPr marL="114300" indent="0" algn="l">
              <a:spcBef>
                <a:spcPts val="0"/>
              </a:spcBef>
              <a:buNone/>
            </a:pPr>
            <a:r>
              <a:rPr lang="en-CA" sz="1200" b="0" i="0" u="none" strike="noStrike" baseline="0" dirty="0">
                <a:latin typeface="+mj-lt"/>
              </a:rPr>
              <a:t>multifactor</a:t>
            </a:r>
          </a:p>
          <a:p>
            <a:pPr marL="114300" indent="0" algn="l">
              <a:spcBef>
                <a:spcPts val="0"/>
              </a:spcBef>
              <a:buNone/>
            </a:pPr>
            <a:r>
              <a:rPr lang="en-CA" sz="1200" b="0" i="0" u="none" strike="noStrike" baseline="0" dirty="0">
                <a:latin typeface="+mj-lt"/>
              </a:rPr>
              <a:t>authentication</a:t>
            </a:r>
          </a:p>
          <a:p>
            <a:pPr marL="114300" indent="0" algn="l">
              <a:spcBef>
                <a:spcPts val="0"/>
              </a:spcBef>
              <a:buNone/>
            </a:pPr>
            <a:r>
              <a:rPr lang="en-CA" sz="1200" b="0" i="0" u="none" strike="noStrike" baseline="0" dirty="0">
                <a:latin typeface="+mj-lt"/>
              </a:rPr>
              <a:t>open authorization</a:t>
            </a:r>
          </a:p>
          <a:p>
            <a:pPr marL="114300" indent="0" algn="l">
              <a:spcBef>
                <a:spcPts val="0"/>
              </a:spcBef>
              <a:buNone/>
            </a:pPr>
            <a:r>
              <a:rPr lang="en-CA" sz="1200" b="0" i="0" u="none" strike="noStrike" baseline="0" dirty="0">
                <a:latin typeface="+mj-lt"/>
              </a:rPr>
              <a:t>(OAuth)</a:t>
            </a:r>
          </a:p>
          <a:p>
            <a:pPr marL="114300" indent="0" algn="l">
              <a:spcBef>
                <a:spcPts val="0"/>
              </a:spcBef>
              <a:buNone/>
            </a:pPr>
            <a:r>
              <a:rPr lang="en-CA" sz="1200" b="0" i="0" u="none" strike="noStrike" baseline="0" dirty="0">
                <a:latin typeface="+mj-lt"/>
              </a:rPr>
              <a:t>open mail relay</a:t>
            </a:r>
          </a:p>
          <a:p>
            <a:pPr marL="114300" indent="0" algn="l">
              <a:spcBef>
                <a:spcPts val="0"/>
              </a:spcBef>
              <a:buNone/>
            </a:pPr>
            <a:r>
              <a:rPr lang="en-CA" sz="1200" b="0" i="0" u="none" strike="noStrike" baseline="0" dirty="0">
                <a:latin typeface="+mj-lt"/>
              </a:rPr>
              <a:t>organization-validated</a:t>
            </a:r>
          </a:p>
          <a:p>
            <a:pPr marL="114300" indent="0" algn="l">
              <a:spcBef>
                <a:spcPts val="0"/>
              </a:spcBef>
              <a:buNone/>
            </a:pPr>
            <a:r>
              <a:rPr lang="en-CA" sz="1200" b="0" i="0" u="none" strike="noStrike" baseline="0" dirty="0">
                <a:latin typeface="+mj-lt"/>
              </a:rPr>
              <a:t>certificates</a:t>
            </a:r>
          </a:p>
          <a:p>
            <a:pPr marL="114300" indent="0" algn="l">
              <a:spcBef>
                <a:spcPts val="0"/>
              </a:spcBef>
              <a:buNone/>
            </a:pPr>
            <a:r>
              <a:rPr lang="en-CA" sz="1200" b="0" i="0" u="none" strike="noStrike" baseline="0" dirty="0">
                <a:latin typeface="+mj-lt"/>
              </a:rPr>
              <a:t>pair programming</a:t>
            </a:r>
          </a:p>
          <a:p>
            <a:pPr marL="114300" indent="0" algn="l">
              <a:spcBef>
                <a:spcPts val="0"/>
              </a:spcBef>
              <a:buNone/>
            </a:pPr>
            <a:r>
              <a:rPr lang="en-CA" sz="1200" b="0" i="0" u="none" strike="noStrike" baseline="0" dirty="0">
                <a:latin typeface="+mj-lt"/>
              </a:rPr>
              <a:t>password policies</a:t>
            </a:r>
          </a:p>
          <a:p>
            <a:pPr marL="114300" indent="0" algn="l">
              <a:spcBef>
                <a:spcPts val="0"/>
              </a:spcBef>
              <a:buNone/>
            </a:pPr>
            <a:r>
              <a:rPr lang="en-CA" sz="1200" b="0" i="0" u="none" strike="noStrike" baseline="0" dirty="0">
                <a:latin typeface="+mj-lt"/>
              </a:rPr>
              <a:t>phishing scams</a:t>
            </a:r>
          </a:p>
          <a:p>
            <a:pPr marL="114300" indent="0" algn="l">
              <a:spcBef>
                <a:spcPts val="0"/>
              </a:spcBef>
              <a:buNone/>
            </a:pPr>
            <a:r>
              <a:rPr lang="en-CA" sz="1200" b="0" i="0" u="none" strike="noStrike" baseline="0" dirty="0">
                <a:latin typeface="+mj-lt"/>
              </a:rPr>
              <a:t>principle of least privilege</a:t>
            </a:r>
          </a:p>
          <a:p>
            <a:pPr marL="114300" indent="0" algn="l">
              <a:spcBef>
                <a:spcPts val="0"/>
              </a:spcBef>
              <a:buNone/>
            </a:pPr>
            <a:r>
              <a:rPr lang="en-CA" sz="1200" b="0" i="0" u="none" strike="noStrike" baseline="0" dirty="0">
                <a:latin typeface="+mj-lt"/>
              </a:rPr>
              <a:t>public key cryptography</a:t>
            </a:r>
          </a:p>
          <a:p>
            <a:pPr marL="114300" indent="0" algn="l">
              <a:spcBef>
                <a:spcPts val="0"/>
              </a:spcBef>
              <a:buNone/>
            </a:pPr>
            <a:r>
              <a:rPr lang="en-CA" sz="1200" b="0" i="0" u="none" strike="noStrike" baseline="0" dirty="0">
                <a:latin typeface="+mj-lt"/>
              </a:rPr>
              <a:t>rainbow table</a:t>
            </a:r>
          </a:p>
          <a:p>
            <a:pPr marL="114300" indent="0" algn="l">
              <a:spcBef>
                <a:spcPts val="0"/>
              </a:spcBef>
              <a:buNone/>
            </a:pPr>
            <a:r>
              <a:rPr lang="en-CA" sz="1200" b="0" i="0" u="none" strike="noStrike" baseline="0" dirty="0">
                <a:latin typeface="+mj-lt"/>
              </a:rPr>
              <a:t>reflected XSS</a:t>
            </a:r>
          </a:p>
          <a:p>
            <a:pPr marL="114300" indent="0" algn="l">
              <a:spcBef>
                <a:spcPts val="0"/>
              </a:spcBef>
              <a:buNone/>
            </a:pPr>
            <a:r>
              <a:rPr lang="en-CA" sz="1200" b="0" i="0" u="none" strike="noStrike" baseline="0" dirty="0">
                <a:latin typeface="+mj-lt"/>
              </a:rPr>
              <a:t>salting</a:t>
            </a:r>
          </a:p>
          <a:p>
            <a:pPr marL="114300" indent="0" algn="l">
              <a:spcBef>
                <a:spcPts val="0"/>
              </a:spcBef>
              <a:buNone/>
            </a:pPr>
            <a:r>
              <a:rPr lang="en-CA" sz="1200" b="0" i="0" u="none" strike="noStrike" baseline="0" dirty="0">
                <a:latin typeface="+mj-lt"/>
              </a:rPr>
              <a:t>secure by default</a:t>
            </a:r>
          </a:p>
          <a:p>
            <a:pPr marL="114300" indent="0" algn="l">
              <a:spcBef>
                <a:spcPts val="0"/>
              </a:spcBef>
              <a:buNone/>
            </a:pPr>
            <a:r>
              <a:rPr lang="en-CA" sz="1200" b="0" i="0" u="none" strike="noStrike" baseline="0" dirty="0">
                <a:latin typeface="+mj-lt"/>
              </a:rPr>
              <a:t>secure by design</a:t>
            </a:r>
          </a:p>
          <a:p>
            <a:pPr marL="114300" indent="0" algn="l">
              <a:spcBef>
                <a:spcPts val="0"/>
              </a:spcBef>
              <a:buNone/>
            </a:pPr>
            <a:r>
              <a:rPr lang="en-CA" sz="1200" b="0" i="0" u="none" strike="noStrike" baseline="0" dirty="0">
                <a:latin typeface="+mj-lt"/>
              </a:rPr>
              <a:t>Secure Sockets Layer</a:t>
            </a:r>
          </a:p>
          <a:p>
            <a:pPr marL="114300" indent="0" algn="l">
              <a:spcBef>
                <a:spcPts val="0"/>
              </a:spcBef>
              <a:buNone/>
            </a:pPr>
            <a:r>
              <a:rPr lang="en-CA" sz="1200" b="0" i="0" u="none" strike="noStrike" baseline="0" dirty="0">
                <a:latin typeface="+mj-lt"/>
              </a:rPr>
              <a:t>security testing</a:t>
            </a:r>
          </a:p>
          <a:p>
            <a:pPr marL="114300" indent="0" algn="l">
              <a:spcBef>
                <a:spcPts val="0"/>
              </a:spcBef>
              <a:buNone/>
            </a:pPr>
            <a:r>
              <a:rPr lang="en-CA" sz="1200" b="0" i="0" u="none" strike="noStrike" baseline="0" dirty="0">
                <a:latin typeface="+mj-lt"/>
              </a:rPr>
              <a:t>security theater</a:t>
            </a:r>
          </a:p>
          <a:p>
            <a:pPr marL="114300" indent="0" algn="l">
              <a:spcBef>
                <a:spcPts val="0"/>
              </a:spcBef>
              <a:buNone/>
            </a:pPr>
            <a:r>
              <a:rPr lang="en-CA" sz="1200" b="0" i="0" u="none" strike="noStrike" baseline="0" dirty="0">
                <a:latin typeface="+mj-lt"/>
              </a:rPr>
              <a:t>self-signed certificates</a:t>
            </a:r>
          </a:p>
          <a:p>
            <a:pPr marL="114300" indent="0" algn="l">
              <a:spcBef>
                <a:spcPts val="0"/>
              </a:spcBef>
              <a:buNone/>
            </a:pPr>
            <a:r>
              <a:rPr lang="en-CA" sz="1200" b="0" i="0" u="none" strike="noStrike" baseline="0" dirty="0">
                <a:latin typeface="+mj-lt"/>
              </a:rPr>
              <a:t>single-factor</a:t>
            </a:r>
          </a:p>
          <a:p>
            <a:pPr marL="114300" indent="0" algn="l">
              <a:spcBef>
                <a:spcPts val="0"/>
              </a:spcBef>
              <a:buNone/>
            </a:pPr>
            <a:r>
              <a:rPr lang="en-CA" sz="1200" b="0" i="0" u="none" strike="noStrike" baseline="0" dirty="0">
                <a:latin typeface="+mj-lt"/>
              </a:rPr>
              <a:t>authentication</a:t>
            </a:r>
          </a:p>
          <a:p>
            <a:pPr marL="114300" indent="0" algn="l">
              <a:spcBef>
                <a:spcPts val="0"/>
              </a:spcBef>
              <a:buNone/>
            </a:pPr>
            <a:r>
              <a:rPr lang="en-CA" sz="1200" b="0" i="0" u="none" strike="noStrike" baseline="0" dirty="0">
                <a:latin typeface="+mj-lt"/>
              </a:rPr>
              <a:t>social engineering</a:t>
            </a:r>
          </a:p>
          <a:p>
            <a:pPr marL="114300" indent="0" algn="l">
              <a:spcBef>
                <a:spcPts val="0"/>
              </a:spcBef>
              <a:buNone/>
            </a:pPr>
            <a:r>
              <a:rPr lang="en-CA" sz="1200" b="0" i="0" u="none" strike="noStrike" baseline="0" dirty="0">
                <a:latin typeface="+mj-lt"/>
              </a:rPr>
              <a:t>stateless authentication</a:t>
            </a:r>
          </a:p>
          <a:p>
            <a:pPr marL="114300" indent="0" algn="l">
              <a:spcBef>
                <a:spcPts val="0"/>
              </a:spcBef>
              <a:buNone/>
            </a:pPr>
            <a:r>
              <a:rPr lang="en-CA" sz="1200" b="0" i="0" u="none" strike="noStrike" baseline="0" dirty="0">
                <a:latin typeface="+mj-lt"/>
              </a:rPr>
              <a:t>stored XSS</a:t>
            </a:r>
          </a:p>
          <a:p>
            <a:pPr marL="114300" indent="0" algn="l">
              <a:spcBef>
                <a:spcPts val="0"/>
              </a:spcBef>
              <a:buNone/>
            </a:pPr>
            <a:r>
              <a:rPr lang="en-CA" sz="1200" b="0" i="0" u="none" strike="noStrike" baseline="0" dirty="0">
                <a:latin typeface="+mj-lt"/>
              </a:rPr>
              <a:t>SQL injection</a:t>
            </a:r>
          </a:p>
          <a:p>
            <a:pPr marL="114300" indent="0" algn="l">
              <a:spcBef>
                <a:spcPts val="0"/>
              </a:spcBef>
              <a:buNone/>
            </a:pPr>
            <a:r>
              <a:rPr lang="en-CA" sz="1200" b="0" i="0" u="none" strike="noStrike" baseline="0" dirty="0">
                <a:latin typeface="+mj-lt"/>
              </a:rPr>
              <a:t>STRIDE</a:t>
            </a:r>
          </a:p>
          <a:p>
            <a:pPr marL="114300" indent="0" algn="l">
              <a:spcBef>
                <a:spcPts val="0"/>
              </a:spcBef>
              <a:buNone/>
            </a:pPr>
            <a:r>
              <a:rPr lang="en-CA" sz="1200" b="0" i="0" u="none" strike="noStrike" baseline="0" dirty="0">
                <a:latin typeface="+mj-lt"/>
              </a:rPr>
              <a:t>substitution cipher</a:t>
            </a:r>
          </a:p>
          <a:p>
            <a:pPr marL="114300" indent="0" algn="l">
              <a:spcBef>
                <a:spcPts val="0"/>
              </a:spcBef>
              <a:buNone/>
            </a:pPr>
            <a:r>
              <a:rPr lang="en-CA" sz="1200" b="0" i="0" u="none" strike="noStrike" baseline="0" dirty="0">
                <a:latin typeface="+mj-lt"/>
              </a:rPr>
              <a:t>symmetric ciphers</a:t>
            </a:r>
          </a:p>
          <a:p>
            <a:pPr marL="114300" indent="0" algn="l">
              <a:spcBef>
                <a:spcPts val="0"/>
              </a:spcBef>
              <a:buNone/>
            </a:pPr>
            <a:r>
              <a:rPr lang="en-CA" sz="1200" b="0" i="0" u="none" strike="noStrike" baseline="0" dirty="0">
                <a:latin typeface="+mj-lt"/>
              </a:rPr>
              <a:t>threat</a:t>
            </a:r>
          </a:p>
          <a:p>
            <a:pPr marL="114300" indent="0" algn="l">
              <a:spcBef>
                <a:spcPts val="0"/>
              </a:spcBef>
              <a:buNone/>
            </a:pPr>
            <a:r>
              <a:rPr lang="en-CA" sz="1200" b="0" i="0" u="none" strike="noStrike" baseline="0" dirty="0">
                <a:latin typeface="+mj-lt"/>
              </a:rPr>
              <a:t>Transport Layer Security</a:t>
            </a:r>
          </a:p>
          <a:p>
            <a:pPr marL="114300" indent="0" algn="l">
              <a:spcBef>
                <a:spcPts val="0"/>
              </a:spcBef>
              <a:buNone/>
            </a:pPr>
            <a:r>
              <a:rPr lang="en-CA" sz="1200" b="0" i="0" u="none" strike="noStrike" baseline="0" dirty="0">
                <a:latin typeface="+mj-lt"/>
              </a:rPr>
              <a:t>(TLS)</a:t>
            </a:r>
          </a:p>
          <a:p>
            <a:pPr marL="114300" indent="0" algn="l">
              <a:spcBef>
                <a:spcPts val="0"/>
              </a:spcBef>
              <a:buNone/>
            </a:pPr>
            <a:r>
              <a:rPr lang="en-CA" sz="1200" b="0" i="0" u="none" strike="noStrike" baseline="0" dirty="0">
                <a:latin typeface="+mj-lt"/>
              </a:rPr>
              <a:t>unit testing</a:t>
            </a:r>
          </a:p>
          <a:p>
            <a:pPr marL="114300" indent="0" algn="l">
              <a:spcBef>
                <a:spcPts val="0"/>
              </a:spcBef>
              <a:buNone/>
            </a:pPr>
            <a:r>
              <a:rPr lang="en-CA" sz="1200" b="0" i="0" u="none" strike="noStrike" baseline="0" dirty="0">
                <a:latin typeface="+mj-lt"/>
              </a:rPr>
              <a:t>usage policy</a:t>
            </a:r>
          </a:p>
          <a:p>
            <a:pPr marL="114300" indent="0" algn="l">
              <a:spcBef>
                <a:spcPts val="0"/>
              </a:spcBef>
              <a:buNone/>
            </a:pPr>
            <a:r>
              <a:rPr lang="en-CA" sz="1200" b="0" i="0" u="none" strike="noStrike" baseline="0" dirty="0">
                <a:latin typeface="+mj-lt"/>
              </a:rPr>
              <a:t>vulnerabilities</a:t>
            </a:r>
            <a:endParaRPr lang="en-CA" sz="1200" dirty="0">
              <a:latin typeface="+mj-lt"/>
            </a:endParaRPr>
          </a:p>
        </p:txBody>
      </p:sp>
    </p:spTree>
    <p:extLst>
      <p:ext uri="{BB962C8B-B14F-4D97-AF65-F5344CB8AC3E}">
        <p14:creationId xmlns:p14="http://schemas.microsoft.com/office/powerpoint/2010/main" val="34903473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53F7E-F110-4947-BE28-491738E89A27}"/>
              </a:ext>
            </a:extLst>
          </p:cNvPr>
          <p:cNvSpPr>
            <a:spLocks noGrp="1"/>
          </p:cNvSpPr>
          <p:nvPr>
            <p:ph type="title"/>
          </p:nvPr>
        </p:nvSpPr>
        <p:spPr/>
        <p:txBody>
          <a:bodyPr/>
          <a:lstStyle/>
          <a:p>
            <a:r>
              <a:rPr lang="en-CA" dirty="0"/>
              <a:t>Risk Assessment and Management</a:t>
            </a:r>
          </a:p>
        </p:txBody>
      </p:sp>
      <p:sp>
        <p:nvSpPr>
          <p:cNvPr id="3" name="Text Placeholder 2">
            <a:extLst>
              <a:ext uri="{FF2B5EF4-FFF2-40B4-BE49-F238E27FC236}">
                <a16:creationId xmlns:a16="http://schemas.microsoft.com/office/drawing/2014/main" id="{B2706448-289A-4C65-A6D7-951BA2FD19C8}"/>
              </a:ext>
            </a:extLst>
          </p:cNvPr>
          <p:cNvSpPr>
            <a:spLocks noGrp="1"/>
          </p:cNvSpPr>
          <p:nvPr>
            <p:ph type="body" idx="1"/>
          </p:nvPr>
        </p:nvSpPr>
        <p:spPr/>
        <p:txBody>
          <a:bodyPr/>
          <a:lstStyle/>
          <a:p>
            <a:pPr marL="114300" indent="0" algn="l">
              <a:buNone/>
            </a:pPr>
            <a:r>
              <a:rPr lang="en-US" b="0" i="0" u="none" strike="noStrike" baseline="0" dirty="0">
                <a:latin typeface="+mj-lt"/>
              </a:rPr>
              <a:t>Risk assessment uses the concepts of actors, impacts, threats, and vulnerabilities to determine where to invest in defensive countermeasures.</a:t>
            </a:r>
          </a:p>
          <a:p>
            <a:r>
              <a:rPr lang="en-US" b="1" dirty="0">
                <a:solidFill>
                  <a:srgbClr val="009A9A"/>
                </a:solidFill>
                <a:latin typeface="+mj-lt"/>
              </a:rPr>
              <a:t>Actors</a:t>
            </a:r>
            <a:r>
              <a:rPr lang="en-US" b="0" i="0" u="none" strike="noStrike" baseline="0" dirty="0">
                <a:latin typeface="+mj-lt"/>
              </a:rPr>
              <a:t> refers to the people who are attempting to access your system. They can be categorized as internal, external, and partners.</a:t>
            </a:r>
          </a:p>
          <a:p>
            <a:r>
              <a:rPr lang="en-US" b="0" i="0" u="none" strike="noStrike" baseline="0" dirty="0">
                <a:latin typeface="+mj-lt"/>
              </a:rPr>
              <a:t>The </a:t>
            </a:r>
            <a:r>
              <a:rPr lang="en-US" b="1" dirty="0">
                <a:solidFill>
                  <a:srgbClr val="009A9A"/>
                </a:solidFill>
                <a:latin typeface="+mj-lt"/>
              </a:rPr>
              <a:t>impact</a:t>
            </a:r>
            <a:r>
              <a:rPr lang="en-US" b="0" i="0" u="none" strike="noStrike" baseline="0" dirty="0">
                <a:latin typeface="+mj-lt"/>
              </a:rPr>
              <a:t> of an attack depends on what systems were infiltrated and what data was stolen or lost. The impact relates back to the CIA triad since impact could be the loss of availability, confidentiality, and/or integrity</a:t>
            </a:r>
          </a:p>
          <a:p>
            <a:r>
              <a:rPr lang="en-US" b="0" i="0" u="none" strike="noStrike" baseline="0" dirty="0">
                <a:solidFill>
                  <a:srgbClr val="000000"/>
                </a:solidFill>
                <a:latin typeface="+mj-lt"/>
              </a:rPr>
              <a:t>A </a:t>
            </a:r>
            <a:r>
              <a:rPr lang="en-US" b="1" i="0" u="none" strike="noStrike" baseline="0" dirty="0">
                <a:solidFill>
                  <a:srgbClr val="009A9A"/>
                </a:solidFill>
                <a:latin typeface="+mj-lt"/>
              </a:rPr>
              <a:t>threat </a:t>
            </a:r>
            <a:r>
              <a:rPr lang="en-US" b="0" i="0" u="none" strike="noStrike" baseline="0" dirty="0">
                <a:solidFill>
                  <a:srgbClr val="000000"/>
                </a:solidFill>
                <a:latin typeface="+mj-lt"/>
              </a:rPr>
              <a:t>refers to a particular path that a hacker could use to exploit a vulnerability and gain unauthorized access to your system.</a:t>
            </a:r>
          </a:p>
          <a:p>
            <a:r>
              <a:rPr lang="en-US" b="1" i="0" u="none" strike="noStrike" baseline="0" dirty="0">
                <a:solidFill>
                  <a:srgbClr val="009A9A"/>
                </a:solidFill>
                <a:latin typeface="+mj-lt"/>
              </a:rPr>
              <a:t>Vulnerabilities </a:t>
            </a:r>
            <a:r>
              <a:rPr lang="en-US" b="0" i="0" u="none" strike="noStrike" baseline="0" dirty="0">
                <a:solidFill>
                  <a:srgbClr val="000000"/>
                </a:solidFill>
                <a:latin typeface="+mj-lt"/>
              </a:rPr>
              <a:t>are the security holes in your system.</a:t>
            </a:r>
            <a:br>
              <a:rPr lang="en-US" b="0" i="0" u="none" strike="noStrike" baseline="0" dirty="0">
                <a:latin typeface="+mj-lt"/>
              </a:rPr>
            </a:br>
            <a:endParaRPr lang="en-US" b="0" i="0" u="none" strike="noStrike" baseline="0" dirty="0">
              <a:latin typeface="+mj-lt"/>
            </a:endParaRPr>
          </a:p>
          <a:p>
            <a:pPr marL="114300" indent="0" algn="l">
              <a:buNone/>
            </a:pPr>
            <a:endParaRPr lang="en-CA" sz="1400" dirty="0">
              <a:latin typeface="+mj-lt"/>
            </a:endParaRPr>
          </a:p>
        </p:txBody>
      </p:sp>
    </p:spTree>
    <p:extLst>
      <p:ext uri="{BB962C8B-B14F-4D97-AF65-F5344CB8AC3E}">
        <p14:creationId xmlns:p14="http://schemas.microsoft.com/office/powerpoint/2010/main" val="1760018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95381-CFAD-43EC-84D0-C50A11679754}"/>
              </a:ext>
            </a:extLst>
          </p:cNvPr>
          <p:cNvSpPr>
            <a:spLocks noGrp="1"/>
          </p:cNvSpPr>
          <p:nvPr>
            <p:ph type="title"/>
          </p:nvPr>
        </p:nvSpPr>
        <p:spPr/>
        <p:txBody>
          <a:bodyPr/>
          <a:lstStyle/>
          <a:p>
            <a:r>
              <a:rPr lang="en-CA" dirty="0"/>
              <a:t>STRIDE</a:t>
            </a:r>
          </a:p>
        </p:txBody>
      </p:sp>
      <p:sp>
        <p:nvSpPr>
          <p:cNvPr id="3" name="Text Placeholder 2">
            <a:extLst>
              <a:ext uri="{FF2B5EF4-FFF2-40B4-BE49-F238E27FC236}">
                <a16:creationId xmlns:a16="http://schemas.microsoft.com/office/drawing/2014/main" id="{61873A06-AFE9-4FC5-8F3D-0D6BE2D5401B}"/>
              </a:ext>
            </a:extLst>
          </p:cNvPr>
          <p:cNvSpPr>
            <a:spLocks noGrp="1"/>
          </p:cNvSpPr>
          <p:nvPr>
            <p:ph type="body" idx="1"/>
          </p:nvPr>
        </p:nvSpPr>
        <p:spPr/>
        <p:txBody>
          <a:bodyPr/>
          <a:lstStyle/>
          <a:p>
            <a:pPr marL="114300" indent="0" algn="l">
              <a:buNone/>
            </a:pPr>
            <a:r>
              <a:rPr lang="en-US" b="0" i="0" u="none" strike="noStrike" baseline="0" dirty="0">
                <a:solidFill>
                  <a:srgbClr val="000000"/>
                </a:solidFill>
                <a:latin typeface="+mj-lt"/>
              </a:rPr>
              <a:t>Broadly, threats can be categorized using the </a:t>
            </a:r>
            <a:r>
              <a:rPr lang="en-US" b="1" i="0" u="none" strike="noStrike" baseline="0" dirty="0">
                <a:solidFill>
                  <a:srgbClr val="009A9A"/>
                </a:solidFill>
                <a:latin typeface="+mj-lt"/>
              </a:rPr>
              <a:t>STRIDE </a:t>
            </a:r>
            <a:r>
              <a:rPr lang="en-US" b="0" i="0" u="none" strike="noStrike" baseline="0" dirty="0">
                <a:solidFill>
                  <a:srgbClr val="000000"/>
                </a:solidFill>
                <a:latin typeface="+mj-lt"/>
              </a:rPr>
              <a:t>mnemonic, developed by Microsoft, which describes six areas of threat:</a:t>
            </a:r>
          </a:p>
          <a:p>
            <a:pPr algn="l">
              <a:spcBef>
                <a:spcPts val="700"/>
              </a:spcBef>
            </a:pPr>
            <a:r>
              <a:rPr lang="en-US" b="1" i="0" u="none" strike="noStrike" baseline="0" dirty="0">
                <a:solidFill>
                  <a:srgbClr val="9A0000"/>
                </a:solidFill>
                <a:latin typeface="+mj-lt"/>
              </a:rPr>
              <a:t>S</a:t>
            </a:r>
            <a:r>
              <a:rPr lang="en-US" b="0" i="0" u="none" strike="noStrike" baseline="0" dirty="0">
                <a:solidFill>
                  <a:srgbClr val="000000"/>
                </a:solidFill>
                <a:latin typeface="+mj-lt"/>
              </a:rPr>
              <a:t>poofing—The attacker uses someone else’s information to access the </a:t>
            </a:r>
            <a:r>
              <a:rPr lang="en-CA" b="0" i="0" u="none" strike="noStrike" baseline="0" dirty="0">
                <a:solidFill>
                  <a:srgbClr val="000000"/>
                </a:solidFill>
                <a:latin typeface="+mj-lt"/>
              </a:rPr>
              <a:t>system.</a:t>
            </a:r>
          </a:p>
          <a:p>
            <a:pPr algn="l">
              <a:spcBef>
                <a:spcPts val="700"/>
              </a:spcBef>
            </a:pPr>
            <a:r>
              <a:rPr lang="en-US" b="1" i="0" u="none" strike="noStrike" baseline="0" dirty="0">
                <a:solidFill>
                  <a:srgbClr val="9A0000"/>
                </a:solidFill>
                <a:latin typeface="+mj-lt"/>
              </a:rPr>
              <a:t>T</a:t>
            </a:r>
            <a:r>
              <a:rPr lang="en-US" b="0" i="0" u="none" strike="noStrike" baseline="0" dirty="0">
                <a:solidFill>
                  <a:srgbClr val="000000"/>
                </a:solidFill>
                <a:latin typeface="+mj-lt"/>
              </a:rPr>
              <a:t>ampering—The attacker modifies some data in nonauthorized ways.</a:t>
            </a:r>
          </a:p>
          <a:p>
            <a:pPr algn="l">
              <a:spcBef>
                <a:spcPts val="700"/>
              </a:spcBef>
            </a:pPr>
            <a:r>
              <a:rPr lang="en-US" b="1" i="0" u="none" strike="noStrike" baseline="0" dirty="0">
                <a:solidFill>
                  <a:srgbClr val="9A0000"/>
                </a:solidFill>
                <a:latin typeface="+mj-lt"/>
              </a:rPr>
              <a:t>R</a:t>
            </a:r>
            <a:r>
              <a:rPr lang="en-US" b="0" i="0" u="none" strike="noStrike" baseline="0" dirty="0">
                <a:solidFill>
                  <a:srgbClr val="000000"/>
                </a:solidFill>
                <a:latin typeface="+mj-lt"/>
              </a:rPr>
              <a:t>epudiation—The attacker removes all trace of their attack so that they cannot be held accountable for other damages done.</a:t>
            </a:r>
          </a:p>
          <a:p>
            <a:pPr algn="l">
              <a:spcBef>
                <a:spcPts val="700"/>
              </a:spcBef>
            </a:pPr>
            <a:r>
              <a:rPr lang="en-US" b="1" i="0" u="none" strike="noStrike" baseline="0" dirty="0">
                <a:solidFill>
                  <a:srgbClr val="9A0000"/>
                </a:solidFill>
                <a:latin typeface="+mj-lt"/>
              </a:rPr>
              <a:t>I</a:t>
            </a:r>
            <a:r>
              <a:rPr lang="en-US" b="0" i="0" u="none" strike="noStrike" baseline="0" dirty="0">
                <a:solidFill>
                  <a:srgbClr val="000000"/>
                </a:solidFill>
                <a:latin typeface="+mj-lt"/>
              </a:rPr>
              <a:t>nformation disclosure—The attacker accesses data they should not be able to.</a:t>
            </a:r>
          </a:p>
          <a:p>
            <a:pPr algn="l">
              <a:spcBef>
                <a:spcPts val="700"/>
              </a:spcBef>
            </a:pPr>
            <a:r>
              <a:rPr lang="en-US" b="1" i="0" u="none" strike="noStrike" baseline="0" dirty="0">
                <a:solidFill>
                  <a:srgbClr val="9A0000"/>
                </a:solidFill>
                <a:latin typeface="+mj-lt"/>
              </a:rPr>
              <a:t>D</a:t>
            </a:r>
            <a:r>
              <a:rPr lang="en-US" b="0" i="0" u="none" strike="noStrike" baseline="0" dirty="0">
                <a:solidFill>
                  <a:srgbClr val="000000"/>
                </a:solidFill>
                <a:latin typeface="+mj-lt"/>
              </a:rPr>
              <a:t>enial of service—The attacker prevents real users from accessing the systems.</a:t>
            </a:r>
          </a:p>
          <a:p>
            <a:pPr algn="l">
              <a:spcBef>
                <a:spcPts val="700"/>
              </a:spcBef>
            </a:pPr>
            <a:r>
              <a:rPr lang="en-US" b="1" i="0" u="none" strike="noStrike" baseline="0" dirty="0">
                <a:solidFill>
                  <a:srgbClr val="9A0000"/>
                </a:solidFill>
                <a:latin typeface="+mj-lt"/>
              </a:rPr>
              <a:t>E</a:t>
            </a:r>
            <a:r>
              <a:rPr lang="en-US" b="0" i="0" u="none" strike="noStrike" baseline="0" dirty="0">
                <a:solidFill>
                  <a:srgbClr val="000000"/>
                </a:solidFill>
                <a:latin typeface="+mj-lt"/>
              </a:rPr>
              <a:t>levation of privilege—The attacker increases their privileges on the system, thereby getting access to things they are not authorized to.</a:t>
            </a:r>
            <a:endParaRPr lang="en-CA" sz="1400" dirty="0">
              <a:latin typeface="+mj-lt"/>
            </a:endParaRPr>
          </a:p>
        </p:txBody>
      </p:sp>
    </p:spTree>
    <p:extLst>
      <p:ext uri="{BB962C8B-B14F-4D97-AF65-F5344CB8AC3E}">
        <p14:creationId xmlns:p14="http://schemas.microsoft.com/office/powerpoint/2010/main" val="3845037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25167-9A9B-4436-ACC3-21C54E22DD81}"/>
              </a:ext>
            </a:extLst>
          </p:cNvPr>
          <p:cNvSpPr>
            <a:spLocks noGrp="1"/>
          </p:cNvSpPr>
          <p:nvPr>
            <p:ph type="title"/>
          </p:nvPr>
        </p:nvSpPr>
        <p:spPr/>
        <p:txBody>
          <a:bodyPr/>
          <a:lstStyle/>
          <a:p>
            <a:r>
              <a:rPr lang="en-CA" dirty="0">
                <a:latin typeface="+mj-lt"/>
              </a:rPr>
              <a:t>Assessing Risk</a:t>
            </a:r>
          </a:p>
        </p:txBody>
      </p:sp>
      <p:sp>
        <p:nvSpPr>
          <p:cNvPr id="3" name="Text Placeholder 2">
            <a:extLst>
              <a:ext uri="{FF2B5EF4-FFF2-40B4-BE49-F238E27FC236}">
                <a16:creationId xmlns:a16="http://schemas.microsoft.com/office/drawing/2014/main" id="{DE00114A-BBE1-4C97-9378-2BB9D338E380}"/>
              </a:ext>
            </a:extLst>
          </p:cNvPr>
          <p:cNvSpPr>
            <a:spLocks noGrp="1"/>
          </p:cNvSpPr>
          <p:nvPr>
            <p:ph type="body" idx="1"/>
          </p:nvPr>
        </p:nvSpPr>
        <p:spPr>
          <a:xfrm>
            <a:off x="457201" y="1081088"/>
            <a:ext cx="4114800" cy="3532476"/>
          </a:xfrm>
        </p:spPr>
        <p:txBody>
          <a:bodyPr/>
          <a:lstStyle/>
          <a:p>
            <a:pPr marL="114300" indent="0" algn="l">
              <a:buNone/>
            </a:pPr>
            <a:r>
              <a:rPr lang="en-US" sz="1800" dirty="0">
                <a:latin typeface="+mj-lt"/>
              </a:rPr>
              <a:t>I</a:t>
            </a:r>
            <a:r>
              <a:rPr lang="en-US" sz="1800" b="0" i="0" u="none" strike="noStrike" baseline="0" dirty="0">
                <a:latin typeface="+mj-lt"/>
              </a:rPr>
              <a:t>n risk assessment, you begin by identifying the </a:t>
            </a:r>
            <a:r>
              <a:rPr lang="en-US" sz="1800" b="1" i="0" u="none" strike="noStrike" baseline="0" dirty="0">
                <a:latin typeface="+mj-lt"/>
              </a:rPr>
              <a:t>actors</a:t>
            </a:r>
            <a:r>
              <a:rPr lang="en-US" sz="1800" b="0" i="0" u="none" strike="noStrike" baseline="0" dirty="0">
                <a:latin typeface="+mj-lt"/>
              </a:rPr>
              <a:t>, </a:t>
            </a:r>
            <a:r>
              <a:rPr lang="en-US" sz="1800" b="1" i="0" u="none" strike="noStrike" baseline="0" dirty="0">
                <a:latin typeface="+mj-lt"/>
              </a:rPr>
              <a:t>vulnerabilities</a:t>
            </a:r>
            <a:r>
              <a:rPr lang="en-US" sz="1800" b="0" i="0" u="none" strike="noStrike" baseline="0" dirty="0">
                <a:latin typeface="+mj-lt"/>
              </a:rPr>
              <a:t>, and </a:t>
            </a:r>
            <a:r>
              <a:rPr lang="en-US" sz="1800" b="1" i="0" u="none" strike="noStrike" baseline="0" dirty="0">
                <a:latin typeface="+mj-lt"/>
              </a:rPr>
              <a:t>threats </a:t>
            </a:r>
            <a:r>
              <a:rPr lang="en-US" sz="1800" b="0" i="0" u="none" strike="noStrike" baseline="0" dirty="0">
                <a:latin typeface="+mj-lt"/>
              </a:rPr>
              <a:t>to your information </a:t>
            </a:r>
            <a:r>
              <a:rPr lang="en-CA" sz="1800" b="0" i="0" u="none" strike="noStrike" baseline="0" dirty="0">
                <a:latin typeface="+mj-lt"/>
              </a:rPr>
              <a:t>systems.</a:t>
            </a:r>
          </a:p>
          <a:p>
            <a:pPr marL="114300" indent="0" algn="l">
              <a:buNone/>
            </a:pPr>
            <a:r>
              <a:rPr lang="en-US" sz="1800" b="0" i="0" u="none" strike="noStrike" baseline="0" dirty="0">
                <a:latin typeface="+mj-lt"/>
              </a:rPr>
              <a:t>Table 16.1 illustrates the relationship between the probability of an attack and its impact on an organization. </a:t>
            </a:r>
          </a:p>
          <a:p>
            <a:pPr marL="114300" indent="0" algn="l">
              <a:buNone/>
            </a:pPr>
            <a:r>
              <a:rPr lang="en-US" sz="1800" b="0" i="0" u="none" strike="noStrike" baseline="0" dirty="0">
                <a:latin typeface="+mj-lt"/>
              </a:rPr>
              <a:t>The table weighs impact on the </a:t>
            </a:r>
            <a:r>
              <a:rPr lang="en-US" sz="1800" b="0" i="1" u="none" strike="noStrike" baseline="0" dirty="0">
                <a:latin typeface="+mj-lt"/>
              </a:rPr>
              <a:t>x </a:t>
            </a:r>
            <a:r>
              <a:rPr lang="en-US" sz="1800" b="0" i="0" u="none" strike="noStrike" baseline="0" dirty="0">
                <a:latin typeface="+mj-lt"/>
              </a:rPr>
              <a:t>scale and probability on the </a:t>
            </a:r>
            <a:r>
              <a:rPr lang="en-US" sz="1800" b="0" i="1" u="none" strike="noStrike" baseline="0" dirty="0">
                <a:latin typeface="+mj-lt"/>
              </a:rPr>
              <a:t>y </a:t>
            </a:r>
            <a:r>
              <a:rPr lang="en-US" sz="1800" b="0" i="0" u="none" strike="noStrike" baseline="0" dirty="0">
                <a:latin typeface="+mj-lt"/>
              </a:rPr>
              <a:t>scale. </a:t>
            </a:r>
            <a:endParaRPr lang="en-CA" dirty="0">
              <a:latin typeface="+mj-lt"/>
            </a:endParaRPr>
          </a:p>
        </p:txBody>
      </p:sp>
      <p:pic>
        <p:nvPicPr>
          <p:cNvPr id="7" name="Picture 6" descr="TABLE 16.1 Example of an Impact/Probability Risk Assessment Table using 16 as the threshold">
            <a:extLst>
              <a:ext uri="{FF2B5EF4-FFF2-40B4-BE49-F238E27FC236}">
                <a16:creationId xmlns:a16="http://schemas.microsoft.com/office/drawing/2014/main" id="{66969F60-2CD7-4BC0-988A-4E14D437A6C7}"/>
              </a:ext>
            </a:extLst>
          </p:cNvPr>
          <p:cNvPicPr>
            <a:picLocks noChangeAspect="1"/>
          </p:cNvPicPr>
          <p:nvPr/>
        </p:nvPicPr>
        <p:blipFill>
          <a:blip r:embed="rId2"/>
          <a:stretch>
            <a:fillRect/>
          </a:stretch>
        </p:blipFill>
        <p:spPr>
          <a:xfrm>
            <a:off x="4705353" y="1818167"/>
            <a:ext cx="4120476" cy="1758671"/>
          </a:xfrm>
          <a:prstGeom prst="rect">
            <a:avLst/>
          </a:prstGeom>
        </p:spPr>
      </p:pic>
    </p:spTree>
    <p:extLst>
      <p:ext uri="{BB962C8B-B14F-4D97-AF65-F5344CB8AC3E}">
        <p14:creationId xmlns:p14="http://schemas.microsoft.com/office/powerpoint/2010/main" val="3002785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222F1-EC86-45B2-802A-5BD490101526}"/>
              </a:ext>
            </a:extLst>
          </p:cNvPr>
          <p:cNvSpPr>
            <a:spLocks noGrp="1"/>
          </p:cNvSpPr>
          <p:nvPr>
            <p:ph type="title"/>
          </p:nvPr>
        </p:nvSpPr>
        <p:spPr/>
        <p:txBody>
          <a:bodyPr/>
          <a:lstStyle/>
          <a:p>
            <a:r>
              <a:rPr lang="en-CA" dirty="0"/>
              <a:t>Security Policy</a:t>
            </a:r>
          </a:p>
        </p:txBody>
      </p:sp>
      <p:sp>
        <p:nvSpPr>
          <p:cNvPr id="3" name="Text Placeholder 2">
            <a:extLst>
              <a:ext uri="{FF2B5EF4-FFF2-40B4-BE49-F238E27FC236}">
                <a16:creationId xmlns:a16="http://schemas.microsoft.com/office/drawing/2014/main" id="{D58D1AC1-EAE8-4F96-BE02-DEF74FBACCAC}"/>
              </a:ext>
            </a:extLst>
          </p:cNvPr>
          <p:cNvSpPr>
            <a:spLocks noGrp="1"/>
          </p:cNvSpPr>
          <p:nvPr>
            <p:ph type="body" idx="1"/>
          </p:nvPr>
        </p:nvSpPr>
        <p:spPr/>
        <p:txBody>
          <a:bodyPr/>
          <a:lstStyle/>
          <a:p>
            <a:pPr algn="l"/>
            <a:r>
              <a:rPr lang="en-US" sz="1800" b="1" i="0" u="none" strike="noStrike" baseline="0" dirty="0">
                <a:solidFill>
                  <a:srgbClr val="009A9A"/>
                </a:solidFill>
                <a:latin typeface="+mj-lt"/>
              </a:rPr>
              <a:t>Usage policy </a:t>
            </a:r>
            <a:r>
              <a:rPr lang="en-US" sz="1800" b="0" i="0" u="none" strike="noStrike" baseline="0" dirty="0">
                <a:solidFill>
                  <a:srgbClr val="000000"/>
                </a:solidFill>
                <a:latin typeface="+mj-lt"/>
              </a:rPr>
              <a:t>defines what systems users are permitted to use, and under what </a:t>
            </a:r>
            <a:r>
              <a:rPr lang="en-CA" sz="1800" b="0" i="0" u="none" strike="noStrike" baseline="0" dirty="0">
                <a:solidFill>
                  <a:srgbClr val="000000"/>
                </a:solidFill>
                <a:latin typeface="+mj-lt"/>
              </a:rPr>
              <a:t>situations.</a:t>
            </a:r>
          </a:p>
          <a:p>
            <a:pPr algn="l"/>
            <a:r>
              <a:rPr lang="en-US" sz="1800" b="1" i="0" u="none" strike="noStrike" baseline="0" dirty="0">
                <a:solidFill>
                  <a:srgbClr val="009A9A"/>
                </a:solidFill>
                <a:latin typeface="+mj-lt"/>
              </a:rPr>
              <a:t>Authentication policy </a:t>
            </a:r>
            <a:r>
              <a:rPr lang="en-US" sz="1800" b="0" i="0" u="none" strike="noStrike" baseline="0" dirty="0">
                <a:solidFill>
                  <a:srgbClr val="000000"/>
                </a:solidFill>
                <a:latin typeface="+mj-lt"/>
              </a:rPr>
              <a:t>controls how users are granted access to the systems.</a:t>
            </a:r>
            <a:r>
              <a:rPr lang="en-CA" sz="1800" dirty="0">
                <a:solidFill>
                  <a:srgbClr val="000000"/>
                </a:solidFill>
                <a:latin typeface="+mj-lt"/>
              </a:rPr>
              <a:t> These </a:t>
            </a:r>
            <a:r>
              <a:rPr lang="en-US" sz="1800" b="0" i="0" u="none" strike="noStrike" baseline="0" dirty="0">
                <a:solidFill>
                  <a:srgbClr val="000000"/>
                </a:solidFill>
                <a:latin typeface="+mj-lt"/>
              </a:rPr>
              <a:t>policies most </a:t>
            </a:r>
            <a:r>
              <a:rPr lang="en-CA" sz="1800" b="0" i="0" u="none" strike="noStrike" baseline="0" dirty="0">
                <a:solidFill>
                  <a:srgbClr val="000000"/>
                </a:solidFill>
                <a:latin typeface="+mj-lt"/>
              </a:rPr>
              <a:t>often manifest as simple </a:t>
            </a:r>
            <a:r>
              <a:rPr lang="en-CA" sz="1800" b="1" i="0" u="none" strike="noStrike" baseline="0" dirty="0">
                <a:solidFill>
                  <a:srgbClr val="009A9A"/>
                </a:solidFill>
                <a:latin typeface="+mj-lt"/>
              </a:rPr>
              <a:t>password policies</a:t>
            </a:r>
          </a:p>
          <a:p>
            <a:pPr algn="l"/>
            <a:r>
              <a:rPr lang="en-US" sz="1800" b="1" i="0" u="none" strike="noStrike" baseline="0" dirty="0">
                <a:solidFill>
                  <a:srgbClr val="009A9A"/>
                </a:solidFill>
                <a:latin typeface="+mj-lt"/>
              </a:rPr>
              <a:t>Legal policies </a:t>
            </a:r>
            <a:r>
              <a:rPr lang="en-US" sz="1800" b="0" i="0" u="none" strike="noStrike" baseline="0" dirty="0">
                <a:solidFill>
                  <a:srgbClr val="000000"/>
                </a:solidFill>
                <a:latin typeface="+mj-lt"/>
              </a:rPr>
              <a:t>define a wide range of things including data retention and backup policies as well as accessibility requirements</a:t>
            </a:r>
          </a:p>
          <a:p>
            <a:pPr marL="114300" indent="0" algn="l">
              <a:buNone/>
            </a:pPr>
            <a:r>
              <a:rPr lang="en-US" sz="1800" b="0" i="0" u="none" strike="noStrike" baseline="0" dirty="0">
                <a:latin typeface="+mj-lt"/>
              </a:rPr>
              <a:t>Good policies aim to modify the behavior of internal actors, but will not stop foolish or malicious behavior by employees. </a:t>
            </a:r>
            <a:endParaRPr lang="en-CA" dirty="0">
              <a:latin typeface="+mj-lt"/>
            </a:endParaRPr>
          </a:p>
        </p:txBody>
      </p:sp>
    </p:spTree>
    <p:extLst>
      <p:ext uri="{BB962C8B-B14F-4D97-AF65-F5344CB8AC3E}">
        <p14:creationId xmlns:p14="http://schemas.microsoft.com/office/powerpoint/2010/main" val="204915779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18403</TotalTime>
  <Words>4347</Words>
  <Application>Microsoft Office PowerPoint</Application>
  <PresentationFormat>On-screen Show (16:9)</PresentationFormat>
  <Paragraphs>373</Paragraphs>
  <Slides>58</Slides>
  <Notes>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58</vt:i4>
      </vt:variant>
    </vt:vector>
  </HeadingPairs>
  <TitlesOfParts>
    <vt:vector size="69" baseType="lpstr">
      <vt:lpstr>Arial</vt:lpstr>
      <vt:lpstr>Calibri</vt:lpstr>
      <vt:lpstr>Noto Sans Symbols</vt:lpstr>
      <vt:lpstr>RockwellStd-Bold</vt:lpstr>
      <vt:lpstr>SabonLTPro-Bold</vt:lpstr>
      <vt:lpstr>SabonLTPro-Roman</vt:lpstr>
      <vt:lpstr>Times New Roman</vt:lpstr>
      <vt:lpstr>Verdana</vt:lpstr>
      <vt:lpstr>Simple Light</vt:lpstr>
      <vt:lpstr>USHE</vt:lpstr>
      <vt:lpstr>USHE_slide options</vt:lpstr>
      <vt:lpstr>Fundamentals of Web Development</vt:lpstr>
      <vt:lpstr>In this chapter you will learn . . .</vt:lpstr>
      <vt:lpstr>Security Principles</vt:lpstr>
      <vt:lpstr>Information Security</vt:lpstr>
      <vt:lpstr>CIA Triad</vt:lpstr>
      <vt:lpstr>Risk Assessment and Management</vt:lpstr>
      <vt:lpstr>STRIDE</vt:lpstr>
      <vt:lpstr>Assessing Risk</vt:lpstr>
      <vt:lpstr>Security Policy</vt:lpstr>
      <vt:lpstr>Business Continuity</vt:lpstr>
      <vt:lpstr>Secure by Design</vt:lpstr>
      <vt:lpstr>Secure by Design (ii)</vt:lpstr>
      <vt:lpstr>Social Engineering</vt:lpstr>
      <vt:lpstr>Authentication Factors</vt:lpstr>
      <vt:lpstr>Single versus Multifactor Authentication</vt:lpstr>
      <vt:lpstr>Approaches to Web Authentication</vt:lpstr>
      <vt:lpstr>Basic HTTP Authentication</vt:lpstr>
      <vt:lpstr>Form-Based Authentication</vt:lpstr>
      <vt:lpstr>Managing HTTP Form login status</vt:lpstr>
      <vt:lpstr>HTTP Token Authentication</vt:lpstr>
      <vt:lpstr>Third-Party Authentication</vt:lpstr>
      <vt:lpstr>Cryptography</vt:lpstr>
      <vt:lpstr>Cryptography (ii)</vt:lpstr>
      <vt:lpstr>Substitution Ciphers</vt:lpstr>
      <vt:lpstr>Modern Block Ciphers</vt:lpstr>
      <vt:lpstr>Public Key Cryptography</vt:lpstr>
      <vt:lpstr>Diffie-Hellman Key Exchange</vt:lpstr>
      <vt:lpstr>Digital Signatures</vt:lpstr>
      <vt:lpstr>SSL/TLS Handshake</vt:lpstr>
      <vt:lpstr>Certificates and Authorities</vt:lpstr>
      <vt:lpstr>Domain-Validated (DV) Certificates</vt:lpstr>
      <vt:lpstr>Organization-Validated (OV) Certificates</vt:lpstr>
      <vt:lpstr>Extended-Validation (EV) Certificates</vt:lpstr>
      <vt:lpstr>Migrating to HTTPS</vt:lpstr>
      <vt:lpstr>Mixed Content</vt:lpstr>
      <vt:lpstr>Redirects from Old Site</vt:lpstr>
      <vt:lpstr>Preventing HTTP Access</vt:lpstr>
      <vt:lpstr>Credential Storage</vt:lpstr>
      <vt:lpstr>Credential Storage – Hash Function</vt:lpstr>
      <vt:lpstr>Rainbow Tables</vt:lpstr>
      <vt:lpstr>Salting the Hash</vt:lpstr>
      <vt:lpstr>Monitor Your Systems</vt:lpstr>
      <vt:lpstr>Common Threat Vectors</vt:lpstr>
      <vt:lpstr>Brute-Force Attacks</vt:lpstr>
      <vt:lpstr>SQL Injection</vt:lpstr>
      <vt:lpstr>Defending against SQL Injection</vt:lpstr>
      <vt:lpstr>Cross-Site Scripting (XSS)</vt:lpstr>
      <vt:lpstr>Reflected XSS</vt:lpstr>
      <vt:lpstr>Stored XSS</vt:lpstr>
      <vt:lpstr>Defending XSS Attack - Filtering</vt:lpstr>
      <vt:lpstr>Escape Dangerous Content</vt:lpstr>
      <vt:lpstr>Cross-Site Request Forgery (CSRF)</vt:lpstr>
      <vt:lpstr>Defending against CSRF</vt:lpstr>
      <vt:lpstr>Insecure Direct Object Reference</vt:lpstr>
      <vt:lpstr>Denial of Service</vt:lpstr>
      <vt:lpstr>Security Misconfiguration</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1963</cp:revision>
  <dcterms:modified xsi:type="dcterms:W3CDTF">2021-05-05T01:51:50Z</dcterms:modified>
</cp:coreProperties>
</file>