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29"/>
  </p:notesMasterIdLst>
  <p:handoutMasterIdLst>
    <p:handoutMasterId r:id="rId30"/>
  </p:handoutMasterIdLst>
  <p:sldIdLst>
    <p:sldId id="256" r:id="rId4"/>
    <p:sldId id="257" r:id="rId5"/>
    <p:sldId id="286" r:id="rId6"/>
    <p:sldId id="287" r:id="rId7"/>
    <p:sldId id="288" r:id="rId8"/>
    <p:sldId id="289" r:id="rId9"/>
    <p:sldId id="290" r:id="rId10"/>
    <p:sldId id="291" r:id="rId11"/>
    <p:sldId id="292" r:id="rId12"/>
    <p:sldId id="293"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285" r:id="rId2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8" autoAdjust="0"/>
    <p:restoredTop sz="94249" autoAdjust="0"/>
  </p:normalViewPr>
  <p:slideViewPr>
    <p:cSldViewPr snapToGrid="0">
      <p:cViewPr varScale="1">
        <p:scale>
          <a:sx n="90" d="100"/>
          <a:sy n="90" d="100"/>
        </p:scale>
        <p:origin x="186" y="72"/>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2021-05-04</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25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15</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Managing State</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A61BC-DDA8-479C-A577-721228CF585A}"/>
              </a:ext>
            </a:extLst>
          </p:cNvPr>
          <p:cNvSpPr>
            <a:spLocks noGrp="1"/>
          </p:cNvSpPr>
          <p:nvPr>
            <p:ph type="title"/>
          </p:nvPr>
        </p:nvSpPr>
        <p:spPr/>
        <p:txBody>
          <a:bodyPr/>
          <a:lstStyle/>
          <a:p>
            <a:r>
              <a:rPr lang="en-CA" dirty="0"/>
              <a:t>Using Cookies in PHP</a:t>
            </a:r>
          </a:p>
        </p:txBody>
      </p:sp>
      <p:sp>
        <p:nvSpPr>
          <p:cNvPr id="3" name="Text Placeholder 2">
            <a:extLst>
              <a:ext uri="{FF2B5EF4-FFF2-40B4-BE49-F238E27FC236}">
                <a16:creationId xmlns:a16="http://schemas.microsoft.com/office/drawing/2014/main" id="{907255BD-E9AC-400B-876B-C84EBD2088F9}"/>
              </a:ext>
            </a:extLst>
          </p:cNvPr>
          <p:cNvSpPr>
            <a:spLocks noGrp="1"/>
          </p:cNvSpPr>
          <p:nvPr>
            <p:ph type="body" idx="1"/>
          </p:nvPr>
        </p:nvSpPr>
        <p:spPr>
          <a:xfrm>
            <a:off x="457202" y="1081088"/>
            <a:ext cx="2785730" cy="3532476"/>
          </a:xfrm>
        </p:spPr>
        <p:txBody>
          <a:bodyPr/>
          <a:lstStyle/>
          <a:p>
            <a:pPr marL="114300" indent="0">
              <a:buNone/>
            </a:pPr>
            <a:r>
              <a:rPr lang="en-US" b="0" i="0" u="none" strike="noStrike" baseline="0" dirty="0">
                <a:latin typeface="+mj-lt"/>
              </a:rPr>
              <a:t>Cookies in PHP are </a:t>
            </a:r>
            <a:r>
              <a:rPr lang="en-US" b="0" i="1" u="none" strike="noStrike" baseline="0" dirty="0">
                <a:latin typeface="+mj-lt"/>
              </a:rPr>
              <a:t>created </a:t>
            </a:r>
            <a:r>
              <a:rPr lang="en-US" b="0" i="0" u="none" strike="noStrike" baseline="0" dirty="0">
                <a:latin typeface="+mj-lt"/>
              </a:rPr>
              <a:t>using the </a:t>
            </a:r>
            <a:r>
              <a:rPr lang="en-US" b="0" i="0" u="none" strike="noStrike" baseline="0" dirty="0" err="1">
                <a:latin typeface="+mj-lt"/>
              </a:rPr>
              <a:t>setcookie</a:t>
            </a:r>
            <a:r>
              <a:rPr lang="en-US" b="0" i="0" u="none" strike="noStrike" baseline="0" dirty="0">
                <a:latin typeface="+mj-lt"/>
              </a:rPr>
              <a:t>() function and are </a:t>
            </a:r>
            <a:r>
              <a:rPr lang="en-US" b="0" i="1" u="none" strike="noStrike" baseline="0" dirty="0">
                <a:latin typeface="+mj-lt"/>
              </a:rPr>
              <a:t>retrieved </a:t>
            </a:r>
            <a:r>
              <a:rPr lang="en-US" b="0" i="0" u="none" strike="noStrike" baseline="0" dirty="0">
                <a:latin typeface="+mj-lt"/>
              </a:rPr>
              <a:t>using the $_COOKIES </a:t>
            </a:r>
            <a:r>
              <a:rPr lang="en-US" b="0" i="0" u="none" strike="noStrike" baseline="0" dirty="0" err="1">
                <a:latin typeface="+mj-lt"/>
              </a:rPr>
              <a:t>superglobal</a:t>
            </a:r>
            <a:r>
              <a:rPr lang="en-US" b="0" i="0" u="none" strike="noStrike" baseline="0" dirty="0">
                <a:latin typeface="+mj-lt"/>
              </a:rPr>
              <a:t> associative array,</a:t>
            </a:r>
          </a:p>
          <a:p>
            <a:pPr marL="114300" indent="0" algn="l">
              <a:buNone/>
            </a:pPr>
            <a:r>
              <a:rPr lang="en-CA" b="1" i="0" u="none" strike="noStrike" baseline="0" dirty="0">
                <a:latin typeface="+mj-lt"/>
              </a:rPr>
              <a:t>It is important </a:t>
            </a:r>
            <a:r>
              <a:rPr lang="en-US" b="1" i="0" u="none" strike="noStrike" baseline="0" dirty="0">
                <a:latin typeface="+mj-lt"/>
              </a:rPr>
              <a:t>to note that cookies must be written before any other page output.</a:t>
            </a:r>
          </a:p>
        </p:txBody>
      </p:sp>
      <p:sp>
        <p:nvSpPr>
          <p:cNvPr id="4" name="TextBox 3">
            <a:extLst>
              <a:ext uri="{FF2B5EF4-FFF2-40B4-BE49-F238E27FC236}">
                <a16:creationId xmlns:a16="http://schemas.microsoft.com/office/drawing/2014/main" id="{5B39D7DA-D476-47FA-BBB9-917B58F0F059}"/>
              </a:ext>
            </a:extLst>
          </p:cNvPr>
          <p:cNvSpPr txBox="1"/>
          <p:nvPr/>
        </p:nvSpPr>
        <p:spPr>
          <a:xfrm>
            <a:off x="3242931" y="1081088"/>
            <a:ext cx="5443868" cy="1045424"/>
          </a:xfrm>
          <a:prstGeom prst="rect">
            <a:avLst/>
          </a:prstGeom>
          <a:solidFill>
            <a:srgbClr val="E6F0F5"/>
          </a:solidFill>
        </p:spPr>
        <p:txBody>
          <a:bodyPr wrap="square" numCol="1" rtlCol="0">
            <a:noAutofit/>
          </a:bodyPr>
          <a:lstStyle/>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expiryTime</a:t>
            </a:r>
            <a:r>
              <a:rPr lang="en-CA" sz="1200" b="0" i="0" u="none" strike="noStrike" baseline="0" dirty="0">
                <a:solidFill>
                  <a:srgbClr val="000000"/>
                </a:solidFill>
                <a:latin typeface="Calibri" panose="020F0502020204030204" pitchFamily="34" charset="0"/>
                <a:cs typeface="Calibri" panose="020F0502020204030204" pitchFamily="34" charset="0"/>
              </a:rPr>
              <a:t> = time()+60*60*24;</a:t>
            </a:r>
          </a:p>
          <a:p>
            <a:pPr algn="l"/>
            <a:r>
              <a:rPr lang="en-CA" sz="1200" b="0" i="1" u="none" strike="noStrike" baseline="0" dirty="0">
                <a:solidFill>
                  <a:srgbClr val="009A9A"/>
                </a:solidFill>
                <a:latin typeface="Calibri" panose="020F0502020204030204" pitchFamily="34" charset="0"/>
                <a:cs typeface="Calibri" panose="020F0502020204030204" pitchFamily="34" charset="0"/>
              </a:rPr>
              <a:t>// create a persistent cookie</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$name = "</a:t>
            </a:r>
            <a:r>
              <a:rPr lang="en-CA" sz="1200" b="1" i="0" u="none" strike="noStrike" baseline="0" dirty="0">
                <a:solidFill>
                  <a:srgbClr val="000000"/>
                </a:solidFill>
                <a:latin typeface="Calibri" panose="020F0502020204030204" pitchFamily="34" charset="0"/>
                <a:cs typeface="Calibri" panose="020F0502020204030204" pitchFamily="34" charset="0"/>
              </a:rPr>
              <a:t>username</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$value = "Ricardo";</a:t>
            </a:r>
          </a:p>
          <a:p>
            <a:pPr algn="l"/>
            <a:r>
              <a:rPr lang="en-CA" sz="1200" b="0" i="0" u="none" strike="noStrike" baseline="0" dirty="0" err="1">
                <a:solidFill>
                  <a:srgbClr val="9A0000"/>
                </a:solidFill>
                <a:latin typeface="Calibri" panose="020F0502020204030204" pitchFamily="34" charset="0"/>
                <a:cs typeface="Calibri" panose="020F0502020204030204" pitchFamily="34" charset="0"/>
              </a:rPr>
              <a:t>setcookie</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$name, $value, $</a:t>
            </a:r>
            <a:r>
              <a:rPr lang="en-CA" sz="1200" b="0" i="0" u="none" strike="noStrike" baseline="0" dirty="0" err="1">
                <a:solidFill>
                  <a:srgbClr val="000000"/>
                </a:solidFill>
                <a:latin typeface="Calibri" panose="020F0502020204030204" pitchFamily="34" charset="0"/>
                <a:cs typeface="Calibri" panose="020F0502020204030204" pitchFamily="34" charset="0"/>
              </a:rPr>
              <a:t>expiryTime</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FE4382C-0BB3-41A3-B1B9-4FDC098455B8}"/>
              </a:ext>
            </a:extLst>
          </p:cNvPr>
          <p:cNvSpPr txBox="1"/>
          <p:nvPr/>
        </p:nvSpPr>
        <p:spPr>
          <a:xfrm>
            <a:off x="3151838" y="2196821"/>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15.2 </a:t>
            </a:r>
            <a:r>
              <a:rPr lang="en-US" sz="1200" b="0" i="0" u="none" strike="noStrike" baseline="0" dirty="0">
                <a:solidFill>
                  <a:srgbClr val="000000"/>
                </a:solidFill>
                <a:latin typeface="+mj-lt"/>
              </a:rPr>
              <a:t>Writing a cookie</a:t>
            </a:r>
            <a:endParaRPr lang="en-CA" sz="1200" dirty="0">
              <a:latin typeface="+mj-lt"/>
            </a:endParaRPr>
          </a:p>
        </p:txBody>
      </p:sp>
      <p:sp>
        <p:nvSpPr>
          <p:cNvPr id="6" name="TextBox 5">
            <a:extLst>
              <a:ext uri="{FF2B5EF4-FFF2-40B4-BE49-F238E27FC236}">
                <a16:creationId xmlns:a16="http://schemas.microsoft.com/office/drawing/2014/main" id="{2636F9B5-B39C-4DDA-802D-C681DCF57F84}"/>
              </a:ext>
            </a:extLst>
          </p:cNvPr>
          <p:cNvSpPr txBox="1"/>
          <p:nvPr/>
        </p:nvSpPr>
        <p:spPr>
          <a:xfrm>
            <a:off x="3242930" y="2669681"/>
            <a:ext cx="5443868" cy="1763485"/>
          </a:xfrm>
          <a:prstGeom prst="rect">
            <a:avLst/>
          </a:prstGeom>
          <a:solidFill>
            <a:srgbClr val="E6F0F5"/>
          </a:solidFill>
        </p:spPr>
        <p:txBody>
          <a:bodyPr wrap="square" numCol="1" rtlCol="0">
            <a:noAutofit/>
          </a:bodyPr>
          <a:lstStyle/>
          <a:p>
            <a:pPr algn="l"/>
            <a:r>
              <a:rPr lang="en-CA" sz="1200" b="0" i="0" u="none" strike="noStrike" baseline="0" dirty="0">
                <a:solidFill>
                  <a:schemeClr val="tx1"/>
                </a:solidFill>
                <a:latin typeface="Calibri" panose="020F0502020204030204" pitchFamily="34" charset="0"/>
                <a:cs typeface="Calibri" panose="020F0502020204030204" pitchFamily="34" charset="0"/>
              </a:rPr>
              <a:t>if ( !</a:t>
            </a:r>
            <a:r>
              <a:rPr lang="en-CA" sz="1200" b="0" i="0" u="none" strike="noStrike" baseline="0" dirty="0" err="1">
                <a:solidFill>
                  <a:schemeClr val="tx1"/>
                </a:solidFill>
                <a:latin typeface="Calibri" panose="020F0502020204030204" pitchFamily="34" charset="0"/>
                <a:cs typeface="Calibri" panose="020F0502020204030204" pitchFamily="34" charset="0"/>
              </a:rPr>
              <a:t>isset</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0" i="0" u="none" strike="noStrike" baseline="0" dirty="0">
                <a:solidFill>
                  <a:srgbClr val="C00000"/>
                </a:solidFill>
                <a:latin typeface="Calibri" panose="020F0502020204030204" pitchFamily="34" charset="0"/>
                <a:cs typeface="Calibri" panose="020F0502020204030204" pitchFamily="34" charset="0"/>
              </a:rPr>
              <a:t>$_COOKIE</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1" i="0" u="none" strike="noStrike" baseline="0" dirty="0">
                <a:solidFill>
                  <a:schemeClr val="tx1"/>
                </a:solidFill>
                <a:latin typeface="Calibri" panose="020F0502020204030204" pitchFamily="34" charset="0"/>
                <a:cs typeface="Calibri" panose="020F0502020204030204" pitchFamily="34" charset="0"/>
              </a:rPr>
              <a:t>'username</a:t>
            </a:r>
            <a:r>
              <a:rPr lang="en-CA" sz="1200" b="0" i="0" u="none" strike="noStrike" baseline="0" dirty="0">
                <a:solidFill>
                  <a:schemeClr val="tx1"/>
                </a:solidFill>
                <a:latin typeface="Calibri" panose="020F0502020204030204" pitchFamily="34" charset="0"/>
                <a:cs typeface="Calibri" panose="020F0502020204030204" pitchFamily="34" charset="0"/>
              </a:rPr>
              <a:t>']) ) { </a:t>
            </a:r>
            <a:r>
              <a:rPr lang="en-US" sz="1200" b="0" i="0" u="none" strike="noStrike" baseline="0" dirty="0">
                <a:solidFill>
                  <a:schemeClr val="tx1"/>
                </a:solidFill>
                <a:latin typeface="Calibri" panose="020F0502020204030204" pitchFamily="34" charset="0"/>
                <a:cs typeface="Calibri" panose="020F0502020204030204" pitchFamily="34" charset="0"/>
              </a:rPr>
              <a:t>echo "this cookie doesn't exist"; </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else {</a:t>
            </a:r>
            <a:r>
              <a:rPr lang="en-US" sz="1200" b="0" i="0" u="none" strike="noStrike" baseline="0" dirty="0">
                <a:solidFill>
                  <a:schemeClr val="tx1"/>
                </a:solidFill>
                <a:latin typeface="Calibri" panose="020F0502020204030204" pitchFamily="34" charset="0"/>
                <a:cs typeface="Calibri" panose="020F0502020204030204" pitchFamily="34" charset="0"/>
              </a:rPr>
              <a:t>	</a:t>
            </a:r>
          </a:p>
          <a:p>
            <a:pPr algn="l"/>
            <a:r>
              <a:rPr lang="en-US" sz="1200" dirty="0">
                <a:solidFill>
                  <a:schemeClr val="tx1"/>
                </a:solidFill>
                <a:latin typeface="Calibri" panose="020F0502020204030204" pitchFamily="34" charset="0"/>
                <a:cs typeface="Calibri" panose="020F0502020204030204" pitchFamily="34" charset="0"/>
              </a:rPr>
              <a:t>   </a:t>
            </a:r>
            <a:r>
              <a:rPr lang="en-US" sz="1200" b="0" i="0" u="none" strike="noStrike" baseline="0" dirty="0">
                <a:solidFill>
                  <a:schemeClr val="tx1"/>
                </a:solidFill>
                <a:latin typeface="Calibri" panose="020F0502020204030204" pitchFamily="34" charset="0"/>
                <a:cs typeface="Calibri" panose="020F0502020204030204" pitchFamily="34" charset="0"/>
              </a:rPr>
              <a:t>echo "The username retrieved from the cookie is:“</a:t>
            </a:r>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a:solidFill>
                  <a:srgbClr val="C00000"/>
                </a:solidFill>
                <a:latin typeface="Calibri" panose="020F0502020204030204" pitchFamily="34" charset="0"/>
                <a:cs typeface="Calibri" panose="020F0502020204030204" pitchFamily="34" charset="0"/>
              </a:rPr>
              <a:t>$_COOKIE</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1" i="0" u="none" strike="noStrike" baseline="0" dirty="0">
                <a:solidFill>
                  <a:schemeClr val="tx1"/>
                </a:solidFill>
                <a:latin typeface="Calibri" panose="020F0502020204030204" pitchFamily="34" charset="0"/>
                <a:cs typeface="Calibri" panose="020F0502020204030204" pitchFamily="34" charset="0"/>
              </a:rPr>
              <a:t>'username</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a:endParaRPr lang="en-CA" sz="1200" b="0" i="0" u="none" strike="noStrike" baseline="0" dirty="0">
              <a:solidFill>
                <a:schemeClr val="tx1"/>
              </a:solidFill>
              <a:latin typeface="Calibri" panose="020F0502020204030204" pitchFamily="34" charset="0"/>
              <a:cs typeface="Calibri" panose="020F0502020204030204" pitchFamily="34" charset="0"/>
            </a:endParaRPr>
          </a:p>
          <a:p>
            <a:pPr algn="l"/>
            <a:r>
              <a:rPr lang="en-US" sz="1200" b="0" i="1" u="none" strike="noStrike" baseline="0" dirty="0">
                <a:solidFill>
                  <a:schemeClr val="tx1"/>
                </a:solidFill>
                <a:latin typeface="Calibri" panose="020F0502020204030204" pitchFamily="34" charset="0"/>
                <a:cs typeface="Calibri" panose="020F0502020204030204" pitchFamily="34" charset="0"/>
              </a:rPr>
              <a:t>// loop through all cookies in request</a:t>
            </a:r>
            <a:endParaRPr lang="en-CA" sz="1200" b="0" i="0" u="none" strike="noStrike" baseline="0" dirty="0">
              <a:solidFill>
                <a:schemeClr val="tx1"/>
              </a:solidFill>
              <a:latin typeface="Calibri" panose="020F0502020204030204" pitchFamily="34" charset="0"/>
              <a:cs typeface="Calibri" panose="020F0502020204030204" pitchFamily="34" charset="0"/>
            </a:endParaRPr>
          </a:p>
          <a:p>
            <a:pPr algn="l"/>
            <a:r>
              <a:rPr lang="en-US" sz="1200" b="0" i="0" u="none" strike="noStrike" baseline="0" dirty="0">
                <a:solidFill>
                  <a:schemeClr val="tx1"/>
                </a:solidFill>
                <a:latin typeface="Calibri" panose="020F0502020204030204" pitchFamily="34" charset="0"/>
                <a:cs typeface="Calibri" panose="020F0502020204030204" pitchFamily="34" charset="0"/>
              </a:rPr>
              <a:t>foreach </a:t>
            </a:r>
            <a:r>
              <a:rPr lang="en-US" sz="1200" b="0" i="0" u="none" strike="noStrike" baseline="0" dirty="0">
                <a:solidFill>
                  <a:srgbClr val="C00000"/>
                </a:solidFill>
                <a:latin typeface="Calibri" panose="020F0502020204030204" pitchFamily="34" charset="0"/>
                <a:cs typeface="Calibri" panose="020F0502020204030204" pitchFamily="34" charset="0"/>
              </a:rPr>
              <a:t>($_COOKIE </a:t>
            </a:r>
            <a:r>
              <a:rPr lang="en-US" sz="1200" b="0" i="0" u="none" strike="noStrike" baseline="0" dirty="0">
                <a:solidFill>
                  <a:schemeClr val="tx1"/>
                </a:solidFill>
                <a:latin typeface="Calibri" panose="020F0502020204030204" pitchFamily="34" charset="0"/>
                <a:cs typeface="Calibri" panose="020F0502020204030204" pitchFamily="34" charset="0"/>
              </a:rPr>
              <a:t>as $name =&gt; $value) {</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	echo "Cookie: $name = $value";</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663485D5-14D4-42FB-B189-9244FAFD3F8B}"/>
              </a:ext>
            </a:extLst>
          </p:cNvPr>
          <p:cNvSpPr txBox="1"/>
          <p:nvPr/>
        </p:nvSpPr>
        <p:spPr>
          <a:xfrm>
            <a:off x="3151838" y="4433166"/>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15.3 </a:t>
            </a:r>
            <a:r>
              <a:rPr lang="en-US" sz="1200" b="0" i="0" u="none" strike="noStrike" baseline="0" dirty="0">
                <a:solidFill>
                  <a:srgbClr val="000000"/>
                </a:solidFill>
                <a:latin typeface="+mj-lt"/>
              </a:rPr>
              <a:t>Reading a cookie</a:t>
            </a:r>
            <a:endParaRPr lang="en-CA" sz="1200" dirty="0">
              <a:latin typeface="+mj-lt"/>
            </a:endParaRPr>
          </a:p>
        </p:txBody>
      </p:sp>
    </p:spTree>
    <p:extLst>
      <p:ext uri="{BB962C8B-B14F-4D97-AF65-F5344CB8AC3E}">
        <p14:creationId xmlns:p14="http://schemas.microsoft.com/office/powerpoint/2010/main" val="2667723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A61BC-DDA8-479C-A577-721228CF585A}"/>
              </a:ext>
            </a:extLst>
          </p:cNvPr>
          <p:cNvSpPr>
            <a:spLocks noGrp="1"/>
          </p:cNvSpPr>
          <p:nvPr>
            <p:ph type="title"/>
          </p:nvPr>
        </p:nvSpPr>
        <p:spPr/>
        <p:txBody>
          <a:bodyPr/>
          <a:lstStyle/>
          <a:p>
            <a:r>
              <a:rPr lang="en-US" dirty="0"/>
              <a:t>Using Cookies in Node and Express</a:t>
            </a:r>
            <a:endParaRPr lang="en-CA" dirty="0"/>
          </a:p>
        </p:txBody>
      </p:sp>
      <p:sp>
        <p:nvSpPr>
          <p:cNvPr id="3" name="Text Placeholder 2">
            <a:extLst>
              <a:ext uri="{FF2B5EF4-FFF2-40B4-BE49-F238E27FC236}">
                <a16:creationId xmlns:a16="http://schemas.microsoft.com/office/drawing/2014/main" id="{907255BD-E9AC-400B-876B-C84EBD2088F9}"/>
              </a:ext>
            </a:extLst>
          </p:cNvPr>
          <p:cNvSpPr>
            <a:spLocks noGrp="1"/>
          </p:cNvSpPr>
          <p:nvPr>
            <p:ph type="body" idx="1"/>
          </p:nvPr>
        </p:nvSpPr>
        <p:spPr>
          <a:xfrm>
            <a:off x="457202" y="1081088"/>
            <a:ext cx="3762258" cy="3532476"/>
          </a:xfrm>
        </p:spPr>
        <p:txBody>
          <a:bodyPr/>
          <a:lstStyle/>
          <a:p>
            <a:pPr marL="114300" indent="0" algn="l">
              <a:buNone/>
            </a:pPr>
            <a:r>
              <a:rPr lang="en-US" sz="1800" b="0" i="0" u="none" strike="noStrike" baseline="0" dirty="0">
                <a:latin typeface="+mj-lt"/>
              </a:rPr>
              <a:t>Cookie support in Node and Express (cookie-parser) needs to be installed using </a:t>
            </a:r>
            <a:r>
              <a:rPr lang="en-US" sz="1800" b="0" i="0" u="none" strike="noStrike" baseline="0" dirty="0" err="1">
                <a:latin typeface="+mj-lt"/>
              </a:rPr>
              <a:t>npm</a:t>
            </a:r>
            <a:r>
              <a:rPr lang="en-US" sz="1800" b="0" i="0" u="none" strike="noStrike" baseline="0" dirty="0">
                <a:latin typeface="+mj-lt"/>
              </a:rPr>
              <a:t>.</a:t>
            </a:r>
          </a:p>
          <a:p>
            <a:r>
              <a:rPr lang="en-US" sz="1800" b="0" i="0" u="none" strike="noStrike" baseline="0" dirty="0">
                <a:latin typeface="+mj-lt"/>
              </a:rPr>
              <a:t>save JSON data as a cookie value</a:t>
            </a:r>
          </a:p>
          <a:p>
            <a:r>
              <a:rPr lang="en-US" sz="1800" b="0" i="0" u="none" strike="noStrike" baseline="0" dirty="0">
                <a:latin typeface="+mj-lt"/>
              </a:rPr>
              <a:t>read and write </a:t>
            </a:r>
            <a:r>
              <a:rPr lang="en-US" sz="1800" b="0" i="1" u="none" strike="noStrike" baseline="0" dirty="0">
                <a:latin typeface="+mj-lt"/>
              </a:rPr>
              <a:t>signed</a:t>
            </a:r>
            <a:r>
              <a:rPr lang="en-US" sz="1800" b="0" i="0" u="none" strike="noStrike" baseline="0" dirty="0">
                <a:latin typeface="+mj-lt"/>
              </a:rPr>
              <a:t> cookies</a:t>
            </a:r>
            <a:endParaRPr lang="en-US" b="1" i="0" u="none" strike="noStrike" baseline="0" dirty="0">
              <a:latin typeface="+mj-lt"/>
            </a:endParaRPr>
          </a:p>
        </p:txBody>
      </p:sp>
      <p:sp>
        <p:nvSpPr>
          <p:cNvPr id="6" name="TextBox 5">
            <a:extLst>
              <a:ext uri="{FF2B5EF4-FFF2-40B4-BE49-F238E27FC236}">
                <a16:creationId xmlns:a16="http://schemas.microsoft.com/office/drawing/2014/main" id="{2636F9B5-B39C-4DDA-802D-C681DCF57F84}"/>
              </a:ext>
            </a:extLst>
          </p:cNvPr>
          <p:cNvSpPr txBox="1"/>
          <p:nvPr/>
        </p:nvSpPr>
        <p:spPr>
          <a:xfrm>
            <a:off x="4327450" y="1080783"/>
            <a:ext cx="4242391" cy="3352077"/>
          </a:xfrm>
          <a:prstGeom prst="rect">
            <a:avLst/>
          </a:prstGeom>
          <a:solidFill>
            <a:srgbClr val="E6F0F5"/>
          </a:solidFill>
        </p:spPr>
        <p:txBody>
          <a:bodyPr wrap="square" numCol="1" rtlCol="0">
            <a:noAutofit/>
          </a:bodyPr>
          <a:lstStyle/>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const express = require('express');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const app = express();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const </a:t>
            </a:r>
            <a:r>
              <a:rPr lang="en-CA" sz="1200" b="0" i="0" u="none" strike="noStrike" baseline="0" dirty="0" err="1">
                <a:solidFill>
                  <a:srgbClr val="000000"/>
                </a:solidFill>
                <a:latin typeface="Calibri" panose="020F0502020204030204" pitchFamily="34" charset="0"/>
                <a:cs typeface="Calibri" panose="020F0502020204030204" pitchFamily="34" charset="0"/>
              </a:rPr>
              <a:t>cookieParser</a:t>
            </a:r>
            <a:r>
              <a:rPr lang="en-CA" sz="1200" b="0" i="0" u="none" strike="noStrike" baseline="0" dirty="0">
                <a:solidFill>
                  <a:srgbClr val="000000"/>
                </a:solidFill>
                <a:latin typeface="Calibri" panose="020F0502020204030204" pitchFamily="34" charset="0"/>
                <a:cs typeface="Calibri" panose="020F0502020204030204" pitchFamily="34" charset="0"/>
              </a:rPr>
              <a:t> = require('cookie-parser');</a:t>
            </a: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app.use</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cookieParser</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app.get</a:t>
            </a:r>
            <a:r>
              <a:rPr lang="en-CA" sz="1200" b="0" i="0" u="none" strike="noStrike" baseline="0" dirty="0">
                <a:solidFill>
                  <a:srgbClr val="000000"/>
                </a:solidFill>
                <a:latin typeface="Calibri" panose="020F0502020204030204" pitchFamily="34" charset="0"/>
                <a:cs typeface="Calibri" panose="020F0502020204030204" pitchFamily="34" charset="0"/>
              </a:rPr>
              <a:t>('/', (req, resp) =&gt; { </a:t>
            </a:r>
            <a:r>
              <a:rPr lang="en-US" sz="1200" b="0" i="1" u="none" strike="noStrike" baseline="0" dirty="0">
                <a:solidFill>
                  <a:schemeClr val="tx1"/>
                </a:solidFill>
                <a:latin typeface="Calibri" panose="020F0502020204030204" pitchFamily="34" charset="0"/>
                <a:cs typeface="Calibri" panose="020F0502020204030204" pitchFamily="34" charset="0"/>
              </a:rPr>
              <a:t>// retrieve a single named cookie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console.log( </a:t>
            </a:r>
            <a:r>
              <a:rPr lang="en-CA" sz="1200" b="0" i="0" u="none" strike="noStrike" baseline="0" dirty="0" err="1">
                <a:solidFill>
                  <a:srgbClr val="000000"/>
                </a:solidFill>
                <a:latin typeface="Calibri" panose="020F0502020204030204" pitchFamily="34" charset="0"/>
                <a:cs typeface="Calibri" panose="020F0502020204030204" pitchFamily="34" charset="0"/>
              </a:rPr>
              <a:t>req.cookies.username</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const entries = </a:t>
            </a:r>
            <a:r>
              <a:rPr lang="en-CA" sz="1200" b="0" i="0" u="none" strike="noStrike" baseline="0" dirty="0" err="1">
                <a:solidFill>
                  <a:srgbClr val="000000"/>
                </a:solidFill>
                <a:latin typeface="Calibri" panose="020F0502020204030204" pitchFamily="34" charset="0"/>
                <a:cs typeface="Calibri" panose="020F0502020204030204" pitchFamily="34" charset="0"/>
              </a:rPr>
              <a:t>Object.entries</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req.cookies</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for (const [name, value] of entries) {</a:t>
            </a:r>
            <a:r>
              <a:rPr lang="en-US" sz="1200" b="0" i="1" u="none" strike="noStrike" baseline="0" dirty="0">
                <a:solidFill>
                  <a:srgbClr val="000000"/>
                </a:solidFill>
                <a:latin typeface="Calibri" panose="020F0502020204030204" pitchFamily="34" charset="0"/>
                <a:cs typeface="Calibri" panose="020F0502020204030204" pitchFamily="34" charset="0"/>
              </a:rPr>
              <a:t>// loop through all cookies</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console.log(`${name} = ${value}`)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200" b="0" i="1" u="none" strike="noStrike" baseline="0" dirty="0">
                <a:solidFill>
                  <a:srgbClr val="009A9A"/>
                </a:solidFill>
                <a:latin typeface="Calibri" panose="020F0502020204030204" pitchFamily="34" charset="0"/>
                <a:cs typeface="Calibri" panose="020F0502020204030204" pitchFamily="34" charset="0"/>
              </a:rPr>
              <a:t>	</a:t>
            </a:r>
            <a:r>
              <a:rPr lang="en-US" sz="1200" b="0" i="1" u="none" strike="noStrike" baseline="0" dirty="0">
                <a:solidFill>
                  <a:schemeClr val="tx1"/>
                </a:solidFill>
                <a:latin typeface="Calibri" panose="020F0502020204030204" pitchFamily="34" charset="0"/>
                <a:cs typeface="Calibri" panose="020F0502020204030204" pitchFamily="34" charset="0"/>
              </a:rPr>
              <a:t>// now write new cookie as part of response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const opts =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maxAge</a:t>
            </a:r>
            <a:r>
              <a:rPr lang="en-US" sz="1200" b="0" i="0" u="none" strike="noStrike" baseline="0" dirty="0">
                <a:solidFill>
                  <a:srgbClr val="000000"/>
                </a:solidFill>
                <a:latin typeface="Calibri" panose="020F0502020204030204" pitchFamily="34" charset="0"/>
                <a:cs typeface="Calibri" panose="020F0502020204030204" pitchFamily="34" charset="0"/>
              </a:rPr>
              <a:t>: 24 * 60 * 60 * 1000</a:t>
            </a:r>
            <a:r>
              <a:rPr lang="en-US" sz="1200" b="0" i="0" u="none" strike="noStrike" baseline="0" dirty="0">
                <a:solidFill>
                  <a:schemeClr val="tx1"/>
                </a:solidFill>
                <a:latin typeface="Calibri" panose="020F0502020204030204" pitchFamily="34" charset="0"/>
                <a:cs typeface="Calibri" panose="020F0502020204030204" pitchFamily="34" charset="0"/>
              </a:rPr>
              <a:t>, </a:t>
            </a:r>
            <a:r>
              <a:rPr lang="en-US" sz="1200" b="0" i="1" u="none" strike="noStrike" baseline="0" dirty="0">
                <a:solidFill>
                  <a:schemeClr val="tx1"/>
                </a:solidFill>
                <a:latin typeface="Calibri" panose="020F0502020204030204" pitchFamily="34" charset="0"/>
                <a:cs typeface="Calibri" panose="020F0502020204030204" pitchFamily="34" charset="0"/>
              </a:rPr>
              <a:t>// 1 day</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httpOnly</a:t>
            </a:r>
            <a:r>
              <a:rPr lang="en-CA" sz="1200" b="0" i="0" u="none" strike="noStrike" baseline="0" dirty="0">
                <a:solidFill>
                  <a:srgbClr val="000000"/>
                </a:solidFill>
                <a:latin typeface="Calibri" panose="020F0502020204030204" pitchFamily="34" charset="0"/>
                <a:cs typeface="Calibri" panose="020F0502020204030204" pitchFamily="34" charset="0"/>
              </a:rPr>
              <a:t>: true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resp.cookie</a:t>
            </a:r>
            <a:r>
              <a:rPr lang="en-US" sz="1200" b="0" i="0" u="none" strike="noStrike" baseline="0" dirty="0">
                <a:solidFill>
                  <a:srgbClr val="000000"/>
                </a:solidFill>
                <a:latin typeface="Calibri" panose="020F0502020204030204" pitchFamily="34" charset="0"/>
                <a:cs typeface="Calibri" panose="020F0502020204030204" pitchFamily="34" charset="0"/>
              </a:rPr>
              <a:t>( 'theme', 'dark', opts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resp.send</a:t>
            </a:r>
            <a:r>
              <a:rPr lang="en-US" sz="1200" b="0" i="0" u="none" strike="noStrike" baseline="0" dirty="0">
                <a:solidFill>
                  <a:srgbClr val="000000"/>
                </a:solidFill>
                <a:latin typeface="Calibri" panose="020F0502020204030204" pitchFamily="34" charset="0"/>
                <a:cs typeface="Calibri" panose="020F0502020204030204" pitchFamily="34" charset="0"/>
              </a:rPr>
              <a:t>('content sent to browser');</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663485D5-14D4-42FB-B189-9244FAFD3F8B}"/>
              </a:ext>
            </a:extLst>
          </p:cNvPr>
          <p:cNvSpPr txBox="1"/>
          <p:nvPr/>
        </p:nvSpPr>
        <p:spPr>
          <a:xfrm>
            <a:off x="4327450" y="4475064"/>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15.4 </a:t>
            </a:r>
            <a:r>
              <a:rPr lang="en-US" sz="1200" b="0" i="0" u="none" strike="noStrike" baseline="0" dirty="0">
                <a:solidFill>
                  <a:srgbClr val="000000"/>
                </a:solidFill>
                <a:latin typeface="+mj-lt"/>
              </a:rPr>
              <a:t>Using cookies in Node and Express</a:t>
            </a:r>
            <a:endParaRPr lang="en-CA" sz="1200" dirty="0">
              <a:latin typeface="+mj-lt"/>
            </a:endParaRPr>
          </a:p>
        </p:txBody>
      </p:sp>
    </p:spTree>
    <p:extLst>
      <p:ext uri="{BB962C8B-B14F-4D97-AF65-F5344CB8AC3E}">
        <p14:creationId xmlns:p14="http://schemas.microsoft.com/office/powerpoint/2010/main" val="2912306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8C901-53EE-4FB8-88F0-89478FC91A57}"/>
              </a:ext>
            </a:extLst>
          </p:cNvPr>
          <p:cNvSpPr>
            <a:spLocks noGrp="1"/>
          </p:cNvSpPr>
          <p:nvPr>
            <p:ph type="title"/>
          </p:nvPr>
        </p:nvSpPr>
        <p:spPr/>
        <p:txBody>
          <a:bodyPr/>
          <a:lstStyle/>
          <a:p>
            <a:r>
              <a:rPr lang="en-CA" dirty="0"/>
              <a:t>Persistent Cookie Best Practices</a:t>
            </a:r>
          </a:p>
        </p:txBody>
      </p:sp>
      <p:sp>
        <p:nvSpPr>
          <p:cNvPr id="3" name="Text Placeholder 2">
            <a:extLst>
              <a:ext uri="{FF2B5EF4-FFF2-40B4-BE49-F238E27FC236}">
                <a16:creationId xmlns:a16="http://schemas.microsoft.com/office/drawing/2014/main" id="{C2A8A3D1-AABF-41B4-9E92-68FB9DE6F6E3}"/>
              </a:ext>
            </a:extLst>
          </p:cNvPr>
          <p:cNvSpPr>
            <a:spLocks noGrp="1"/>
          </p:cNvSpPr>
          <p:nvPr>
            <p:ph type="body" idx="1"/>
          </p:nvPr>
        </p:nvSpPr>
        <p:spPr/>
        <p:txBody>
          <a:bodyPr/>
          <a:lstStyle/>
          <a:p>
            <a:pPr marL="114300" indent="0">
              <a:buNone/>
            </a:pPr>
            <a:r>
              <a:rPr lang="en-US" sz="1800" dirty="0">
                <a:latin typeface="+mj-lt"/>
              </a:rPr>
              <a:t>Due to the limitations of cookies your site’s correct operation should not be dependent upon them.</a:t>
            </a:r>
          </a:p>
          <a:p>
            <a:pPr marL="114300" indent="0" algn="l">
              <a:buNone/>
            </a:pPr>
            <a:r>
              <a:rPr lang="en-US" sz="1800" b="0" i="0" u="none" strike="noStrike" baseline="0" dirty="0">
                <a:latin typeface="+mj-lt"/>
              </a:rPr>
              <a:t>Almost all login systems are dependent upon IDs sent in session </a:t>
            </a:r>
            <a:r>
              <a:rPr lang="en-CA" sz="1800" b="0" i="0" u="none" strike="noStrike" baseline="0" dirty="0">
                <a:latin typeface="+mj-lt"/>
              </a:rPr>
              <a:t>cookies</a:t>
            </a:r>
          </a:p>
          <a:p>
            <a:pPr marL="114300" indent="0">
              <a:buNone/>
            </a:pPr>
            <a:r>
              <a:rPr lang="en-US" sz="1800" b="0" i="0" u="none" strike="noStrike" baseline="0" dirty="0">
                <a:latin typeface="+mj-lt"/>
              </a:rPr>
              <a:t>Cookies containing sensitive information should </a:t>
            </a:r>
            <a:r>
              <a:rPr lang="en-CA" sz="1800" b="0" i="0" u="none" strike="noStrike" baseline="0" dirty="0">
                <a:latin typeface="+mj-lt"/>
              </a:rPr>
              <a:t>have a short lifetime</a:t>
            </a:r>
          </a:p>
          <a:p>
            <a:pPr marL="114300" indent="0" algn="l">
              <a:buNone/>
            </a:pPr>
            <a:r>
              <a:rPr lang="en-US" sz="1800" b="0" i="0" u="none" strike="noStrike" baseline="0" dirty="0">
                <a:latin typeface="+mj-lt"/>
              </a:rPr>
              <a:t>A login cookie might contain the username but not the password. Instead, the login cookie would contain a random token used by the site’s back-end database. Every time the user logs in, a new token would be generated and stored in the database and cookie.</a:t>
            </a:r>
          </a:p>
        </p:txBody>
      </p:sp>
    </p:spTree>
    <p:extLst>
      <p:ext uri="{BB962C8B-B14F-4D97-AF65-F5344CB8AC3E}">
        <p14:creationId xmlns:p14="http://schemas.microsoft.com/office/powerpoint/2010/main" val="4167548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F200C-67E1-448B-9B91-51111979FDAD}"/>
              </a:ext>
            </a:extLst>
          </p:cNvPr>
          <p:cNvSpPr>
            <a:spLocks noGrp="1"/>
          </p:cNvSpPr>
          <p:nvPr>
            <p:ph type="title"/>
          </p:nvPr>
        </p:nvSpPr>
        <p:spPr/>
        <p:txBody>
          <a:bodyPr/>
          <a:lstStyle/>
          <a:p>
            <a:r>
              <a:rPr lang="en-CA" dirty="0"/>
              <a:t>Session State</a:t>
            </a:r>
          </a:p>
        </p:txBody>
      </p:sp>
      <p:sp>
        <p:nvSpPr>
          <p:cNvPr id="3" name="Text Placeholder 2">
            <a:extLst>
              <a:ext uri="{FF2B5EF4-FFF2-40B4-BE49-F238E27FC236}">
                <a16:creationId xmlns:a16="http://schemas.microsoft.com/office/drawing/2014/main" id="{31C89437-8B27-45AF-B042-77F65F8B4B26}"/>
              </a:ext>
            </a:extLst>
          </p:cNvPr>
          <p:cNvSpPr>
            <a:spLocks noGrp="1"/>
          </p:cNvSpPr>
          <p:nvPr>
            <p:ph type="body" idx="1"/>
          </p:nvPr>
        </p:nvSpPr>
        <p:spPr>
          <a:xfrm>
            <a:off x="457201" y="1081088"/>
            <a:ext cx="3955312" cy="3532476"/>
          </a:xfrm>
        </p:spPr>
        <p:txBody>
          <a:bodyPr/>
          <a:lstStyle/>
          <a:p>
            <a:pPr marL="114300" indent="0" algn="l">
              <a:buNone/>
            </a:pPr>
            <a:r>
              <a:rPr lang="en-US" sz="1800" b="1" i="0" u="none" strike="noStrike" baseline="0" dirty="0">
                <a:solidFill>
                  <a:srgbClr val="009A9A"/>
                </a:solidFill>
                <a:latin typeface="+mj-lt"/>
              </a:rPr>
              <a:t>Session state </a:t>
            </a:r>
            <a:r>
              <a:rPr lang="en-US" sz="1800" b="0" i="0" u="none" strike="noStrike" baseline="0" dirty="0">
                <a:solidFill>
                  <a:srgbClr val="000000"/>
                </a:solidFill>
                <a:latin typeface="+mj-lt"/>
              </a:rPr>
              <a:t>is a server-based state mechanism that lets web applications store and retrieve objects of any type for each unique user session.</a:t>
            </a:r>
          </a:p>
          <a:p>
            <a:pPr marL="114300" indent="0" algn="l">
              <a:buNone/>
            </a:pPr>
            <a:r>
              <a:rPr lang="en-US" sz="1800" b="0" i="0" u="none" strike="noStrike" baseline="0" dirty="0">
                <a:solidFill>
                  <a:srgbClr val="000000"/>
                </a:solidFill>
                <a:latin typeface="+mj-lt"/>
              </a:rPr>
              <a:t>Session state is dependent upon some type of </a:t>
            </a:r>
            <a:r>
              <a:rPr lang="en-US" sz="1800" b="1" i="0" u="none" strike="noStrike" baseline="0" dirty="0">
                <a:solidFill>
                  <a:srgbClr val="009A9A"/>
                </a:solidFill>
                <a:latin typeface="+mj-lt"/>
              </a:rPr>
              <a:t>session store</a:t>
            </a:r>
            <a:r>
              <a:rPr lang="en-US" sz="1800" b="0" i="0" u="none" strike="noStrike" baseline="0" dirty="0">
                <a:solidFill>
                  <a:srgbClr val="000000"/>
                </a:solidFill>
                <a:latin typeface="+mj-lt"/>
              </a:rPr>
              <a:t>, that is, some type of storage area for session information.</a:t>
            </a:r>
            <a:endParaRPr lang="en-CA" dirty="0">
              <a:latin typeface="+mj-lt"/>
            </a:endParaRPr>
          </a:p>
        </p:txBody>
      </p:sp>
      <p:pic>
        <p:nvPicPr>
          <p:cNvPr id="5" name="Picture 4" descr="FIGURE 15.8 Session state">
            <a:extLst>
              <a:ext uri="{FF2B5EF4-FFF2-40B4-BE49-F238E27FC236}">
                <a16:creationId xmlns:a16="http://schemas.microsoft.com/office/drawing/2014/main" id="{E6263913-6795-4AAB-954E-8199C7B6C000}"/>
              </a:ext>
            </a:extLst>
          </p:cNvPr>
          <p:cNvPicPr>
            <a:picLocks noChangeAspect="1"/>
          </p:cNvPicPr>
          <p:nvPr/>
        </p:nvPicPr>
        <p:blipFill>
          <a:blip r:embed="rId2"/>
          <a:stretch>
            <a:fillRect/>
          </a:stretch>
        </p:blipFill>
        <p:spPr>
          <a:xfrm>
            <a:off x="4532238" y="1354801"/>
            <a:ext cx="4154561" cy="2582753"/>
          </a:xfrm>
          <a:prstGeom prst="rect">
            <a:avLst/>
          </a:prstGeom>
        </p:spPr>
      </p:pic>
    </p:spTree>
    <p:extLst>
      <p:ext uri="{BB962C8B-B14F-4D97-AF65-F5344CB8AC3E}">
        <p14:creationId xmlns:p14="http://schemas.microsoft.com/office/powerpoint/2010/main" val="700046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3E409-2B45-40F5-8B83-9349B84D44BC}"/>
              </a:ext>
            </a:extLst>
          </p:cNvPr>
          <p:cNvSpPr>
            <a:spLocks noGrp="1"/>
          </p:cNvSpPr>
          <p:nvPr>
            <p:ph type="title"/>
          </p:nvPr>
        </p:nvSpPr>
        <p:spPr/>
        <p:txBody>
          <a:bodyPr/>
          <a:lstStyle/>
          <a:p>
            <a:r>
              <a:rPr lang="en-US" dirty="0"/>
              <a:t>How Does Session State Work?</a:t>
            </a:r>
            <a:endParaRPr lang="en-CA" dirty="0"/>
          </a:p>
        </p:txBody>
      </p:sp>
      <p:sp>
        <p:nvSpPr>
          <p:cNvPr id="3" name="Text Placeholder 2">
            <a:extLst>
              <a:ext uri="{FF2B5EF4-FFF2-40B4-BE49-F238E27FC236}">
                <a16:creationId xmlns:a16="http://schemas.microsoft.com/office/drawing/2014/main" id="{21D2B8F9-5ADA-49DC-BEA1-AB08CC80FFB1}"/>
              </a:ext>
            </a:extLst>
          </p:cNvPr>
          <p:cNvSpPr>
            <a:spLocks noGrp="1"/>
          </p:cNvSpPr>
          <p:nvPr>
            <p:ph type="body" idx="1"/>
          </p:nvPr>
        </p:nvSpPr>
        <p:spPr>
          <a:xfrm>
            <a:off x="457201" y="1081088"/>
            <a:ext cx="3774557" cy="3532476"/>
          </a:xfrm>
        </p:spPr>
        <p:txBody>
          <a:bodyPr/>
          <a:lstStyle/>
          <a:p>
            <a:pPr marL="114300" indent="0" algn="l">
              <a:buNone/>
            </a:pPr>
            <a:r>
              <a:rPr lang="en-US" b="0" i="0" u="none" strike="noStrike" baseline="0" dirty="0">
                <a:latin typeface="+mj-lt"/>
              </a:rPr>
              <a:t>Since HTTP is stateless, some type of user/session identification system is needed.</a:t>
            </a:r>
          </a:p>
          <a:p>
            <a:pPr marL="114300" indent="0" algn="l">
              <a:buNone/>
            </a:pPr>
            <a:r>
              <a:rPr lang="en-US" b="1" i="0" u="none" strike="noStrike" baseline="0" dirty="0">
                <a:latin typeface="+mj-lt"/>
              </a:rPr>
              <a:t>Sessions</a:t>
            </a:r>
            <a:r>
              <a:rPr lang="en-US" b="0" i="0" u="none" strike="noStrike" baseline="0" dirty="0">
                <a:latin typeface="+mj-lt"/>
              </a:rPr>
              <a:t> in PHP and Express are identified with a unique session ID.</a:t>
            </a:r>
          </a:p>
          <a:p>
            <a:pPr marL="114300" indent="0">
              <a:buNone/>
            </a:pPr>
            <a:r>
              <a:rPr lang="en-US" b="0" i="0" u="none" strike="noStrike" baseline="0" dirty="0">
                <a:latin typeface="+mj-lt"/>
              </a:rPr>
              <a:t>This session ID transmitted back and forth between the user and the server via a session cookie</a:t>
            </a:r>
            <a:endParaRPr lang="en-CA" sz="1400" dirty="0">
              <a:latin typeface="+mj-lt"/>
            </a:endParaRPr>
          </a:p>
        </p:txBody>
      </p:sp>
      <p:pic>
        <p:nvPicPr>
          <p:cNvPr id="5" name="Picture 4" descr="FIGURE 15.9 Session IDs">
            <a:extLst>
              <a:ext uri="{FF2B5EF4-FFF2-40B4-BE49-F238E27FC236}">
                <a16:creationId xmlns:a16="http://schemas.microsoft.com/office/drawing/2014/main" id="{A00CFAC9-7CE4-43E9-9BBC-6743B02223DE}"/>
              </a:ext>
            </a:extLst>
          </p:cNvPr>
          <p:cNvPicPr>
            <a:picLocks noChangeAspect="1"/>
          </p:cNvPicPr>
          <p:nvPr/>
        </p:nvPicPr>
        <p:blipFill>
          <a:blip r:embed="rId2"/>
          <a:stretch>
            <a:fillRect/>
          </a:stretch>
        </p:blipFill>
        <p:spPr>
          <a:xfrm>
            <a:off x="4486939" y="1479096"/>
            <a:ext cx="4114800" cy="2736460"/>
          </a:xfrm>
          <a:prstGeom prst="rect">
            <a:avLst/>
          </a:prstGeom>
        </p:spPr>
      </p:pic>
    </p:spTree>
    <p:extLst>
      <p:ext uri="{BB962C8B-B14F-4D97-AF65-F5344CB8AC3E}">
        <p14:creationId xmlns:p14="http://schemas.microsoft.com/office/powerpoint/2010/main" val="2269286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406BA-D9B0-4BE1-9160-7D1CDAA54094}"/>
              </a:ext>
            </a:extLst>
          </p:cNvPr>
          <p:cNvSpPr>
            <a:spLocks noGrp="1"/>
          </p:cNvSpPr>
          <p:nvPr>
            <p:ph type="title"/>
          </p:nvPr>
        </p:nvSpPr>
        <p:spPr/>
        <p:txBody>
          <a:bodyPr/>
          <a:lstStyle/>
          <a:p>
            <a:r>
              <a:rPr lang="en-CA" dirty="0"/>
              <a:t>Session Storage and Configuration</a:t>
            </a:r>
          </a:p>
        </p:txBody>
      </p:sp>
      <p:sp>
        <p:nvSpPr>
          <p:cNvPr id="3" name="Text Placeholder 2">
            <a:extLst>
              <a:ext uri="{FF2B5EF4-FFF2-40B4-BE49-F238E27FC236}">
                <a16:creationId xmlns:a16="http://schemas.microsoft.com/office/drawing/2014/main" id="{6095FDDE-5E30-4022-A759-A16D1C07343E}"/>
              </a:ext>
            </a:extLst>
          </p:cNvPr>
          <p:cNvSpPr>
            <a:spLocks noGrp="1"/>
          </p:cNvSpPr>
          <p:nvPr>
            <p:ph type="body" idx="1"/>
          </p:nvPr>
        </p:nvSpPr>
        <p:spPr/>
        <p:txBody>
          <a:bodyPr/>
          <a:lstStyle/>
          <a:p>
            <a:pPr marL="114300" indent="0" algn="l">
              <a:buNone/>
            </a:pPr>
            <a:r>
              <a:rPr lang="en-US" sz="1800" b="0" i="0" u="none" strike="noStrike" baseline="0" dirty="0">
                <a:latin typeface="+mj-lt"/>
              </a:rPr>
              <a:t>In the example shown in Figure 15.8, each user’s session information is kept in serialized files</a:t>
            </a:r>
          </a:p>
          <a:p>
            <a:pPr marL="114300" indent="0" algn="l">
              <a:buNone/>
            </a:pPr>
            <a:r>
              <a:rPr lang="en-US" sz="1800" b="0" i="0" u="none" strike="noStrike" baseline="0" dirty="0">
                <a:latin typeface="+mj-lt"/>
              </a:rPr>
              <a:t>The decision to save sessions to files rather than in memory addresses the issue of memory usage that can occur on shared hosts as well as persistence </a:t>
            </a:r>
            <a:r>
              <a:rPr lang="en-CA" sz="1800" b="0" i="0" u="none" strike="noStrike" baseline="0" dirty="0">
                <a:latin typeface="+mj-lt"/>
              </a:rPr>
              <a:t>between restarts.</a:t>
            </a:r>
          </a:p>
          <a:p>
            <a:pPr marL="114300" indent="0" algn="l">
              <a:buNone/>
            </a:pPr>
            <a:r>
              <a:rPr lang="en-US" sz="1800" b="0" i="0" u="none" strike="noStrike" baseline="0" dirty="0">
                <a:latin typeface="+mj-lt"/>
              </a:rPr>
              <a:t>One downside to storing the sessions in files is a degradation in performance compared to memory storage.</a:t>
            </a:r>
            <a:endParaRPr lang="en-CA" dirty="0">
              <a:latin typeface="+mj-lt"/>
            </a:endParaRPr>
          </a:p>
        </p:txBody>
      </p:sp>
    </p:spTree>
    <p:extLst>
      <p:ext uri="{BB962C8B-B14F-4D97-AF65-F5344CB8AC3E}">
        <p14:creationId xmlns:p14="http://schemas.microsoft.com/office/powerpoint/2010/main" val="2746703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9A086-3156-4F15-98FC-C79D534EAD54}"/>
              </a:ext>
            </a:extLst>
          </p:cNvPr>
          <p:cNvSpPr>
            <a:spLocks noGrp="1"/>
          </p:cNvSpPr>
          <p:nvPr>
            <p:ph type="title"/>
          </p:nvPr>
        </p:nvSpPr>
        <p:spPr/>
        <p:txBody>
          <a:bodyPr/>
          <a:lstStyle/>
          <a:p>
            <a:r>
              <a:rPr lang="en-CA" dirty="0"/>
              <a:t>Session State in PHP</a:t>
            </a:r>
          </a:p>
        </p:txBody>
      </p:sp>
      <p:sp>
        <p:nvSpPr>
          <p:cNvPr id="3" name="Text Placeholder 2">
            <a:extLst>
              <a:ext uri="{FF2B5EF4-FFF2-40B4-BE49-F238E27FC236}">
                <a16:creationId xmlns:a16="http://schemas.microsoft.com/office/drawing/2014/main" id="{9A83301D-18BF-44C6-ACE2-981F7095BF30}"/>
              </a:ext>
            </a:extLst>
          </p:cNvPr>
          <p:cNvSpPr>
            <a:spLocks noGrp="1"/>
          </p:cNvSpPr>
          <p:nvPr>
            <p:ph type="body" idx="1"/>
          </p:nvPr>
        </p:nvSpPr>
        <p:spPr>
          <a:xfrm>
            <a:off x="457201" y="1081088"/>
            <a:ext cx="3689498" cy="3532476"/>
          </a:xfrm>
        </p:spPr>
        <p:txBody>
          <a:bodyPr/>
          <a:lstStyle/>
          <a:p>
            <a:pPr marL="114300" indent="0" algn="l">
              <a:buNone/>
            </a:pPr>
            <a:r>
              <a:rPr lang="en-CA" dirty="0">
                <a:latin typeface="+mj-lt"/>
              </a:rPr>
              <a:t>Session in PHP </a:t>
            </a:r>
            <a:r>
              <a:rPr lang="en-US" b="0" i="0" u="none" strike="noStrike" baseline="0" dirty="0">
                <a:latin typeface="+mj-lt"/>
              </a:rPr>
              <a:t>can be accessed via the </a:t>
            </a:r>
            <a:r>
              <a:rPr lang="en-CA" b="0" i="0" u="none" strike="noStrike" baseline="0" dirty="0">
                <a:latin typeface="+mj-lt"/>
              </a:rPr>
              <a:t>$_</a:t>
            </a:r>
            <a:r>
              <a:rPr lang="en-US" b="0" i="0" u="none" strike="noStrike" baseline="0" dirty="0">
                <a:latin typeface="+mj-lt"/>
              </a:rPr>
              <a:t>SESSION variable, but unlike the other </a:t>
            </a:r>
            <a:r>
              <a:rPr lang="en-US" b="0" i="0" u="none" strike="noStrike" baseline="0" dirty="0" err="1">
                <a:latin typeface="+mj-lt"/>
              </a:rPr>
              <a:t>superglobals</a:t>
            </a:r>
            <a:r>
              <a:rPr lang="en-US" b="0" i="0" u="none" strike="noStrike" baseline="0" dirty="0">
                <a:latin typeface="+mj-lt"/>
              </a:rPr>
              <a:t>, you have to take additional steps first. </a:t>
            </a:r>
          </a:p>
          <a:p>
            <a:pPr marL="114300" indent="0" algn="l">
              <a:buNone/>
            </a:pPr>
            <a:r>
              <a:rPr lang="en-US" dirty="0">
                <a:latin typeface="+mj-lt"/>
              </a:rPr>
              <a:t>Y</a:t>
            </a:r>
            <a:r>
              <a:rPr lang="en-US" b="0" i="0" u="none" strike="noStrike" baseline="0" dirty="0">
                <a:latin typeface="+mj-lt"/>
              </a:rPr>
              <a:t>ou must call the </a:t>
            </a:r>
            <a:r>
              <a:rPr lang="en-US" b="1" i="0" u="none" strike="noStrike" baseline="0" dirty="0" err="1">
                <a:latin typeface="+mj-lt"/>
              </a:rPr>
              <a:t>session_start</a:t>
            </a:r>
            <a:r>
              <a:rPr lang="en-US" b="1" i="0" u="none" strike="noStrike" baseline="0" dirty="0">
                <a:latin typeface="+mj-lt"/>
              </a:rPr>
              <a:t>() </a:t>
            </a:r>
            <a:r>
              <a:rPr lang="en-US" b="0" i="0" u="none" strike="noStrike" baseline="0" dirty="0">
                <a:latin typeface="+mj-lt"/>
              </a:rPr>
              <a:t>function at the </a:t>
            </a:r>
            <a:r>
              <a:rPr lang="en-CA" b="0" i="0" u="none" strike="noStrike" baseline="0" dirty="0">
                <a:latin typeface="+mj-lt"/>
              </a:rPr>
              <a:t>beginning of the script</a:t>
            </a:r>
          </a:p>
          <a:p>
            <a:pPr marL="114300" indent="0" algn="l">
              <a:buNone/>
            </a:pPr>
            <a:r>
              <a:rPr lang="en-US" b="0" i="0" u="none" strike="noStrike" baseline="0" dirty="0">
                <a:latin typeface="+mj-lt"/>
              </a:rPr>
              <a:t>If the session object does not yet exist one might generate an error, redirect to another page, or create the required object</a:t>
            </a:r>
            <a:endParaRPr lang="en-CA" dirty="0">
              <a:latin typeface="+mj-lt"/>
            </a:endParaRPr>
          </a:p>
        </p:txBody>
      </p:sp>
      <p:sp>
        <p:nvSpPr>
          <p:cNvPr id="4" name="TextBox 3">
            <a:extLst>
              <a:ext uri="{FF2B5EF4-FFF2-40B4-BE49-F238E27FC236}">
                <a16:creationId xmlns:a16="http://schemas.microsoft.com/office/drawing/2014/main" id="{1D198866-3C5B-4F65-B369-A3ABC86068CE}"/>
              </a:ext>
            </a:extLst>
          </p:cNvPr>
          <p:cNvSpPr txBox="1"/>
          <p:nvPr/>
        </p:nvSpPr>
        <p:spPr>
          <a:xfrm>
            <a:off x="4444408" y="1389432"/>
            <a:ext cx="4242391" cy="2034252"/>
          </a:xfrm>
          <a:prstGeom prst="rect">
            <a:avLst/>
          </a:prstGeom>
          <a:solidFill>
            <a:srgbClr val="E6F0F5"/>
          </a:solidFill>
        </p:spPr>
        <p:txBody>
          <a:bodyPr wrap="square" numCol="1" rtlCol="0">
            <a:noAutofit/>
          </a:bodyPr>
          <a:lstStyle/>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&lt;?php</a:t>
            </a:r>
          </a:p>
          <a:p>
            <a:pPr algn="l" defTabSz="180000"/>
            <a:r>
              <a:rPr lang="en-US" b="0" i="0" u="none" strike="noStrike" baseline="0" dirty="0" err="1">
                <a:solidFill>
                  <a:srgbClr val="000000"/>
                </a:solidFill>
                <a:latin typeface="Calibri" panose="020F0502020204030204" pitchFamily="34" charset="0"/>
                <a:cs typeface="Calibri" panose="020F0502020204030204" pitchFamily="34" charset="0"/>
              </a:rPr>
              <a:t>include_once</a:t>
            </a:r>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ShoppingCart.class.php</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1" i="0" u="none" strike="noStrike" baseline="0" dirty="0" err="1">
                <a:solidFill>
                  <a:schemeClr val="tx1"/>
                </a:solidFill>
                <a:latin typeface="Calibri" panose="020F0502020204030204" pitchFamily="34" charset="0"/>
                <a:cs typeface="Calibri" panose="020F0502020204030204" pitchFamily="34" charset="0"/>
              </a:rPr>
              <a:t>session_start</a:t>
            </a:r>
            <a:r>
              <a:rPr lang="en-CA" b="1"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check for existence of session object before accessing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if ( !</a:t>
            </a:r>
            <a:r>
              <a:rPr lang="en-CA" b="0" i="0" u="none" strike="noStrike" baseline="0" dirty="0" err="1">
                <a:solidFill>
                  <a:srgbClr val="000000"/>
                </a:solidFill>
                <a:latin typeface="Calibri" panose="020F0502020204030204" pitchFamily="34" charset="0"/>
                <a:cs typeface="Calibri" panose="020F0502020204030204" pitchFamily="34" charset="0"/>
              </a:rPr>
              <a:t>isset</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a:solidFill>
                  <a:srgbClr val="9A0000"/>
                </a:solidFill>
                <a:latin typeface="Calibri" panose="020F0502020204030204" pitchFamily="34" charset="0"/>
                <a:cs typeface="Calibri" panose="020F0502020204030204" pitchFamily="34" charset="0"/>
              </a:rPr>
              <a:t>$_SESSION["Cart"]</a:t>
            </a:r>
            <a:r>
              <a:rPr lang="en-CA" b="0" i="0" u="none" strike="noStrike" baseline="0" dirty="0">
                <a:solidFill>
                  <a:srgbClr val="000000"/>
                </a:solidFill>
                <a:latin typeface="Calibri" panose="020F0502020204030204" pitchFamily="34" charset="0"/>
                <a:cs typeface="Calibri" panose="020F0502020204030204" pitchFamily="34" charset="0"/>
              </a:rPr>
              <a:t>) ) {</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$_SESSION["Cart"] </a:t>
            </a:r>
            <a:r>
              <a:rPr lang="en-CA" b="0" i="0" u="none" strike="noStrike" baseline="0" dirty="0">
                <a:solidFill>
                  <a:srgbClr val="000000"/>
                </a:solidFill>
                <a:latin typeface="Calibri" panose="020F0502020204030204" pitchFamily="34" charset="0"/>
                <a:cs typeface="Calibri" panose="020F0502020204030204" pitchFamily="34" charset="0"/>
              </a:rPr>
              <a:t>= new </a:t>
            </a:r>
            <a:r>
              <a:rPr lang="en-CA" b="0" i="0" u="none" strike="noStrike" baseline="0" dirty="0" err="1">
                <a:solidFill>
                  <a:srgbClr val="000000"/>
                </a:solidFill>
                <a:latin typeface="Calibri" panose="020F0502020204030204" pitchFamily="34" charset="0"/>
                <a:cs typeface="Calibri" panose="020F0502020204030204" pitchFamily="34" charset="0"/>
              </a:rPr>
              <a:t>ShoppingCart</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$cart = </a:t>
            </a:r>
            <a:r>
              <a:rPr lang="en-CA" b="0" i="0" u="none" strike="noStrike" baseline="0" dirty="0">
                <a:solidFill>
                  <a:srgbClr val="9A0000"/>
                </a:solidFill>
                <a:latin typeface="Calibri" panose="020F0502020204030204" pitchFamily="34" charset="0"/>
                <a:cs typeface="Calibri" panose="020F0502020204030204" pitchFamily="34" charset="0"/>
              </a:rPr>
              <a:t>$_SESSION["Cart"]</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?&gt;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6764B1F-F0C9-4013-98C5-90788C9124B7}"/>
              </a:ext>
            </a:extLst>
          </p:cNvPr>
          <p:cNvSpPr txBox="1"/>
          <p:nvPr/>
        </p:nvSpPr>
        <p:spPr>
          <a:xfrm>
            <a:off x="4444407" y="3423684"/>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15.8 </a:t>
            </a:r>
            <a:r>
              <a:rPr lang="en-US" sz="1200" b="0" i="0" u="none" strike="noStrike" baseline="0" dirty="0">
                <a:solidFill>
                  <a:srgbClr val="000000"/>
                </a:solidFill>
                <a:latin typeface="+mj-lt"/>
              </a:rPr>
              <a:t>Checking session existence</a:t>
            </a:r>
            <a:endParaRPr lang="en-CA" sz="1200" dirty="0">
              <a:latin typeface="+mj-lt"/>
            </a:endParaRPr>
          </a:p>
        </p:txBody>
      </p:sp>
    </p:spTree>
    <p:extLst>
      <p:ext uri="{BB962C8B-B14F-4D97-AF65-F5344CB8AC3E}">
        <p14:creationId xmlns:p14="http://schemas.microsoft.com/office/powerpoint/2010/main" val="155576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33631-82E2-44B5-90FC-F244A9862E68}"/>
              </a:ext>
            </a:extLst>
          </p:cNvPr>
          <p:cNvSpPr>
            <a:spLocks noGrp="1"/>
          </p:cNvSpPr>
          <p:nvPr>
            <p:ph type="title"/>
          </p:nvPr>
        </p:nvSpPr>
        <p:spPr/>
        <p:txBody>
          <a:bodyPr/>
          <a:lstStyle/>
          <a:p>
            <a:r>
              <a:rPr lang="en-CA" dirty="0"/>
              <a:t>Session State in Node</a:t>
            </a:r>
          </a:p>
        </p:txBody>
      </p:sp>
      <p:sp>
        <p:nvSpPr>
          <p:cNvPr id="3" name="Text Placeholder 2">
            <a:extLst>
              <a:ext uri="{FF2B5EF4-FFF2-40B4-BE49-F238E27FC236}">
                <a16:creationId xmlns:a16="http://schemas.microsoft.com/office/drawing/2014/main" id="{D658991B-2359-425D-97A0-C48D69BA33F1}"/>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latin typeface="+mj-lt"/>
              </a:rPr>
              <a:t>There are two commonly used session packages for Express: </a:t>
            </a:r>
            <a:r>
              <a:rPr lang="en-CA" sz="1800" b="0" i="0" u="none" strike="noStrike" baseline="0" dirty="0">
                <a:latin typeface="+mj-lt"/>
              </a:rPr>
              <a:t>express-session and cookie-session.</a:t>
            </a:r>
          </a:p>
          <a:p>
            <a:pPr marL="114300" indent="0" algn="l">
              <a:buNone/>
            </a:pPr>
            <a:r>
              <a:rPr lang="en-CA" sz="1800" b="0" i="0" u="none" strike="noStrike" baseline="0" dirty="0">
                <a:latin typeface="+mj-lt"/>
              </a:rPr>
              <a:t>The express-session package supports different session stores, </a:t>
            </a:r>
            <a:r>
              <a:rPr lang="en-US" sz="1800" b="0" i="0" u="none" strike="noStrike" baseline="0" dirty="0">
                <a:latin typeface="+mj-lt"/>
              </a:rPr>
              <a:t>whether they be memory, files, external caches, or databases.</a:t>
            </a:r>
          </a:p>
          <a:p>
            <a:pPr marL="114300" indent="0" algn="l">
              <a:buNone/>
            </a:pPr>
            <a:r>
              <a:rPr lang="en-US" sz="1800" b="0" i="0" u="none" strike="noStrike" baseline="0" dirty="0">
                <a:latin typeface="+mj-lt"/>
              </a:rPr>
              <a:t>Listing 15.9 demonstrates how the express-session package could implement a </a:t>
            </a:r>
            <a:r>
              <a:rPr lang="en-CA" sz="1800" b="0" i="0" u="none" strike="noStrike" baseline="0" dirty="0">
                <a:latin typeface="+mj-lt"/>
              </a:rPr>
              <a:t>simple favorites list.</a:t>
            </a:r>
            <a:endParaRPr lang="en-CA" dirty="0">
              <a:latin typeface="+mj-lt"/>
            </a:endParaRPr>
          </a:p>
        </p:txBody>
      </p:sp>
      <p:sp>
        <p:nvSpPr>
          <p:cNvPr id="4" name="TextBox 3">
            <a:extLst>
              <a:ext uri="{FF2B5EF4-FFF2-40B4-BE49-F238E27FC236}">
                <a16:creationId xmlns:a16="http://schemas.microsoft.com/office/drawing/2014/main" id="{7EDAA8B6-E426-41EB-A9EC-347445F7F3FF}"/>
              </a:ext>
            </a:extLst>
          </p:cNvPr>
          <p:cNvSpPr txBox="1"/>
          <p:nvPr/>
        </p:nvSpPr>
        <p:spPr>
          <a:xfrm>
            <a:off x="4444408" y="984487"/>
            <a:ext cx="4242391" cy="3532476"/>
          </a:xfrm>
          <a:prstGeom prst="rect">
            <a:avLst/>
          </a:prstGeom>
          <a:solidFill>
            <a:srgbClr val="E6F0F5"/>
          </a:solidFill>
        </p:spPr>
        <p:txBody>
          <a:bodyPr wrap="square" numCol="1" rtlCol="0">
            <a:noAutofit/>
          </a:bodyPr>
          <a:lstStyle/>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const session = require('express-session');</a:t>
            </a:r>
          </a:p>
          <a:p>
            <a:pPr algn="l" defTabSz="180000"/>
            <a:r>
              <a:rPr lang="en-CA" sz="1200" b="0" i="1" u="none" strike="noStrike" baseline="0" dirty="0">
                <a:solidFill>
                  <a:srgbClr val="009A9A"/>
                </a:solidFill>
                <a:latin typeface="Calibri" panose="020F0502020204030204" pitchFamily="34" charset="0"/>
                <a:cs typeface="Calibri" panose="020F0502020204030204" pitchFamily="34" charset="0"/>
              </a:rPr>
              <a:t>// configure session middleware</a:t>
            </a: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app.use</a:t>
            </a:r>
            <a:r>
              <a:rPr lang="en-CA" sz="1200" b="0" i="0" u="none" strike="noStrike" baseline="0" dirty="0">
                <a:solidFill>
                  <a:srgbClr val="000000"/>
                </a:solidFill>
                <a:latin typeface="Calibri" panose="020F0502020204030204" pitchFamily="34" charset="0"/>
                <a:cs typeface="Calibri" panose="020F0502020204030204" pitchFamily="34" charset="0"/>
              </a:rPr>
              <a:t>(session({</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secret: </a:t>
            </a:r>
            <a:r>
              <a:rPr lang="en-CA" sz="1200" b="0" i="0" u="none" strike="noStrike" baseline="0" dirty="0" err="1">
                <a:solidFill>
                  <a:srgbClr val="000000"/>
                </a:solidFill>
                <a:latin typeface="Calibri" panose="020F0502020204030204" pitchFamily="34" charset="0"/>
                <a:cs typeface="Calibri" panose="020F0502020204030204" pitchFamily="34" charset="0"/>
              </a:rPr>
              <a:t>process.env.SESSION_SECRET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saveUninitialized</a:t>
            </a:r>
            <a:r>
              <a:rPr lang="en-CA" sz="1200" b="0" i="0" u="none" strike="noStrike" baseline="0" dirty="0">
                <a:solidFill>
                  <a:srgbClr val="000000"/>
                </a:solidFill>
                <a:latin typeface="Calibri" panose="020F0502020204030204" pitchFamily="34" charset="0"/>
                <a:cs typeface="Calibri" panose="020F0502020204030204" pitchFamily="34" charset="0"/>
              </a:rPr>
              <a:t>: true,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resave: true,</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cookie: { secure: true, </a:t>
            </a:r>
            <a:r>
              <a:rPr lang="en-US" sz="1200" b="0" i="0" u="none" strike="noStrike" baseline="0" dirty="0" err="1">
                <a:solidFill>
                  <a:srgbClr val="000000"/>
                </a:solidFill>
                <a:latin typeface="Calibri" panose="020F0502020204030204" pitchFamily="34" charset="0"/>
                <a:cs typeface="Calibri" panose="020F0502020204030204" pitchFamily="34" charset="0"/>
              </a:rPr>
              <a:t>htttpOnly</a:t>
            </a:r>
            <a:r>
              <a:rPr lang="en-US" sz="1200" b="0" i="0" u="none" strike="noStrike" baseline="0" dirty="0">
                <a:solidFill>
                  <a:srgbClr val="000000"/>
                </a:solidFill>
                <a:latin typeface="Calibri" panose="020F0502020204030204" pitchFamily="34" charset="0"/>
                <a:cs typeface="Calibri" panose="020F0502020204030204" pitchFamily="34" charset="0"/>
              </a:rPr>
              <a:t>: true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app.get</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addToFavorites</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prodid</a:t>
            </a:r>
            <a:r>
              <a:rPr lang="en-CA" sz="1200" b="0" i="0" u="none" strike="noStrike" baseline="0" dirty="0">
                <a:solidFill>
                  <a:srgbClr val="000000"/>
                </a:solidFill>
                <a:latin typeface="Calibri" panose="020F0502020204030204" pitchFamily="34" charset="0"/>
                <a:cs typeface="Calibri" panose="020F0502020204030204" pitchFamily="34" charset="0"/>
              </a:rPr>
              <a:t>', function(req, resp)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if (</a:t>
            </a:r>
            <a:r>
              <a:rPr lang="en-CA" sz="1200" b="0" i="0" u="none" strike="noStrike" baseline="0" dirty="0" err="1">
                <a:solidFill>
                  <a:srgbClr val="000000"/>
                </a:solidFill>
                <a:latin typeface="Calibri" panose="020F0502020204030204" pitchFamily="34" charset="0"/>
                <a:cs typeface="Calibri" panose="020F0502020204030204" pitchFamily="34" charset="0"/>
              </a:rPr>
              <a:t>req.session.cart</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fr-FR" sz="1200" b="0" i="0" u="none" strike="noStrike" baseline="0" dirty="0">
                <a:solidFill>
                  <a:srgbClr val="000000"/>
                </a:solidFill>
                <a:latin typeface="Calibri" panose="020F0502020204030204" pitchFamily="34" charset="0"/>
                <a:cs typeface="Calibri" panose="020F0502020204030204" pitchFamily="34" charset="0"/>
              </a:rPr>
              <a:t>		const favorites = req.session.favorites;</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favorites.push</a:t>
            </a:r>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req.params.prodid</a:t>
            </a:r>
            <a:r>
              <a:rPr lang="en-US"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 else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req.session.favorites</a:t>
            </a:r>
            <a:r>
              <a:rPr lang="en-CA" sz="1200" b="0" i="0" u="none" strike="noStrike" baseline="0" dirty="0">
                <a:solidFill>
                  <a:srgbClr val="000000"/>
                </a:solidFill>
                <a:latin typeface="Calibri" panose="020F0502020204030204" pitchFamily="34" charset="0"/>
                <a:cs typeface="Calibri" panose="020F0502020204030204" pitchFamily="34" charset="0"/>
              </a:rPr>
              <a:t> = [ </a:t>
            </a:r>
            <a:r>
              <a:rPr lang="en-CA" sz="1200" b="0" i="0" u="none" strike="noStrike" baseline="0" dirty="0" err="1">
                <a:solidFill>
                  <a:srgbClr val="000000"/>
                </a:solidFill>
                <a:latin typeface="Calibri" panose="020F0502020204030204" pitchFamily="34" charset="0"/>
                <a:cs typeface="Calibri" panose="020F0502020204030204" pitchFamily="34" charset="0"/>
              </a:rPr>
              <a:t>req.params.prodid</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200" b="0" i="0" u="none" strike="noStrike" baseline="0" dirty="0">
                <a:solidFill>
                  <a:srgbClr val="009A9A"/>
                </a:solidFill>
                <a:latin typeface="Calibri" panose="020F0502020204030204" pitchFamily="34" charset="0"/>
                <a:cs typeface="Calibri" panose="020F0502020204030204" pitchFamily="34" charset="0"/>
              </a:rPr>
              <a:t>	// </a:t>
            </a:r>
            <a:r>
              <a:rPr lang="en-US" sz="1200" b="0" i="1" u="none" strike="noStrike" baseline="0" dirty="0">
                <a:solidFill>
                  <a:srgbClr val="009A9A"/>
                </a:solidFill>
                <a:latin typeface="Calibri" panose="020F0502020204030204" pitchFamily="34" charset="0"/>
                <a:cs typeface="Calibri" panose="020F0502020204030204" pitchFamily="34" charset="0"/>
              </a:rPr>
              <a:t>send message or do something else</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EA3545F-579D-4702-9DB3-3D533BA78CFD}"/>
              </a:ext>
            </a:extLst>
          </p:cNvPr>
          <p:cNvSpPr txBox="1"/>
          <p:nvPr/>
        </p:nvSpPr>
        <p:spPr>
          <a:xfrm>
            <a:off x="4444407" y="4475064"/>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15.9 </a:t>
            </a:r>
            <a:r>
              <a:rPr lang="en-US" sz="1200" b="0" i="0" u="none" strike="noStrike" baseline="0" dirty="0">
                <a:solidFill>
                  <a:srgbClr val="000000"/>
                </a:solidFill>
                <a:latin typeface="+mj-lt"/>
              </a:rPr>
              <a:t>Using express-session</a:t>
            </a:r>
            <a:endParaRPr lang="en-CA" sz="1200" dirty="0">
              <a:latin typeface="+mj-lt"/>
            </a:endParaRPr>
          </a:p>
        </p:txBody>
      </p:sp>
    </p:spTree>
    <p:extLst>
      <p:ext uri="{BB962C8B-B14F-4D97-AF65-F5344CB8AC3E}">
        <p14:creationId xmlns:p14="http://schemas.microsoft.com/office/powerpoint/2010/main" val="2447936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495D3-9C5B-462A-9367-B7D53E2C99A8}"/>
              </a:ext>
            </a:extLst>
          </p:cNvPr>
          <p:cNvSpPr>
            <a:spLocks noGrp="1"/>
          </p:cNvSpPr>
          <p:nvPr>
            <p:ph type="title"/>
          </p:nvPr>
        </p:nvSpPr>
        <p:spPr/>
        <p:txBody>
          <a:bodyPr/>
          <a:lstStyle/>
          <a:p>
            <a:r>
              <a:rPr lang="en-CA" dirty="0"/>
              <a:t>Express-store mechanisms</a:t>
            </a:r>
          </a:p>
        </p:txBody>
      </p:sp>
      <p:sp>
        <p:nvSpPr>
          <p:cNvPr id="3" name="Text Placeholder 2">
            <a:extLst>
              <a:ext uri="{FF2B5EF4-FFF2-40B4-BE49-F238E27FC236}">
                <a16:creationId xmlns:a16="http://schemas.microsoft.com/office/drawing/2014/main" id="{09C6E792-202D-4CA3-8A77-11FFED5B6754}"/>
              </a:ext>
            </a:extLst>
          </p:cNvPr>
          <p:cNvSpPr>
            <a:spLocks noGrp="1"/>
          </p:cNvSpPr>
          <p:nvPr>
            <p:ph type="body" idx="1"/>
          </p:nvPr>
        </p:nvSpPr>
        <p:spPr/>
        <p:txBody>
          <a:bodyPr/>
          <a:lstStyle/>
          <a:p>
            <a:pPr marL="114300" indent="0" algn="l">
              <a:buNone/>
            </a:pPr>
            <a:r>
              <a:rPr lang="en-US" sz="1800" b="0" i="0" u="none" strike="noStrike" baseline="0" dirty="0">
                <a:latin typeface="+mj-lt"/>
              </a:rPr>
              <a:t>The default express-session store mechanism is server memory, which isn't suitable for production environments. </a:t>
            </a:r>
            <a:r>
              <a:rPr lang="en-CA" sz="1800" b="0" i="0" u="none" strike="noStrike" baseline="0" dirty="0">
                <a:latin typeface="+mj-lt"/>
              </a:rPr>
              <a:t>There are dozens of </a:t>
            </a:r>
            <a:r>
              <a:rPr lang="en-US" sz="1800" b="0" i="0" u="none" strike="noStrike" baseline="0" dirty="0">
                <a:latin typeface="+mj-lt"/>
              </a:rPr>
              <a:t>compatible session store packages that allow you to use a wide range of databases and cloud services for your session store. For instance, to configure MongoDB along with Mongoose, you can simply modify your session configuration as follows:</a:t>
            </a:r>
          </a:p>
          <a:p>
            <a:pPr marL="571500" lvl="1" indent="0">
              <a:buNone/>
            </a:pPr>
            <a:r>
              <a:rPr lang="en-CA" sz="1400" b="0" i="0" u="none" strike="noStrike" baseline="0" dirty="0">
                <a:latin typeface="Calibri" panose="020F0502020204030204" pitchFamily="34" charset="0"/>
                <a:cs typeface="Calibri" panose="020F0502020204030204" pitchFamily="34" charset="0"/>
              </a:rPr>
              <a:t>const mongoose = require('mongoose');</a:t>
            </a:r>
          </a:p>
          <a:p>
            <a:pPr marL="571500" lvl="1" indent="0">
              <a:buNone/>
            </a:pPr>
            <a:r>
              <a:rPr lang="en-CA" sz="1400" b="0" i="0" u="none" strike="noStrike" baseline="0" dirty="0" err="1">
                <a:latin typeface="Calibri" panose="020F0502020204030204" pitchFamily="34" charset="0"/>
                <a:cs typeface="Calibri" panose="020F0502020204030204" pitchFamily="34" charset="0"/>
              </a:rPr>
              <a:t>mongoose.connect</a:t>
            </a:r>
            <a:r>
              <a:rPr lang="en-CA" sz="1400" b="0" i="0" u="none" strike="noStrike" baseline="0" dirty="0">
                <a:latin typeface="Calibri" panose="020F0502020204030204" pitchFamily="34" charset="0"/>
                <a:cs typeface="Calibri" panose="020F0502020204030204" pitchFamily="34" charset="0"/>
              </a:rPr>
              <a:t>(</a:t>
            </a:r>
            <a:r>
              <a:rPr lang="en-CA" sz="1400" b="0" i="0" u="none" strike="noStrike" baseline="0" dirty="0" err="1">
                <a:latin typeface="Calibri" panose="020F0502020204030204" pitchFamily="34" charset="0"/>
                <a:cs typeface="Calibri" panose="020F0502020204030204" pitchFamily="34" charset="0"/>
              </a:rPr>
              <a:t>connectionOptions</a:t>
            </a:r>
            <a:r>
              <a:rPr lang="en-CA" sz="1400" b="0" i="0" u="none" strike="noStrike" baseline="0" dirty="0">
                <a:latin typeface="Calibri" panose="020F0502020204030204" pitchFamily="34" charset="0"/>
                <a:cs typeface="Calibri" panose="020F0502020204030204" pitchFamily="34" charset="0"/>
              </a:rPr>
              <a:t>);</a:t>
            </a:r>
          </a:p>
          <a:p>
            <a:pPr marL="571500" lvl="1" indent="0">
              <a:buNone/>
            </a:pPr>
            <a:r>
              <a:rPr lang="en-US" sz="1400" b="0" i="0" u="none" strike="noStrike" baseline="0" dirty="0">
                <a:latin typeface="Calibri" panose="020F0502020204030204" pitchFamily="34" charset="0"/>
                <a:cs typeface="Calibri" panose="020F0502020204030204" pitchFamily="34" charset="0"/>
              </a:rPr>
              <a:t>const </a:t>
            </a:r>
            <a:r>
              <a:rPr lang="en-US" sz="1400" b="0" i="0" u="none" strike="noStrike" baseline="0" dirty="0" err="1">
                <a:latin typeface="Calibri" panose="020F0502020204030204" pitchFamily="34" charset="0"/>
                <a:cs typeface="Calibri" panose="020F0502020204030204" pitchFamily="34" charset="0"/>
              </a:rPr>
              <a:t>MongoStore</a:t>
            </a:r>
            <a:r>
              <a:rPr lang="en-US" sz="1400" b="0" i="0" u="none" strike="noStrike" baseline="0" dirty="0">
                <a:latin typeface="Calibri" panose="020F0502020204030204" pitchFamily="34" charset="0"/>
                <a:cs typeface="Calibri" panose="020F0502020204030204" pitchFamily="34" charset="0"/>
              </a:rPr>
              <a:t> = require('connect-mongo')(session);</a:t>
            </a:r>
          </a:p>
          <a:p>
            <a:pPr marL="571500" lvl="1" indent="0">
              <a:buNone/>
            </a:pPr>
            <a:r>
              <a:rPr lang="en-CA" sz="1400" b="0" i="0" u="none" strike="noStrike" baseline="0" dirty="0" err="1">
                <a:latin typeface="Calibri" panose="020F0502020204030204" pitchFamily="34" charset="0"/>
                <a:cs typeface="Calibri" panose="020F0502020204030204" pitchFamily="34" charset="0"/>
              </a:rPr>
              <a:t>app.use</a:t>
            </a:r>
            <a:r>
              <a:rPr lang="en-CA" sz="1400" b="0" i="0" u="none" strike="noStrike" baseline="0" dirty="0">
                <a:latin typeface="Calibri" panose="020F0502020204030204" pitchFamily="34" charset="0"/>
                <a:cs typeface="Calibri" panose="020F0502020204030204" pitchFamily="34" charset="0"/>
              </a:rPr>
              <a:t>(session({</a:t>
            </a:r>
          </a:p>
          <a:p>
            <a:pPr marL="571500" lvl="1" indent="0">
              <a:buNone/>
            </a:pPr>
            <a:r>
              <a:rPr lang="en-CA" sz="1400" b="0" i="0" u="none" strike="noStrike" baseline="0" dirty="0">
                <a:latin typeface="Calibri" panose="020F0502020204030204" pitchFamily="34" charset="0"/>
                <a:cs typeface="Calibri" panose="020F0502020204030204" pitchFamily="34" charset="0"/>
              </a:rPr>
              <a:t>	...</a:t>
            </a:r>
          </a:p>
          <a:p>
            <a:pPr marL="571500" lvl="1" indent="0">
              <a:buNone/>
            </a:pPr>
            <a:r>
              <a:rPr lang="en-US" sz="1400" b="0" i="0" u="none" strike="noStrike" baseline="0" dirty="0">
                <a:latin typeface="Calibri" panose="020F0502020204030204" pitchFamily="34" charset="0"/>
                <a:cs typeface="Calibri" panose="020F0502020204030204" pitchFamily="34" charset="0"/>
              </a:rPr>
              <a:t>	store: new </a:t>
            </a:r>
            <a:r>
              <a:rPr lang="en-US" sz="1400" b="0" i="0" u="none" strike="noStrike" baseline="0" dirty="0" err="1">
                <a:latin typeface="Calibri" panose="020F0502020204030204" pitchFamily="34" charset="0"/>
                <a:cs typeface="Calibri" panose="020F0502020204030204" pitchFamily="34" charset="0"/>
              </a:rPr>
              <a:t>MongoStore</a:t>
            </a:r>
            <a:r>
              <a:rPr lang="en-US" sz="1400" b="0" i="0" u="none" strike="noStrike" baseline="0" dirty="0">
                <a:latin typeface="Calibri" panose="020F0502020204030204" pitchFamily="34" charset="0"/>
                <a:cs typeface="Calibri" panose="020F0502020204030204" pitchFamily="34" charset="0"/>
              </a:rPr>
              <a:t>({ </a:t>
            </a:r>
            <a:r>
              <a:rPr lang="en-US" sz="1400" b="0" i="0" u="none" strike="noStrike" baseline="0" dirty="0" err="1">
                <a:latin typeface="Calibri" panose="020F0502020204030204" pitchFamily="34" charset="0"/>
                <a:cs typeface="Calibri" panose="020F0502020204030204" pitchFamily="34" charset="0"/>
              </a:rPr>
              <a:t>mongooseConnection</a:t>
            </a:r>
            <a:r>
              <a:rPr lang="en-US" sz="1400" b="0" i="0" u="none" strike="noStrike" baseline="0" dirty="0">
                <a:latin typeface="Calibri" panose="020F0502020204030204" pitchFamily="34" charset="0"/>
                <a:cs typeface="Calibri" panose="020F0502020204030204" pitchFamily="34" charset="0"/>
              </a:rPr>
              <a:t>: </a:t>
            </a:r>
            <a:r>
              <a:rPr lang="en-US" sz="1400" b="0" i="0" u="none" strike="noStrike" baseline="0" dirty="0" err="1">
                <a:latin typeface="Calibri" panose="020F0502020204030204" pitchFamily="34" charset="0"/>
                <a:cs typeface="Calibri" panose="020F0502020204030204" pitchFamily="34" charset="0"/>
              </a:rPr>
              <a:t>mongoose.connection</a:t>
            </a:r>
            <a:r>
              <a:rPr lang="en-US" sz="1400" b="0" i="0" u="none" strike="noStrike" baseline="0" dirty="0">
                <a:latin typeface="Calibri" panose="020F0502020204030204" pitchFamily="34" charset="0"/>
                <a:cs typeface="Calibri" panose="020F0502020204030204" pitchFamily="34" charset="0"/>
              </a:rPr>
              <a:t> })</a:t>
            </a:r>
          </a:p>
          <a:p>
            <a:pPr marL="571500" lvl="1" indent="0">
              <a:buNone/>
            </a:pPr>
            <a:r>
              <a:rPr lang="en-CA" sz="1400" b="0" i="0" u="none" strike="noStrike" baseline="0" dirty="0">
                <a:latin typeface="Calibri" panose="020F0502020204030204" pitchFamily="34" charset="0"/>
                <a:cs typeface="Calibri" panose="020F0502020204030204" pitchFamily="34" charset="0"/>
              </a:rPr>
              <a:t>}));</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0831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998A0-1602-406F-893E-2FE4CF81F993}"/>
              </a:ext>
            </a:extLst>
          </p:cNvPr>
          <p:cNvSpPr>
            <a:spLocks noGrp="1"/>
          </p:cNvSpPr>
          <p:nvPr>
            <p:ph type="title"/>
          </p:nvPr>
        </p:nvSpPr>
        <p:spPr/>
        <p:txBody>
          <a:bodyPr/>
          <a:lstStyle/>
          <a:p>
            <a:r>
              <a:rPr lang="en-CA" dirty="0"/>
              <a:t>Caching</a:t>
            </a:r>
          </a:p>
        </p:txBody>
      </p:sp>
      <p:sp>
        <p:nvSpPr>
          <p:cNvPr id="3" name="Text Placeholder 2">
            <a:extLst>
              <a:ext uri="{FF2B5EF4-FFF2-40B4-BE49-F238E27FC236}">
                <a16:creationId xmlns:a16="http://schemas.microsoft.com/office/drawing/2014/main" id="{B63B8F0B-1C36-4B62-A407-36F72EC3E5A6}"/>
              </a:ext>
            </a:extLst>
          </p:cNvPr>
          <p:cNvSpPr>
            <a:spLocks noGrp="1"/>
          </p:cNvSpPr>
          <p:nvPr>
            <p:ph type="body" idx="1"/>
          </p:nvPr>
        </p:nvSpPr>
        <p:spPr/>
        <p:txBody>
          <a:bodyPr/>
          <a:lstStyle/>
          <a:p>
            <a:pPr marL="114300" indent="0" algn="l">
              <a:buNone/>
            </a:pPr>
            <a:r>
              <a:rPr lang="en-CA" sz="1800" b="0" i="0" u="none" strike="noStrike" baseline="0" dirty="0">
                <a:latin typeface="+mj-lt"/>
              </a:rPr>
              <a:t>As you </a:t>
            </a:r>
            <a:r>
              <a:rPr lang="en-US" sz="1800" b="0" i="0" u="none" strike="noStrike" baseline="0" dirty="0">
                <a:latin typeface="+mj-lt"/>
              </a:rPr>
              <a:t>learned back in Chapter 2, your browser uses caching to speed up the user experience.  In Chapter 10, you learned about the Web Storage API, which provides a JavaScript-accessible cache managed by th</a:t>
            </a:r>
            <a:r>
              <a:rPr lang="en-US" sz="1800" dirty="0">
                <a:latin typeface="+mj-lt"/>
              </a:rPr>
              <a:t>e </a:t>
            </a:r>
            <a:r>
              <a:rPr lang="en-US" sz="1800" b="0" i="0" u="none" strike="noStrike" baseline="0" dirty="0">
                <a:latin typeface="+mj-lt"/>
              </a:rPr>
              <a:t>browser.</a:t>
            </a:r>
          </a:p>
          <a:p>
            <a:pPr marL="114300" indent="0" algn="l">
              <a:buNone/>
            </a:pPr>
            <a:r>
              <a:rPr lang="en-US" sz="1800" b="0" i="0" u="none" strike="noStrike" baseline="0" dirty="0">
                <a:latin typeface="+mj-lt"/>
              </a:rPr>
              <a:t>Caching is just as important on the server-side.</a:t>
            </a:r>
          </a:p>
          <a:p>
            <a:pPr marL="114300" indent="0" algn="l">
              <a:buNone/>
            </a:pPr>
            <a:r>
              <a:rPr lang="en-CA" sz="1800" b="0" i="0" u="none" strike="noStrike" baseline="0" dirty="0">
                <a:latin typeface="+mj-lt"/>
              </a:rPr>
              <a:t>Every time a PHP </a:t>
            </a:r>
            <a:r>
              <a:rPr lang="en-US" sz="1800" b="0" i="0" u="none" strike="noStrike" baseline="0" dirty="0">
                <a:latin typeface="+mj-lt"/>
              </a:rPr>
              <a:t>page is requested, it must be fetched, parsed, and executed by the PHP engine. </a:t>
            </a:r>
            <a:r>
              <a:rPr lang="en-CA" sz="1800" b="0" i="0" u="none" strike="noStrike" baseline="0" dirty="0">
                <a:latin typeface="+mj-lt"/>
              </a:rPr>
              <a:t>Dynamic generation of that page may become unsustainable under high traffic load.</a:t>
            </a:r>
          </a:p>
          <a:p>
            <a:pPr marL="114300" indent="0" algn="l">
              <a:buNone/>
            </a:pPr>
            <a:r>
              <a:rPr lang="en-US" sz="1800" b="0" i="0" u="none" strike="noStrike" baseline="0" dirty="0">
                <a:solidFill>
                  <a:srgbClr val="000000"/>
                </a:solidFill>
                <a:latin typeface="+mj-lt"/>
              </a:rPr>
              <a:t>One way to address this problem is to </a:t>
            </a:r>
            <a:r>
              <a:rPr lang="en-US" sz="1800" b="1" i="0" u="none" strike="noStrike" baseline="0" dirty="0">
                <a:solidFill>
                  <a:srgbClr val="009A9A"/>
                </a:solidFill>
                <a:latin typeface="+mj-lt"/>
              </a:rPr>
              <a:t>cache </a:t>
            </a:r>
            <a:r>
              <a:rPr lang="en-US" sz="1800" b="0" i="0" u="none" strike="noStrike" baseline="0" dirty="0">
                <a:solidFill>
                  <a:srgbClr val="000000"/>
                </a:solidFill>
                <a:latin typeface="+mj-lt"/>
              </a:rPr>
              <a:t>the generated markup in server memory so that subsequent requests can be served from memory rather than from the execution of the page.</a:t>
            </a:r>
            <a:endParaRPr lang="en-CA" dirty="0">
              <a:latin typeface="+mj-lt"/>
            </a:endParaRPr>
          </a:p>
        </p:txBody>
      </p:sp>
    </p:spTree>
    <p:extLst>
      <p:ext uri="{BB962C8B-B14F-4D97-AF65-F5344CB8AC3E}">
        <p14:creationId xmlns:p14="http://schemas.microsoft.com/office/powerpoint/2010/main" val="4133807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Why state is a problem in web application development</a:t>
            </a:r>
          </a:p>
          <a:p>
            <a:pPr algn="l"/>
            <a:r>
              <a:rPr lang="en-US" sz="1800" b="0" i="0" u="none" strike="noStrike" baseline="0" dirty="0">
                <a:solidFill>
                  <a:schemeClr val="tx1"/>
                </a:solidFill>
                <a:latin typeface="+mj-lt"/>
              </a:rPr>
              <a:t>What cookies are and how to use them</a:t>
            </a:r>
          </a:p>
          <a:p>
            <a:pPr algn="l"/>
            <a:r>
              <a:rPr lang="en-US" sz="1800" b="0" i="0" u="none" strike="noStrike" baseline="0" dirty="0">
                <a:solidFill>
                  <a:schemeClr val="tx1"/>
                </a:solidFill>
                <a:latin typeface="+mj-lt"/>
              </a:rPr>
              <a:t>What session state is and what are its typical uses and limitations</a:t>
            </a:r>
          </a:p>
          <a:p>
            <a:pPr algn="l"/>
            <a:r>
              <a:rPr lang="en-US" sz="1800" b="0" i="0" u="none" strike="noStrike" baseline="0" dirty="0">
                <a:solidFill>
                  <a:schemeClr val="tx1"/>
                </a:solidFill>
                <a:latin typeface="+mj-lt"/>
              </a:rPr>
              <a:t>What server cache is and why it is important in real-world websites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2A986-B977-4A40-B829-D4E4AA8DAC09}"/>
              </a:ext>
            </a:extLst>
          </p:cNvPr>
          <p:cNvSpPr>
            <a:spLocks noGrp="1"/>
          </p:cNvSpPr>
          <p:nvPr>
            <p:ph type="title"/>
          </p:nvPr>
        </p:nvSpPr>
        <p:spPr/>
        <p:txBody>
          <a:bodyPr/>
          <a:lstStyle/>
          <a:p>
            <a:r>
              <a:rPr lang="en-CA" dirty="0"/>
              <a:t>Page Output Caching</a:t>
            </a:r>
          </a:p>
        </p:txBody>
      </p:sp>
      <p:sp>
        <p:nvSpPr>
          <p:cNvPr id="3" name="Text Placeholder 2">
            <a:extLst>
              <a:ext uri="{FF2B5EF4-FFF2-40B4-BE49-F238E27FC236}">
                <a16:creationId xmlns:a16="http://schemas.microsoft.com/office/drawing/2014/main" id="{906F4F71-5821-4FF7-9359-96868CE5E5B8}"/>
              </a:ext>
            </a:extLst>
          </p:cNvPr>
          <p:cNvSpPr>
            <a:spLocks noGrp="1"/>
          </p:cNvSpPr>
          <p:nvPr>
            <p:ph type="body" idx="1"/>
          </p:nvPr>
        </p:nvSpPr>
        <p:spPr>
          <a:xfrm>
            <a:off x="457200" y="1081088"/>
            <a:ext cx="3296093" cy="3532476"/>
          </a:xfrm>
        </p:spPr>
        <p:txBody>
          <a:bodyPr/>
          <a:lstStyle/>
          <a:p>
            <a:pPr marL="114300" indent="0" algn="l">
              <a:buNone/>
            </a:pPr>
            <a:r>
              <a:rPr lang="en-US" sz="1800" b="1" i="0" u="none" strike="noStrike" baseline="0" dirty="0">
                <a:solidFill>
                  <a:srgbClr val="009A9A"/>
                </a:solidFill>
                <a:latin typeface="SabonLTPro-Bold"/>
              </a:rPr>
              <a:t>Page output caching</a:t>
            </a:r>
            <a:r>
              <a:rPr lang="en-US" sz="1800" dirty="0">
                <a:solidFill>
                  <a:srgbClr val="000000"/>
                </a:solidFill>
                <a:latin typeface="SabonLTPro-Roman"/>
              </a:rPr>
              <a:t> </a:t>
            </a:r>
            <a:r>
              <a:rPr lang="en-US" sz="1800" b="0" i="0" u="none" strike="noStrike" baseline="0" dirty="0">
                <a:solidFill>
                  <a:srgbClr val="000000"/>
                </a:solidFill>
                <a:latin typeface="SabonLTPro-Roman"/>
              </a:rPr>
              <a:t>saves the rendered output of a page (or part of a page) and reuses the output instead of reprocessing the page when a user </a:t>
            </a:r>
            <a:r>
              <a:rPr lang="en-CA" sz="1800" b="0" i="0" u="none" strike="noStrike" baseline="0" dirty="0">
                <a:solidFill>
                  <a:srgbClr val="000000"/>
                </a:solidFill>
                <a:latin typeface="SabonLTPro-Roman"/>
              </a:rPr>
              <a:t>requests the page again.</a:t>
            </a:r>
            <a:endParaRPr lang="en-CA" dirty="0"/>
          </a:p>
        </p:txBody>
      </p:sp>
      <p:pic>
        <p:nvPicPr>
          <p:cNvPr id="5" name="Picture 4" descr="FIGURE 15.12 Page output caching">
            <a:extLst>
              <a:ext uri="{FF2B5EF4-FFF2-40B4-BE49-F238E27FC236}">
                <a16:creationId xmlns:a16="http://schemas.microsoft.com/office/drawing/2014/main" id="{0A9DDC63-B8DA-4CB0-AA49-F7109407CBDE}"/>
              </a:ext>
            </a:extLst>
          </p:cNvPr>
          <p:cNvPicPr>
            <a:picLocks noChangeAspect="1"/>
          </p:cNvPicPr>
          <p:nvPr/>
        </p:nvPicPr>
        <p:blipFill>
          <a:blip r:embed="rId2"/>
          <a:stretch>
            <a:fillRect/>
          </a:stretch>
        </p:blipFill>
        <p:spPr>
          <a:xfrm>
            <a:off x="3753294" y="1255557"/>
            <a:ext cx="4440304" cy="3441379"/>
          </a:xfrm>
          <a:prstGeom prst="rect">
            <a:avLst/>
          </a:prstGeom>
        </p:spPr>
      </p:pic>
    </p:spTree>
    <p:extLst>
      <p:ext uri="{BB962C8B-B14F-4D97-AF65-F5344CB8AC3E}">
        <p14:creationId xmlns:p14="http://schemas.microsoft.com/office/powerpoint/2010/main" val="2482643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A82A1-DE3D-463A-A6D9-0EBCD2481BE8}"/>
              </a:ext>
            </a:extLst>
          </p:cNvPr>
          <p:cNvSpPr>
            <a:spLocks noGrp="1"/>
          </p:cNvSpPr>
          <p:nvPr>
            <p:ph type="title"/>
          </p:nvPr>
        </p:nvSpPr>
        <p:spPr/>
        <p:txBody>
          <a:bodyPr/>
          <a:lstStyle/>
          <a:p>
            <a:r>
              <a:rPr lang="en-US" dirty="0"/>
              <a:t>Use case for caching</a:t>
            </a:r>
            <a:endParaRPr lang="en-CA" dirty="0"/>
          </a:p>
        </p:txBody>
      </p:sp>
      <p:pic>
        <p:nvPicPr>
          <p:cNvPr id="5" name="Picture 4" descr="FIGURE 15.13 Use case for caching">
            <a:extLst>
              <a:ext uri="{FF2B5EF4-FFF2-40B4-BE49-F238E27FC236}">
                <a16:creationId xmlns:a16="http://schemas.microsoft.com/office/drawing/2014/main" id="{F40898D7-A8D9-48DF-9111-7B9090768CC4}"/>
              </a:ext>
            </a:extLst>
          </p:cNvPr>
          <p:cNvPicPr>
            <a:picLocks noChangeAspect="1"/>
          </p:cNvPicPr>
          <p:nvPr/>
        </p:nvPicPr>
        <p:blipFill>
          <a:blip r:embed="rId2"/>
          <a:stretch>
            <a:fillRect/>
          </a:stretch>
        </p:blipFill>
        <p:spPr>
          <a:xfrm>
            <a:off x="457200" y="1105786"/>
            <a:ext cx="3947613" cy="3447212"/>
          </a:xfrm>
          <a:prstGeom prst="rect">
            <a:avLst/>
          </a:prstGeom>
        </p:spPr>
      </p:pic>
      <p:pic>
        <p:nvPicPr>
          <p:cNvPr id="7" name="Picture 6" descr="FIGURE 15.14 Caching in action">
            <a:extLst>
              <a:ext uri="{FF2B5EF4-FFF2-40B4-BE49-F238E27FC236}">
                <a16:creationId xmlns:a16="http://schemas.microsoft.com/office/drawing/2014/main" id="{E8F898A8-6844-4E32-A497-F380802504FF}"/>
              </a:ext>
            </a:extLst>
          </p:cNvPr>
          <p:cNvPicPr>
            <a:picLocks noChangeAspect="1"/>
          </p:cNvPicPr>
          <p:nvPr/>
        </p:nvPicPr>
        <p:blipFill>
          <a:blip r:embed="rId3"/>
          <a:stretch>
            <a:fillRect/>
          </a:stretch>
        </p:blipFill>
        <p:spPr>
          <a:xfrm>
            <a:off x="4675479" y="998514"/>
            <a:ext cx="4011322" cy="3554483"/>
          </a:xfrm>
          <a:prstGeom prst="rect">
            <a:avLst/>
          </a:prstGeom>
        </p:spPr>
      </p:pic>
    </p:spTree>
    <p:extLst>
      <p:ext uri="{BB962C8B-B14F-4D97-AF65-F5344CB8AC3E}">
        <p14:creationId xmlns:p14="http://schemas.microsoft.com/office/powerpoint/2010/main" val="1110468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179A5-E543-41D6-A044-21B6E341EB4A}"/>
              </a:ext>
            </a:extLst>
          </p:cNvPr>
          <p:cNvSpPr>
            <a:spLocks noGrp="1"/>
          </p:cNvSpPr>
          <p:nvPr>
            <p:ph type="title"/>
          </p:nvPr>
        </p:nvSpPr>
        <p:spPr/>
        <p:txBody>
          <a:bodyPr/>
          <a:lstStyle/>
          <a:p>
            <a:r>
              <a:rPr lang="en-CA" dirty="0"/>
              <a:t>Application Data Caching</a:t>
            </a:r>
          </a:p>
        </p:txBody>
      </p:sp>
      <p:sp>
        <p:nvSpPr>
          <p:cNvPr id="3" name="Text Placeholder 2">
            <a:extLst>
              <a:ext uri="{FF2B5EF4-FFF2-40B4-BE49-F238E27FC236}">
                <a16:creationId xmlns:a16="http://schemas.microsoft.com/office/drawing/2014/main" id="{1A66CCE2-7CCE-45A9-A81A-7EBEC6628A6A}"/>
              </a:ext>
            </a:extLst>
          </p:cNvPr>
          <p:cNvSpPr>
            <a:spLocks noGrp="1"/>
          </p:cNvSpPr>
          <p:nvPr>
            <p:ph type="body" idx="1"/>
          </p:nvPr>
        </p:nvSpPr>
        <p:spPr/>
        <p:txBody>
          <a:bodyPr/>
          <a:lstStyle/>
          <a:p>
            <a:pPr marL="114300" indent="0" algn="l">
              <a:buNone/>
            </a:pPr>
            <a:r>
              <a:rPr lang="en-US" sz="1800" b="0" i="0" u="none" strike="noStrike" baseline="0" dirty="0">
                <a:latin typeface="+mj-lt"/>
              </a:rPr>
              <a:t>One of the biggest drawbacks with page output caching is that performance gains will only be had if the entire cached page is the same for numerous requests.</a:t>
            </a:r>
          </a:p>
          <a:p>
            <a:pPr marL="114300" indent="0" algn="l">
              <a:buNone/>
            </a:pPr>
            <a:r>
              <a:rPr lang="en-US" sz="1800" b="1" i="0" u="none" strike="noStrike" baseline="0" dirty="0">
                <a:solidFill>
                  <a:srgbClr val="009A9A"/>
                </a:solidFill>
                <a:latin typeface="+mj-lt"/>
              </a:rPr>
              <a:t>Application data caching</a:t>
            </a:r>
            <a:r>
              <a:rPr lang="en-US" sz="1800" dirty="0">
                <a:solidFill>
                  <a:srgbClr val="000000"/>
                </a:solidFill>
                <a:latin typeface="+mj-lt"/>
              </a:rPr>
              <a:t> </a:t>
            </a:r>
            <a:r>
              <a:rPr lang="en-US" sz="1800" b="0" i="0" u="none" strike="noStrike" baseline="0" dirty="0">
                <a:solidFill>
                  <a:srgbClr val="000000"/>
                </a:solidFill>
                <a:latin typeface="+mj-lt"/>
              </a:rPr>
              <a:t>allows the developer to programmatically cache data commonly used collections of data.</a:t>
            </a:r>
            <a:br>
              <a:rPr lang="en-US" sz="1800" b="0" i="0" u="none" strike="noStrike" baseline="0" dirty="0">
                <a:solidFill>
                  <a:srgbClr val="000000"/>
                </a:solidFill>
                <a:latin typeface="+mj-lt"/>
              </a:rPr>
            </a:br>
            <a:br>
              <a:rPr lang="en-US" sz="1800" b="0" i="0" u="none" strike="noStrike" baseline="0" dirty="0">
                <a:solidFill>
                  <a:srgbClr val="000000"/>
                </a:solidFill>
                <a:latin typeface="+mj-lt"/>
              </a:rPr>
            </a:br>
            <a:r>
              <a:rPr lang="en-US" sz="1800" dirty="0">
                <a:solidFill>
                  <a:srgbClr val="000000"/>
                </a:solidFill>
                <a:latin typeface="+mj-lt"/>
              </a:rPr>
              <a:t>T</a:t>
            </a:r>
            <a:r>
              <a:rPr lang="en-US" sz="1800" b="0" i="0" u="none" strike="noStrike" baseline="0" dirty="0">
                <a:solidFill>
                  <a:srgbClr val="000000"/>
                </a:solidFill>
                <a:latin typeface="+mj-lt"/>
              </a:rPr>
              <a:t>hen other pages that also need that same data can use the cache version rather than </a:t>
            </a:r>
            <a:r>
              <a:rPr lang="en-US" sz="1800" b="0" i="0" u="none" strike="noStrike" baseline="0" dirty="0" err="1">
                <a:solidFill>
                  <a:srgbClr val="000000"/>
                </a:solidFill>
                <a:latin typeface="+mj-lt"/>
              </a:rPr>
              <a:t>reretrieve</a:t>
            </a:r>
            <a:r>
              <a:rPr lang="en-US" sz="1800" b="0" i="0" u="none" strike="noStrike" baseline="0" dirty="0">
                <a:solidFill>
                  <a:srgbClr val="000000"/>
                </a:solidFill>
                <a:latin typeface="+mj-lt"/>
              </a:rPr>
              <a:t> it from its original location</a:t>
            </a:r>
            <a:endParaRPr lang="en-CA" dirty="0">
              <a:latin typeface="+mj-lt"/>
            </a:endParaRPr>
          </a:p>
        </p:txBody>
      </p:sp>
    </p:spTree>
    <p:extLst>
      <p:ext uri="{BB962C8B-B14F-4D97-AF65-F5344CB8AC3E}">
        <p14:creationId xmlns:p14="http://schemas.microsoft.com/office/powerpoint/2010/main" val="981191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05C19-B9B6-45E2-9180-503C7AC7E00B}"/>
              </a:ext>
            </a:extLst>
          </p:cNvPr>
          <p:cNvSpPr>
            <a:spLocks noGrp="1"/>
          </p:cNvSpPr>
          <p:nvPr>
            <p:ph type="title"/>
          </p:nvPr>
        </p:nvSpPr>
        <p:spPr/>
        <p:txBody>
          <a:bodyPr/>
          <a:lstStyle/>
          <a:p>
            <a:r>
              <a:rPr lang="en-CA" dirty="0"/>
              <a:t>Redis as Caching Service</a:t>
            </a:r>
          </a:p>
        </p:txBody>
      </p:sp>
      <p:sp>
        <p:nvSpPr>
          <p:cNvPr id="3" name="Text Placeholder 2">
            <a:extLst>
              <a:ext uri="{FF2B5EF4-FFF2-40B4-BE49-F238E27FC236}">
                <a16:creationId xmlns:a16="http://schemas.microsoft.com/office/drawing/2014/main" id="{11A2C256-6993-4CF8-AAE4-F1C3E850AE70}"/>
              </a:ext>
            </a:extLst>
          </p:cNvPr>
          <p:cNvSpPr>
            <a:spLocks noGrp="1"/>
          </p:cNvSpPr>
          <p:nvPr>
            <p:ph type="body" idx="1"/>
          </p:nvPr>
        </p:nvSpPr>
        <p:spPr>
          <a:xfrm>
            <a:off x="457201" y="1081088"/>
            <a:ext cx="3051544" cy="3532476"/>
          </a:xfrm>
        </p:spPr>
        <p:txBody>
          <a:bodyPr/>
          <a:lstStyle/>
          <a:p>
            <a:pPr marL="114300" indent="0" algn="l">
              <a:buNone/>
            </a:pPr>
            <a:r>
              <a:rPr lang="en-US" sz="1800" b="0" i="0" u="none" strike="noStrike" baseline="0" dirty="0">
                <a:latin typeface="+mj-lt"/>
              </a:rPr>
              <a:t>Redis is a popular in-memory key/value </a:t>
            </a:r>
            <a:r>
              <a:rPr lang="en-US" sz="1800" b="0" i="0" u="none" strike="noStrike" baseline="0" dirty="0" err="1">
                <a:latin typeface="+mj-lt"/>
              </a:rPr>
              <a:t>noSQL</a:t>
            </a:r>
            <a:r>
              <a:rPr lang="en-US" sz="1800" b="0" i="0" u="none" strike="noStrike" baseline="0" dirty="0">
                <a:latin typeface="+mj-lt"/>
              </a:rPr>
              <a:t> database that is frequently used for distributed caching. </a:t>
            </a:r>
          </a:p>
          <a:p>
            <a:pPr marL="114300" indent="0" algn="l">
              <a:buNone/>
            </a:pPr>
            <a:r>
              <a:rPr lang="en-US" sz="1800" b="0" i="0" u="none" strike="noStrike" baseline="0" dirty="0">
                <a:latin typeface="+mj-lt"/>
              </a:rPr>
              <a:t>Redis is an </a:t>
            </a:r>
            <a:r>
              <a:rPr lang="en-US" sz="1800" b="1" i="0" u="none" strike="noStrike" baseline="0" dirty="0">
                <a:latin typeface="+mj-lt"/>
              </a:rPr>
              <a:t>in-memory database</a:t>
            </a:r>
            <a:r>
              <a:rPr lang="en-US" sz="1800" b="0" i="0" u="none" strike="noStrike" baseline="0" dirty="0">
                <a:latin typeface="+mj-lt"/>
              </a:rPr>
              <a:t>. This means its speed of search and retrieval is very fast.</a:t>
            </a:r>
            <a:endParaRPr lang="en-CA" dirty="0">
              <a:latin typeface="+mj-lt"/>
            </a:endParaRPr>
          </a:p>
        </p:txBody>
      </p:sp>
      <p:pic>
        <p:nvPicPr>
          <p:cNvPr id="5" name="Picture 4" descr="FIGURE 15.15 Redis use cases">
            <a:extLst>
              <a:ext uri="{FF2B5EF4-FFF2-40B4-BE49-F238E27FC236}">
                <a16:creationId xmlns:a16="http://schemas.microsoft.com/office/drawing/2014/main" id="{DF56807D-A25F-4193-A734-96DC7CDAE4A8}"/>
              </a:ext>
            </a:extLst>
          </p:cNvPr>
          <p:cNvPicPr>
            <a:picLocks noChangeAspect="1"/>
          </p:cNvPicPr>
          <p:nvPr/>
        </p:nvPicPr>
        <p:blipFill>
          <a:blip r:embed="rId2"/>
          <a:stretch>
            <a:fillRect/>
          </a:stretch>
        </p:blipFill>
        <p:spPr>
          <a:xfrm>
            <a:off x="3800295" y="1229943"/>
            <a:ext cx="4886504" cy="2874224"/>
          </a:xfrm>
          <a:prstGeom prst="rect">
            <a:avLst/>
          </a:prstGeom>
        </p:spPr>
      </p:pic>
    </p:spTree>
    <p:extLst>
      <p:ext uri="{BB962C8B-B14F-4D97-AF65-F5344CB8AC3E}">
        <p14:creationId xmlns:p14="http://schemas.microsoft.com/office/powerpoint/2010/main" val="4067552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454F3-73DE-4A69-846C-9BC03FF85826}"/>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775C298B-8224-4BB5-A530-E4CE5C93EA4B}"/>
              </a:ext>
            </a:extLst>
          </p:cNvPr>
          <p:cNvSpPr>
            <a:spLocks noGrp="1"/>
          </p:cNvSpPr>
          <p:nvPr>
            <p:ph type="body" idx="1"/>
          </p:nvPr>
        </p:nvSpPr>
        <p:spPr/>
        <p:txBody>
          <a:bodyPr numCol="3"/>
          <a:lstStyle/>
          <a:p>
            <a:pPr marL="114300" indent="0" algn="l">
              <a:buNone/>
            </a:pPr>
            <a:r>
              <a:rPr lang="en-CA" sz="1800" b="0" i="0" u="none" strike="noStrike" baseline="0" dirty="0">
                <a:latin typeface="+mj-lt"/>
              </a:rPr>
              <a:t>application data caching</a:t>
            </a:r>
          </a:p>
          <a:p>
            <a:pPr marL="114300" indent="0" algn="l">
              <a:buNone/>
            </a:pPr>
            <a:r>
              <a:rPr lang="en-CA" sz="1800" b="0" i="0" u="none" strike="noStrike" baseline="0" dirty="0">
                <a:latin typeface="+mj-lt"/>
              </a:rPr>
              <a:t>cache</a:t>
            </a:r>
          </a:p>
          <a:p>
            <a:pPr marL="114300" indent="0" algn="l">
              <a:buNone/>
            </a:pPr>
            <a:r>
              <a:rPr lang="en-CA" sz="1800" b="0" i="0" u="none" strike="noStrike" baseline="0" dirty="0">
                <a:latin typeface="+mj-lt"/>
              </a:rPr>
              <a:t>cookies</a:t>
            </a:r>
          </a:p>
          <a:p>
            <a:pPr marL="114300" indent="0" algn="l">
              <a:buNone/>
            </a:pPr>
            <a:r>
              <a:rPr lang="en-CA" sz="1800" b="0" i="0" u="none" strike="noStrike" baseline="0" dirty="0">
                <a:latin typeface="+mj-lt"/>
              </a:rPr>
              <a:t>data eviction algorithms</a:t>
            </a:r>
          </a:p>
          <a:p>
            <a:pPr marL="114300" indent="0" algn="l">
              <a:buNone/>
            </a:pPr>
            <a:r>
              <a:rPr lang="en-CA" sz="1800" b="0" i="0" u="none" strike="noStrike" baseline="0" dirty="0">
                <a:latin typeface="+mj-lt"/>
              </a:rPr>
              <a:t>deserialization</a:t>
            </a:r>
          </a:p>
          <a:p>
            <a:pPr marL="114300" indent="0" algn="l">
              <a:buNone/>
            </a:pPr>
            <a:r>
              <a:rPr lang="en-CA" sz="1800" b="0" i="0" u="none" strike="noStrike" baseline="0" dirty="0" err="1">
                <a:latin typeface="+mj-lt"/>
              </a:rPr>
              <a:t>HttpOnly</a:t>
            </a:r>
            <a:endParaRPr lang="en-CA" sz="1800" b="0" i="0" u="none" strike="noStrike" baseline="0" dirty="0">
              <a:latin typeface="+mj-lt"/>
            </a:endParaRPr>
          </a:p>
          <a:p>
            <a:pPr marL="114300" indent="0" algn="l">
              <a:buNone/>
            </a:pPr>
            <a:r>
              <a:rPr lang="en-CA" sz="1800" b="0" i="0" u="none" strike="noStrike" baseline="0" dirty="0">
                <a:latin typeface="+mj-lt"/>
              </a:rPr>
              <a:t>page output caching</a:t>
            </a:r>
          </a:p>
          <a:p>
            <a:pPr marL="114300" indent="0" algn="l">
              <a:buNone/>
            </a:pPr>
            <a:r>
              <a:rPr lang="en-CA" sz="1800" b="0" i="0" u="none" strike="noStrike" baseline="0" dirty="0">
                <a:latin typeface="+mj-lt"/>
              </a:rPr>
              <a:t>persistent cookies</a:t>
            </a:r>
          </a:p>
          <a:p>
            <a:pPr marL="114300" indent="0" algn="l">
              <a:buNone/>
            </a:pPr>
            <a:r>
              <a:rPr lang="en-CA" sz="1800" b="0" i="0" u="none" strike="noStrike" baseline="0" dirty="0">
                <a:latin typeface="+mj-lt"/>
              </a:rPr>
              <a:t>serialization</a:t>
            </a:r>
          </a:p>
          <a:p>
            <a:pPr marL="114300" indent="0" algn="l">
              <a:buNone/>
            </a:pPr>
            <a:r>
              <a:rPr lang="en-CA" sz="1800" b="0" i="0" u="none" strike="noStrike" baseline="0" dirty="0">
                <a:latin typeface="+mj-lt"/>
              </a:rPr>
              <a:t>session cookie</a:t>
            </a:r>
          </a:p>
          <a:p>
            <a:pPr marL="114300" indent="0" algn="l">
              <a:buNone/>
            </a:pPr>
            <a:r>
              <a:rPr lang="en-CA" sz="1800" b="0" i="0" u="none" strike="noStrike" baseline="0" dirty="0">
                <a:latin typeface="+mj-lt"/>
              </a:rPr>
              <a:t>session state</a:t>
            </a:r>
          </a:p>
          <a:p>
            <a:pPr marL="114300" indent="0" algn="l">
              <a:buNone/>
            </a:pPr>
            <a:r>
              <a:rPr lang="en-CA" sz="1800" b="0" i="0" u="none" strike="noStrike" baseline="0" dirty="0">
                <a:latin typeface="+mj-lt"/>
              </a:rPr>
              <a:t>session store</a:t>
            </a:r>
          </a:p>
          <a:p>
            <a:pPr marL="114300" indent="0" algn="l">
              <a:buNone/>
            </a:pPr>
            <a:r>
              <a:rPr lang="en-CA" sz="1800" b="0" i="0" u="none" strike="noStrike" baseline="0" dirty="0">
                <a:latin typeface="+mj-lt"/>
              </a:rPr>
              <a:t>URL rewriting</a:t>
            </a:r>
          </a:p>
          <a:p>
            <a:pPr marL="114300" indent="0" algn="l">
              <a:buNone/>
            </a:pPr>
            <a:r>
              <a:rPr lang="en-CA" sz="1800" b="0" i="0" u="none" strike="noStrike" baseline="0" dirty="0">
                <a:latin typeface="+mj-lt"/>
              </a:rPr>
              <a:t>write-back cache</a:t>
            </a:r>
          </a:p>
          <a:p>
            <a:pPr marL="114300" indent="0" algn="l">
              <a:buNone/>
            </a:pPr>
            <a:r>
              <a:rPr lang="en-CA" sz="1800" b="0" i="0" u="none" strike="noStrike" baseline="0" dirty="0">
                <a:latin typeface="+mj-lt"/>
              </a:rPr>
              <a:t>write-though cache</a:t>
            </a:r>
            <a:endParaRPr lang="en-CA" dirty="0">
              <a:latin typeface="+mj-lt"/>
            </a:endParaRPr>
          </a:p>
        </p:txBody>
      </p:sp>
    </p:spTree>
    <p:extLst>
      <p:ext uri="{BB962C8B-B14F-4D97-AF65-F5344CB8AC3E}">
        <p14:creationId xmlns:p14="http://schemas.microsoft.com/office/powerpoint/2010/main" val="2409986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2E9E8-BE18-4753-934A-E4CF9A2AE9A3}"/>
              </a:ext>
            </a:extLst>
          </p:cNvPr>
          <p:cNvSpPr>
            <a:spLocks noGrp="1"/>
          </p:cNvSpPr>
          <p:nvPr>
            <p:ph type="title"/>
          </p:nvPr>
        </p:nvSpPr>
        <p:spPr/>
        <p:txBody>
          <a:bodyPr/>
          <a:lstStyle/>
          <a:p>
            <a:r>
              <a:rPr lang="en-US" sz="2800" dirty="0"/>
              <a:t>The Problem of State in Web Applications</a:t>
            </a:r>
            <a:endParaRPr lang="en-CA" sz="2800" dirty="0"/>
          </a:p>
        </p:txBody>
      </p:sp>
      <p:pic>
        <p:nvPicPr>
          <p:cNvPr id="5" name="Picture 4" descr="FIGURE 15.1 Illustrating the problem of state in web applications">
            <a:extLst>
              <a:ext uri="{FF2B5EF4-FFF2-40B4-BE49-F238E27FC236}">
                <a16:creationId xmlns:a16="http://schemas.microsoft.com/office/drawing/2014/main" id="{1564AECB-FA09-4A5F-ADF2-1FAC55DFC8E4}"/>
              </a:ext>
            </a:extLst>
          </p:cNvPr>
          <p:cNvPicPr>
            <a:picLocks noChangeAspect="1"/>
          </p:cNvPicPr>
          <p:nvPr/>
        </p:nvPicPr>
        <p:blipFill>
          <a:blip r:embed="rId2"/>
          <a:stretch>
            <a:fillRect/>
          </a:stretch>
        </p:blipFill>
        <p:spPr>
          <a:xfrm>
            <a:off x="5293951" y="984487"/>
            <a:ext cx="3392849" cy="3551040"/>
          </a:xfrm>
          <a:prstGeom prst="rect">
            <a:avLst/>
          </a:prstGeom>
        </p:spPr>
      </p:pic>
      <p:sp>
        <p:nvSpPr>
          <p:cNvPr id="7" name="Google Shape;180;p29">
            <a:extLst>
              <a:ext uri="{FF2B5EF4-FFF2-40B4-BE49-F238E27FC236}">
                <a16:creationId xmlns:a16="http://schemas.microsoft.com/office/drawing/2014/main" id="{F397415A-00DA-4624-84B6-89CF782B0EBE}"/>
              </a:ext>
            </a:extLst>
          </p:cNvPr>
          <p:cNvSpPr txBox="1">
            <a:spLocks noGrp="1"/>
          </p:cNvSpPr>
          <p:nvPr>
            <p:ph type="body" idx="1"/>
          </p:nvPr>
        </p:nvSpPr>
        <p:spPr>
          <a:xfrm>
            <a:off x="457200" y="1081088"/>
            <a:ext cx="4114800" cy="3532500"/>
          </a:xfrm>
          <a:prstGeom prst="rect">
            <a:avLst/>
          </a:prstGeom>
          <a:noFill/>
          <a:ln>
            <a:noFill/>
          </a:ln>
        </p:spPr>
        <p:txBody>
          <a:bodyPr spcFirstLastPara="1" wrap="square" lIns="91425" tIns="91425" rIns="91425" bIns="91425" anchor="t" anchorCtr="0">
            <a:noAutofit/>
          </a:bodyPr>
          <a:lstStyle/>
          <a:p>
            <a:pPr marL="114300" indent="0" algn="l">
              <a:buNone/>
            </a:pPr>
            <a:r>
              <a:rPr lang="en-US" sz="1800" dirty="0">
                <a:latin typeface="+mj-lt"/>
              </a:rPr>
              <a:t>H</a:t>
            </a:r>
            <a:r>
              <a:rPr lang="en-US" sz="1800" b="0" i="0" u="none" strike="noStrike" baseline="0" dirty="0">
                <a:latin typeface="+mj-lt"/>
              </a:rPr>
              <a:t>ow can one request share information </a:t>
            </a:r>
            <a:r>
              <a:rPr lang="en-CA" sz="1800" b="0" i="0" u="none" strike="noStrike" baseline="0" dirty="0">
                <a:latin typeface="+mj-lt"/>
              </a:rPr>
              <a:t>with another request?</a:t>
            </a:r>
          </a:p>
          <a:p>
            <a:pPr marL="114300" indent="0" algn="l">
              <a:buNone/>
            </a:pPr>
            <a:r>
              <a:rPr lang="en-US" sz="1800" b="0" i="0" u="none" strike="noStrike" baseline="0" dirty="0">
                <a:latin typeface="+mj-lt"/>
              </a:rPr>
              <a:t>The question is: how did the server "know" when the user was and was not logged in? </a:t>
            </a:r>
            <a:r>
              <a:rPr lang="en-US" sz="1800" b="0" i="0" u="none" strike="noStrike" baseline="0" dirty="0">
                <a:latin typeface="+mj-lt"/>
                <a:sym typeface="Wingdings" panose="05000000000000000000" pitchFamily="2" charset="2"/>
              </a:rPr>
              <a:t></a:t>
            </a:r>
            <a:endParaRPr lang="en-US" sz="1800" b="0" i="0" u="none" strike="noStrike" baseline="0" dirty="0">
              <a:solidFill>
                <a:schemeClr val="tx1"/>
              </a:solidFill>
              <a:latin typeface="+mj-lt"/>
            </a:endParaRPr>
          </a:p>
        </p:txBody>
      </p:sp>
    </p:spTree>
    <p:extLst>
      <p:ext uri="{BB962C8B-B14F-4D97-AF65-F5344CB8AC3E}">
        <p14:creationId xmlns:p14="http://schemas.microsoft.com/office/powerpoint/2010/main" val="453726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2E9E8-BE18-4753-934A-E4CF9A2AE9A3}"/>
              </a:ext>
            </a:extLst>
          </p:cNvPr>
          <p:cNvSpPr>
            <a:spLocks noGrp="1"/>
          </p:cNvSpPr>
          <p:nvPr>
            <p:ph type="title"/>
          </p:nvPr>
        </p:nvSpPr>
        <p:spPr/>
        <p:txBody>
          <a:bodyPr/>
          <a:lstStyle/>
          <a:p>
            <a:r>
              <a:rPr lang="en-US" sz="2800" dirty="0"/>
              <a:t>The Problem of State in Web Applications (ii)</a:t>
            </a:r>
            <a:endParaRPr lang="en-CA" sz="2800" dirty="0"/>
          </a:p>
        </p:txBody>
      </p:sp>
      <p:sp>
        <p:nvSpPr>
          <p:cNvPr id="7" name="Google Shape;180;p29">
            <a:extLst>
              <a:ext uri="{FF2B5EF4-FFF2-40B4-BE49-F238E27FC236}">
                <a16:creationId xmlns:a16="http://schemas.microsoft.com/office/drawing/2014/main" id="{F397415A-00DA-4624-84B6-89CF782B0EBE}"/>
              </a:ext>
            </a:extLst>
          </p:cNvPr>
          <p:cNvSpPr txBox="1">
            <a:spLocks noGrp="1"/>
          </p:cNvSpPr>
          <p:nvPr>
            <p:ph type="body" idx="1"/>
          </p:nvPr>
        </p:nvSpPr>
        <p:spPr>
          <a:xfrm>
            <a:off x="457200" y="1081088"/>
            <a:ext cx="4114800" cy="3532500"/>
          </a:xfrm>
          <a:prstGeom prst="rect">
            <a:avLst/>
          </a:prstGeom>
          <a:noFill/>
          <a:ln>
            <a:noFill/>
          </a:ln>
        </p:spPr>
        <p:txBody>
          <a:bodyPr spcFirstLastPara="1" wrap="square" lIns="91425" tIns="91425" rIns="91425" bIns="91425" anchor="t" anchorCtr="0">
            <a:noAutofit/>
          </a:bodyPr>
          <a:lstStyle/>
          <a:p>
            <a:pPr marL="114300" indent="0" algn="l">
              <a:buNone/>
            </a:pPr>
            <a:r>
              <a:rPr lang="en-CA" sz="1800" dirty="0">
                <a:latin typeface="+mj-lt"/>
              </a:rPr>
              <a:t>Unlike a desktop application, A</a:t>
            </a:r>
            <a:r>
              <a:rPr lang="en-CA" sz="1800" b="0" i="0" u="none" strike="noStrike" baseline="0" dirty="0">
                <a:latin typeface="+mj-lt"/>
              </a:rPr>
              <a:t> web application </a:t>
            </a:r>
            <a:r>
              <a:rPr lang="en-US" sz="1800" b="0" i="0" u="none" strike="noStrike" baseline="0" dirty="0">
                <a:latin typeface="+mj-lt"/>
              </a:rPr>
              <a:t>consists of a series of disconnected HTTP requests to a web server where</a:t>
            </a:r>
            <a:r>
              <a:rPr lang="en-US" sz="1800" dirty="0">
                <a:latin typeface="+mj-lt"/>
              </a:rPr>
              <a:t> </a:t>
            </a:r>
            <a:r>
              <a:rPr lang="en-US" sz="1800" b="0" i="0" u="none" strike="noStrike" baseline="0" dirty="0">
                <a:latin typeface="+mj-lt"/>
              </a:rPr>
              <a:t>each request for a server page is essentially a request to run a separate program</a:t>
            </a:r>
            <a:endParaRPr lang="en-US" sz="1800" b="0" i="0" u="none" strike="noStrike" baseline="0" dirty="0">
              <a:solidFill>
                <a:schemeClr val="tx1"/>
              </a:solidFill>
              <a:latin typeface="+mj-lt"/>
            </a:endParaRPr>
          </a:p>
        </p:txBody>
      </p:sp>
      <p:pic>
        <p:nvPicPr>
          <p:cNvPr id="4" name="Picture 3" descr="FIGURE 15.2 Desktop applications versus web applications&#10;">
            <a:extLst>
              <a:ext uri="{FF2B5EF4-FFF2-40B4-BE49-F238E27FC236}">
                <a16:creationId xmlns:a16="http://schemas.microsoft.com/office/drawing/2014/main" id="{FDCF5E98-BC8E-44CF-B115-05ADEA7DCB7A}"/>
              </a:ext>
            </a:extLst>
          </p:cNvPr>
          <p:cNvPicPr>
            <a:picLocks noChangeAspect="1"/>
          </p:cNvPicPr>
          <p:nvPr/>
        </p:nvPicPr>
        <p:blipFill>
          <a:blip r:embed="rId2"/>
          <a:stretch>
            <a:fillRect/>
          </a:stretch>
        </p:blipFill>
        <p:spPr>
          <a:xfrm>
            <a:off x="4795284" y="1086706"/>
            <a:ext cx="3756277" cy="3253177"/>
          </a:xfrm>
          <a:prstGeom prst="rect">
            <a:avLst/>
          </a:prstGeom>
        </p:spPr>
      </p:pic>
      <p:pic>
        <p:nvPicPr>
          <p:cNvPr id="8" name="Picture 7" descr="FIGURE 15.3 What the web server sees">
            <a:extLst>
              <a:ext uri="{FF2B5EF4-FFF2-40B4-BE49-F238E27FC236}">
                <a16:creationId xmlns:a16="http://schemas.microsoft.com/office/drawing/2014/main" id="{D84AC2FE-5D0C-4E42-8067-8A93B5363155}"/>
              </a:ext>
            </a:extLst>
          </p:cNvPr>
          <p:cNvPicPr>
            <a:picLocks noChangeAspect="1"/>
          </p:cNvPicPr>
          <p:nvPr/>
        </p:nvPicPr>
        <p:blipFill>
          <a:blip r:embed="rId3"/>
          <a:stretch>
            <a:fillRect/>
          </a:stretch>
        </p:blipFill>
        <p:spPr>
          <a:xfrm>
            <a:off x="878660" y="3444949"/>
            <a:ext cx="3271880" cy="894934"/>
          </a:xfrm>
          <a:prstGeom prst="rect">
            <a:avLst/>
          </a:prstGeom>
        </p:spPr>
      </p:pic>
    </p:spTree>
    <p:extLst>
      <p:ext uri="{BB962C8B-B14F-4D97-AF65-F5344CB8AC3E}">
        <p14:creationId xmlns:p14="http://schemas.microsoft.com/office/powerpoint/2010/main" val="176837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4585C-A19D-4A3D-A409-C9256E54DFF5}"/>
              </a:ext>
            </a:extLst>
          </p:cNvPr>
          <p:cNvSpPr>
            <a:spLocks noGrp="1"/>
          </p:cNvSpPr>
          <p:nvPr>
            <p:ph type="title"/>
          </p:nvPr>
        </p:nvSpPr>
        <p:spPr/>
        <p:txBody>
          <a:bodyPr/>
          <a:lstStyle/>
          <a:p>
            <a:r>
              <a:rPr lang="en-CA" dirty="0"/>
              <a:t>Passing Information in HTTP</a:t>
            </a:r>
          </a:p>
        </p:txBody>
      </p:sp>
      <p:sp>
        <p:nvSpPr>
          <p:cNvPr id="3" name="Text Placeholder 2">
            <a:extLst>
              <a:ext uri="{FF2B5EF4-FFF2-40B4-BE49-F238E27FC236}">
                <a16:creationId xmlns:a16="http://schemas.microsoft.com/office/drawing/2014/main" id="{3D7F4FDC-8659-4150-B569-2857A91FA59F}"/>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In HTTP, we can pass information using:</a:t>
            </a:r>
          </a:p>
          <a:p>
            <a:pPr algn="l"/>
            <a:r>
              <a:rPr lang="en-CA" sz="1800" b="0" i="0" u="none" strike="noStrike" baseline="0" dirty="0">
                <a:solidFill>
                  <a:srgbClr val="000000"/>
                </a:solidFill>
                <a:latin typeface="+mj-lt"/>
              </a:rPr>
              <a:t>URL</a:t>
            </a:r>
          </a:p>
          <a:p>
            <a:pPr algn="l"/>
            <a:r>
              <a:rPr lang="en-CA" sz="1800" b="0" i="0" u="none" strike="noStrike" baseline="0" dirty="0">
                <a:solidFill>
                  <a:srgbClr val="000000"/>
                </a:solidFill>
                <a:latin typeface="+mj-lt"/>
              </a:rPr>
              <a:t>HTTP header</a:t>
            </a:r>
          </a:p>
          <a:p>
            <a:pPr algn="l"/>
            <a:r>
              <a:rPr lang="en-CA" sz="1800" b="0" i="0" u="none" strike="noStrike" baseline="0" dirty="0">
                <a:solidFill>
                  <a:srgbClr val="000000"/>
                </a:solidFill>
                <a:latin typeface="+mj-lt"/>
              </a:rPr>
              <a:t>Cookies</a:t>
            </a:r>
            <a:endParaRPr lang="en-CA" dirty="0">
              <a:latin typeface="+mj-lt"/>
            </a:endParaRPr>
          </a:p>
        </p:txBody>
      </p:sp>
    </p:spTree>
    <p:extLst>
      <p:ext uri="{BB962C8B-B14F-4D97-AF65-F5344CB8AC3E}">
        <p14:creationId xmlns:p14="http://schemas.microsoft.com/office/powerpoint/2010/main" val="548642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9BEAC-052D-4B5A-B7DF-2D6A19FF1083}"/>
              </a:ext>
            </a:extLst>
          </p:cNvPr>
          <p:cNvSpPr>
            <a:spLocks noGrp="1"/>
          </p:cNvSpPr>
          <p:nvPr>
            <p:ph type="title"/>
          </p:nvPr>
        </p:nvSpPr>
        <p:spPr/>
        <p:txBody>
          <a:bodyPr/>
          <a:lstStyle/>
          <a:p>
            <a:r>
              <a:rPr lang="en-CA" dirty="0"/>
              <a:t>Passing Information via the URL</a:t>
            </a:r>
          </a:p>
        </p:txBody>
      </p:sp>
      <p:sp>
        <p:nvSpPr>
          <p:cNvPr id="3" name="Text Placeholder 2">
            <a:extLst>
              <a:ext uri="{FF2B5EF4-FFF2-40B4-BE49-F238E27FC236}">
                <a16:creationId xmlns:a16="http://schemas.microsoft.com/office/drawing/2014/main" id="{C0F9DFA5-55DC-45D5-8AB8-5B21C0A7E9DA}"/>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latin typeface="+mj-lt"/>
              </a:rPr>
              <a:t>Recall a web page can pass query string information from the browser to the server using one of the two methods: </a:t>
            </a:r>
          </a:p>
          <a:p>
            <a:pPr algn="l"/>
            <a:r>
              <a:rPr lang="en-US" sz="1800" b="0" i="0" u="none" strike="noStrike" baseline="0" dirty="0">
                <a:latin typeface="+mj-lt"/>
              </a:rPr>
              <a:t>a query string within the URL </a:t>
            </a:r>
            <a:r>
              <a:rPr lang="en-US" sz="1800" b="1" i="0" u="none" strike="noStrike" baseline="0" dirty="0">
                <a:latin typeface="+mj-lt"/>
              </a:rPr>
              <a:t>(GET) </a:t>
            </a:r>
            <a:r>
              <a:rPr lang="en-US" sz="1800" b="0" i="0" u="none" strike="noStrike" baseline="0" dirty="0">
                <a:latin typeface="+mj-lt"/>
                <a:sym typeface="Wingdings" panose="05000000000000000000" pitchFamily="2" charset="2"/>
              </a:rPr>
              <a:t></a:t>
            </a:r>
            <a:endParaRPr lang="en-US" sz="1800" b="0" i="0" u="none" strike="noStrike" baseline="0" dirty="0">
              <a:latin typeface="+mj-lt"/>
            </a:endParaRPr>
          </a:p>
          <a:p>
            <a:pPr algn="l"/>
            <a:r>
              <a:rPr lang="en-US" sz="1800" b="0" i="0" u="none" strike="noStrike" baseline="0" dirty="0">
                <a:latin typeface="+mj-lt"/>
              </a:rPr>
              <a:t>a query string within the HTTP header (POST).</a:t>
            </a:r>
            <a:endParaRPr lang="en-CA" dirty="0">
              <a:latin typeface="+mj-lt"/>
            </a:endParaRPr>
          </a:p>
        </p:txBody>
      </p:sp>
      <p:pic>
        <p:nvPicPr>
          <p:cNvPr id="5" name="Picture 4" descr="FIGURE 15.4 Two approaches for passing data in a URL">
            <a:extLst>
              <a:ext uri="{FF2B5EF4-FFF2-40B4-BE49-F238E27FC236}">
                <a16:creationId xmlns:a16="http://schemas.microsoft.com/office/drawing/2014/main" id="{F393502F-84EB-40EB-9FFC-563E3AAB56E8}"/>
              </a:ext>
            </a:extLst>
          </p:cNvPr>
          <p:cNvPicPr>
            <a:picLocks noChangeAspect="1"/>
          </p:cNvPicPr>
          <p:nvPr/>
        </p:nvPicPr>
        <p:blipFill>
          <a:blip r:embed="rId2"/>
          <a:stretch>
            <a:fillRect/>
          </a:stretch>
        </p:blipFill>
        <p:spPr>
          <a:xfrm>
            <a:off x="4788878" y="1381362"/>
            <a:ext cx="3897921" cy="2931928"/>
          </a:xfrm>
          <a:prstGeom prst="rect">
            <a:avLst/>
          </a:prstGeom>
        </p:spPr>
      </p:pic>
    </p:spTree>
    <p:extLst>
      <p:ext uri="{BB962C8B-B14F-4D97-AF65-F5344CB8AC3E}">
        <p14:creationId xmlns:p14="http://schemas.microsoft.com/office/powerpoint/2010/main" val="2268288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DE4D7-B6F3-4654-A555-21A6EE9B3727}"/>
              </a:ext>
            </a:extLst>
          </p:cNvPr>
          <p:cNvSpPr>
            <a:spLocks noGrp="1"/>
          </p:cNvSpPr>
          <p:nvPr>
            <p:ph type="title"/>
          </p:nvPr>
        </p:nvSpPr>
        <p:spPr/>
        <p:txBody>
          <a:bodyPr/>
          <a:lstStyle/>
          <a:p>
            <a:r>
              <a:rPr lang="en-CA" sz="3200" dirty="0"/>
              <a:t>Passing Information via HTTP Header</a:t>
            </a:r>
          </a:p>
        </p:txBody>
      </p:sp>
      <p:sp>
        <p:nvSpPr>
          <p:cNvPr id="3" name="Text Placeholder 2">
            <a:extLst>
              <a:ext uri="{FF2B5EF4-FFF2-40B4-BE49-F238E27FC236}">
                <a16:creationId xmlns:a16="http://schemas.microsoft.com/office/drawing/2014/main" id="{1780AFBD-3D3A-47E1-9588-9D88976E44DC}"/>
              </a:ext>
            </a:extLst>
          </p:cNvPr>
          <p:cNvSpPr>
            <a:spLocks noGrp="1"/>
          </p:cNvSpPr>
          <p:nvPr>
            <p:ph type="body" idx="1"/>
          </p:nvPr>
        </p:nvSpPr>
        <p:spPr>
          <a:xfrm>
            <a:off x="457201" y="1081088"/>
            <a:ext cx="3540642" cy="3532476"/>
          </a:xfrm>
        </p:spPr>
        <p:txBody>
          <a:bodyPr/>
          <a:lstStyle/>
          <a:p>
            <a:pPr marL="114300" indent="0">
              <a:buNone/>
            </a:pPr>
            <a:r>
              <a:rPr lang="en-US" sz="1800" dirty="0">
                <a:latin typeface="+mj-lt"/>
              </a:rPr>
              <a:t>Y</a:t>
            </a:r>
            <a:r>
              <a:rPr lang="en-US" sz="1800" b="0" i="0" u="none" strike="noStrike" baseline="0" dirty="0">
                <a:latin typeface="+mj-lt"/>
              </a:rPr>
              <a:t>ou can see that the form data sent using the POST method is sent as a query string after the HTTP header. </a:t>
            </a:r>
          </a:p>
          <a:p>
            <a:pPr marL="114300" indent="0">
              <a:buNone/>
            </a:pPr>
            <a:r>
              <a:rPr lang="en-US" sz="1800" dirty="0">
                <a:latin typeface="+mj-lt"/>
              </a:rPr>
              <a:t>T</a:t>
            </a:r>
            <a:r>
              <a:rPr lang="en-US" sz="1800" b="0" i="0" u="none" strike="noStrike" baseline="0" dirty="0">
                <a:latin typeface="+mj-lt"/>
              </a:rPr>
              <a:t>hink of this data being passed via the HTTP header</a:t>
            </a:r>
          </a:p>
          <a:p>
            <a:pPr marL="114300" indent="0" algn="l">
              <a:buNone/>
            </a:pPr>
            <a:r>
              <a:rPr lang="en-US" sz="1800" b="0" i="0" u="none" strike="noStrike" baseline="0" dirty="0">
                <a:latin typeface="+mj-lt"/>
              </a:rPr>
              <a:t>Another way that a browser can send data to the server is via JSON data</a:t>
            </a:r>
            <a:endParaRPr lang="en-CA" dirty="0">
              <a:latin typeface="+mj-lt"/>
            </a:endParaRPr>
          </a:p>
        </p:txBody>
      </p:sp>
      <p:pic>
        <p:nvPicPr>
          <p:cNvPr id="5" name="Picture 4" descr="FIGURE 15.5 Recap of GET versus POST">
            <a:extLst>
              <a:ext uri="{FF2B5EF4-FFF2-40B4-BE49-F238E27FC236}">
                <a16:creationId xmlns:a16="http://schemas.microsoft.com/office/drawing/2014/main" id="{B337118B-815C-4E74-BBF7-6B056648E294}"/>
              </a:ext>
            </a:extLst>
          </p:cNvPr>
          <p:cNvPicPr>
            <a:picLocks noChangeAspect="1"/>
          </p:cNvPicPr>
          <p:nvPr/>
        </p:nvPicPr>
        <p:blipFill>
          <a:blip r:embed="rId2"/>
          <a:stretch>
            <a:fillRect/>
          </a:stretch>
        </p:blipFill>
        <p:spPr>
          <a:xfrm>
            <a:off x="4274614" y="1081088"/>
            <a:ext cx="4412185" cy="3534124"/>
          </a:xfrm>
          <a:prstGeom prst="rect">
            <a:avLst/>
          </a:prstGeom>
        </p:spPr>
      </p:pic>
    </p:spTree>
    <p:extLst>
      <p:ext uri="{BB962C8B-B14F-4D97-AF65-F5344CB8AC3E}">
        <p14:creationId xmlns:p14="http://schemas.microsoft.com/office/powerpoint/2010/main" val="4248070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143C-5E0C-448C-AF87-23D674D19A53}"/>
              </a:ext>
            </a:extLst>
          </p:cNvPr>
          <p:cNvSpPr>
            <a:spLocks noGrp="1"/>
          </p:cNvSpPr>
          <p:nvPr>
            <p:ph type="title"/>
          </p:nvPr>
        </p:nvSpPr>
        <p:spPr/>
        <p:txBody>
          <a:bodyPr/>
          <a:lstStyle/>
          <a:p>
            <a:r>
              <a:rPr lang="en-CA" dirty="0"/>
              <a:t>Cookies</a:t>
            </a:r>
          </a:p>
        </p:txBody>
      </p:sp>
      <p:sp>
        <p:nvSpPr>
          <p:cNvPr id="3" name="Text Placeholder 2">
            <a:extLst>
              <a:ext uri="{FF2B5EF4-FFF2-40B4-BE49-F238E27FC236}">
                <a16:creationId xmlns:a16="http://schemas.microsoft.com/office/drawing/2014/main" id="{2E2D52ED-80B3-479C-8B41-3106CD4B9A2F}"/>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Cookies </a:t>
            </a:r>
            <a:r>
              <a:rPr lang="en-US" sz="1800" b="0" i="0" u="none" strike="noStrike" baseline="0" dirty="0">
                <a:solidFill>
                  <a:srgbClr val="000000"/>
                </a:solidFill>
                <a:latin typeface="+mj-lt"/>
              </a:rPr>
              <a:t>are a client-side approach for persisting state </a:t>
            </a:r>
            <a:r>
              <a:rPr lang="en-CA" sz="1800" b="0" i="0" u="none" strike="noStrike" baseline="0" dirty="0">
                <a:solidFill>
                  <a:srgbClr val="000000"/>
                </a:solidFill>
                <a:latin typeface="+mj-lt"/>
              </a:rPr>
              <a:t>information.</a:t>
            </a:r>
          </a:p>
          <a:p>
            <a:pPr marL="114300" indent="0" algn="l">
              <a:buNone/>
            </a:pPr>
            <a:r>
              <a:rPr lang="en-US" sz="1800" dirty="0">
                <a:latin typeface="+mj-lt"/>
              </a:rPr>
              <a:t>They are name=value pairs that are saved within one or more text files that are managed by the browser.</a:t>
            </a:r>
          </a:p>
          <a:p>
            <a:pPr marL="114300" indent="0" algn="l">
              <a:buNone/>
            </a:pPr>
            <a:r>
              <a:rPr lang="en-US" sz="1800" b="0" i="0" u="none" strike="noStrike" baseline="0" dirty="0">
                <a:latin typeface="+mj-lt"/>
              </a:rPr>
              <a:t>While cookies can be used for any state-related purpose, they are principally used as a way of maintaining continuity over time in a web application. One typical use of cookies in a website is to “remember” the visitor so that the server can customize the site for the user.</a:t>
            </a:r>
          </a:p>
          <a:p>
            <a:pPr marL="114300" indent="0" algn="l">
              <a:buNone/>
            </a:pPr>
            <a:r>
              <a:rPr lang="en-US" sz="1800" b="0" i="0" u="none" strike="noStrike" baseline="0" dirty="0">
                <a:latin typeface="+mj-lt"/>
              </a:rPr>
              <a:t>Cookies are also frequently used to keep track of whether a user has logged into a site.</a:t>
            </a:r>
            <a:endParaRPr lang="en-CA" sz="1800" dirty="0">
              <a:latin typeface="+mj-lt"/>
            </a:endParaRPr>
          </a:p>
        </p:txBody>
      </p:sp>
    </p:spTree>
    <p:extLst>
      <p:ext uri="{BB962C8B-B14F-4D97-AF65-F5344CB8AC3E}">
        <p14:creationId xmlns:p14="http://schemas.microsoft.com/office/powerpoint/2010/main" val="4209559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8A6E-291D-42A6-93CC-B40B2412E5A9}"/>
              </a:ext>
            </a:extLst>
          </p:cNvPr>
          <p:cNvSpPr>
            <a:spLocks noGrp="1"/>
          </p:cNvSpPr>
          <p:nvPr>
            <p:ph type="title"/>
          </p:nvPr>
        </p:nvSpPr>
        <p:spPr/>
        <p:txBody>
          <a:bodyPr/>
          <a:lstStyle/>
          <a:p>
            <a:r>
              <a:rPr lang="en-CA" dirty="0"/>
              <a:t>How Do Cookies Work?</a:t>
            </a:r>
          </a:p>
        </p:txBody>
      </p:sp>
      <p:pic>
        <p:nvPicPr>
          <p:cNvPr id="5" name="Picture 4" descr="FIGURE 15.7 Cookies at work">
            <a:extLst>
              <a:ext uri="{FF2B5EF4-FFF2-40B4-BE49-F238E27FC236}">
                <a16:creationId xmlns:a16="http://schemas.microsoft.com/office/drawing/2014/main" id="{16CDA6B5-4667-4517-8851-934960D3E21E}"/>
              </a:ext>
            </a:extLst>
          </p:cNvPr>
          <p:cNvPicPr>
            <a:picLocks noChangeAspect="1"/>
          </p:cNvPicPr>
          <p:nvPr/>
        </p:nvPicPr>
        <p:blipFill>
          <a:blip r:embed="rId2"/>
          <a:stretch>
            <a:fillRect/>
          </a:stretch>
        </p:blipFill>
        <p:spPr>
          <a:xfrm>
            <a:off x="1828398" y="984487"/>
            <a:ext cx="5487203" cy="3555089"/>
          </a:xfrm>
          <a:prstGeom prst="rect">
            <a:avLst/>
          </a:prstGeom>
        </p:spPr>
      </p:pic>
    </p:spTree>
    <p:extLst>
      <p:ext uri="{BB962C8B-B14F-4D97-AF65-F5344CB8AC3E}">
        <p14:creationId xmlns:p14="http://schemas.microsoft.com/office/powerpoint/2010/main" val="221523120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18115</TotalTime>
  <Words>1849</Words>
  <Application>Microsoft Office PowerPoint</Application>
  <PresentationFormat>On-screen Show (16:9)</PresentationFormat>
  <Paragraphs>173</Paragraphs>
  <Slides>25</Slides>
  <Notes>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25</vt:i4>
      </vt:variant>
    </vt:vector>
  </HeadingPairs>
  <TitlesOfParts>
    <vt:vector size="35" baseType="lpstr">
      <vt:lpstr>Arial</vt:lpstr>
      <vt:lpstr>Calibri</vt:lpstr>
      <vt:lpstr>Noto Sans Symbols</vt:lpstr>
      <vt:lpstr>SabonLTPro-Bold</vt:lpstr>
      <vt:lpstr>SabonLTPro-Roman</vt:lpstr>
      <vt:lpstr>Times New Roman</vt:lpstr>
      <vt:lpstr>Verdana</vt:lpstr>
      <vt:lpstr>Simple Light</vt:lpstr>
      <vt:lpstr>USHE</vt:lpstr>
      <vt:lpstr>USHE_slide options</vt:lpstr>
      <vt:lpstr>Fundamentals of Web Development</vt:lpstr>
      <vt:lpstr>In this chapter you will learn . . .</vt:lpstr>
      <vt:lpstr>The Problem of State in Web Applications</vt:lpstr>
      <vt:lpstr>The Problem of State in Web Applications (ii)</vt:lpstr>
      <vt:lpstr>Passing Information in HTTP</vt:lpstr>
      <vt:lpstr>Passing Information via the URL</vt:lpstr>
      <vt:lpstr>Passing Information via HTTP Header</vt:lpstr>
      <vt:lpstr>Cookies</vt:lpstr>
      <vt:lpstr>How Do Cookies Work?</vt:lpstr>
      <vt:lpstr>Using Cookies in PHP</vt:lpstr>
      <vt:lpstr>Using Cookies in Node and Express</vt:lpstr>
      <vt:lpstr>Persistent Cookie Best Practices</vt:lpstr>
      <vt:lpstr>Session State</vt:lpstr>
      <vt:lpstr>How Does Session State Work?</vt:lpstr>
      <vt:lpstr>Session Storage and Configuration</vt:lpstr>
      <vt:lpstr>Session State in PHP</vt:lpstr>
      <vt:lpstr>Session State in Node</vt:lpstr>
      <vt:lpstr>Express-store mechanisms</vt:lpstr>
      <vt:lpstr>Caching</vt:lpstr>
      <vt:lpstr>Page Output Caching</vt:lpstr>
      <vt:lpstr>Use case for caching</vt:lpstr>
      <vt:lpstr>Application Data Caching</vt:lpstr>
      <vt:lpstr>Redis as Caching Service</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1905</cp:revision>
  <dcterms:modified xsi:type="dcterms:W3CDTF">2021-05-04T18:59:08Z</dcterms:modified>
</cp:coreProperties>
</file>