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38"/>
  </p:notesMasterIdLst>
  <p:handoutMasterIdLst>
    <p:handoutMasterId r:id="rId39"/>
  </p:handoutMasterIdLst>
  <p:sldIdLst>
    <p:sldId id="256" r:id="rId4"/>
    <p:sldId id="257"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285" r:id="rId3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D3"/>
    <a:srgbClr val="E6F0F5"/>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48" autoAdjust="0"/>
    <p:restoredTop sz="94249" autoAdjust="0"/>
  </p:normalViewPr>
  <p:slideViewPr>
    <p:cSldViewPr snapToGrid="0">
      <p:cViewPr varScale="1">
        <p:scale>
          <a:sx n="90" d="100"/>
          <a:sy n="90" d="100"/>
        </p:scale>
        <p:origin x="186" y="72"/>
      </p:cViewPr>
      <p:guideLst>
        <p:guide orient="horz" pos="1620"/>
        <p:guide pos="2880"/>
      </p:guideLst>
    </p:cSldViewPr>
  </p:slideViewPr>
  <p:outlineViewPr>
    <p:cViewPr>
      <p:scale>
        <a:sx n="33" d="100"/>
        <a:sy n="33" d="100"/>
      </p:scale>
      <p:origin x="0" y="-6138"/>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2021-05-03</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34</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2">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a:extLst>
              <a:ext uri="{C183D7F6-B498-43B3-948B-1728B52AA6E4}">
                <adec:decorative xmlns:adec="http://schemas.microsoft.com/office/drawing/2017/decorative" val="0"/>
              </a:ext>
            </a:extLst>
          </p:cNvPr>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800098"/>
            <a:ext cx="8229600" cy="875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4572000" y="1200150"/>
            <a:ext cx="41148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13</a:t>
            </a:r>
            <a:endParaRPr dirty="0"/>
          </a:p>
        </p:txBody>
      </p:sp>
      <p:sp>
        <p:nvSpPr>
          <p:cNvPr id="170" name="Google Shape;170;p28"/>
          <p:cNvSpPr txBox="1">
            <a:spLocks noGrp="1"/>
          </p:cNvSpPr>
          <p:nvPr>
            <p:ph type="body" idx="4"/>
          </p:nvPr>
        </p:nvSpPr>
        <p:spPr>
          <a:xfrm>
            <a:off x="4572000" y="2439592"/>
            <a:ext cx="4114800" cy="824604"/>
          </a:xfrm>
          <a:prstGeom prst="rect">
            <a:avLst/>
          </a:prstGeom>
          <a:noFill/>
          <a:ln>
            <a:noFill/>
          </a:ln>
        </p:spPr>
        <p:txBody>
          <a:bodyPr spcFirstLastPara="1" wrap="square" lIns="91425" tIns="91425" rIns="91425" bIns="91425" anchor="t" anchorCtr="0">
            <a:noAutofit/>
          </a:bodyPr>
          <a:lstStyle/>
          <a:p>
            <a:pPr algn="ctr"/>
            <a:r>
              <a:rPr lang="en-US" sz="1800" b="0" i="0" u="none" strike="noStrike" baseline="0" dirty="0">
                <a:solidFill>
                  <a:schemeClr val="tx1"/>
                </a:solidFill>
                <a:latin typeface="+mj-lt"/>
              </a:rPr>
              <a:t>Server-Side</a:t>
            </a:r>
          </a:p>
          <a:p>
            <a:pPr algn="ctr"/>
            <a:r>
              <a:rPr lang="en-US" sz="1800" b="0" i="0" u="none" strike="noStrike" baseline="0" dirty="0">
                <a:solidFill>
                  <a:schemeClr val="tx1"/>
                </a:solidFill>
                <a:latin typeface="+mj-lt"/>
              </a:rPr>
              <a:t>Development 2: Node.js</a:t>
            </a:r>
            <a:endParaRPr lang="en-US" dirty="0">
              <a:solidFill>
                <a:schemeClr val="tx1"/>
              </a:solidFill>
              <a:latin typeface="+mj-lt"/>
            </a:endParaRPr>
          </a:p>
        </p:txBody>
      </p:sp>
      <p:pic>
        <p:nvPicPr>
          <p:cNvPr id="172" name="Google Shape;17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457200" y="1200150"/>
            <a:ext cx="2718259" cy="3363250"/>
          </a:xfrm>
          <a:prstGeom prst="rect">
            <a:avLst/>
          </a:prstGeom>
          <a:noFill/>
          <a:ln>
            <a:noFill/>
          </a:ln>
        </p:spPr>
      </p:pic>
      <p:sp>
        <p:nvSpPr>
          <p:cNvPr id="171" name="Google Shape;171;p28">
            <a:extLst>
              <a:ext uri="{C183D7F6-B498-43B3-948B-1728B52AA6E4}">
                <adec:decorative xmlns:adec="http://schemas.microsoft.com/office/drawing/2017/decorative" val="1"/>
              </a:ext>
            </a:extLst>
          </p:cNvPr>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384463" y="4839954"/>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B0FA3-4ABB-42D5-AF3F-C1401C6AF08A}"/>
              </a:ext>
            </a:extLst>
          </p:cNvPr>
          <p:cNvSpPr>
            <a:spLocks noGrp="1"/>
          </p:cNvSpPr>
          <p:nvPr>
            <p:ph type="title"/>
          </p:nvPr>
        </p:nvSpPr>
        <p:spPr/>
        <p:txBody>
          <a:bodyPr/>
          <a:lstStyle/>
          <a:p>
            <a:r>
              <a:rPr lang="en-CA" dirty="0"/>
              <a:t>Node Disadvantages</a:t>
            </a:r>
          </a:p>
        </p:txBody>
      </p:sp>
      <p:sp>
        <p:nvSpPr>
          <p:cNvPr id="3" name="Text Placeholder 2">
            <a:extLst>
              <a:ext uri="{FF2B5EF4-FFF2-40B4-BE49-F238E27FC236}">
                <a16:creationId xmlns:a16="http://schemas.microsoft.com/office/drawing/2014/main" id="{43B4812D-13E7-428A-986F-29C5EB3286B5}"/>
              </a:ext>
            </a:extLst>
          </p:cNvPr>
          <p:cNvSpPr>
            <a:spLocks noGrp="1"/>
          </p:cNvSpPr>
          <p:nvPr>
            <p:ph type="body" idx="1"/>
          </p:nvPr>
        </p:nvSpPr>
        <p:spPr>
          <a:xfrm>
            <a:off x="457200" y="1081088"/>
            <a:ext cx="8229599" cy="3532476"/>
          </a:xfrm>
        </p:spPr>
        <p:txBody>
          <a:bodyPr/>
          <a:lstStyle/>
          <a:p>
            <a:pPr marL="114300" indent="0">
              <a:buNone/>
            </a:pPr>
            <a:r>
              <a:rPr lang="en-US" sz="1800" b="0" i="0" u="none" strike="noStrike" baseline="0" dirty="0">
                <a:latin typeface="+mj-lt"/>
              </a:rPr>
              <a:t>Node isn’t ideal for all web-based applications. For sites whose data is in a traditional relational database such as MySQL, accessing that data in Node is often a complex programming task.</a:t>
            </a:r>
          </a:p>
          <a:p>
            <a:pPr marL="114300" indent="0" algn="l">
              <a:buNone/>
            </a:pPr>
            <a:r>
              <a:rPr lang="en-US" sz="1800" b="0" i="0" u="none" strike="noStrike" baseline="0" dirty="0">
                <a:latin typeface="+mj-lt"/>
              </a:rPr>
              <a:t>The single-thread nonblocking architecture of Node is also not ideal for computationally heavy tasks, such as video processing or scientific computing</a:t>
            </a:r>
          </a:p>
          <a:p>
            <a:pPr marL="114300" indent="0" algn="l">
              <a:buNone/>
            </a:pPr>
            <a:r>
              <a:rPr lang="en-US" sz="1800" b="0" i="0" u="none" strike="noStrike" baseline="0" dirty="0">
                <a:latin typeface="+mj-lt"/>
              </a:rPr>
              <a:t>Applications in Node can be more significantly more complex to develop and maintain than in PHP or in client-side JavaScript</a:t>
            </a:r>
            <a:endParaRPr lang="en-CA" dirty="0">
              <a:latin typeface="+mj-lt"/>
            </a:endParaRPr>
          </a:p>
        </p:txBody>
      </p:sp>
    </p:spTree>
    <p:extLst>
      <p:ext uri="{BB962C8B-B14F-4D97-AF65-F5344CB8AC3E}">
        <p14:creationId xmlns:p14="http://schemas.microsoft.com/office/powerpoint/2010/main" val="3172043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DAD54-73E7-4591-B8A6-3559908B2F3B}"/>
              </a:ext>
            </a:extLst>
          </p:cNvPr>
          <p:cNvSpPr>
            <a:spLocks noGrp="1"/>
          </p:cNvSpPr>
          <p:nvPr>
            <p:ph type="title"/>
          </p:nvPr>
        </p:nvSpPr>
        <p:spPr/>
        <p:txBody>
          <a:bodyPr/>
          <a:lstStyle/>
          <a:p>
            <a:r>
              <a:rPr lang="en-CA" dirty="0"/>
              <a:t>Simple Node Application</a:t>
            </a:r>
          </a:p>
        </p:txBody>
      </p:sp>
      <p:sp>
        <p:nvSpPr>
          <p:cNvPr id="4" name="TextBox 3" descr="LISTING 4.2 Embedded styles example">
            <a:extLst>
              <a:ext uri="{FF2B5EF4-FFF2-40B4-BE49-F238E27FC236}">
                <a16:creationId xmlns:a16="http://schemas.microsoft.com/office/drawing/2014/main" id="{31F7E101-67A7-491D-83D0-FC20D55AAA00}"/>
              </a:ext>
            </a:extLst>
          </p:cNvPr>
          <p:cNvSpPr txBox="1"/>
          <p:nvPr/>
        </p:nvSpPr>
        <p:spPr>
          <a:xfrm>
            <a:off x="457200" y="1275677"/>
            <a:ext cx="8357191" cy="3087783"/>
          </a:xfrm>
          <a:prstGeom prst="rect">
            <a:avLst/>
          </a:prstGeom>
          <a:solidFill>
            <a:srgbClr val="E6F0F5"/>
          </a:solidFill>
        </p:spPr>
        <p:txBody>
          <a:bodyPr wrap="square" numCol="1" rtlCol="0">
            <a:noAutofit/>
          </a:bodyPr>
          <a:lstStyle/>
          <a:p>
            <a:pPr algn="l"/>
            <a:r>
              <a:rPr lang="en-US" sz="1200" b="0" i="1" u="none" strike="noStrike" baseline="0" dirty="0">
                <a:solidFill>
                  <a:schemeClr val="tx1"/>
                </a:solidFill>
                <a:latin typeface="Calibri" panose="020F0502020204030204" pitchFamily="34" charset="0"/>
                <a:cs typeface="Calibri" panose="020F0502020204030204" pitchFamily="34" charset="0"/>
              </a:rPr>
              <a:t>// make use of the http module</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const http = require('http’);</a:t>
            </a:r>
          </a:p>
          <a:p>
            <a:pPr algn="l"/>
            <a:endParaRPr lang="en-CA" sz="1200" b="0" i="0" u="none" strike="noStrike" baseline="0" dirty="0">
              <a:solidFill>
                <a:schemeClr val="tx1"/>
              </a:solidFill>
              <a:latin typeface="Calibri" panose="020F0502020204030204" pitchFamily="34" charset="0"/>
              <a:cs typeface="Calibri" panose="020F0502020204030204" pitchFamily="34" charset="0"/>
            </a:endParaRPr>
          </a:p>
          <a:p>
            <a:pPr algn="l"/>
            <a:r>
              <a:rPr lang="en-US" sz="1200" b="0" i="1" u="none" strike="noStrike" baseline="0" dirty="0">
                <a:solidFill>
                  <a:schemeClr val="tx1"/>
                </a:solidFill>
                <a:latin typeface="Calibri" panose="020F0502020204030204" pitchFamily="34" charset="0"/>
                <a:cs typeface="Calibri" panose="020F0502020204030204" pitchFamily="34" charset="0"/>
              </a:rPr>
              <a:t>// configure HTTP server to respond with simple message to all requests</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const server = </a:t>
            </a:r>
            <a:r>
              <a:rPr lang="en-CA" sz="1200" b="0" i="0" u="none" strike="noStrike" baseline="0" dirty="0" err="1">
                <a:solidFill>
                  <a:schemeClr val="tx1"/>
                </a:solidFill>
                <a:latin typeface="Calibri" panose="020F0502020204030204" pitchFamily="34" charset="0"/>
                <a:cs typeface="Calibri" panose="020F0502020204030204" pitchFamily="34" charset="0"/>
              </a:rPr>
              <a:t>http.createServer</a:t>
            </a:r>
            <a:r>
              <a:rPr lang="en-CA" sz="1200" b="0" i="0" u="none" strike="noStrike" baseline="0" dirty="0">
                <a:solidFill>
                  <a:schemeClr val="tx1"/>
                </a:solidFill>
                <a:latin typeface="Calibri" panose="020F0502020204030204" pitchFamily="34" charset="0"/>
                <a:cs typeface="Calibri" panose="020F0502020204030204" pitchFamily="34" charset="0"/>
              </a:rPr>
              <a:t>(function (request, response) {</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	</a:t>
            </a:r>
            <a:r>
              <a:rPr lang="en-CA" sz="1200" b="0" i="0" u="none" strike="noStrike" baseline="0" dirty="0" err="1">
                <a:solidFill>
                  <a:schemeClr val="tx1"/>
                </a:solidFill>
                <a:latin typeface="Calibri" panose="020F0502020204030204" pitchFamily="34" charset="0"/>
                <a:cs typeface="Calibri" panose="020F0502020204030204" pitchFamily="34" charset="0"/>
              </a:rPr>
              <a:t>response.writeHead</a:t>
            </a:r>
            <a:r>
              <a:rPr lang="en-CA" sz="1200" b="0" i="0" u="none" strike="noStrike" baseline="0" dirty="0">
                <a:solidFill>
                  <a:schemeClr val="tx1"/>
                </a:solidFill>
                <a:latin typeface="Calibri" panose="020F0502020204030204" pitchFamily="34" charset="0"/>
                <a:cs typeface="Calibri" panose="020F0502020204030204" pitchFamily="34" charset="0"/>
              </a:rPr>
              <a:t>(200, {"Content-Type": "text/plain"});</a:t>
            </a:r>
          </a:p>
          <a:p>
            <a:pPr algn="l"/>
            <a:r>
              <a:rPr lang="en-US" sz="1200" b="0" i="0" u="none" strike="noStrike" baseline="0" dirty="0">
                <a:solidFill>
                  <a:schemeClr val="tx1"/>
                </a:solidFill>
                <a:latin typeface="Calibri" panose="020F0502020204030204" pitchFamily="34" charset="0"/>
                <a:cs typeface="Calibri" panose="020F0502020204030204" pitchFamily="34" charset="0"/>
              </a:rPr>
              <a:t>	</a:t>
            </a:r>
            <a:r>
              <a:rPr lang="en-US" sz="1200" b="0" i="0" u="none" strike="noStrike" baseline="0" dirty="0" err="1">
                <a:solidFill>
                  <a:schemeClr val="tx1"/>
                </a:solidFill>
                <a:latin typeface="Calibri" panose="020F0502020204030204" pitchFamily="34" charset="0"/>
                <a:cs typeface="Calibri" panose="020F0502020204030204" pitchFamily="34" charset="0"/>
              </a:rPr>
              <a:t>response.write</a:t>
            </a:r>
            <a:r>
              <a:rPr lang="en-US" sz="1200" b="0" i="0" u="none" strike="noStrike" baseline="0" dirty="0">
                <a:solidFill>
                  <a:schemeClr val="tx1"/>
                </a:solidFill>
                <a:latin typeface="Calibri" panose="020F0502020204030204" pitchFamily="34" charset="0"/>
                <a:cs typeface="Calibri" panose="020F0502020204030204" pitchFamily="34" charset="0"/>
              </a:rPr>
              <a:t>("Hello this is our first node.js application");</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	</a:t>
            </a:r>
            <a:r>
              <a:rPr lang="en-CA" sz="1200" b="0" i="0" u="none" strike="noStrike" baseline="0" dirty="0" err="1">
                <a:solidFill>
                  <a:schemeClr val="tx1"/>
                </a:solidFill>
                <a:latin typeface="Calibri" panose="020F0502020204030204" pitchFamily="34" charset="0"/>
                <a:cs typeface="Calibri" panose="020F0502020204030204" pitchFamily="34" charset="0"/>
              </a:rPr>
              <a:t>response.end</a:t>
            </a:r>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a:endParaRPr lang="en-CA" sz="1200" b="0" i="0" u="none" strike="noStrike" baseline="0" dirty="0">
              <a:solidFill>
                <a:schemeClr val="tx1"/>
              </a:solidFill>
              <a:latin typeface="Calibri" panose="020F0502020204030204" pitchFamily="34" charset="0"/>
              <a:cs typeface="Calibri" panose="020F0502020204030204" pitchFamily="34" charset="0"/>
            </a:endParaRPr>
          </a:p>
          <a:p>
            <a:pPr algn="l"/>
            <a:r>
              <a:rPr lang="en-CA" sz="1200" b="0" i="1" u="none" strike="noStrike" baseline="0" dirty="0">
                <a:solidFill>
                  <a:schemeClr val="tx1"/>
                </a:solidFill>
                <a:latin typeface="Calibri" panose="020F0502020204030204" pitchFamily="34" charset="0"/>
                <a:cs typeface="Calibri" panose="020F0502020204030204" pitchFamily="34" charset="0"/>
              </a:rPr>
              <a:t>// Listen on port 8080 on localhost</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const port = 8080;</a:t>
            </a:r>
          </a:p>
          <a:p>
            <a:pPr algn="l"/>
            <a:r>
              <a:rPr lang="en-CA" sz="1200" b="0" i="0" u="none" strike="noStrike" baseline="0" dirty="0" err="1">
                <a:solidFill>
                  <a:schemeClr val="tx1"/>
                </a:solidFill>
                <a:latin typeface="Calibri" panose="020F0502020204030204" pitchFamily="34" charset="0"/>
                <a:cs typeface="Calibri" panose="020F0502020204030204" pitchFamily="34" charset="0"/>
              </a:rPr>
              <a:t>server.listen</a:t>
            </a:r>
            <a:r>
              <a:rPr lang="en-CA" sz="1200" b="0" i="0" u="none" strike="noStrike" baseline="0" dirty="0">
                <a:solidFill>
                  <a:schemeClr val="tx1"/>
                </a:solidFill>
                <a:latin typeface="Calibri" panose="020F0502020204030204" pitchFamily="34" charset="0"/>
                <a:cs typeface="Calibri" panose="020F0502020204030204" pitchFamily="34" charset="0"/>
              </a:rPr>
              <a:t>(port);</a:t>
            </a:r>
          </a:p>
          <a:p>
            <a:pPr algn="l"/>
            <a:endParaRPr lang="en-US" sz="1200" b="0" i="1" u="none" strike="noStrike" baseline="0" dirty="0">
              <a:solidFill>
                <a:schemeClr val="tx1"/>
              </a:solidFill>
              <a:latin typeface="Calibri" panose="020F0502020204030204" pitchFamily="34" charset="0"/>
              <a:cs typeface="Calibri" panose="020F0502020204030204" pitchFamily="34" charset="0"/>
            </a:endParaRPr>
          </a:p>
          <a:p>
            <a:pPr algn="l"/>
            <a:r>
              <a:rPr lang="en-US" sz="1200" b="0" i="1" u="none" strike="noStrike" baseline="0" dirty="0">
                <a:solidFill>
                  <a:schemeClr val="tx1"/>
                </a:solidFill>
                <a:latin typeface="Calibri" panose="020F0502020204030204" pitchFamily="34" charset="0"/>
                <a:cs typeface="Calibri" panose="020F0502020204030204" pitchFamily="34" charset="0"/>
              </a:rPr>
              <a:t>// display a message on the terminal</a:t>
            </a:r>
          </a:p>
          <a:p>
            <a:pPr algn="l"/>
            <a:r>
              <a:rPr lang="en-CA" sz="1200" b="0" i="0" u="none" strike="noStrike" baseline="0" dirty="0">
                <a:solidFill>
                  <a:schemeClr val="tx1"/>
                </a:solidFill>
                <a:latin typeface="Calibri" panose="020F0502020204030204" pitchFamily="34" charset="0"/>
                <a:cs typeface="Calibri" panose="020F0502020204030204" pitchFamily="34" charset="0"/>
              </a:rPr>
              <a:t>console.log("Server running at port=" + port);</a:t>
            </a:r>
            <a:endParaRPr lang="en-CA" sz="1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B72E4B9C-BA84-4D3A-8F29-17CD0BBCA804}"/>
              </a:ext>
            </a:extLst>
          </p:cNvPr>
          <p:cNvSpPr txBox="1"/>
          <p:nvPr/>
        </p:nvSpPr>
        <p:spPr>
          <a:xfrm>
            <a:off x="393404" y="4363460"/>
            <a:ext cx="4242391" cy="276999"/>
          </a:xfrm>
          <a:prstGeom prst="rect">
            <a:avLst/>
          </a:prstGeom>
          <a:noFill/>
        </p:spPr>
        <p:txBody>
          <a:bodyPr wrap="square" rtlCol="0">
            <a:spAutoFit/>
          </a:bodyPr>
          <a:lstStyle/>
          <a:p>
            <a:r>
              <a:rPr lang="en-US" sz="1200" b="1" i="0" u="none" strike="noStrike" baseline="0" dirty="0">
                <a:solidFill>
                  <a:srgbClr val="009A9A"/>
                </a:solidFill>
                <a:latin typeface="+mj-lt"/>
              </a:rPr>
              <a:t>LISTING 13.1 </a:t>
            </a:r>
            <a:r>
              <a:rPr lang="en-US" sz="1200" b="0" i="0" u="none" strike="noStrike" baseline="0" dirty="0">
                <a:solidFill>
                  <a:srgbClr val="000000"/>
                </a:solidFill>
                <a:latin typeface="+mj-lt"/>
              </a:rPr>
              <a:t>Hello World in Node</a:t>
            </a:r>
            <a:endParaRPr lang="en-CA" sz="1200" dirty="0">
              <a:latin typeface="+mj-lt"/>
            </a:endParaRPr>
          </a:p>
        </p:txBody>
      </p:sp>
    </p:spTree>
    <p:extLst>
      <p:ext uri="{BB962C8B-B14F-4D97-AF65-F5344CB8AC3E}">
        <p14:creationId xmlns:p14="http://schemas.microsoft.com/office/powerpoint/2010/main" val="3202159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73A4A-3910-49A0-9B71-1D7D661E4039}"/>
              </a:ext>
            </a:extLst>
          </p:cNvPr>
          <p:cNvSpPr>
            <a:spLocks noGrp="1"/>
          </p:cNvSpPr>
          <p:nvPr>
            <p:ph type="title"/>
          </p:nvPr>
        </p:nvSpPr>
        <p:spPr/>
        <p:txBody>
          <a:bodyPr/>
          <a:lstStyle/>
          <a:p>
            <a:r>
              <a:rPr lang="en-US" dirty="0"/>
              <a:t>Running the Hello World example</a:t>
            </a:r>
            <a:endParaRPr lang="en-CA" dirty="0"/>
          </a:p>
        </p:txBody>
      </p:sp>
      <p:sp>
        <p:nvSpPr>
          <p:cNvPr id="3" name="Text Placeholder 2">
            <a:extLst>
              <a:ext uri="{FF2B5EF4-FFF2-40B4-BE49-F238E27FC236}">
                <a16:creationId xmlns:a16="http://schemas.microsoft.com/office/drawing/2014/main" id="{3F8A9337-8FD9-430D-991C-E40BA09A23E4}"/>
              </a:ext>
            </a:extLst>
          </p:cNvPr>
          <p:cNvSpPr>
            <a:spLocks noGrp="1"/>
          </p:cNvSpPr>
          <p:nvPr>
            <p:ph type="body" idx="1"/>
          </p:nvPr>
        </p:nvSpPr>
        <p:spPr>
          <a:xfrm>
            <a:off x="457200" y="1081088"/>
            <a:ext cx="8229600" cy="2044884"/>
          </a:xfrm>
        </p:spPr>
        <p:txBody>
          <a:bodyPr/>
          <a:lstStyle/>
          <a:p>
            <a:pPr marL="114300" indent="0" algn="l">
              <a:buNone/>
            </a:pPr>
            <a:r>
              <a:rPr lang="en-US" sz="1800" b="0" i="0" u="none" strike="noStrike" baseline="0" dirty="0">
                <a:latin typeface="+mj-lt"/>
              </a:rPr>
              <a:t>If you have installed Node, you will need to open a command/terminal window, navigate to the folder for hello.js , and enter the following command:</a:t>
            </a:r>
          </a:p>
          <a:p>
            <a:pPr marL="114300" indent="0" algn="l">
              <a:buNone/>
            </a:pPr>
            <a:r>
              <a:rPr lang="en-CA" sz="1800" b="0" i="0" u="none" strike="noStrike" baseline="0" dirty="0">
                <a:latin typeface="Calibri" panose="020F0502020204030204" pitchFamily="34" charset="0"/>
                <a:cs typeface="Calibri" panose="020F0502020204030204" pitchFamily="34" charset="0"/>
              </a:rPr>
              <a:t>node hello.js</a:t>
            </a:r>
          </a:p>
          <a:p>
            <a:pPr marL="114300" indent="0" algn="l">
              <a:buNone/>
            </a:pPr>
            <a:r>
              <a:rPr lang="en-CA" sz="1800" b="0" i="0" u="none" strike="noStrike" baseline="0" dirty="0">
                <a:latin typeface="+mj-lt"/>
              </a:rPr>
              <a:t>In a </a:t>
            </a:r>
            <a:r>
              <a:rPr lang="en-US" sz="1800" b="0" i="0" u="none" strike="noStrike" baseline="0" dirty="0">
                <a:latin typeface="+mj-lt"/>
              </a:rPr>
              <a:t>browser, make a request for localhost on port 8080.</a:t>
            </a:r>
            <a:endParaRPr lang="en-CA" dirty="0">
              <a:latin typeface="+mj-lt"/>
              <a:cs typeface="Calibri" panose="020F0502020204030204" pitchFamily="34" charset="0"/>
            </a:endParaRPr>
          </a:p>
        </p:txBody>
      </p:sp>
      <p:pic>
        <p:nvPicPr>
          <p:cNvPr id="5" name="Picture 4" descr="FIGURE 13.5 Running the Hello World example">
            <a:extLst>
              <a:ext uri="{FF2B5EF4-FFF2-40B4-BE49-F238E27FC236}">
                <a16:creationId xmlns:a16="http://schemas.microsoft.com/office/drawing/2014/main" id="{0EF63947-39AD-4F3D-BAA4-F24873976740}"/>
              </a:ext>
            </a:extLst>
          </p:cNvPr>
          <p:cNvPicPr>
            <a:picLocks noChangeAspect="1"/>
          </p:cNvPicPr>
          <p:nvPr/>
        </p:nvPicPr>
        <p:blipFill>
          <a:blip r:embed="rId2"/>
          <a:stretch>
            <a:fillRect/>
          </a:stretch>
        </p:blipFill>
        <p:spPr>
          <a:xfrm>
            <a:off x="1695893" y="2976880"/>
            <a:ext cx="5752214" cy="1754550"/>
          </a:xfrm>
          <a:prstGeom prst="rect">
            <a:avLst/>
          </a:prstGeom>
        </p:spPr>
      </p:pic>
    </p:spTree>
    <p:extLst>
      <p:ext uri="{BB962C8B-B14F-4D97-AF65-F5344CB8AC3E}">
        <p14:creationId xmlns:p14="http://schemas.microsoft.com/office/powerpoint/2010/main" val="3292451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CE974-DB94-4EAF-BF80-CDD5628403CD}"/>
              </a:ext>
            </a:extLst>
          </p:cNvPr>
          <p:cNvSpPr>
            <a:spLocks noGrp="1"/>
          </p:cNvSpPr>
          <p:nvPr>
            <p:ph type="title"/>
          </p:nvPr>
        </p:nvSpPr>
        <p:spPr/>
        <p:txBody>
          <a:bodyPr/>
          <a:lstStyle/>
          <a:p>
            <a:r>
              <a:rPr lang="en-CA" dirty="0"/>
              <a:t>Static file server example	</a:t>
            </a:r>
          </a:p>
        </p:txBody>
      </p:sp>
      <p:pic>
        <p:nvPicPr>
          <p:cNvPr id="5" name="Picture 4" descr="FIGURE 13.6 Static file server">
            <a:extLst>
              <a:ext uri="{FF2B5EF4-FFF2-40B4-BE49-F238E27FC236}">
                <a16:creationId xmlns:a16="http://schemas.microsoft.com/office/drawing/2014/main" id="{6ED3E380-549E-47E6-A00D-DE53109D0266}"/>
              </a:ext>
            </a:extLst>
          </p:cNvPr>
          <p:cNvPicPr>
            <a:picLocks noChangeAspect="1"/>
          </p:cNvPicPr>
          <p:nvPr/>
        </p:nvPicPr>
        <p:blipFill rotWithShape="1">
          <a:blip r:embed="rId2"/>
          <a:srcRect b="42439"/>
          <a:stretch/>
        </p:blipFill>
        <p:spPr>
          <a:xfrm>
            <a:off x="457200" y="984487"/>
            <a:ext cx="4114800" cy="3004657"/>
          </a:xfrm>
          <a:prstGeom prst="rect">
            <a:avLst/>
          </a:prstGeom>
        </p:spPr>
      </p:pic>
      <p:pic>
        <p:nvPicPr>
          <p:cNvPr id="6" name="Picture 5" descr="FIGURE 13.6 Static file server">
            <a:extLst>
              <a:ext uri="{FF2B5EF4-FFF2-40B4-BE49-F238E27FC236}">
                <a16:creationId xmlns:a16="http://schemas.microsoft.com/office/drawing/2014/main" id="{0AA92199-2C05-46B8-AEAE-829B0242C8A0}"/>
              </a:ext>
            </a:extLst>
          </p:cNvPr>
          <p:cNvPicPr>
            <a:picLocks noChangeAspect="1"/>
          </p:cNvPicPr>
          <p:nvPr/>
        </p:nvPicPr>
        <p:blipFill rotWithShape="1">
          <a:blip r:embed="rId2"/>
          <a:srcRect t="52229" b="-780"/>
          <a:stretch/>
        </p:blipFill>
        <p:spPr>
          <a:xfrm>
            <a:off x="4665785" y="984487"/>
            <a:ext cx="4114800" cy="2534639"/>
          </a:xfrm>
          <a:prstGeom prst="rect">
            <a:avLst/>
          </a:prstGeom>
        </p:spPr>
      </p:pic>
    </p:spTree>
    <p:extLst>
      <p:ext uri="{BB962C8B-B14F-4D97-AF65-F5344CB8AC3E}">
        <p14:creationId xmlns:p14="http://schemas.microsoft.com/office/powerpoint/2010/main" val="11717003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04953-4D63-4A68-AB47-0539F39A5520}"/>
              </a:ext>
            </a:extLst>
          </p:cNvPr>
          <p:cNvSpPr>
            <a:spLocks noGrp="1"/>
          </p:cNvSpPr>
          <p:nvPr>
            <p:ph type="title"/>
          </p:nvPr>
        </p:nvSpPr>
        <p:spPr/>
        <p:txBody>
          <a:bodyPr/>
          <a:lstStyle/>
          <a:p>
            <a:r>
              <a:rPr lang="en-CA" dirty="0"/>
              <a:t>Adding Express</a:t>
            </a:r>
          </a:p>
        </p:txBody>
      </p:sp>
      <p:sp>
        <p:nvSpPr>
          <p:cNvPr id="3" name="Text Placeholder 2">
            <a:extLst>
              <a:ext uri="{FF2B5EF4-FFF2-40B4-BE49-F238E27FC236}">
                <a16:creationId xmlns:a16="http://schemas.microsoft.com/office/drawing/2014/main" id="{D5F59BBF-5E08-4A2C-A6E5-561014A0187B}"/>
              </a:ext>
            </a:extLst>
          </p:cNvPr>
          <p:cNvSpPr>
            <a:spLocks noGrp="1"/>
          </p:cNvSpPr>
          <p:nvPr>
            <p:ph type="body" idx="1"/>
          </p:nvPr>
        </p:nvSpPr>
        <p:spPr/>
        <p:txBody>
          <a:bodyPr/>
          <a:lstStyle/>
          <a:p>
            <a:pPr marL="114300" indent="0">
              <a:buNone/>
            </a:pPr>
            <a:r>
              <a:rPr lang="en-US" b="0" i="0" u="none" strike="noStrike" baseline="0" dirty="0">
                <a:solidFill>
                  <a:srgbClr val="000000"/>
                </a:solidFill>
                <a:latin typeface="+mj-lt"/>
              </a:rPr>
              <a:t>One of the most popular preexisting modules is </a:t>
            </a:r>
            <a:r>
              <a:rPr lang="en-US" b="1" i="0" u="none" strike="noStrike" baseline="0" dirty="0">
                <a:solidFill>
                  <a:srgbClr val="009A9A"/>
                </a:solidFill>
                <a:latin typeface="+mj-lt"/>
              </a:rPr>
              <a:t>Express</a:t>
            </a:r>
            <a:r>
              <a:rPr lang="en-US" b="0" i="0" u="none" strike="noStrike" baseline="0" dirty="0">
                <a:solidFill>
                  <a:srgbClr val="000000"/>
                </a:solidFill>
                <a:latin typeface="+mj-lt"/>
              </a:rPr>
              <a:t>,  where you typically write handlers for the different routes in your application. A </a:t>
            </a:r>
            <a:r>
              <a:rPr lang="en-US" b="1" i="0" u="none" strike="noStrike" baseline="0" dirty="0">
                <a:solidFill>
                  <a:srgbClr val="009A9A"/>
                </a:solidFill>
                <a:latin typeface="+mj-lt"/>
              </a:rPr>
              <a:t>route </a:t>
            </a:r>
            <a:r>
              <a:rPr lang="en-US" b="0" i="0" u="none" strike="noStrike" baseline="0" dirty="0">
                <a:solidFill>
                  <a:srgbClr val="000000"/>
                </a:solidFill>
                <a:latin typeface="+mj-lt"/>
              </a:rPr>
              <a:t>is a URL, a series of folders or files or parameter </a:t>
            </a:r>
            <a:r>
              <a:rPr lang="en-CA" b="0" i="0" u="none" strike="noStrike" baseline="0" dirty="0">
                <a:solidFill>
                  <a:srgbClr val="000000"/>
                </a:solidFill>
                <a:latin typeface="+mj-lt"/>
              </a:rPr>
              <a:t>data within the URL.</a:t>
            </a:r>
          </a:p>
          <a:p>
            <a:pPr marL="114300" indent="0">
              <a:buNone/>
            </a:pPr>
            <a:r>
              <a:rPr lang="en-US" b="0" i="0" u="none" strike="noStrike" baseline="0" dirty="0">
                <a:latin typeface="+mj-lt"/>
              </a:rPr>
              <a:t>The request object contains a params object that holds any parameter data included with the request/route. The response object provides methods for setting HTTP headers and cookies, sending files or JSON data, and so on. A simple file server using the static() function:</a:t>
            </a:r>
          </a:p>
          <a:p>
            <a:pPr marL="571500" lvl="1" indent="0">
              <a:buNone/>
            </a:pPr>
            <a:r>
              <a:rPr lang="en-CA" sz="1400" b="0" i="0" u="none" strike="noStrike" baseline="0" dirty="0">
                <a:latin typeface="Calibri" panose="020F0502020204030204" pitchFamily="34" charset="0"/>
                <a:cs typeface="Calibri" panose="020F0502020204030204" pitchFamily="34" charset="0"/>
              </a:rPr>
              <a:t>var express = require("express");</a:t>
            </a:r>
          </a:p>
          <a:p>
            <a:pPr marL="571500" lvl="1" indent="0">
              <a:buNone/>
            </a:pPr>
            <a:r>
              <a:rPr lang="en-CA" sz="1400" b="0" i="0" u="none" strike="noStrike" baseline="0" dirty="0">
                <a:latin typeface="Calibri" panose="020F0502020204030204" pitchFamily="34" charset="0"/>
                <a:cs typeface="Calibri" panose="020F0502020204030204" pitchFamily="34" charset="0"/>
              </a:rPr>
              <a:t>var app = express();</a:t>
            </a:r>
          </a:p>
          <a:p>
            <a:pPr marL="571500" lvl="1" indent="0">
              <a:buNone/>
            </a:pPr>
            <a:r>
              <a:rPr lang="en-US" sz="1400" b="0" i="0" u="none" strike="noStrike" baseline="0" dirty="0" err="1">
                <a:latin typeface="Calibri" panose="020F0502020204030204" pitchFamily="34" charset="0"/>
                <a:cs typeface="Calibri" panose="020F0502020204030204" pitchFamily="34" charset="0"/>
              </a:rPr>
              <a:t>app.use</a:t>
            </a:r>
            <a:r>
              <a:rPr lang="en-US" sz="1400" b="0" i="0" u="none" strike="noStrike" baseline="0" dirty="0">
                <a:latin typeface="Calibri" panose="020F0502020204030204" pitchFamily="34" charset="0"/>
                <a:cs typeface="Calibri" panose="020F0502020204030204" pitchFamily="34" charset="0"/>
              </a:rPr>
              <a:t>("/static", </a:t>
            </a:r>
            <a:r>
              <a:rPr lang="en-US" sz="1400" b="0" i="0" u="none" strike="noStrike" baseline="0" dirty="0" err="1">
                <a:latin typeface="Calibri" panose="020F0502020204030204" pitchFamily="34" charset="0"/>
                <a:cs typeface="Calibri" panose="020F0502020204030204" pitchFamily="34" charset="0"/>
              </a:rPr>
              <a:t>express.static</a:t>
            </a:r>
            <a:r>
              <a:rPr lang="en-US" sz="1400" b="0" i="0" u="none" strike="noStrike" baseline="0" dirty="0">
                <a:latin typeface="Calibri" panose="020F0502020204030204" pitchFamily="34" charset="0"/>
                <a:cs typeface="Calibri" panose="020F0502020204030204" pitchFamily="34" charset="0"/>
              </a:rPr>
              <a:t>(</a:t>
            </a:r>
            <a:r>
              <a:rPr lang="en-US" sz="1400" b="0" i="0" u="none" strike="noStrike" baseline="0" dirty="0" err="1">
                <a:latin typeface="Calibri" panose="020F0502020204030204" pitchFamily="34" charset="0"/>
                <a:cs typeface="Calibri" panose="020F0502020204030204" pitchFamily="34" charset="0"/>
              </a:rPr>
              <a:t>path.join</a:t>
            </a:r>
            <a:r>
              <a:rPr lang="en-US" sz="1400" b="0" i="0" u="none" strike="noStrike" baseline="0" dirty="0">
                <a:latin typeface="Calibri" panose="020F0502020204030204" pitchFamily="34" charset="0"/>
                <a:cs typeface="Calibri" panose="020F0502020204030204" pitchFamily="34" charset="0"/>
              </a:rPr>
              <a:t>(__</a:t>
            </a:r>
            <a:r>
              <a:rPr lang="en-US" sz="1400" b="0" i="0" u="none" strike="noStrike" baseline="0" dirty="0" err="1">
                <a:latin typeface="Calibri" panose="020F0502020204030204" pitchFamily="34" charset="0"/>
                <a:cs typeface="Calibri" panose="020F0502020204030204" pitchFamily="34" charset="0"/>
              </a:rPr>
              <a:t>dirname</a:t>
            </a:r>
            <a:r>
              <a:rPr lang="en-US" sz="1400" b="0" i="0" u="none" strike="noStrike" baseline="0" dirty="0">
                <a:latin typeface="Calibri" panose="020F0502020204030204" pitchFamily="34" charset="0"/>
                <a:cs typeface="Calibri" panose="020F0502020204030204" pitchFamily="34" charset="0"/>
              </a:rPr>
              <a:t>, "public")));</a:t>
            </a:r>
          </a:p>
          <a:p>
            <a:pPr marL="571500" lvl="1" indent="0">
              <a:buNone/>
            </a:pPr>
            <a:r>
              <a:rPr lang="en-CA" sz="1400" b="0" i="0" u="none" strike="noStrike" baseline="0" dirty="0" err="1">
                <a:latin typeface="Calibri" panose="020F0502020204030204" pitchFamily="34" charset="0"/>
                <a:cs typeface="Calibri" panose="020F0502020204030204" pitchFamily="34" charset="0"/>
              </a:rPr>
              <a:t>app.listen</a:t>
            </a:r>
            <a:r>
              <a:rPr lang="en-CA" sz="1400" b="0" i="0" u="none" strike="noStrike" baseline="0" dirty="0">
                <a:latin typeface="Calibri" panose="020F0502020204030204" pitchFamily="34" charset="0"/>
                <a:cs typeface="Calibri" panose="020F0502020204030204" pitchFamily="34" charset="0"/>
              </a:rPr>
              <a:t>(8080, () =&gt; { ... });</a:t>
            </a:r>
            <a:endParaRPr lang="en-US" sz="1200" b="1" i="0" u="none" strike="noStrike" baseline="0" dirty="0">
              <a:solidFill>
                <a:srgbClr val="009A9A"/>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46185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04953-4D63-4A68-AB47-0539F39A5520}"/>
              </a:ext>
            </a:extLst>
          </p:cNvPr>
          <p:cNvSpPr>
            <a:spLocks noGrp="1"/>
          </p:cNvSpPr>
          <p:nvPr>
            <p:ph type="title"/>
          </p:nvPr>
        </p:nvSpPr>
        <p:spPr/>
        <p:txBody>
          <a:bodyPr/>
          <a:lstStyle/>
          <a:p>
            <a:r>
              <a:rPr lang="en-CA" dirty="0"/>
              <a:t>A middleware function</a:t>
            </a:r>
          </a:p>
        </p:txBody>
      </p:sp>
      <p:sp>
        <p:nvSpPr>
          <p:cNvPr id="3" name="Text Placeholder 2">
            <a:extLst>
              <a:ext uri="{FF2B5EF4-FFF2-40B4-BE49-F238E27FC236}">
                <a16:creationId xmlns:a16="http://schemas.microsoft.com/office/drawing/2014/main" id="{D5F59BBF-5E08-4A2C-A6E5-561014A0187B}"/>
              </a:ext>
            </a:extLst>
          </p:cNvPr>
          <p:cNvSpPr>
            <a:spLocks noGrp="1"/>
          </p:cNvSpPr>
          <p:nvPr>
            <p:ph type="body" idx="1"/>
          </p:nvPr>
        </p:nvSpPr>
        <p:spPr/>
        <p:txBody>
          <a:bodyPr/>
          <a:lstStyle/>
          <a:p>
            <a:pPr marL="114300" indent="0">
              <a:buNone/>
            </a:pPr>
            <a:r>
              <a:rPr lang="en-US" b="0" i="0" u="none" strike="noStrike" baseline="0" dirty="0">
                <a:solidFill>
                  <a:srgbClr val="000000"/>
                </a:solidFill>
                <a:latin typeface="+mj-lt"/>
              </a:rPr>
              <a:t>One of the most popular preexisting modules is </a:t>
            </a:r>
            <a:r>
              <a:rPr lang="en-US" b="1" i="0" u="none" strike="noStrike" baseline="0" dirty="0">
                <a:solidFill>
                  <a:srgbClr val="009A9A"/>
                </a:solidFill>
                <a:latin typeface="+mj-lt"/>
              </a:rPr>
              <a:t>Express</a:t>
            </a:r>
            <a:r>
              <a:rPr lang="en-US" b="0" i="0" u="none" strike="noStrike" baseline="0" dirty="0">
                <a:solidFill>
                  <a:srgbClr val="000000"/>
                </a:solidFill>
                <a:latin typeface="+mj-lt"/>
              </a:rPr>
              <a:t>,  where you typically write handlers for the different routes in your application. A </a:t>
            </a:r>
            <a:r>
              <a:rPr lang="en-US" b="1" i="0" u="none" strike="noStrike" baseline="0" dirty="0">
                <a:solidFill>
                  <a:srgbClr val="009A9A"/>
                </a:solidFill>
                <a:latin typeface="+mj-lt"/>
              </a:rPr>
              <a:t>route </a:t>
            </a:r>
            <a:r>
              <a:rPr lang="en-US" b="0" i="0" u="none" strike="noStrike" baseline="0" dirty="0">
                <a:solidFill>
                  <a:srgbClr val="000000"/>
                </a:solidFill>
                <a:latin typeface="+mj-lt"/>
              </a:rPr>
              <a:t>is a URL, a series of folders or files or parameter </a:t>
            </a:r>
            <a:r>
              <a:rPr lang="en-CA" b="0" i="0" u="none" strike="noStrike" baseline="0" dirty="0">
                <a:solidFill>
                  <a:srgbClr val="000000"/>
                </a:solidFill>
                <a:latin typeface="+mj-lt"/>
              </a:rPr>
              <a:t>data within the URL.</a:t>
            </a:r>
          </a:p>
          <a:p>
            <a:pPr marL="114300" indent="0">
              <a:buNone/>
            </a:pPr>
            <a:r>
              <a:rPr lang="en-US" b="0" i="0" u="none" strike="noStrike" baseline="0" dirty="0">
                <a:latin typeface="+mj-lt"/>
              </a:rPr>
              <a:t>The request object contains a params object. The response object provides methods for setting HTTP headers and cookies, sending files or JSON data, and so on. A simple file server using the </a:t>
            </a:r>
            <a:r>
              <a:rPr lang="en-US" b="1" i="0" u="none" strike="noStrike" baseline="0" dirty="0">
                <a:latin typeface="+mj-lt"/>
              </a:rPr>
              <a:t>static() </a:t>
            </a:r>
            <a:r>
              <a:rPr lang="en-US" b="0" i="0" u="none" strike="noStrike" baseline="0" dirty="0">
                <a:latin typeface="+mj-lt"/>
              </a:rPr>
              <a:t>function would be:</a:t>
            </a:r>
          </a:p>
          <a:p>
            <a:pPr marL="571500" lvl="1" indent="0">
              <a:buNone/>
            </a:pPr>
            <a:r>
              <a:rPr lang="en-CA" sz="1400" b="0" i="0" u="none" strike="noStrike" baseline="0" dirty="0">
                <a:latin typeface="Calibri" panose="020F0502020204030204" pitchFamily="34" charset="0"/>
                <a:cs typeface="Calibri" panose="020F0502020204030204" pitchFamily="34" charset="0"/>
              </a:rPr>
              <a:t>var express = require("express");</a:t>
            </a:r>
          </a:p>
          <a:p>
            <a:pPr marL="571500" lvl="1" indent="0">
              <a:buNone/>
            </a:pPr>
            <a:r>
              <a:rPr lang="en-CA" sz="1400" b="0" i="0" u="none" strike="noStrike" baseline="0" dirty="0">
                <a:latin typeface="Calibri" panose="020F0502020204030204" pitchFamily="34" charset="0"/>
                <a:cs typeface="Calibri" panose="020F0502020204030204" pitchFamily="34" charset="0"/>
              </a:rPr>
              <a:t>var app = express();</a:t>
            </a:r>
          </a:p>
          <a:p>
            <a:pPr marL="571500" lvl="1" indent="0">
              <a:buNone/>
            </a:pPr>
            <a:r>
              <a:rPr lang="en-US" sz="1400" b="0" i="0" u="none" strike="noStrike" baseline="0" dirty="0" err="1">
                <a:latin typeface="Calibri" panose="020F0502020204030204" pitchFamily="34" charset="0"/>
                <a:cs typeface="Calibri" panose="020F0502020204030204" pitchFamily="34" charset="0"/>
              </a:rPr>
              <a:t>app.use</a:t>
            </a:r>
            <a:r>
              <a:rPr lang="en-US" sz="1400" b="0" i="0" u="none" strike="noStrike" baseline="0" dirty="0">
                <a:latin typeface="Calibri" panose="020F0502020204030204" pitchFamily="34" charset="0"/>
                <a:cs typeface="Calibri" panose="020F0502020204030204" pitchFamily="34" charset="0"/>
              </a:rPr>
              <a:t>("/static", </a:t>
            </a:r>
            <a:r>
              <a:rPr lang="en-US" sz="1400" b="0" i="0" u="none" strike="noStrike" baseline="0" dirty="0" err="1">
                <a:latin typeface="Calibri" panose="020F0502020204030204" pitchFamily="34" charset="0"/>
                <a:cs typeface="Calibri" panose="020F0502020204030204" pitchFamily="34" charset="0"/>
              </a:rPr>
              <a:t>express.static</a:t>
            </a:r>
            <a:r>
              <a:rPr lang="en-US" sz="1400" b="0" i="0" u="none" strike="noStrike" baseline="0" dirty="0">
                <a:latin typeface="Calibri" panose="020F0502020204030204" pitchFamily="34" charset="0"/>
                <a:cs typeface="Calibri" panose="020F0502020204030204" pitchFamily="34" charset="0"/>
              </a:rPr>
              <a:t>(</a:t>
            </a:r>
            <a:r>
              <a:rPr lang="en-US" sz="1400" b="0" i="0" u="none" strike="noStrike" baseline="0" dirty="0" err="1">
                <a:latin typeface="Calibri" panose="020F0502020204030204" pitchFamily="34" charset="0"/>
                <a:cs typeface="Calibri" panose="020F0502020204030204" pitchFamily="34" charset="0"/>
              </a:rPr>
              <a:t>path.join</a:t>
            </a:r>
            <a:r>
              <a:rPr lang="en-US" sz="1400" b="0" i="0" u="none" strike="noStrike" baseline="0" dirty="0">
                <a:latin typeface="Calibri" panose="020F0502020204030204" pitchFamily="34" charset="0"/>
                <a:cs typeface="Calibri" panose="020F0502020204030204" pitchFamily="34" charset="0"/>
              </a:rPr>
              <a:t>(__</a:t>
            </a:r>
            <a:r>
              <a:rPr lang="en-US" sz="1400" b="0" i="0" u="none" strike="noStrike" baseline="0" dirty="0" err="1">
                <a:latin typeface="Calibri" panose="020F0502020204030204" pitchFamily="34" charset="0"/>
                <a:cs typeface="Calibri" panose="020F0502020204030204" pitchFamily="34" charset="0"/>
              </a:rPr>
              <a:t>dirname</a:t>
            </a:r>
            <a:r>
              <a:rPr lang="en-US" sz="1400" b="0" i="0" u="none" strike="noStrike" baseline="0" dirty="0">
                <a:latin typeface="Calibri" panose="020F0502020204030204" pitchFamily="34" charset="0"/>
                <a:cs typeface="Calibri" panose="020F0502020204030204" pitchFamily="34" charset="0"/>
              </a:rPr>
              <a:t>, "public")));</a:t>
            </a:r>
          </a:p>
          <a:p>
            <a:pPr marL="571500" lvl="1" indent="0">
              <a:buNone/>
            </a:pPr>
            <a:r>
              <a:rPr lang="en-CA" sz="1400" b="0" i="0" u="none" strike="noStrike" baseline="0" dirty="0" err="1">
                <a:latin typeface="Calibri" panose="020F0502020204030204" pitchFamily="34" charset="0"/>
                <a:cs typeface="Calibri" panose="020F0502020204030204" pitchFamily="34" charset="0"/>
              </a:rPr>
              <a:t>app.listen</a:t>
            </a:r>
            <a:r>
              <a:rPr lang="en-CA" sz="1400" b="0" i="0" u="none" strike="noStrike" baseline="0" dirty="0">
                <a:latin typeface="Calibri" panose="020F0502020204030204" pitchFamily="34" charset="0"/>
                <a:cs typeface="Calibri" panose="020F0502020204030204" pitchFamily="34" charset="0"/>
              </a:rPr>
              <a:t>(8080, () =&gt; { ... });</a:t>
            </a:r>
          </a:p>
          <a:p>
            <a:pPr marL="114300" indent="0" algn="l">
              <a:buNone/>
            </a:pPr>
            <a:r>
              <a:rPr lang="en-US" b="0" i="0" u="none" strike="noStrike" baseline="0" dirty="0">
                <a:solidFill>
                  <a:srgbClr val="000000"/>
                </a:solidFill>
                <a:latin typeface="+mj-lt"/>
              </a:rPr>
              <a:t>The </a:t>
            </a:r>
            <a:r>
              <a:rPr lang="en-US" b="1" i="0" u="none" strike="noStrike" baseline="0" dirty="0" err="1">
                <a:solidFill>
                  <a:srgbClr val="000000"/>
                </a:solidFill>
                <a:latin typeface="+mj-lt"/>
              </a:rPr>
              <a:t>app.use</a:t>
            </a:r>
            <a:r>
              <a:rPr lang="en-US" b="1" i="0" u="none" strike="noStrike" baseline="0" dirty="0">
                <a:solidFill>
                  <a:srgbClr val="000000"/>
                </a:solidFill>
                <a:latin typeface="+mj-lt"/>
              </a:rPr>
              <a:t>() </a:t>
            </a:r>
            <a:r>
              <a:rPr lang="en-US" b="0" i="0" u="none" strike="noStrike" baseline="0" dirty="0">
                <a:solidFill>
                  <a:srgbClr val="000000"/>
                </a:solidFill>
                <a:latin typeface="+mj-lt"/>
              </a:rPr>
              <a:t>function executes the provided </a:t>
            </a:r>
            <a:r>
              <a:rPr lang="en-CA" b="1" i="0" u="none" strike="noStrike" baseline="0" dirty="0">
                <a:solidFill>
                  <a:srgbClr val="009A9A"/>
                </a:solidFill>
                <a:latin typeface="+mj-lt"/>
              </a:rPr>
              <a:t>middleware </a:t>
            </a:r>
            <a:r>
              <a:rPr lang="en-CA" b="0" i="0" u="none" strike="noStrike" baseline="0" dirty="0">
                <a:solidFill>
                  <a:srgbClr val="000000"/>
                </a:solidFill>
                <a:latin typeface="+mj-lt"/>
              </a:rPr>
              <a:t>function</a:t>
            </a:r>
            <a:endParaRPr lang="en-US" sz="1100" b="1" i="0" u="none" strike="noStrike" baseline="0" dirty="0">
              <a:solidFill>
                <a:srgbClr val="009A9A"/>
              </a:solidFill>
              <a:latin typeface="+mj-lt"/>
              <a:cs typeface="Calibri" panose="020F0502020204030204" pitchFamily="34" charset="0"/>
            </a:endParaRPr>
          </a:p>
        </p:txBody>
      </p:sp>
    </p:spTree>
    <p:extLst>
      <p:ext uri="{BB962C8B-B14F-4D97-AF65-F5344CB8AC3E}">
        <p14:creationId xmlns:p14="http://schemas.microsoft.com/office/powerpoint/2010/main" val="36795369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80971-9A40-4ADB-B91C-2BAED44C237C}"/>
              </a:ext>
            </a:extLst>
          </p:cNvPr>
          <p:cNvSpPr>
            <a:spLocks noGrp="1"/>
          </p:cNvSpPr>
          <p:nvPr>
            <p:ph type="title"/>
          </p:nvPr>
        </p:nvSpPr>
        <p:spPr/>
        <p:txBody>
          <a:bodyPr/>
          <a:lstStyle/>
          <a:p>
            <a:r>
              <a:rPr lang="en-CA" dirty="0"/>
              <a:t>Middleware functions in Express</a:t>
            </a:r>
          </a:p>
        </p:txBody>
      </p:sp>
      <p:pic>
        <p:nvPicPr>
          <p:cNvPr id="5" name="Picture 4" descr="FIGURE 13.7 Middleware functions in Express">
            <a:extLst>
              <a:ext uri="{FF2B5EF4-FFF2-40B4-BE49-F238E27FC236}">
                <a16:creationId xmlns:a16="http://schemas.microsoft.com/office/drawing/2014/main" id="{3800A711-468C-4AE9-BED5-6146CAD6389D}"/>
              </a:ext>
            </a:extLst>
          </p:cNvPr>
          <p:cNvPicPr>
            <a:picLocks noChangeAspect="1"/>
          </p:cNvPicPr>
          <p:nvPr/>
        </p:nvPicPr>
        <p:blipFill>
          <a:blip r:embed="rId2"/>
          <a:stretch>
            <a:fillRect/>
          </a:stretch>
        </p:blipFill>
        <p:spPr>
          <a:xfrm>
            <a:off x="528542" y="1352424"/>
            <a:ext cx="8086915" cy="2438651"/>
          </a:xfrm>
          <a:prstGeom prst="rect">
            <a:avLst/>
          </a:prstGeom>
        </p:spPr>
      </p:pic>
    </p:spTree>
    <p:extLst>
      <p:ext uri="{BB962C8B-B14F-4D97-AF65-F5344CB8AC3E}">
        <p14:creationId xmlns:p14="http://schemas.microsoft.com/office/powerpoint/2010/main" val="25402930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DD7EA-7B38-4170-BD79-EA323365268C}"/>
              </a:ext>
            </a:extLst>
          </p:cNvPr>
          <p:cNvSpPr>
            <a:spLocks noGrp="1"/>
          </p:cNvSpPr>
          <p:nvPr>
            <p:ph type="title"/>
          </p:nvPr>
        </p:nvSpPr>
        <p:spPr/>
        <p:txBody>
          <a:bodyPr/>
          <a:lstStyle/>
          <a:p>
            <a:r>
              <a:rPr lang="en-CA" dirty="0"/>
              <a:t>Environment Variables</a:t>
            </a:r>
          </a:p>
        </p:txBody>
      </p:sp>
      <p:sp>
        <p:nvSpPr>
          <p:cNvPr id="3" name="Text Placeholder 2">
            <a:extLst>
              <a:ext uri="{FF2B5EF4-FFF2-40B4-BE49-F238E27FC236}">
                <a16:creationId xmlns:a16="http://schemas.microsoft.com/office/drawing/2014/main" id="{4FED3657-6962-4D4A-B81D-D788CA91D356}"/>
              </a:ext>
            </a:extLst>
          </p:cNvPr>
          <p:cNvSpPr>
            <a:spLocks noGrp="1"/>
          </p:cNvSpPr>
          <p:nvPr>
            <p:ph type="body" idx="1"/>
          </p:nvPr>
        </p:nvSpPr>
        <p:spPr/>
        <p:txBody>
          <a:bodyPr numCol="2"/>
          <a:lstStyle/>
          <a:p>
            <a:pPr marL="114300" indent="0">
              <a:buNone/>
            </a:pPr>
            <a:r>
              <a:rPr lang="en-CA" b="1" i="0" u="none" strike="noStrike" baseline="0" dirty="0">
                <a:solidFill>
                  <a:srgbClr val="009A9A"/>
                </a:solidFill>
                <a:latin typeface="+mj-lt"/>
              </a:rPr>
              <a:t>Environment variables </a:t>
            </a:r>
            <a:r>
              <a:rPr lang="en-CA" b="0" i="0" u="none" strike="noStrike" baseline="0" dirty="0">
                <a:solidFill>
                  <a:srgbClr val="000000"/>
                </a:solidFill>
                <a:latin typeface="+mj-lt"/>
              </a:rPr>
              <a:t>provide a mechanism for configuring your Node application. To see your variables:</a:t>
            </a:r>
          </a:p>
          <a:p>
            <a:pPr marL="571500" lvl="1" indent="0">
              <a:buNone/>
            </a:pPr>
            <a:r>
              <a:rPr lang="en-CA" b="0" i="0" u="none" strike="noStrike" baseline="0" dirty="0">
                <a:latin typeface="Calibri" panose="020F0502020204030204" pitchFamily="34" charset="0"/>
                <a:cs typeface="Calibri" panose="020F0502020204030204" pitchFamily="34" charset="0"/>
              </a:rPr>
              <a:t>console.log(</a:t>
            </a:r>
            <a:r>
              <a:rPr lang="en-CA" b="0" i="0" u="none" strike="noStrike" baseline="0" dirty="0" err="1">
                <a:latin typeface="Calibri" panose="020F0502020204030204" pitchFamily="34" charset="0"/>
                <a:cs typeface="Calibri" panose="020F0502020204030204" pitchFamily="34" charset="0"/>
              </a:rPr>
              <a:t>process.env</a:t>
            </a:r>
            <a:r>
              <a:rPr lang="en-CA" b="0" i="0" u="none" strike="noStrike" baseline="0" dirty="0">
                <a:latin typeface="Calibri" panose="020F0502020204030204" pitchFamily="34" charset="0"/>
                <a:cs typeface="Calibri" panose="020F0502020204030204" pitchFamily="34" charset="0"/>
              </a:rPr>
              <a:t>);</a:t>
            </a:r>
            <a:endParaRPr lang="en-CA" dirty="0">
              <a:solidFill>
                <a:srgbClr val="000000"/>
              </a:solidFill>
              <a:latin typeface="Calibri" panose="020F0502020204030204" pitchFamily="34" charset="0"/>
              <a:cs typeface="Calibri" panose="020F0502020204030204" pitchFamily="34" charset="0"/>
            </a:endParaRPr>
          </a:p>
          <a:p>
            <a:pPr marL="114300" indent="0" algn="l">
              <a:buNone/>
            </a:pPr>
            <a:r>
              <a:rPr lang="en-US" b="0" i="0" u="none" strike="noStrike" baseline="0" dirty="0">
                <a:latin typeface="+mj-lt"/>
              </a:rPr>
              <a:t>You can set your environment variables using the popular </a:t>
            </a:r>
            <a:r>
              <a:rPr lang="en-CA" b="0" i="0" u="none" strike="noStrike" baseline="0" dirty="0" err="1">
                <a:latin typeface="+mj-lt"/>
              </a:rPr>
              <a:t>dotenv</a:t>
            </a:r>
            <a:r>
              <a:rPr lang="en-CA" b="0" i="0" u="none" strike="noStrike" baseline="0" dirty="0">
                <a:latin typeface="+mj-lt"/>
              </a:rPr>
              <a:t> package. </a:t>
            </a:r>
            <a:r>
              <a:rPr lang="en-US" b="0" i="0" u="none" strike="noStrike" baseline="0" dirty="0">
                <a:latin typeface="+mj-lt"/>
              </a:rPr>
              <a:t>Use an environment file named </a:t>
            </a:r>
            <a:r>
              <a:rPr lang="en-US" b="1" i="0" u="none" strike="noStrike" baseline="0" dirty="0">
                <a:latin typeface="+mj-lt"/>
              </a:rPr>
              <a:t>.env </a:t>
            </a:r>
            <a:r>
              <a:rPr lang="en-US" b="0" i="0" u="none" strike="noStrike" baseline="0" dirty="0">
                <a:latin typeface="+mj-lt"/>
              </a:rPr>
              <a:t>to store any number of name=value pairs, such as:</a:t>
            </a:r>
          </a:p>
          <a:p>
            <a:pPr marL="571500" lvl="1" indent="0">
              <a:buNone/>
            </a:pPr>
            <a:r>
              <a:rPr lang="en-US" b="0" i="0" u="none" strike="noStrike" baseline="0" dirty="0">
                <a:latin typeface="Calibri" panose="020F0502020204030204" pitchFamily="34" charset="0"/>
                <a:cs typeface="Calibri" panose="020F0502020204030204" pitchFamily="34" charset="0"/>
              </a:rPr>
              <a:t>PORT=8080</a:t>
            </a:r>
          </a:p>
          <a:p>
            <a:pPr marL="571500" lvl="1" indent="0">
              <a:buNone/>
            </a:pPr>
            <a:r>
              <a:rPr lang="en-US" b="0" i="0" u="none" strike="noStrike" baseline="0" dirty="0">
                <a:latin typeface="Calibri" panose="020F0502020204030204" pitchFamily="34" charset="0"/>
                <a:cs typeface="Calibri" panose="020F0502020204030204" pitchFamily="34" charset="0"/>
              </a:rPr>
              <a:t>BUILD=development</a:t>
            </a:r>
          </a:p>
          <a:p>
            <a:pPr marL="114300" indent="0">
              <a:buNone/>
            </a:pPr>
            <a:r>
              <a:rPr lang="en-US" b="0" i="0" u="none" strike="noStrike" baseline="0" dirty="0">
                <a:latin typeface="+mj-lt"/>
                <a:cs typeface="Calibri" panose="020F0502020204030204" pitchFamily="34" charset="0"/>
              </a:rPr>
              <a:t>Within your Node applications, you can reference the values in this file</a:t>
            </a:r>
          </a:p>
          <a:p>
            <a:pPr marL="571500" lvl="1" indent="0">
              <a:buNone/>
            </a:pPr>
            <a:r>
              <a:rPr lang="en-US" b="0" i="1" u="none" strike="noStrike" baseline="0" dirty="0">
                <a:solidFill>
                  <a:srgbClr val="009A9A"/>
                </a:solidFill>
                <a:latin typeface="Calibri" panose="020F0502020204030204" pitchFamily="34" charset="0"/>
                <a:cs typeface="Calibri" panose="020F0502020204030204" pitchFamily="34" charset="0"/>
              </a:rPr>
              <a:t>// make use of </a:t>
            </a:r>
            <a:r>
              <a:rPr lang="en-US" b="0" i="1" u="none" strike="noStrike" baseline="0" dirty="0" err="1">
                <a:solidFill>
                  <a:srgbClr val="009A9A"/>
                </a:solidFill>
                <a:latin typeface="Calibri" panose="020F0502020204030204" pitchFamily="34" charset="0"/>
                <a:cs typeface="Calibri" panose="020F0502020204030204" pitchFamily="34" charset="0"/>
              </a:rPr>
              <a:t>dotenv</a:t>
            </a:r>
            <a:r>
              <a:rPr lang="en-US" b="0" i="1" u="none" strike="noStrike" baseline="0" dirty="0">
                <a:solidFill>
                  <a:srgbClr val="009A9A"/>
                </a:solidFill>
                <a:latin typeface="Calibri" panose="020F0502020204030204" pitchFamily="34" charset="0"/>
                <a:cs typeface="Calibri" panose="020F0502020204030204" pitchFamily="34" charset="0"/>
              </a:rPr>
              <a:t> package</a:t>
            </a:r>
          </a:p>
          <a:p>
            <a:pPr marL="571500" lvl="1" indent="0">
              <a:spcBef>
                <a:spcPts val="500"/>
              </a:spcBef>
              <a:buNone/>
            </a:pPr>
            <a:r>
              <a:rPr lang="en-CA" b="0" i="0" u="none" strike="noStrike" baseline="0" dirty="0">
                <a:solidFill>
                  <a:srgbClr val="000000"/>
                </a:solidFill>
                <a:latin typeface="Calibri" panose="020F0502020204030204" pitchFamily="34" charset="0"/>
                <a:cs typeface="Calibri" panose="020F0502020204030204" pitchFamily="34" charset="0"/>
              </a:rPr>
              <a:t>require('</a:t>
            </a:r>
            <a:r>
              <a:rPr lang="en-CA" b="0" i="0" u="none" strike="noStrike" baseline="0" dirty="0" err="1">
                <a:solidFill>
                  <a:srgbClr val="000000"/>
                </a:solidFill>
                <a:latin typeface="Calibri" panose="020F0502020204030204" pitchFamily="34" charset="0"/>
                <a:cs typeface="Calibri" panose="020F0502020204030204" pitchFamily="34" charset="0"/>
              </a:rPr>
              <a:t>dotenv</a:t>
            </a:r>
            <a:r>
              <a:rPr lang="en-CA" b="0" i="0" u="none" strike="noStrike" baseline="0" dirty="0">
                <a:solidFill>
                  <a:srgbClr val="000000"/>
                </a:solidFill>
                <a:latin typeface="Calibri" panose="020F0502020204030204" pitchFamily="34" charset="0"/>
                <a:cs typeface="Calibri" panose="020F0502020204030204" pitchFamily="34" charset="0"/>
              </a:rPr>
              <a:t>').config();</a:t>
            </a:r>
          </a:p>
          <a:p>
            <a:pPr marL="571500" lvl="1" indent="0">
              <a:spcBef>
                <a:spcPts val="500"/>
              </a:spcBef>
              <a:buNone/>
            </a:pPr>
            <a:r>
              <a:rPr lang="en-US" b="0" i="1" u="none" strike="noStrike" baseline="0" dirty="0">
                <a:solidFill>
                  <a:srgbClr val="009A9A"/>
                </a:solidFill>
                <a:latin typeface="Calibri" panose="020F0502020204030204" pitchFamily="34" charset="0"/>
                <a:cs typeface="Calibri" panose="020F0502020204030204" pitchFamily="34" charset="0"/>
              </a:rPr>
              <a:t>// reference values from the .env file</a:t>
            </a:r>
          </a:p>
          <a:p>
            <a:pPr marL="571500" lvl="1" indent="0">
              <a:spcBef>
                <a:spcPts val="500"/>
              </a:spcBef>
              <a:buNone/>
            </a:pPr>
            <a:r>
              <a:rPr lang="en-US" b="0" i="0" u="none" strike="noStrike" baseline="0" dirty="0">
                <a:solidFill>
                  <a:srgbClr val="000000"/>
                </a:solidFill>
                <a:latin typeface="Calibri" panose="020F0502020204030204" pitchFamily="34" charset="0"/>
                <a:cs typeface="Calibri" panose="020F0502020204030204" pitchFamily="34" charset="0"/>
              </a:rPr>
              <a:t>console.log("build type=" + </a:t>
            </a:r>
            <a:r>
              <a:rPr lang="en-US" b="0" i="0" u="none" strike="noStrike" baseline="0" dirty="0" err="1">
                <a:solidFill>
                  <a:srgbClr val="000000"/>
                </a:solidFill>
                <a:latin typeface="Calibri" panose="020F0502020204030204" pitchFamily="34" charset="0"/>
                <a:cs typeface="Calibri" panose="020F0502020204030204" pitchFamily="34" charset="0"/>
              </a:rPr>
              <a:t>process.env.BUILD</a:t>
            </a:r>
            <a:r>
              <a:rPr lang="en-US" b="0" i="0" u="none" strike="noStrike" baseline="0" dirty="0">
                <a:solidFill>
                  <a:srgbClr val="000000"/>
                </a:solidFill>
                <a:latin typeface="Calibri" panose="020F0502020204030204" pitchFamily="34" charset="0"/>
                <a:cs typeface="Calibri" panose="020F0502020204030204" pitchFamily="34" charset="0"/>
              </a:rPr>
              <a:t>);</a:t>
            </a:r>
          </a:p>
          <a:p>
            <a:pPr marL="571500" lvl="1" indent="0">
              <a:spcBef>
                <a:spcPts val="500"/>
              </a:spcBef>
              <a:buNone/>
            </a:pPr>
            <a:r>
              <a:rPr lang="en-CA" b="0" i="0" u="none" strike="noStrike" baseline="0" dirty="0" err="1">
                <a:solidFill>
                  <a:srgbClr val="000000"/>
                </a:solidFill>
                <a:latin typeface="Calibri" panose="020F0502020204030204" pitchFamily="34" charset="0"/>
                <a:cs typeface="Calibri" panose="020F0502020204030204" pitchFamily="34" charset="0"/>
              </a:rPr>
              <a:t>server.listen</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process.env.PORT</a:t>
            </a:r>
            <a:r>
              <a:rPr lang="en-CA" b="0" i="0" u="none" strike="noStrike" baseline="0" dirty="0">
                <a:solidFill>
                  <a:srgbClr val="000000"/>
                </a:solidFill>
                <a:latin typeface="Calibri" panose="020F0502020204030204" pitchFamily="34" charset="0"/>
                <a:cs typeface="Calibri" panose="020F0502020204030204" pitchFamily="34" charset="0"/>
              </a:rPr>
              <a:t>);</a:t>
            </a:r>
          </a:p>
          <a:p>
            <a:pPr marL="114300" indent="0">
              <a:buNone/>
            </a:pPr>
            <a:endParaRPr lang="en-CA" sz="1400" dirty="0">
              <a:latin typeface="+mj-lt"/>
            </a:endParaRPr>
          </a:p>
        </p:txBody>
      </p:sp>
    </p:spTree>
    <p:extLst>
      <p:ext uri="{BB962C8B-B14F-4D97-AF65-F5344CB8AC3E}">
        <p14:creationId xmlns:p14="http://schemas.microsoft.com/office/powerpoint/2010/main" val="13069083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C8C28-9352-41CE-962E-98EE38EC72F2}"/>
              </a:ext>
            </a:extLst>
          </p:cNvPr>
          <p:cNvSpPr>
            <a:spLocks noGrp="1"/>
          </p:cNvSpPr>
          <p:nvPr>
            <p:ph type="title"/>
          </p:nvPr>
        </p:nvSpPr>
        <p:spPr/>
        <p:txBody>
          <a:bodyPr/>
          <a:lstStyle/>
          <a:p>
            <a:r>
              <a:rPr lang="en-US" dirty="0"/>
              <a:t>Creating an API in Node</a:t>
            </a:r>
            <a:endParaRPr lang="en-CA" dirty="0"/>
          </a:p>
        </p:txBody>
      </p:sp>
      <p:sp>
        <p:nvSpPr>
          <p:cNvPr id="3" name="Text Placeholder 2">
            <a:extLst>
              <a:ext uri="{FF2B5EF4-FFF2-40B4-BE49-F238E27FC236}">
                <a16:creationId xmlns:a16="http://schemas.microsoft.com/office/drawing/2014/main" id="{BCA23F33-E1ED-4DB2-B91D-FFC3E31FBFC3}"/>
              </a:ext>
            </a:extLst>
          </p:cNvPr>
          <p:cNvSpPr>
            <a:spLocks noGrp="1"/>
          </p:cNvSpPr>
          <p:nvPr>
            <p:ph type="body" idx="1"/>
          </p:nvPr>
        </p:nvSpPr>
        <p:spPr/>
        <p:txBody>
          <a:bodyPr/>
          <a:lstStyle/>
          <a:p>
            <a:pPr marL="114300" indent="0">
              <a:buNone/>
            </a:pPr>
            <a:r>
              <a:rPr lang="en-US" sz="1800" b="0" i="0" u="none" strike="noStrike" baseline="0" dirty="0">
                <a:latin typeface="+mj-lt"/>
              </a:rPr>
              <a:t>In Chapters 10 and 11, you consumed external APIs using fetch.</a:t>
            </a:r>
          </a:p>
          <a:p>
            <a:pPr marL="114300" indent="0" algn="l">
              <a:buNone/>
            </a:pPr>
            <a:r>
              <a:rPr lang="en-CA" sz="1800" b="0" i="0" u="none" strike="noStrike" baseline="0" dirty="0">
                <a:solidFill>
                  <a:srgbClr val="000000"/>
                </a:solidFill>
                <a:latin typeface="SabonLTPro-Roman"/>
              </a:rPr>
              <a:t>You might have </a:t>
            </a:r>
            <a:r>
              <a:rPr lang="en-US" sz="1800" b="0" i="0" u="none" strike="noStrike" baseline="0" dirty="0">
                <a:solidFill>
                  <a:srgbClr val="000000"/>
                </a:solidFill>
                <a:latin typeface="SabonLTPro-Roman"/>
              </a:rPr>
              <a:t>wondered how these APIs were created. While you could use any server-side technology to implement an API, Node is a particularly popular technology for doing so.</a:t>
            </a:r>
          </a:p>
          <a:p>
            <a:pPr marL="114300" indent="0" algn="l">
              <a:buNone/>
            </a:pPr>
            <a:r>
              <a:rPr lang="en-US" sz="1800" b="0" i="0" u="none" strike="noStrike" baseline="0" dirty="0">
                <a:latin typeface="SabonLTPro-Roman"/>
              </a:rPr>
              <a:t>Most REST APIs are HTTP front-ends for querying a database. As such, you will learn how to create a database-driven API in the next chapter on databases.</a:t>
            </a:r>
            <a:endParaRPr lang="en-CA" dirty="0">
              <a:latin typeface="+mj-lt"/>
            </a:endParaRPr>
          </a:p>
        </p:txBody>
      </p:sp>
    </p:spTree>
    <p:extLst>
      <p:ext uri="{BB962C8B-B14F-4D97-AF65-F5344CB8AC3E}">
        <p14:creationId xmlns:p14="http://schemas.microsoft.com/office/powerpoint/2010/main" val="3134103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A4E1C-CBAA-451D-88B8-3FEFC5344555}"/>
              </a:ext>
            </a:extLst>
          </p:cNvPr>
          <p:cNvSpPr>
            <a:spLocks noGrp="1"/>
          </p:cNvSpPr>
          <p:nvPr>
            <p:ph type="title"/>
          </p:nvPr>
        </p:nvSpPr>
        <p:spPr/>
        <p:txBody>
          <a:bodyPr/>
          <a:lstStyle/>
          <a:p>
            <a:r>
              <a:rPr lang="en-CA" dirty="0"/>
              <a:t>Simple API</a:t>
            </a:r>
          </a:p>
        </p:txBody>
      </p:sp>
      <p:sp>
        <p:nvSpPr>
          <p:cNvPr id="6" name="Text Placeholder 2">
            <a:extLst>
              <a:ext uri="{FF2B5EF4-FFF2-40B4-BE49-F238E27FC236}">
                <a16:creationId xmlns:a16="http://schemas.microsoft.com/office/drawing/2014/main" id="{38FDFEB9-6F46-4CCA-A2D3-D4F6A7661A4B}"/>
              </a:ext>
            </a:extLst>
          </p:cNvPr>
          <p:cNvSpPr>
            <a:spLocks noGrp="1"/>
          </p:cNvSpPr>
          <p:nvPr>
            <p:ph type="body" idx="1"/>
          </p:nvPr>
        </p:nvSpPr>
        <p:spPr>
          <a:xfrm>
            <a:off x="457200" y="1081088"/>
            <a:ext cx="8232775" cy="513796"/>
          </a:xfrm>
        </p:spPr>
        <p:txBody>
          <a:bodyPr/>
          <a:lstStyle/>
          <a:p>
            <a:pPr marL="114300" indent="0" algn="l">
              <a:buNone/>
            </a:pPr>
            <a:r>
              <a:rPr lang="en-US" sz="1400" b="0" i="0" u="none" strike="noStrike" baseline="0" dirty="0">
                <a:latin typeface="+mj-lt"/>
              </a:rPr>
              <a:t>Listing 13.3 provides the code for a very simple API that reads in a JSON data file and then returns the JSON data when the URL is requested.</a:t>
            </a:r>
            <a:endParaRPr lang="en-CA" sz="1100" dirty="0">
              <a:latin typeface="+mj-lt"/>
            </a:endParaRPr>
          </a:p>
        </p:txBody>
      </p:sp>
      <p:sp>
        <p:nvSpPr>
          <p:cNvPr id="4" name="TextBox 3" descr="LISTING 4.2 Embedded styles example">
            <a:extLst>
              <a:ext uri="{FF2B5EF4-FFF2-40B4-BE49-F238E27FC236}">
                <a16:creationId xmlns:a16="http://schemas.microsoft.com/office/drawing/2014/main" id="{061735AB-6517-47E8-ADAA-D82E89CCE235}"/>
              </a:ext>
            </a:extLst>
          </p:cNvPr>
          <p:cNvSpPr txBox="1"/>
          <p:nvPr/>
        </p:nvSpPr>
        <p:spPr>
          <a:xfrm>
            <a:off x="457200" y="1818166"/>
            <a:ext cx="8357191" cy="2630075"/>
          </a:xfrm>
          <a:prstGeom prst="rect">
            <a:avLst/>
          </a:prstGeom>
          <a:solidFill>
            <a:srgbClr val="E6F0F5"/>
          </a:solidFill>
        </p:spPr>
        <p:txBody>
          <a:bodyPr wrap="square" numCol="2" rtlCol="0">
            <a:noAutofit/>
          </a:bodyPr>
          <a:lstStyle/>
          <a:p>
            <a:pPr algn="l" defTabSz="360000"/>
            <a:r>
              <a:rPr lang="en-CA" sz="1200" b="0" i="1" u="none" strike="noStrike" baseline="0" dirty="0">
                <a:solidFill>
                  <a:schemeClr val="tx1"/>
                </a:solidFill>
                <a:latin typeface="Calibri" panose="020F0502020204030204" pitchFamily="34" charset="0"/>
                <a:cs typeface="Calibri" panose="020F0502020204030204" pitchFamily="34" charset="0"/>
              </a:rPr>
              <a:t>// first reference required modules</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const fs = require('fs');</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const path = require('path');</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const express = require('express');</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const app = express();</a:t>
            </a:r>
            <a:endParaRPr lang="en-US" sz="1200" b="0" i="1" u="none" strike="noStrike" baseline="0" dirty="0">
              <a:solidFill>
                <a:schemeClr val="tx1"/>
              </a:solidFill>
              <a:latin typeface="Calibri" panose="020F0502020204030204" pitchFamily="34" charset="0"/>
              <a:cs typeface="Calibri" panose="020F0502020204030204" pitchFamily="34" charset="0"/>
            </a:endParaRPr>
          </a:p>
          <a:p>
            <a:pPr algn="l" defTabSz="360000"/>
            <a:r>
              <a:rPr lang="en-US" sz="1200" b="0" i="1" u="none" strike="noStrike" baseline="0" dirty="0">
                <a:solidFill>
                  <a:schemeClr val="tx1"/>
                </a:solidFill>
                <a:latin typeface="Calibri" panose="020F0502020204030204" pitchFamily="34" charset="0"/>
                <a:cs typeface="Calibri" panose="020F0502020204030204" pitchFamily="34" charset="0"/>
              </a:rPr>
              <a:t>// for now, we will read a json file from public folder</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const </a:t>
            </a:r>
            <a:r>
              <a:rPr lang="en-CA" sz="1200" b="0" i="0" u="none" strike="noStrike" baseline="0" dirty="0" err="1">
                <a:solidFill>
                  <a:schemeClr val="tx1"/>
                </a:solidFill>
                <a:latin typeface="Calibri" panose="020F0502020204030204" pitchFamily="34" charset="0"/>
                <a:cs typeface="Calibri" panose="020F0502020204030204" pitchFamily="34" charset="0"/>
              </a:rPr>
              <a:t>jsonPath</a:t>
            </a:r>
            <a:r>
              <a:rPr lang="en-CA" sz="1200" b="0" i="0" u="none" strike="noStrike" baseline="0" dirty="0">
                <a:solidFill>
                  <a:schemeClr val="tx1"/>
                </a:solidFill>
                <a:latin typeface="Calibri" panose="020F0502020204030204" pitchFamily="34" charset="0"/>
                <a:cs typeface="Calibri" panose="020F0502020204030204" pitchFamily="34" charset="0"/>
              </a:rPr>
              <a:t> = </a:t>
            </a:r>
            <a:r>
              <a:rPr lang="en-CA" sz="1200" b="0" i="0" u="none" strike="noStrike" baseline="0" dirty="0" err="1">
                <a:solidFill>
                  <a:schemeClr val="tx1"/>
                </a:solidFill>
                <a:latin typeface="Calibri" panose="020F0502020204030204" pitchFamily="34" charset="0"/>
                <a:cs typeface="Calibri" panose="020F0502020204030204" pitchFamily="34" charset="0"/>
              </a:rPr>
              <a:t>path.join</a:t>
            </a:r>
            <a:r>
              <a:rPr lang="en-CA" sz="1200" b="0" i="0" u="none" strike="noStrike" baseline="0" dirty="0">
                <a:solidFill>
                  <a:schemeClr val="tx1"/>
                </a:solidFill>
                <a:latin typeface="Calibri" panose="020F0502020204030204" pitchFamily="34" charset="0"/>
                <a:cs typeface="Calibri" panose="020F0502020204030204" pitchFamily="34" charset="0"/>
              </a:rPr>
              <a:t>(__</a:t>
            </a:r>
            <a:r>
              <a:rPr lang="en-CA" sz="1200" b="0" i="0" u="none" strike="noStrike" baseline="0" dirty="0" err="1">
                <a:solidFill>
                  <a:schemeClr val="tx1"/>
                </a:solidFill>
                <a:latin typeface="Calibri" panose="020F0502020204030204" pitchFamily="34" charset="0"/>
                <a:cs typeface="Calibri" panose="020F0502020204030204" pitchFamily="34" charset="0"/>
              </a:rPr>
              <a:t>dirname</a:t>
            </a:r>
            <a:r>
              <a:rPr lang="en-CA" sz="1200" b="0" i="0" u="none" strike="noStrike" baseline="0" dirty="0">
                <a:solidFill>
                  <a:schemeClr val="tx1"/>
                </a:solidFill>
                <a:latin typeface="Calibri" panose="020F0502020204030204" pitchFamily="34" charset="0"/>
                <a:cs typeface="Calibri" panose="020F0502020204030204" pitchFamily="34" charset="0"/>
              </a:rPr>
              <a:t>, 'public', '</a:t>
            </a:r>
            <a:r>
              <a:rPr lang="en-CA" sz="1200" b="0" i="0" u="none" strike="noStrike" baseline="0" dirty="0" err="1">
                <a:solidFill>
                  <a:schemeClr val="tx1"/>
                </a:solidFill>
                <a:latin typeface="Calibri" panose="020F0502020204030204" pitchFamily="34" charset="0"/>
                <a:cs typeface="Calibri" panose="020F0502020204030204" pitchFamily="34" charset="0"/>
              </a:rPr>
              <a:t>companies.json</a:t>
            </a:r>
            <a:r>
              <a:rPr lang="en-CA" sz="1200" b="0" i="0" u="none" strike="noStrike" baseline="0" dirty="0">
                <a:solidFill>
                  <a:schemeClr val="tx1"/>
                </a:solidFill>
                <a:latin typeface="Calibri" panose="020F0502020204030204" pitchFamily="34" charset="0"/>
                <a:cs typeface="Calibri" panose="020F0502020204030204" pitchFamily="34" charset="0"/>
              </a:rPr>
              <a:t>’);</a:t>
            </a:r>
            <a:endParaRPr lang="en-US" sz="1200" b="0" i="1" u="none" strike="noStrike" baseline="0" dirty="0">
              <a:solidFill>
                <a:schemeClr val="tx1"/>
              </a:solidFill>
              <a:latin typeface="Calibri" panose="020F0502020204030204" pitchFamily="34" charset="0"/>
              <a:cs typeface="Calibri" panose="020F0502020204030204" pitchFamily="34" charset="0"/>
            </a:endParaRPr>
          </a:p>
          <a:p>
            <a:pPr algn="l" defTabSz="360000"/>
            <a:r>
              <a:rPr lang="en-US" sz="1200" b="0" i="1" u="none" strike="noStrike" baseline="0" dirty="0">
                <a:solidFill>
                  <a:schemeClr val="tx1"/>
                </a:solidFill>
                <a:latin typeface="Calibri" panose="020F0502020204030204" pitchFamily="34" charset="0"/>
                <a:cs typeface="Calibri" panose="020F0502020204030204" pitchFamily="34" charset="0"/>
              </a:rPr>
              <a:t>// get data using conventional Node callback approach</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let companies;</a:t>
            </a:r>
          </a:p>
          <a:p>
            <a:pPr algn="l" defTabSz="360000"/>
            <a:endParaRPr lang="en-CA" sz="1200" dirty="0">
              <a:latin typeface="Calibri" panose="020F0502020204030204" pitchFamily="34" charset="0"/>
              <a:cs typeface="Calibri" panose="020F0502020204030204" pitchFamily="34" charset="0"/>
            </a:endParaRPr>
          </a:p>
          <a:p>
            <a:pPr algn="l" defTabSz="36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360000"/>
            <a:endParaRPr lang="en-CA" sz="1200" dirty="0">
              <a:latin typeface="Calibri" panose="020F0502020204030204" pitchFamily="34" charset="0"/>
              <a:cs typeface="Calibri" panose="020F0502020204030204" pitchFamily="34" charset="0"/>
            </a:endParaRPr>
          </a:p>
          <a:p>
            <a:pPr algn="l" defTabSz="36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360000"/>
            <a:endParaRPr lang="en-CA" sz="1200" dirty="0">
              <a:latin typeface="Calibri" panose="020F0502020204030204" pitchFamily="34" charset="0"/>
              <a:cs typeface="Calibri" panose="020F0502020204030204" pitchFamily="34" charset="0"/>
            </a:endParaRPr>
          </a:p>
          <a:p>
            <a:pPr algn="l" defTabSz="360000"/>
            <a:r>
              <a:rPr lang="en-CA" sz="1200" b="0" i="0" u="none" strike="noStrike" baseline="0" dirty="0" err="1">
                <a:solidFill>
                  <a:srgbClr val="000000"/>
                </a:solidFill>
                <a:latin typeface="Calibri" panose="020F0502020204030204" pitchFamily="34" charset="0"/>
                <a:cs typeface="Calibri" panose="020F0502020204030204" pitchFamily="34" charset="0"/>
              </a:rPr>
              <a:t>fs.readFile</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jsonPath</a:t>
            </a:r>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err="1">
                <a:solidFill>
                  <a:srgbClr val="9A0000"/>
                </a:solidFill>
                <a:latin typeface="Calibri" panose="020F0502020204030204" pitchFamily="34" charset="0"/>
                <a:cs typeface="Calibri" panose="020F0502020204030204" pitchFamily="34" charset="0"/>
              </a:rPr>
              <a:t>err,data</a:t>
            </a:r>
            <a:r>
              <a:rPr lang="en-CA" sz="1200" b="0" i="0" u="none" strike="noStrike" baseline="0" dirty="0">
                <a:solidFill>
                  <a:srgbClr val="9A0000"/>
                </a:solidFill>
                <a:latin typeface="Calibri" panose="020F0502020204030204" pitchFamily="34" charset="0"/>
                <a:cs typeface="Calibri" panose="020F0502020204030204" pitchFamily="34" charset="0"/>
              </a:rPr>
              <a:t>) =&gt; {</a:t>
            </a:r>
          </a:p>
          <a:p>
            <a:pPr algn="l" defTabSz="360000"/>
            <a:r>
              <a:rPr lang="en-CA" sz="1200" b="0" i="0" u="none" strike="noStrike" baseline="0" dirty="0">
                <a:solidFill>
                  <a:srgbClr val="9A0000"/>
                </a:solidFill>
                <a:latin typeface="Calibri" panose="020F0502020204030204" pitchFamily="34" charset="0"/>
                <a:cs typeface="Calibri" panose="020F0502020204030204" pitchFamily="34" charset="0"/>
              </a:rPr>
              <a:t>	if (err)</a:t>
            </a:r>
          </a:p>
          <a:p>
            <a:pPr algn="l" defTabSz="360000"/>
            <a:r>
              <a:rPr lang="en-US" sz="1200" b="0" i="0" u="none" strike="noStrike" baseline="0" dirty="0">
                <a:solidFill>
                  <a:srgbClr val="9A0000"/>
                </a:solidFill>
                <a:latin typeface="Calibri" panose="020F0502020204030204" pitchFamily="34" charset="0"/>
                <a:cs typeface="Calibri" panose="020F0502020204030204" pitchFamily="34" charset="0"/>
              </a:rPr>
              <a:t>		console.log('Unable to read json data file’);</a:t>
            </a:r>
          </a:p>
          <a:p>
            <a:pPr algn="l" defTabSz="360000"/>
            <a:r>
              <a:rPr lang="en-CA" sz="1200" b="0" i="0" u="none" strike="noStrike" baseline="0" dirty="0">
                <a:solidFill>
                  <a:srgbClr val="9A0000"/>
                </a:solidFill>
                <a:latin typeface="Calibri" panose="020F0502020204030204" pitchFamily="34" charset="0"/>
                <a:cs typeface="Calibri" panose="020F0502020204030204" pitchFamily="34" charset="0"/>
              </a:rPr>
              <a:t>	else</a:t>
            </a:r>
          </a:p>
          <a:p>
            <a:pPr algn="l" defTabSz="360000"/>
            <a:r>
              <a:rPr lang="en-CA" sz="1200" b="0" i="0" u="none" strike="noStrike" baseline="0" dirty="0">
                <a:solidFill>
                  <a:srgbClr val="9A0000"/>
                </a:solidFill>
                <a:latin typeface="Calibri" panose="020F0502020204030204" pitchFamily="34" charset="0"/>
                <a:cs typeface="Calibri" panose="020F0502020204030204" pitchFamily="34" charset="0"/>
              </a:rPr>
              <a:t>		companies = </a:t>
            </a:r>
            <a:r>
              <a:rPr lang="en-CA" sz="1200" b="0" i="0" u="none" strike="noStrike" baseline="0" dirty="0" err="1">
                <a:solidFill>
                  <a:srgbClr val="9A0000"/>
                </a:solidFill>
                <a:latin typeface="Calibri" panose="020F0502020204030204" pitchFamily="34" charset="0"/>
                <a:cs typeface="Calibri" panose="020F0502020204030204" pitchFamily="34" charset="0"/>
              </a:rPr>
              <a:t>JSON.parse</a:t>
            </a:r>
            <a:r>
              <a:rPr lang="en-CA" sz="1200" b="0" i="0" u="none" strike="noStrike" baseline="0" dirty="0">
                <a:solidFill>
                  <a:srgbClr val="9A0000"/>
                </a:solidFill>
                <a:latin typeface="Calibri" panose="020F0502020204030204" pitchFamily="34" charset="0"/>
                <a:cs typeface="Calibri" panose="020F0502020204030204" pitchFamily="34" charset="0"/>
              </a:rPr>
              <a:t>(data);</a:t>
            </a:r>
          </a:p>
          <a:p>
            <a:pPr algn="l" defTabSz="360000"/>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360000"/>
            <a:r>
              <a:rPr lang="en-US" sz="1200" b="0" i="1" u="none" strike="noStrike" baseline="0" dirty="0">
                <a:solidFill>
                  <a:schemeClr val="tx1"/>
                </a:solidFill>
                <a:latin typeface="Calibri" panose="020F0502020204030204" pitchFamily="34" charset="0"/>
                <a:cs typeface="Calibri" panose="020F0502020204030204" pitchFamily="34" charset="0"/>
              </a:rPr>
              <a:t>// return all the companies when a root request arrives</a:t>
            </a:r>
          </a:p>
          <a:p>
            <a:pPr algn="l" defTabSz="360000"/>
            <a:r>
              <a:rPr lang="en-CA" sz="1200" b="0" i="0" u="none" strike="noStrike" baseline="0" dirty="0" err="1">
                <a:solidFill>
                  <a:schemeClr val="tx1"/>
                </a:solidFill>
                <a:latin typeface="Calibri" panose="020F0502020204030204" pitchFamily="34" charset="0"/>
                <a:cs typeface="Calibri" panose="020F0502020204030204" pitchFamily="34" charset="0"/>
              </a:rPr>
              <a:t>app.get</a:t>
            </a:r>
            <a:r>
              <a:rPr lang="en-CA" sz="1200" b="0" i="0" u="none" strike="noStrike" baseline="0" dirty="0">
                <a:solidFill>
                  <a:schemeClr val="tx1"/>
                </a:solidFill>
                <a:latin typeface="Calibri" panose="020F0502020204030204" pitchFamily="34" charset="0"/>
                <a:cs typeface="Calibri" panose="020F0502020204030204" pitchFamily="34" charset="0"/>
              </a:rPr>
              <a:t>('/', (</a:t>
            </a:r>
            <a:r>
              <a:rPr lang="en-CA" sz="1200" b="0" i="0" u="none" strike="noStrike" baseline="0" dirty="0" err="1">
                <a:solidFill>
                  <a:schemeClr val="tx1"/>
                </a:solidFill>
                <a:latin typeface="Calibri" panose="020F0502020204030204" pitchFamily="34" charset="0"/>
                <a:cs typeface="Calibri" panose="020F0502020204030204" pitchFamily="34" charset="0"/>
              </a:rPr>
              <a:t>req,resp</a:t>
            </a:r>
            <a:r>
              <a:rPr lang="en-CA" sz="1200" b="0" i="0" u="none" strike="noStrike" baseline="0" dirty="0">
                <a:solidFill>
                  <a:schemeClr val="tx1"/>
                </a:solidFill>
                <a:latin typeface="Calibri" panose="020F0502020204030204" pitchFamily="34" charset="0"/>
                <a:cs typeface="Calibri" panose="020F0502020204030204" pitchFamily="34" charset="0"/>
              </a:rPr>
              <a:t>) =&gt; { </a:t>
            </a:r>
            <a:r>
              <a:rPr lang="en-CA" sz="1200" b="0" i="0" u="none" strike="noStrike" baseline="0" dirty="0" err="1">
                <a:solidFill>
                  <a:schemeClr val="tx1"/>
                </a:solidFill>
                <a:latin typeface="Calibri" panose="020F0502020204030204" pitchFamily="34" charset="0"/>
                <a:cs typeface="Calibri" panose="020F0502020204030204" pitchFamily="34" charset="0"/>
              </a:rPr>
              <a:t>resp.json</a:t>
            </a:r>
            <a:r>
              <a:rPr lang="en-CA" sz="1200" b="0" i="0" u="none" strike="noStrike" baseline="0" dirty="0">
                <a:solidFill>
                  <a:schemeClr val="tx1"/>
                </a:solidFill>
                <a:latin typeface="Calibri" panose="020F0502020204030204" pitchFamily="34" charset="0"/>
                <a:cs typeface="Calibri" panose="020F0502020204030204" pitchFamily="34" charset="0"/>
              </a:rPr>
              <a:t>(companies) } );</a:t>
            </a:r>
          </a:p>
          <a:p>
            <a:pPr algn="l" defTabSz="360000"/>
            <a:r>
              <a:rPr lang="en-US" sz="1200" b="0" i="1" u="none" strike="noStrike" baseline="0" dirty="0">
                <a:solidFill>
                  <a:schemeClr val="tx1"/>
                </a:solidFill>
                <a:latin typeface="Calibri" panose="020F0502020204030204" pitchFamily="34" charset="0"/>
                <a:cs typeface="Calibri" panose="020F0502020204030204" pitchFamily="34" charset="0"/>
              </a:rPr>
              <a:t>// Use express to listen to port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let port = 8080;</a:t>
            </a:r>
          </a:p>
          <a:p>
            <a:pPr algn="l" defTabSz="360000"/>
            <a:r>
              <a:rPr lang="en-CA" sz="1200" b="0" i="0" u="none" strike="noStrike" baseline="0" dirty="0" err="1">
                <a:solidFill>
                  <a:srgbClr val="000000"/>
                </a:solidFill>
                <a:latin typeface="Calibri" panose="020F0502020204030204" pitchFamily="34" charset="0"/>
                <a:cs typeface="Calibri" panose="020F0502020204030204" pitchFamily="34" charset="0"/>
              </a:rPr>
              <a:t>app.listen</a:t>
            </a:r>
            <a:r>
              <a:rPr lang="en-CA" sz="1200" b="0" i="0" u="none" strike="noStrike" baseline="0" dirty="0">
                <a:solidFill>
                  <a:srgbClr val="000000"/>
                </a:solidFill>
                <a:latin typeface="Calibri" panose="020F0502020204030204" pitchFamily="34" charset="0"/>
                <a:cs typeface="Calibri" panose="020F0502020204030204" pitchFamily="34" charset="0"/>
              </a:rPr>
              <a:t>(port, () =&gt; {</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console.log("Server running at port= " + port);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12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ADF56728-D235-403A-9750-AB1A69CFB844}"/>
              </a:ext>
            </a:extLst>
          </p:cNvPr>
          <p:cNvSpPr txBox="1"/>
          <p:nvPr/>
        </p:nvSpPr>
        <p:spPr>
          <a:xfrm>
            <a:off x="393404" y="4448241"/>
            <a:ext cx="4242391" cy="276999"/>
          </a:xfrm>
          <a:prstGeom prst="rect">
            <a:avLst/>
          </a:prstGeom>
          <a:noFill/>
        </p:spPr>
        <p:txBody>
          <a:bodyPr wrap="square" rtlCol="0">
            <a:spAutoFit/>
          </a:bodyPr>
          <a:lstStyle/>
          <a:p>
            <a:r>
              <a:rPr lang="en-US" sz="1200" b="1" i="0" u="none" strike="noStrike" baseline="0" dirty="0">
                <a:solidFill>
                  <a:srgbClr val="009A9A"/>
                </a:solidFill>
                <a:latin typeface="+mj-lt"/>
              </a:rPr>
              <a:t>LISTING 13.3 </a:t>
            </a:r>
            <a:r>
              <a:rPr lang="en-US" sz="1200" b="0" i="0" u="none" strike="noStrike" baseline="0" dirty="0">
                <a:solidFill>
                  <a:srgbClr val="000000"/>
                </a:solidFill>
                <a:latin typeface="+mj-lt"/>
              </a:rPr>
              <a:t>Simple API using callback approach</a:t>
            </a:r>
            <a:endParaRPr lang="en-CA" sz="1200" dirty="0">
              <a:latin typeface="+mj-lt"/>
            </a:endParaRPr>
          </a:p>
        </p:txBody>
      </p:sp>
    </p:spTree>
    <p:extLst>
      <p:ext uri="{BB962C8B-B14F-4D97-AF65-F5344CB8AC3E}">
        <p14:creationId xmlns:p14="http://schemas.microsoft.com/office/powerpoint/2010/main" val="264908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algn="l"/>
            <a:r>
              <a:rPr lang="en-US" sz="1800" b="0" i="0" u="none" strike="noStrike" baseline="0" dirty="0">
                <a:solidFill>
                  <a:schemeClr val="tx1"/>
                </a:solidFill>
                <a:latin typeface="+mj-lt"/>
              </a:rPr>
              <a:t>What is Node.js and how does it differ from PHP</a:t>
            </a:r>
          </a:p>
          <a:p>
            <a:pPr algn="l"/>
            <a:r>
              <a:rPr lang="en-US" sz="1800" b="0" i="0" u="none" strike="noStrike" baseline="0" dirty="0">
                <a:solidFill>
                  <a:schemeClr val="tx1"/>
                </a:solidFill>
                <a:latin typeface="+mj-lt"/>
              </a:rPr>
              <a:t>Node’s unique advantages and disadvantages</a:t>
            </a:r>
          </a:p>
          <a:p>
            <a:pPr algn="l"/>
            <a:r>
              <a:rPr lang="en-US" sz="1800" b="0" i="0" u="none" strike="noStrike" baseline="0" dirty="0">
                <a:solidFill>
                  <a:schemeClr val="tx1"/>
                </a:solidFill>
                <a:latin typeface="+mj-lt"/>
              </a:rPr>
              <a:t>How to use Node to create a REST API with CRUD functionality</a:t>
            </a:r>
          </a:p>
          <a:p>
            <a:pPr algn="l"/>
            <a:r>
              <a:rPr lang="en-US" sz="1800" b="0" i="0" u="none" strike="noStrike" baseline="0" dirty="0">
                <a:solidFill>
                  <a:schemeClr val="tx1"/>
                </a:solidFill>
                <a:latin typeface="+mj-lt"/>
              </a:rPr>
              <a:t>How to use Node with </a:t>
            </a:r>
            <a:r>
              <a:rPr lang="en-US" sz="1800" b="0" i="0" u="none" strike="noStrike" baseline="0" dirty="0" err="1">
                <a:solidFill>
                  <a:schemeClr val="tx1"/>
                </a:solidFill>
                <a:latin typeface="+mj-lt"/>
              </a:rPr>
              <a:t>WebSockets</a:t>
            </a:r>
            <a:r>
              <a:rPr lang="en-US" sz="1800" b="0" i="0" u="none" strike="noStrike" baseline="0" dirty="0">
                <a:solidFill>
                  <a:schemeClr val="tx1"/>
                </a:solidFill>
                <a:latin typeface="+mj-lt"/>
              </a:rPr>
              <a:t> to create push-based functionality</a:t>
            </a:r>
          </a:p>
          <a:p>
            <a:pPr algn="l"/>
            <a:r>
              <a:rPr lang="en-US" sz="1800" b="0" i="0" u="none" strike="noStrike" baseline="0" dirty="0">
                <a:solidFill>
                  <a:schemeClr val="tx1"/>
                </a:solidFill>
                <a:latin typeface="+mj-lt"/>
              </a:rPr>
              <a:t>How to use a View Engine to provide a PHP-like developer experience</a:t>
            </a:r>
          </a:p>
          <a:p>
            <a:pPr algn="l"/>
            <a:r>
              <a:rPr lang="en-US" sz="1800" b="0" i="0" u="none" strike="noStrike" baseline="0" dirty="0">
                <a:solidFill>
                  <a:schemeClr val="tx1"/>
                </a:solidFill>
                <a:latin typeface="+mj-lt"/>
              </a:rPr>
              <a:t>What is serverless computing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F1388-3A4E-4A91-A5F8-3D17C35BC115}"/>
              </a:ext>
            </a:extLst>
          </p:cNvPr>
          <p:cNvSpPr>
            <a:spLocks noGrp="1"/>
          </p:cNvSpPr>
          <p:nvPr>
            <p:ph type="title"/>
          </p:nvPr>
        </p:nvSpPr>
        <p:spPr/>
        <p:txBody>
          <a:bodyPr/>
          <a:lstStyle/>
          <a:p>
            <a:r>
              <a:rPr lang="en-CA" dirty="0"/>
              <a:t>Adding Routes</a:t>
            </a:r>
          </a:p>
        </p:txBody>
      </p:sp>
      <p:sp>
        <p:nvSpPr>
          <p:cNvPr id="3" name="Text Placeholder 2">
            <a:extLst>
              <a:ext uri="{FF2B5EF4-FFF2-40B4-BE49-F238E27FC236}">
                <a16:creationId xmlns:a16="http://schemas.microsoft.com/office/drawing/2014/main" id="{2BD8FA2B-8880-48D6-9439-691475BF1125}"/>
              </a:ext>
            </a:extLst>
          </p:cNvPr>
          <p:cNvSpPr>
            <a:spLocks noGrp="1"/>
          </p:cNvSpPr>
          <p:nvPr>
            <p:ph type="body" idx="1"/>
          </p:nvPr>
        </p:nvSpPr>
        <p:spPr>
          <a:xfrm>
            <a:off x="457200" y="1081088"/>
            <a:ext cx="3211033" cy="3532476"/>
          </a:xfrm>
        </p:spPr>
        <p:txBody>
          <a:bodyPr/>
          <a:lstStyle/>
          <a:p>
            <a:pPr marL="114300" indent="0" algn="l">
              <a:buNone/>
            </a:pPr>
            <a:r>
              <a:rPr lang="en-US" b="0" i="0" u="none" strike="noStrike" baseline="0" dirty="0">
                <a:latin typeface="+mj-lt"/>
              </a:rPr>
              <a:t>To make the web service created in the previous section more useful, let’s add some routes</a:t>
            </a:r>
          </a:p>
          <a:p>
            <a:pPr marL="114300" indent="0" algn="l">
              <a:buNone/>
            </a:pPr>
            <a:r>
              <a:rPr lang="en-US" b="1" i="0" u="none" strike="noStrike" baseline="0" dirty="0">
                <a:solidFill>
                  <a:srgbClr val="003333"/>
                </a:solidFill>
                <a:latin typeface="+mj-lt"/>
              </a:rPr>
              <a:t>/companies/:symbol </a:t>
            </a:r>
            <a:r>
              <a:rPr lang="en-US" b="0" i="0" u="none" strike="noStrike" baseline="0" dirty="0">
                <a:solidFill>
                  <a:srgbClr val="000000"/>
                </a:solidFill>
                <a:latin typeface="+mj-lt"/>
              </a:rPr>
              <a:t>for a single company object </a:t>
            </a:r>
          </a:p>
          <a:p>
            <a:pPr marL="114300" indent="0" algn="l">
              <a:buNone/>
            </a:pPr>
            <a:r>
              <a:rPr lang="en-US" b="1" i="0" u="none" strike="noStrike" baseline="0" dirty="0">
                <a:solidFill>
                  <a:srgbClr val="003333"/>
                </a:solidFill>
                <a:latin typeface="+mj-lt"/>
              </a:rPr>
              <a:t>/companies/name/:substring, </a:t>
            </a:r>
            <a:r>
              <a:rPr lang="en-US" b="0" i="0" u="none" strike="noStrike" baseline="0" dirty="0">
                <a:solidFill>
                  <a:srgbClr val="000000"/>
                </a:solidFill>
                <a:latin typeface="+mj-lt"/>
              </a:rPr>
              <a:t>which will return all companies whose name contains the supplied </a:t>
            </a:r>
            <a:r>
              <a:rPr lang="en-CA" b="0" i="0" u="none" strike="noStrike" baseline="0" dirty="0">
                <a:solidFill>
                  <a:srgbClr val="000000"/>
                </a:solidFill>
                <a:latin typeface="+mj-lt"/>
              </a:rPr>
              <a:t>substring.</a:t>
            </a:r>
            <a:endParaRPr lang="en-CA" sz="1400" dirty="0">
              <a:latin typeface="+mj-lt"/>
            </a:endParaRPr>
          </a:p>
        </p:txBody>
      </p:sp>
      <p:sp>
        <p:nvSpPr>
          <p:cNvPr id="4" name="TextBox 3" descr="LISTING 4.2 Embedded styles example">
            <a:extLst>
              <a:ext uri="{FF2B5EF4-FFF2-40B4-BE49-F238E27FC236}">
                <a16:creationId xmlns:a16="http://schemas.microsoft.com/office/drawing/2014/main" id="{4CB6E724-4BB9-4D14-A6E3-678F12D9DF6A}"/>
              </a:ext>
            </a:extLst>
          </p:cNvPr>
          <p:cNvSpPr txBox="1"/>
          <p:nvPr/>
        </p:nvSpPr>
        <p:spPr>
          <a:xfrm>
            <a:off x="3668233" y="1081088"/>
            <a:ext cx="5146158" cy="3476638"/>
          </a:xfrm>
          <a:prstGeom prst="rect">
            <a:avLst/>
          </a:prstGeom>
          <a:solidFill>
            <a:srgbClr val="E6F0F5"/>
          </a:solidFill>
        </p:spPr>
        <p:txBody>
          <a:bodyPr wrap="square" numCol="1" rtlCol="0">
            <a:noAutofit/>
          </a:bodyPr>
          <a:lstStyle/>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return all the companies if a root request arrives</a:t>
            </a:r>
          </a:p>
          <a:p>
            <a:pPr algn="l" defTabSz="180000"/>
            <a:r>
              <a:rPr lang="en-CA" b="0" i="0" u="none" strike="noStrike" baseline="0" dirty="0" err="1">
                <a:solidFill>
                  <a:schemeClr val="tx1"/>
                </a:solidFill>
                <a:latin typeface="Calibri" panose="020F0502020204030204" pitchFamily="34" charset="0"/>
                <a:cs typeface="Calibri" panose="020F0502020204030204" pitchFamily="34" charset="0"/>
              </a:rPr>
              <a:t>app.get</a:t>
            </a:r>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req,resp</a:t>
            </a:r>
            <a:r>
              <a:rPr lang="en-CA" b="0" i="0" u="none" strike="noStrike" baseline="0" dirty="0">
                <a:solidFill>
                  <a:schemeClr val="tx1"/>
                </a:solidFill>
                <a:latin typeface="Calibri" panose="020F0502020204030204" pitchFamily="34" charset="0"/>
                <a:cs typeface="Calibri" panose="020F0502020204030204" pitchFamily="34" charset="0"/>
              </a:rPr>
              <a:t>) =&gt; { </a:t>
            </a:r>
            <a:r>
              <a:rPr lang="en-CA" b="0" i="0" u="none" strike="noStrike" baseline="0" dirty="0" err="1">
                <a:solidFill>
                  <a:schemeClr val="tx1"/>
                </a:solidFill>
                <a:latin typeface="Calibri" panose="020F0502020204030204" pitchFamily="34" charset="0"/>
                <a:cs typeface="Calibri" panose="020F0502020204030204" pitchFamily="34" charset="0"/>
              </a:rPr>
              <a:t>resp.json</a:t>
            </a:r>
            <a:r>
              <a:rPr lang="en-CA" b="0" i="0" u="none" strike="noStrike" baseline="0" dirty="0">
                <a:solidFill>
                  <a:schemeClr val="tx1"/>
                </a:solidFill>
                <a:latin typeface="Calibri" panose="020F0502020204030204" pitchFamily="34" charset="0"/>
                <a:cs typeface="Calibri" panose="020F0502020204030204" pitchFamily="34" charset="0"/>
              </a:rPr>
              <a:t>(companies) } );</a:t>
            </a:r>
          </a:p>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return just the requested company, e.g., /companies/</a:t>
            </a:r>
            <a:r>
              <a:rPr lang="en-US" b="0" i="1" u="none" strike="noStrike" baseline="0" dirty="0" err="1">
                <a:solidFill>
                  <a:schemeClr val="tx1"/>
                </a:solidFill>
                <a:latin typeface="Calibri" panose="020F0502020204030204" pitchFamily="34" charset="0"/>
                <a:cs typeface="Calibri" panose="020F0502020204030204" pitchFamily="34" charset="0"/>
              </a:rPr>
              <a:t>amzn</a:t>
            </a:r>
            <a:endParaRPr lang="en-US" b="0" i="1" u="none" strike="noStrike" baseline="0" dirty="0">
              <a:solidFill>
                <a:schemeClr val="tx1"/>
              </a:solidFill>
              <a:latin typeface="Calibri" panose="020F0502020204030204" pitchFamily="34" charset="0"/>
              <a:cs typeface="Calibri" panose="020F0502020204030204" pitchFamily="34" charset="0"/>
            </a:endParaRPr>
          </a:p>
          <a:p>
            <a:pPr algn="l" defTabSz="180000"/>
            <a:r>
              <a:rPr lang="en-CA" b="0" i="0" u="none" strike="noStrike" baseline="0" dirty="0" err="1">
                <a:solidFill>
                  <a:schemeClr val="tx1"/>
                </a:solidFill>
                <a:latin typeface="Calibri" panose="020F0502020204030204" pitchFamily="34" charset="0"/>
                <a:cs typeface="Calibri" panose="020F0502020204030204" pitchFamily="34" charset="0"/>
              </a:rPr>
              <a:t>app.get</a:t>
            </a:r>
            <a:r>
              <a:rPr lang="en-CA" b="0" i="0" u="none" strike="noStrike" baseline="0" dirty="0">
                <a:solidFill>
                  <a:schemeClr val="tx1"/>
                </a:solidFill>
                <a:latin typeface="Calibri" panose="020F0502020204030204" pitchFamily="34" charset="0"/>
                <a:cs typeface="Calibri" panose="020F0502020204030204" pitchFamily="34" charset="0"/>
              </a:rPr>
              <a:t>('/companies/:symbol', (</a:t>
            </a:r>
            <a:r>
              <a:rPr lang="en-CA" b="0" i="0" u="none" strike="noStrike" baseline="0" dirty="0" err="1">
                <a:solidFill>
                  <a:schemeClr val="tx1"/>
                </a:solidFill>
                <a:latin typeface="Calibri" panose="020F0502020204030204" pitchFamily="34" charset="0"/>
                <a:cs typeface="Calibri" panose="020F0502020204030204" pitchFamily="34" charset="0"/>
              </a:rPr>
              <a:t>req,resp</a:t>
            </a:r>
            <a:r>
              <a:rPr lang="en-CA" b="0" i="0" u="none" strike="noStrike" baseline="0" dirty="0">
                <a:solidFill>
                  <a:schemeClr val="tx1"/>
                </a:solidFill>
                <a:latin typeface="Calibri" panose="020F0502020204030204" pitchFamily="34" charset="0"/>
                <a:cs typeface="Calibri" panose="020F0502020204030204" pitchFamily="34" charset="0"/>
              </a:rPr>
              <a:t>) =&gt;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const </a:t>
            </a:r>
            <a:r>
              <a:rPr lang="en-CA" b="0" i="0" u="none" strike="noStrike" baseline="0" dirty="0" err="1">
                <a:solidFill>
                  <a:schemeClr val="tx1"/>
                </a:solidFill>
                <a:latin typeface="Calibri" panose="020F0502020204030204" pitchFamily="34" charset="0"/>
                <a:cs typeface="Calibri" panose="020F0502020204030204" pitchFamily="34" charset="0"/>
              </a:rPr>
              <a:t>symbolToFind</a:t>
            </a:r>
            <a:r>
              <a:rPr lang="en-CA" b="0" i="0" u="none" strike="noStrike" baseline="0" dirty="0">
                <a:solidFill>
                  <a:schemeClr val="tx1"/>
                </a:solidFill>
                <a:latin typeface="Calibri" panose="020F0502020204030204" pitchFamily="34" charset="0"/>
                <a:cs typeface="Calibri" panose="020F0502020204030204" pitchFamily="34" charset="0"/>
              </a:rPr>
              <a:t> = </a:t>
            </a:r>
            <a:r>
              <a:rPr lang="en-CA" b="0" i="0" u="none" strike="noStrike" baseline="0" dirty="0" err="1">
                <a:solidFill>
                  <a:schemeClr val="tx1"/>
                </a:solidFill>
                <a:latin typeface="Calibri" panose="020F0502020204030204" pitchFamily="34" charset="0"/>
                <a:cs typeface="Calibri" panose="020F0502020204030204" pitchFamily="34" charset="0"/>
              </a:rPr>
              <a:t>req.params.symbol.toUpperCase</a:t>
            </a:r>
            <a:r>
              <a:rPr lang="en-CA" b="0" i="0" u="none" strike="noStrike" baseline="0" dirty="0">
                <a:solidFill>
                  <a:schemeClr val="tx1"/>
                </a:solidFill>
                <a:latin typeface="Calibri" panose="020F0502020204030204" pitchFamily="34" charset="0"/>
                <a:cs typeface="Calibri" panose="020F0502020204030204" pitchFamily="34" charset="0"/>
              </a:rPr>
              <a:t>();</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const matches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companies.filter</a:t>
            </a:r>
            <a:r>
              <a:rPr lang="en-CA" b="0" i="0" u="none" strike="noStrike" baseline="0" dirty="0">
                <a:solidFill>
                  <a:schemeClr val="tx1"/>
                </a:solidFill>
                <a:latin typeface="Calibri" panose="020F0502020204030204" pitchFamily="34" charset="0"/>
                <a:cs typeface="Calibri" panose="020F0502020204030204" pitchFamily="34" charset="0"/>
              </a:rPr>
              <a:t>(obj =&gt; </a:t>
            </a:r>
            <a:r>
              <a:rPr lang="en-CA" b="0" i="0" u="none" strike="noStrike" baseline="0" dirty="0" err="1">
                <a:solidFill>
                  <a:schemeClr val="tx1"/>
                </a:solidFill>
                <a:latin typeface="Calibri" panose="020F0502020204030204" pitchFamily="34" charset="0"/>
                <a:cs typeface="Calibri" panose="020F0502020204030204" pitchFamily="34" charset="0"/>
              </a:rPr>
              <a:t>symbolToFind</a:t>
            </a:r>
            <a:r>
              <a:rPr lang="en-CA" b="0" i="0" u="none" strike="noStrike" baseline="0" dirty="0">
                <a:solidFill>
                  <a:schemeClr val="tx1"/>
                </a:solidFill>
                <a:latin typeface="Calibri" panose="020F0502020204030204" pitchFamily="34" charset="0"/>
                <a:cs typeface="Calibri" panose="020F0502020204030204" pitchFamily="34" charset="0"/>
              </a:rPr>
              <a:t> === </a:t>
            </a:r>
            <a:r>
              <a:rPr lang="en-CA" b="0" i="0" u="none" strike="noStrike" baseline="0" dirty="0" err="1">
                <a:solidFill>
                  <a:schemeClr val="tx1"/>
                </a:solidFill>
                <a:latin typeface="Calibri" panose="020F0502020204030204" pitchFamily="34" charset="0"/>
                <a:cs typeface="Calibri" panose="020F0502020204030204" pitchFamily="34" charset="0"/>
              </a:rPr>
              <a:t>obj.symbol</a:t>
            </a:r>
            <a:r>
              <a:rPr lang="en-CA" b="0" i="0" u="none" strike="noStrike" baseline="0" dirty="0">
                <a:solidFill>
                  <a:schemeClr val="tx1"/>
                </a:solidFill>
                <a:latin typeface="Calibri" panose="020F0502020204030204" pitchFamily="34" charset="0"/>
                <a:cs typeface="Calibri" panose="020F0502020204030204" pitchFamily="34" charset="0"/>
              </a:rPr>
              <a:t>);</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resp.json</a:t>
            </a:r>
            <a:r>
              <a:rPr lang="en-CA" b="0" i="0" u="none" strike="noStrike" baseline="0" dirty="0">
                <a:solidFill>
                  <a:schemeClr val="tx1"/>
                </a:solidFill>
                <a:latin typeface="Calibri" panose="020F0502020204030204" pitchFamily="34" charset="0"/>
                <a:cs typeface="Calibri" panose="020F0502020204030204" pitchFamily="34" charset="0"/>
              </a:rPr>
              <a:t>(matches);</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a:t>
            </a:r>
          </a:p>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return companies whose name contains the supplied text,</a:t>
            </a:r>
          </a:p>
          <a:p>
            <a:pPr algn="l" defTabSz="180000"/>
            <a:r>
              <a:rPr lang="en-US" b="0" i="0" u="none" strike="noStrike" baseline="0" dirty="0" err="1">
                <a:solidFill>
                  <a:schemeClr val="tx1"/>
                </a:solidFill>
                <a:latin typeface="Calibri" panose="020F0502020204030204" pitchFamily="34" charset="0"/>
                <a:cs typeface="Calibri" panose="020F0502020204030204" pitchFamily="34" charset="0"/>
              </a:rPr>
              <a:t>app.get</a:t>
            </a:r>
            <a:r>
              <a:rPr lang="en-US" b="0" i="0" u="none" strike="noStrike" baseline="0" dirty="0">
                <a:solidFill>
                  <a:schemeClr val="tx1"/>
                </a:solidFill>
                <a:latin typeface="Calibri" panose="020F0502020204030204" pitchFamily="34" charset="0"/>
                <a:cs typeface="Calibri" panose="020F0502020204030204" pitchFamily="34" charset="0"/>
              </a:rPr>
              <a:t>('/companies/name/:substring', (</a:t>
            </a:r>
            <a:r>
              <a:rPr lang="en-US" b="0" i="0" u="none" strike="noStrike" baseline="0" dirty="0" err="1">
                <a:solidFill>
                  <a:schemeClr val="tx1"/>
                </a:solidFill>
                <a:latin typeface="Calibri" panose="020F0502020204030204" pitchFamily="34" charset="0"/>
                <a:cs typeface="Calibri" panose="020F0502020204030204" pitchFamily="34" charset="0"/>
              </a:rPr>
              <a:t>req,resp</a:t>
            </a:r>
            <a:r>
              <a:rPr lang="en-US" b="0" i="0" u="none" strike="noStrike" baseline="0" dirty="0">
                <a:solidFill>
                  <a:schemeClr val="tx1"/>
                </a:solidFill>
                <a:latin typeface="Calibri" panose="020F0502020204030204" pitchFamily="34" charset="0"/>
                <a:cs typeface="Calibri" panose="020F0502020204030204" pitchFamily="34" charset="0"/>
              </a:rPr>
              <a:t>) =&gt; {</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	const substring = </a:t>
            </a:r>
            <a:r>
              <a:rPr lang="en-US" b="0" i="0" u="none" strike="noStrike" baseline="0" dirty="0" err="1">
                <a:solidFill>
                  <a:schemeClr val="tx1"/>
                </a:solidFill>
                <a:latin typeface="Calibri" panose="020F0502020204030204" pitchFamily="34" charset="0"/>
                <a:cs typeface="Calibri" panose="020F0502020204030204" pitchFamily="34" charset="0"/>
              </a:rPr>
              <a:t>req.params.substring.toLowerCase</a:t>
            </a:r>
            <a:r>
              <a:rPr lang="en-US" b="0" i="0" u="none" strike="noStrike" baseline="0" dirty="0">
                <a:solidFill>
                  <a:schemeClr val="tx1"/>
                </a:solidFill>
                <a:latin typeface="Calibri" panose="020F0502020204030204" pitchFamily="34" charset="0"/>
                <a:cs typeface="Calibri" panose="020F0502020204030204" pitchFamily="34" charset="0"/>
              </a:rPr>
              <a:t>();</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	const matches </a:t>
            </a:r>
            <a:r>
              <a:rPr lang="en-US" b="0" i="0" u="none" strike="noStrike" baseline="0" dirty="0">
                <a:solidFill>
                  <a:srgbClr val="000000"/>
                </a:solidFill>
                <a:latin typeface="Calibri" panose="020F0502020204030204" pitchFamily="34" charset="0"/>
                <a:cs typeface="Calibri" panose="020F0502020204030204" pitchFamily="34" charset="0"/>
              </a:rPr>
              <a:t>= </a:t>
            </a:r>
            <a:r>
              <a:rPr lang="en-US" b="0" i="0" u="none" strike="noStrike" baseline="0" dirty="0" err="1">
                <a:solidFill>
                  <a:srgbClr val="000000"/>
                </a:solidFill>
                <a:latin typeface="Calibri" panose="020F0502020204030204" pitchFamily="34" charset="0"/>
                <a:cs typeface="Calibri" panose="020F0502020204030204" pitchFamily="34" charset="0"/>
              </a:rPr>
              <a:t>companies.filter</a:t>
            </a:r>
            <a:r>
              <a:rPr lang="en-US" b="0" i="0" u="none" strike="noStrike" baseline="0" dirty="0">
                <a:solidFill>
                  <a:srgbClr val="000000"/>
                </a:solidFill>
                <a:latin typeface="Calibri" panose="020F0502020204030204" pitchFamily="34" charset="0"/>
                <a:cs typeface="Calibri" panose="020F0502020204030204" pitchFamily="34" charset="0"/>
              </a:rPr>
              <a:t>( (obj) =&gt;</a:t>
            </a:r>
          </a:p>
          <a:p>
            <a:pPr algn="l" defTabSz="180000"/>
            <a:r>
              <a:rPr lang="en-US" b="0" i="0" u="none" strike="noStrike" baseline="0" dirty="0">
                <a:solidFill>
                  <a:srgbClr val="000000"/>
                </a:solidFill>
                <a:latin typeface="Calibri" panose="020F0502020204030204" pitchFamily="34" charset="0"/>
                <a:cs typeface="Calibri" panose="020F0502020204030204" pitchFamily="34" charset="0"/>
              </a:rPr>
              <a:t>	</a:t>
            </a:r>
            <a:r>
              <a:rPr lang="en-US" b="0" i="0" u="none" strike="noStrike" baseline="0" dirty="0" err="1">
                <a:solidFill>
                  <a:srgbClr val="000000"/>
                </a:solidFill>
                <a:latin typeface="Calibri" panose="020F0502020204030204" pitchFamily="34" charset="0"/>
                <a:cs typeface="Calibri" panose="020F0502020204030204" pitchFamily="34" charset="0"/>
              </a:rPr>
              <a:t>obj.name.toLowerCase</a:t>
            </a:r>
            <a:r>
              <a:rPr lang="en-US" b="0" i="0" u="none" strike="noStrike" baseline="0" dirty="0">
                <a:solidFill>
                  <a:srgbClr val="000000"/>
                </a:solidFill>
                <a:latin typeface="Calibri" panose="020F0502020204030204" pitchFamily="34" charset="0"/>
                <a:cs typeface="Calibri" panose="020F0502020204030204" pitchFamily="34" charset="0"/>
              </a:rPr>
              <a:t>().includes(substring)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resp.json</a:t>
            </a:r>
            <a:r>
              <a:rPr lang="en-CA" b="0" i="0" u="none" strike="noStrike" baseline="0" dirty="0">
                <a:solidFill>
                  <a:srgbClr val="000000"/>
                </a:solidFill>
                <a:latin typeface="Calibri" panose="020F0502020204030204" pitchFamily="34" charset="0"/>
                <a:cs typeface="Calibri" panose="020F0502020204030204" pitchFamily="34" charset="0"/>
              </a:rPr>
              <a:t>(matches);</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a:t>
            </a:r>
            <a:endParaRPr lang="en-CA"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89039CD1-1304-4C16-9650-E1CBDFE9F240}"/>
              </a:ext>
            </a:extLst>
          </p:cNvPr>
          <p:cNvSpPr txBox="1"/>
          <p:nvPr/>
        </p:nvSpPr>
        <p:spPr>
          <a:xfrm>
            <a:off x="3593804" y="4557726"/>
            <a:ext cx="4242391" cy="276999"/>
          </a:xfrm>
          <a:prstGeom prst="rect">
            <a:avLst/>
          </a:prstGeom>
          <a:noFill/>
        </p:spPr>
        <p:txBody>
          <a:bodyPr wrap="square" rtlCol="0">
            <a:spAutoFit/>
          </a:bodyPr>
          <a:lstStyle/>
          <a:p>
            <a:r>
              <a:rPr lang="en-US" sz="1200" b="1" i="0" u="none" strike="noStrike" baseline="0" dirty="0">
                <a:solidFill>
                  <a:srgbClr val="009A9A"/>
                </a:solidFill>
                <a:latin typeface="+mj-lt"/>
              </a:rPr>
              <a:t>LISTING 13.4 </a:t>
            </a:r>
            <a:r>
              <a:rPr lang="en-US" sz="1200" b="0" i="0" u="none" strike="noStrike" baseline="0" dirty="0">
                <a:solidFill>
                  <a:srgbClr val="000000"/>
                </a:solidFill>
                <a:latin typeface="+mj-lt"/>
              </a:rPr>
              <a:t>Adding routes to API</a:t>
            </a:r>
            <a:endParaRPr lang="en-CA" sz="1200" dirty="0">
              <a:latin typeface="+mj-lt"/>
            </a:endParaRPr>
          </a:p>
        </p:txBody>
      </p:sp>
    </p:spTree>
    <p:extLst>
      <p:ext uri="{BB962C8B-B14F-4D97-AF65-F5344CB8AC3E}">
        <p14:creationId xmlns:p14="http://schemas.microsoft.com/office/powerpoint/2010/main" val="29506505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7C6F7-6996-4728-B869-5C9BE128B0B9}"/>
              </a:ext>
            </a:extLst>
          </p:cNvPr>
          <p:cNvSpPr>
            <a:spLocks noGrp="1"/>
          </p:cNvSpPr>
          <p:nvPr>
            <p:ph type="title"/>
          </p:nvPr>
        </p:nvSpPr>
        <p:spPr/>
        <p:txBody>
          <a:bodyPr/>
          <a:lstStyle/>
          <a:p>
            <a:r>
              <a:rPr lang="en-CA" sz="3200" dirty="0"/>
              <a:t>Separating Functionality into Modules</a:t>
            </a:r>
          </a:p>
        </p:txBody>
      </p:sp>
      <p:sp>
        <p:nvSpPr>
          <p:cNvPr id="3" name="Text Placeholder 2">
            <a:extLst>
              <a:ext uri="{FF2B5EF4-FFF2-40B4-BE49-F238E27FC236}">
                <a16:creationId xmlns:a16="http://schemas.microsoft.com/office/drawing/2014/main" id="{13950E99-5825-4F29-9F68-1901410391DD}"/>
              </a:ext>
            </a:extLst>
          </p:cNvPr>
          <p:cNvSpPr>
            <a:spLocks noGrp="1"/>
          </p:cNvSpPr>
          <p:nvPr>
            <p:ph type="body" idx="1"/>
          </p:nvPr>
        </p:nvSpPr>
        <p:spPr/>
        <p:txBody>
          <a:bodyPr/>
          <a:lstStyle/>
          <a:p>
            <a:pPr marL="114300" indent="0">
              <a:buNone/>
            </a:pPr>
            <a:r>
              <a:rPr lang="en-US" sz="1800" dirty="0">
                <a:latin typeface="+mj-lt"/>
              </a:rPr>
              <a:t>W</a:t>
            </a:r>
            <a:r>
              <a:rPr lang="en-US" sz="1800" b="0" i="0" u="none" strike="noStrike" baseline="0" dirty="0">
                <a:latin typeface="+mj-lt"/>
              </a:rPr>
              <a:t>hat if we had five or six or more routes? In such a case, our single Node file would start becoming too complex. A better approach would be to separate out the routing functionality into </a:t>
            </a:r>
            <a:r>
              <a:rPr lang="en-CA" sz="1800" b="0" i="0" u="none" strike="noStrike" baseline="0" dirty="0">
                <a:latin typeface="+mj-lt"/>
              </a:rPr>
              <a:t>separate modules.</a:t>
            </a:r>
            <a:endParaRPr lang="en-CA" sz="1800" dirty="0">
              <a:latin typeface="+mj-lt"/>
            </a:endParaRPr>
          </a:p>
          <a:p>
            <a:pPr marL="114300" indent="0" algn="l">
              <a:buNone/>
            </a:pPr>
            <a:r>
              <a:rPr lang="en-US" sz="1800" b="0" i="0" u="none" strike="noStrike" baseline="0" dirty="0">
                <a:latin typeface="+mj-lt"/>
              </a:rPr>
              <a:t>A module in the traditional </a:t>
            </a:r>
            <a:r>
              <a:rPr lang="en-US" sz="1800" b="0" i="0" u="none" strike="noStrike" baseline="0" dirty="0" err="1">
                <a:latin typeface="+mj-lt"/>
              </a:rPr>
              <a:t>CommonJS</a:t>
            </a:r>
            <a:r>
              <a:rPr lang="en-US" sz="1800" b="0" i="0" u="none" strike="noStrike" baseline="0" dirty="0">
                <a:latin typeface="+mj-lt"/>
              </a:rPr>
              <a:t> approach in Node is similar to how you created modules in Chapter 10, except rather than using the JavaScript </a:t>
            </a:r>
            <a:r>
              <a:rPr lang="en-US" sz="1800" b="1" i="0" u="none" strike="noStrike" baseline="0" dirty="0">
                <a:latin typeface="+mj-lt"/>
              </a:rPr>
              <a:t>export</a:t>
            </a:r>
            <a:r>
              <a:rPr lang="en-US" sz="1800" b="0" i="0" u="none" strike="noStrike" baseline="0" dirty="0">
                <a:latin typeface="+mj-lt"/>
              </a:rPr>
              <a:t> keyword, you instead set the </a:t>
            </a:r>
            <a:r>
              <a:rPr lang="en-US" sz="1800" b="1" i="0" u="none" strike="noStrike" baseline="0" dirty="0">
                <a:latin typeface="+mj-lt"/>
              </a:rPr>
              <a:t>export</a:t>
            </a:r>
            <a:r>
              <a:rPr lang="en-US" sz="1800" b="0" i="0" u="none" strike="noStrike" baseline="0" dirty="0">
                <a:latin typeface="+mj-lt"/>
              </a:rPr>
              <a:t> property of the </a:t>
            </a:r>
            <a:r>
              <a:rPr lang="en-US" sz="1800" b="1" i="0" u="none" strike="noStrike" baseline="0" dirty="0">
                <a:latin typeface="+mj-lt"/>
              </a:rPr>
              <a:t>module</a:t>
            </a:r>
            <a:r>
              <a:rPr lang="en-US" sz="1800" b="0" i="0" u="none" strike="noStrike" baseline="0" dirty="0">
                <a:latin typeface="+mj-lt"/>
              </a:rPr>
              <a:t> object.</a:t>
            </a:r>
          </a:p>
          <a:p>
            <a:pPr marL="114300" indent="0" algn="l">
              <a:buNone/>
            </a:pPr>
            <a:r>
              <a:rPr lang="en-US" sz="1800" b="0" i="0" u="none" strike="noStrike" baseline="0" dirty="0">
                <a:latin typeface="+mj-lt"/>
              </a:rPr>
              <a:t>You could also place your route handler logic into a separate module. </a:t>
            </a:r>
          </a:p>
        </p:txBody>
      </p:sp>
    </p:spTree>
    <p:extLst>
      <p:ext uri="{BB962C8B-B14F-4D97-AF65-F5344CB8AC3E}">
        <p14:creationId xmlns:p14="http://schemas.microsoft.com/office/powerpoint/2010/main" val="3830784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22E03-3D06-4563-BF32-450936F3B7D6}"/>
              </a:ext>
            </a:extLst>
          </p:cNvPr>
          <p:cNvSpPr>
            <a:spLocks noGrp="1"/>
          </p:cNvSpPr>
          <p:nvPr>
            <p:ph type="title"/>
          </p:nvPr>
        </p:nvSpPr>
        <p:spPr/>
        <p:txBody>
          <a:bodyPr/>
          <a:lstStyle/>
          <a:p>
            <a:r>
              <a:rPr lang="en-CA" dirty="0"/>
              <a:t>Defining a module</a:t>
            </a:r>
          </a:p>
        </p:txBody>
      </p:sp>
      <p:sp>
        <p:nvSpPr>
          <p:cNvPr id="4" name="TextBox 3" descr="LISTING 4.2 Embedded styles example">
            <a:extLst>
              <a:ext uri="{FF2B5EF4-FFF2-40B4-BE49-F238E27FC236}">
                <a16:creationId xmlns:a16="http://schemas.microsoft.com/office/drawing/2014/main" id="{399FF9EE-ADD9-4D07-94C0-1FE370D5A960}"/>
              </a:ext>
            </a:extLst>
          </p:cNvPr>
          <p:cNvSpPr txBox="1"/>
          <p:nvPr/>
        </p:nvSpPr>
        <p:spPr>
          <a:xfrm>
            <a:off x="457200" y="984488"/>
            <a:ext cx="8357191" cy="3587512"/>
          </a:xfrm>
          <a:prstGeom prst="rect">
            <a:avLst/>
          </a:prstGeom>
          <a:solidFill>
            <a:srgbClr val="E6F0F5"/>
          </a:solidFill>
        </p:spPr>
        <p:txBody>
          <a:bodyPr wrap="square" numCol="1" rtlCol="0">
            <a:noAutofit/>
          </a:bodyPr>
          <a:lstStyle/>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const fs = require('fs').promises;</a:t>
            </a:r>
          </a:p>
          <a:p>
            <a:pPr algn="l" defTabSz="360000"/>
            <a:r>
              <a:rPr lang="en-US" sz="1200" b="0" i="1" u="none" strike="noStrike" baseline="0" dirty="0">
                <a:solidFill>
                  <a:schemeClr val="tx1"/>
                </a:solidFill>
                <a:latin typeface="Calibri" panose="020F0502020204030204" pitchFamily="34" charset="0"/>
                <a:cs typeface="Calibri" panose="020F0502020204030204" pitchFamily="34" charset="0"/>
              </a:rPr>
              <a:t>// for now, we will get our data by reading the provided json file</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const </a:t>
            </a:r>
            <a:r>
              <a:rPr lang="en-CA" sz="1200" b="0" i="0" u="none" strike="noStrike" baseline="0" dirty="0" err="1">
                <a:solidFill>
                  <a:schemeClr val="tx1"/>
                </a:solidFill>
                <a:latin typeface="Calibri" panose="020F0502020204030204" pitchFamily="34" charset="0"/>
                <a:cs typeface="Calibri" panose="020F0502020204030204" pitchFamily="34" charset="0"/>
              </a:rPr>
              <a:t>jsonPath</a:t>
            </a:r>
            <a:r>
              <a:rPr lang="en-CA" sz="1200" b="0" i="0" u="none" strike="noStrike" baseline="0" dirty="0">
                <a:solidFill>
                  <a:schemeClr val="tx1"/>
                </a:solidFill>
                <a:latin typeface="Calibri" panose="020F0502020204030204" pitchFamily="34" charset="0"/>
                <a:cs typeface="Calibri" panose="020F0502020204030204" pitchFamily="34" charset="0"/>
              </a:rPr>
              <a:t> = </a:t>
            </a:r>
            <a:r>
              <a:rPr lang="en-CA" sz="1200" b="0" i="0" u="none" strike="noStrike" baseline="0" dirty="0" err="1">
                <a:solidFill>
                  <a:schemeClr val="tx1"/>
                </a:solidFill>
                <a:latin typeface="Calibri" panose="020F0502020204030204" pitchFamily="34" charset="0"/>
                <a:cs typeface="Calibri" panose="020F0502020204030204" pitchFamily="34" charset="0"/>
              </a:rPr>
              <a:t>path.join</a:t>
            </a:r>
            <a:r>
              <a:rPr lang="en-CA" sz="1200" b="0" i="0" u="none" strike="noStrike" baseline="0" dirty="0">
                <a:solidFill>
                  <a:schemeClr val="tx1"/>
                </a:solidFill>
                <a:latin typeface="Calibri" panose="020F0502020204030204" pitchFamily="34" charset="0"/>
                <a:cs typeface="Calibri" panose="020F0502020204030204" pitchFamily="34" charset="0"/>
              </a:rPr>
              <a:t>(__</a:t>
            </a:r>
            <a:r>
              <a:rPr lang="en-CA" sz="1200" b="0" i="0" u="none" strike="noStrike" baseline="0" dirty="0" err="1">
                <a:solidFill>
                  <a:schemeClr val="tx1"/>
                </a:solidFill>
                <a:latin typeface="Calibri" panose="020F0502020204030204" pitchFamily="34" charset="0"/>
                <a:cs typeface="Calibri" panose="020F0502020204030204" pitchFamily="34" charset="0"/>
              </a:rPr>
              <a:t>dirname</a:t>
            </a:r>
            <a:r>
              <a:rPr lang="en-CA" sz="1200" b="0" i="0" u="none" strike="noStrike" baseline="0" dirty="0">
                <a:solidFill>
                  <a:schemeClr val="tx1"/>
                </a:solidFill>
                <a:latin typeface="Calibri" panose="020F0502020204030204" pitchFamily="34" charset="0"/>
                <a:cs typeface="Calibri" panose="020F0502020204030204" pitchFamily="34" charset="0"/>
              </a:rPr>
              <a:t>, '../public', '</a:t>
            </a:r>
            <a:r>
              <a:rPr lang="en-CA" sz="1200" b="0" i="0" u="none" strike="noStrike" baseline="0" dirty="0" err="1">
                <a:solidFill>
                  <a:schemeClr val="tx1"/>
                </a:solidFill>
                <a:latin typeface="Calibri" panose="020F0502020204030204" pitchFamily="34" charset="0"/>
                <a:cs typeface="Calibri" panose="020F0502020204030204" pitchFamily="34" charset="0"/>
              </a:rPr>
              <a:t>companies.json</a:t>
            </a:r>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defTabSz="360000"/>
            <a:endParaRPr lang="en-CA" sz="1200" b="0" i="0" u="none" strike="noStrike" baseline="0" dirty="0">
              <a:solidFill>
                <a:schemeClr val="tx1"/>
              </a:solidFill>
              <a:latin typeface="Calibri" panose="020F0502020204030204" pitchFamily="34" charset="0"/>
              <a:cs typeface="Calibri" panose="020F0502020204030204" pitchFamily="34" charset="0"/>
            </a:endParaRP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let companies;</a:t>
            </a:r>
          </a:p>
          <a:p>
            <a:pPr algn="l" defTabSz="360000"/>
            <a:r>
              <a:rPr lang="en-CA" sz="1200" b="0" i="0" u="none" strike="noStrike" baseline="0" dirty="0" err="1">
                <a:solidFill>
                  <a:schemeClr val="tx1"/>
                </a:solidFill>
                <a:latin typeface="Calibri" panose="020F0502020204030204" pitchFamily="34" charset="0"/>
                <a:cs typeface="Calibri" panose="020F0502020204030204" pitchFamily="34" charset="0"/>
              </a:rPr>
              <a:t>getCompanyData</a:t>
            </a:r>
            <a:r>
              <a:rPr lang="en-CA" sz="1200" b="0" i="0" u="none" strike="noStrike" baseline="0" dirty="0">
                <a:solidFill>
                  <a:schemeClr val="tx1"/>
                </a:solidFill>
                <a:latin typeface="Calibri" panose="020F0502020204030204" pitchFamily="34" charset="0"/>
                <a:cs typeface="Calibri" panose="020F0502020204030204" pitchFamily="34" charset="0"/>
              </a:rPr>
              <a:t>(</a:t>
            </a:r>
            <a:r>
              <a:rPr lang="en-CA" sz="1200" b="0" i="0" u="none" strike="noStrike" baseline="0" dirty="0" err="1">
                <a:solidFill>
                  <a:schemeClr val="tx1"/>
                </a:solidFill>
                <a:latin typeface="Calibri" panose="020F0502020204030204" pitchFamily="34" charset="0"/>
                <a:cs typeface="Calibri" panose="020F0502020204030204" pitchFamily="34" charset="0"/>
              </a:rPr>
              <a:t>jsonPath</a:t>
            </a:r>
            <a:r>
              <a:rPr lang="en-CA" sz="1200" b="0" i="0" u="none" strike="noStrike" baseline="0" dirty="0">
                <a:solidFill>
                  <a:schemeClr val="tx1"/>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async function </a:t>
            </a:r>
            <a:r>
              <a:rPr lang="en-CA" sz="1200" b="0" i="0" u="none" strike="noStrike" baseline="0" dirty="0" err="1">
                <a:solidFill>
                  <a:schemeClr val="tx1"/>
                </a:solidFill>
                <a:latin typeface="Calibri" panose="020F0502020204030204" pitchFamily="34" charset="0"/>
                <a:cs typeface="Calibri" panose="020F0502020204030204" pitchFamily="34" charset="0"/>
              </a:rPr>
              <a:t>getCompanyData</a:t>
            </a:r>
            <a:r>
              <a:rPr lang="en-CA" sz="1200" b="0" i="0" u="none" strike="noStrike" baseline="0" dirty="0">
                <a:solidFill>
                  <a:schemeClr val="tx1"/>
                </a:solidFill>
                <a:latin typeface="Calibri" panose="020F0502020204030204" pitchFamily="34" charset="0"/>
                <a:cs typeface="Calibri" panose="020F0502020204030204" pitchFamily="34" charset="0"/>
              </a:rPr>
              <a:t>(</a:t>
            </a:r>
            <a:r>
              <a:rPr lang="en-CA" sz="1200" b="0" i="0" u="none" strike="noStrike" baseline="0" dirty="0" err="1">
                <a:solidFill>
                  <a:schemeClr val="tx1"/>
                </a:solidFill>
                <a:latin typeface="Calibri" panose="020F0502020204030204" pitchFamily="34" charset="0"/>
                <a:cs typeface="Calibri" panose="020F0502020204030204" pitchFamily="34" charset="0"/>
              </a:rPr>
              <a:t>jsonPath</a:t>
            </a:r>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try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const data = await </a:t>
            </a:r>
            <a:r>
              <a:rPr lang="en-CA" sz="1200" b="0" i="0" u="none" strike="noStrike" baseline="0" dirty="0" err="1">
                <a:solidFill>
                  <a:schemeClr val="tx1"/>
                </a:solidFill>
                <a:latin typeface="Calibri" panose="020F0502020204030204" pitchFamily="34" charset="0"/>
                <a:cs typeface="Calibri" panose="020F0502020204030204" pitchFamily="34" charset="0"/>
              </a:rPr>
              <a:t>fs.readFile</a:t>
            </a:r>
            <a:r>
              <a:rPr lang="en-CA" sz="1200" b="0" i="0" u="none" strike="noStrike" baseline="0" dirty="0">
                <a:solidFill>
                  <a:schemeClr val="tx1"/>
                </a:solidFill>
                <a:latin typeface="Calibri" panose="020F0502020204030204" pitchFamily="34" charset="0"/>
                <a:cs typeface="Calibri" panose="020F0502020204030204" pitchFamily="34" charset="0"/>
              </a:rPr>
              <a:t>(</a:t>
            </a:r>
            <a:r>
              <a:rPr lang="en-CA" sz="1200" b="0" i="0" u="none" strike="noStrike" baseline="0" dirty="0" err="1">
                <a:solidFill>
                  <a:schemeClr val="tx1"/>
                </a:solidFill>
                <a:latin typeface="Calibri" panose="020F0502020204030204" pitchFamily="34" charset="0"/>
                <a:cs typeface="Calibri" panose="020F0502020204030204" pitchFamily="34" charset="0"/>
              </a:rPr>
              <a:t>jsonPath</a:t>
            </a:r>
            <a:r>
              <a:rPr lang="en-CA" sz="1200" b="0" i="0" u="none" strike="noStrike" baseline="0" dirty="0">
                <a:solidFill>
                  <a:schemeClr val="tx1"/>
                </a:solidFill>
                <a:latin typeface="Calibri" panose="020F0502020204030204" pitchFamily="34" charset="0"/>
                <a:cs typeface="Calibri" panose="020F0502020204030204" pitchFamily="34" charset="0"/>
              </a:rPr>
              <a:t>, "utf-8");</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companies = </a:t>
            </a:r>
            <a:r>
              <a:rPr lang="en-CA" sz="1200" b="0" i="0" u="none" strike="noStrike" baseline="0" dirty="0" err="1">
                <a:solidFill>
                  <a:schemeClr val="tx1"/>
                </a:solidFill>
                <a:latin typeface="Calibri" panose="020F0502020204030204" pitchFamily="34" charset="0"/>
                <a:cs typeface="Calibri" panose="020F0502020204030204" pitchFamily="34" charset="0"/>
              </a:rPr>
              <a:t>JSON.parse</a:t>
            </a:r>
            <a:r>
              <a:rPr lang="en-CA" sz="1200" b="0" i="0" u="none" strike="noStrike" baseline="0" dirty="0">
                <a:solidFill>
                  <a:schemeClr val="tx1"/>
                </a:solidFill>
                <a:latin typeface="Calibri" panose="020F0502020204030204" pitchFamily="34" charset="0"/>
                <a:cs typeface="Calibri" panose="020F0502020204030204" pitchFamily="34" charset="0"/>
              </a:rPr>
              <a:t>(data);</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catch (err) { console.log('Error reading ' + </a:t>
            </a:r>
            <a:r>
              <a:rPr lang="en-CA" sz="1200" b="0" i="0" u="none" strike="noStrike" baseline="0" dirty="0" err="1">
                <a:solidFill>
                  <a:schemeClr val="tx1"/>
                </a:solidFill>
                <a:latin typeface="Calibri" panose="020F0502020204030204" pitchFamily="34" charset="0"/>
                <a:cs typeface="Calibri" panose="020F0502020204030204" pitchFamily="34" charset="0"/>
              </a:rPr>
              <a:t>jsonPath</a:t>
            </a:r>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function </a:t>
            </a:r>
            <a:r>
              <a:rPr lang="en-CA" sz="1200" b="0" i="0" u="none" strike="noStrike" baseline="0" dirty="0" err="1">
                <a:solidFill>
                  <a:schemeClr val="tx1"/>
                </a:solidFill>
                <a:latin typeface="Calibri" panose="020F0502020204030204" pitchFamily="34" charset="0"/>
                <a:cs typeface="Calibri" panose="020F0502020204030204" pitchFamily="34" charset="0"/>
              </a:rPr>
              <a:t>getData</a:t>
            </a:r>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return companies;</a:t>
            </a:r>
          </a:p>
          <a:p>
            <a:pPr algn="l" defTabSz="360000"/>
            <a:r>
              <a:rPr lang="en-CA" sz="1200" b="0" i="0" u="none" strike="noStrike" baseline="0" dirty="0">
                <a:solidFill>
                  <a:schemeClr val="tx1"/>
                </a:solidFill>
                <a:latin typeface="Calibri" panose="020F0502020204030204" pitchFamily="34" charset="0"/>
                <a:cs typeface="Calibri" panose="020F0502020204030204" pitchFamily="34" charset="0"/>
              </a:rPr>
              <a:t>	}</a:t>
            </a:r>
          </a:p>
          <a:p>
            <a:pPr algn="l" defTabSz="360000"/>
            <a:r>
              <a:rPr lang="en-US" sz="1200" b="0" i="1" u="none" strike="noStrike" baseline="0" dirty="0">
                <a:solidFill>
                  <a:schemeClr val="tx1"/>
                </a:solidFill>
                <a:latin typeface="Calibri" panose="020F0502020204030204" pitchFamily="34" charset="0"/>
                <a:cs typeface="Calibri" panose="020F0502020204030204" pitchFamily="34" charset="0"/>
              </a:rPr>
              <a:t>// specifies which objects will be available outside of module</a:t>
            </a:r>
          </a:p>
          <a:p>
            <a:pPr algn="l" defTabSz="360000"/>
            <a:r>
              <a:rPr lang="en-CA" sz="1200" b="0" i="0" u="none" strike="noStrike" baseline="0" dirty="0" err="1">
                <a:solidFill>
                  <a:schemeClr val="tx1"/>
                </a:solidFill>
                <a:latin typeface="Calibri" panose="020F0502020204030204" pitchFamily="34" charset="0"/>
                <a:cs typeface="Calibri" panose="020F0502020204030204" pitchFamily="34" charset="0"/>
              </a:rPr>
              <a:t>module.exports</a:t>
            </a:r>
            <a:r>
              <a:rPr lang="en-CA" sz="1200" b="0" i="0" u="none" strike="noStrike" baseline="0" dirty="0">
                <a:solidFill>
                  <a:schemeClr val="tx1"/>
                </a:solidFill>
                <a:latin typeface="Calibri" panose="020F0502020204030204" pitchFamily="34" charset="0"/>
                <a:cs typeface="Calibri" panose="020F0502020204030204" pitchFamily="34" charset="0"/>
              </a:rPr>
              <a:t> = { </a:t>
            </a:r>
            <a:r>
              <a:rPr lang="en-CA" sz="1200" b="0" i="0" u="none" strike="noStrike" baseline="0" dirty="0" err="1">
                <a:solidFill>
                  <a:schemeClr val="tx1"/>
                </a:solidFill>
                <a:latin typeface="Calibri" panose="020F0502020204030204" pitchFamily="34" charset="0"/>
                <a:cs typeface="Calibri" panose="020F0502020204030204" pitchFamily="34" charset="0"/>
              </a:rPr>
              <a:t>getData</a:t>
            </a:r>
            <a:r>
              <a:rPr lang="en-CA" sz="1200" b="0" i="0" u="none" strike="noStrike" baseline="0" dirty="0">
                <a:solidFill>
                  <a:schemeClr val="tx1"/>
                </a:solidFill>
                <a:latin typeface="Calibri" panose="020F0502020204030204" pitchFamily="34" charset="0"/>
                <a:cs typeface="Calibri" panose="020F0502020204030204" pitchFamily="34" charset="0"/>
              </a:rPr>
              <a:t> };</a:t>
            </a:r>
            <a:endParaRPr lang="en-CA" sz="10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B4F8C7E5-B42A-4FA9-8286-F380BBFD4F0A}"/>
              </a:ext>
            </a:extLst>
          </p:cNvPr>
          <p:cNvSpPr txBox="1"/>
          <p:nvPr/>
        </p:nvSpPr>
        <p:spPr>
          <a:xfrm>
            <a:off x="393404" y="4572000"/>
            <a:ext cx="4242391" cy="276999"/>
          </a:xfrm>
          <a:prstGeom prst="rect">
            <a:avLst/>
          </a:prstGeom>
          <a:noFill/>
        </p:spPr>
        <p:txBody>
          <a:bodyPr wrap="square" rtlCol="0">
            <a:spAutoFit/>
          </a:bodyPr>
          <a:lstStyle/>
          <a:p>
            <a:r>
              <a:rPr lang="en-US" sz="1200" b="1" i="0" u="none" strike="noStrike" baseline="0" dirty="0">
                <a:solidFill>
                  <a:srgbClr val="009A9A"/>
                </a:solidFill>
                <a:latin typeface="+mj-lt"/>
              </a:rPr>
              <a:t>LISTING 13.5 </a:t>
            </a:r>
            <a:r>
              <a:rPr lang="en-US" sz="1200" b="0" i="0" u="none" strike="noStrike" baseline="0" dirty="0">
                <a:solidFill>
                  <a:srgbClr val="000000"/>
                </a:solidFill>
                <a:latin typeface="+mj-lt"/>
              </a:rPr>
              <a:t>Defining a module</a:t>
            </a:r>
            <a:endParaRPr lang="en-CA" sz="1200" dirty="0">
              <a:latin typeface="+mj-lt"/>
            </a:endParaRPr>
          </a:p>
        </p:txBody>
      </p:sp>
    </p:spTree>
    <p:extLst>
      <p:ext uri="{BB962C8B-B14F-4D97-AF65-F5344CB8AC3E}">
        <p14:creationId xmlns:p14="http://schemas.microsoft.com/office/powerpoint/2010/main" val="25552291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81CA8-077D-4B42-938F-C4EE68EFFEC1}"/>
              </a:ext>
            </a:extLst>
          </p:cNvPr>
          <p:cNvSpPr>
            <a:spLocks noGrp="1"/>
          </p:cNvSpPr>
          <p:nvPr>
            <p:ph type="title"/>
          </p:nvPr>
        </p:nvSpPr>
        <p:spPr/>
        <p:txBody>
          <a:bodyPr/>
          <a:lstStyle/>
          <a:p>
            <a:r>
              <a:rPr lang="en-CA" dirty="0"/>
              <a:t>Creating a CRUD API</a:t>
            </a:r>
          </a:p>
        </p:txBody>
      </p:sp>
      <p:sp>
        <p:nvSpPr>
          <p:cNvPr id="3" name="Text Placeholder 2">
            <a:extLst>
              <a:ext uri="{FF2B5EF4-FFF2-40B4-BE49-F238E27FC236}">
                <a16:creationId xmlns:a16="http://schemas.microsoft.com/office/drawing/2014/main" id="{3D2DF062-412B-4D93-B6EB-BCFD1131C17E}"/>
              </a:ext>
            </a:extLst>
          </p:cNvPr>
          <p:cNvSpPr>
            <a:spLocks noGrp="1"/>
          </p:cNvSpPr>
          <p:nvPr>
            <p:ph type="body" idx="1"/>
          </p:nvPr>
        </p:nvSpPr>
        <p:spPr>
          <a:xfrm>
            <a:off x="457201" y="1081088"/>
            <a:ext cx="3732028" cy="3532476"/>
          </a:xfrm>
        </p:spPr>
        <p:txBody>
          <a:bodyPr/>
          <a:lstStyle/>
          <a:p>
            <a:pPr marL="114300" indent="0">
              <a:buNone/>
            </a:pPr>
            <a:r>
              <a:rPr lang="en-US" sz="1800" dirty="0">
                <a:latin typeface="+mj-lt"/>
              </a:rPr>
              <a:t>It </a:t>
            </a:r>
            <a:r>
              <a:rPr lang="en-US" sz="1800" b="0" i="0" u="none" strike="noStrike" baseline="0" dirty="0">
                <a:latin typeface="+mj-lt"/>
              </a:rPr>
              <a:t>is common to use different HTTP verbs to </a:t>
            </a:r>
            <a:r>
              <a:rPr lang="en-US" sz="1800" b="0" i="0" u="none" strike="noStrike" baseline="0" dirty="0">
                <a:solidFill>
                  <a:srgbClr val="000000"/>
                </a:solidFill>
                <a:latin typeface="+mj-lt"/>
              </a:rPr>
              <a:t>signal whether we want to create, retrieve, update, or delete (</a:t>
            </a:r>
            <a:r>
              <a:rPr lang="en-US" sz="1800" b="1" i="0" u="none" strike="noStrike" baseline="0" dirty="0">
                <a:solidFill>
                  <a:srgbClr val="009A9A"/>
                </a:solidFill>
                <a:latin typeface="+mj-lt"/>
              </a:rPr>
              <a:t>CRUD</a:t>
            </a:r>
            <a:r>
              <a:rPr lang="en-US" sz="1800" b="0" i="0" u="none" strike="noStrike" baseline="0" dirty="0">
                <a:solidFill>
                  <a:srgbClr val="000000"/>
                </a:solidFill>
                <a:latin typeface="+mj-lt"/>
              </a:rPr>
              <a:t>) data.</a:t>
            </a:r>
          </a:p>
          <a:p>
            <a:pPr marL="114300" indent="0">
              <a:buNone/>
            </a:pPr>
            <a:r>
              <a:rPr lang="en-US" sz="1800" dirty="0">
                <a:latin typeface="+mj-lt"/>
              </a:rPr>
              <a:t>It is convention to use GET for retrieve requests, POST for create requests, PUT for update requests, and DELETE for delete requests.</a:t>
            </a:r>
          </a:p>
          <a:p>
            <a:pPr marL="114300" indent="0" algn="l">
              <a:buNone/>
            </a:pPr>
            <a:r>
              <a:rPr lang="en-US" sz="1800" b="0" i="0" u="none" strike="noStrike" baseline="0" dirty="0">
                <a:latin typeface="+mj-lt"/>
              </a:rPr>
              <a:t>For now, our example here will simply modify the </a:t>
            </a:r>
            <a:r>
              <a:rPr lang="en-CA" sz="1800" b="0" i="0" u="none" strike="noStrike" baseline="0" dirty="0">
                <a:latin typeface="+mj-lt"/>
              </a:rPr>
              <a:t>in-memory data</a:t>
            </a:r>
            <a:endParaRPr lang="en-CA" sz="1800" dirty="0">
              <a:latin typeface="+mj-lt"/>
            </a:endParaRPr>
          </a:p>
        </p:txBody>
      </p:sp>
      <p:sp>
        <p:nvSpPr>
          <p:cNvPr id="4" name="Text Placeholder 2">
            <a:extLst>
              <a:ext uri="{FF2B5EF4-FFF2-40B4-BE49-F238E27FC236}">
                <a16:creationId xmlns:a16="http://schemas.microsoft.com/office/drawing/2014/main" id="{B3A59576-5D61-436C-AACB-0869A012E588}"/>
              </a:ext>
            </a:extLst>
          </p:cNvPr>
          <p:cNvSpPr txBox="1">
            <a:spLocks/>
          </p:cNvSpPr>
          <p:nvPr/>
        </p:nvSpPr>
        <p:spPr>
          <a:xfrm>
            <a:off x="4572000" y="1081088"/>
            <a:ext cx="3732028"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algn="l" defTabSz="194400">
              <a:spcBef>
                <a:spcPts val="200"/>
              </a:spcBef>
              <a:buNone/>
            </a:pPr>
            <a:r>
              <a:rPr lang="en-CA" sz="1200" b="0" i="0" u="none" strike="noStrike" baseline="0" dirty="0">
                <a:latin typeface="Calibri" panose="020F0502020204030204" pitchFamily="34" charset="0"/>
                <a:cs typeface="Calibri" panose="020F0502020204030204" pitchFamily="34" charset="0"/>
              </a:rPr>
              <a:t>const </a:t>
            </a:r>
            <a:r>
              <a:rPr lang="en-CA" sz="1200" b="0" i="0" u="none" strike="noStrike" baseline="0" dirty="0" err="1">
                <a:latin typeface="Calibri" panose="020F0502020204030204" pitchFamily="34" charset="0"/>
                <a:cs typeface="Calibri" panose="020F0502020204030204" pitchFamily="34" charset="0"/>
              </a:rPr>
              <a:t>handleSingleSymbol</a:t>
            </a:r>
            <a:r>
              <a:rPr lang="en-CA" sz="1200" b="0" i="0" u="none" strike="noStrike" baseline="0" dirty="0">
                <a:latin typeface="Calibri" panose="020F0502020204030204" pitchFamily="34" charset="0"/>
                <a:cs typeface="Calibri" panose="020F0502020204030204" pitchFamily="34" charset="0"/>
              </a:rPr>
              <a:t> = (</a:t>
            </a:r>
            <a:r>
              <a:rPr lang="en-CA" sz="1200" b="0" i="0" u="none" strike="noStrike" baseline="0" dirty="0" err="1">
                <a:latin typeface="Calibri" panose="020F0502020204030204" pitchFamily="34" charset="0"/>
                <a:cs typeface="Calibri" panose="020F0502020204030204" pitchFamily="34" charset="0"/>
              </a:rPr>
              <a:t>companyProvider</a:t>
            </a:r>
            <a:r>
              <a:rPr lang="en-CA" sz="1200" b="0" i="0" u="none" strike="noStrike" baseline="0" dirty="0">
                <a:latin typeface="Calibri" panose="020F0502020204030204" pitchFamily="34" charset="0"/>
                <a:cs typeface="Calibri" panose="020F0502020204030204" pitchFamily="34" charset="0"/>
              </a:rPr>
              <a:t>, app) =&gt; { </a:t>
            </a:r>
          </a:p>
          <a:p>
            <a:pPr marL="114300" indent="0" algn="l" defTabSz="194400">
              <a:spcBef>
                <a:spcPts val="200"/>
              </a:spcBef>
              <a:buNone/>
            </a:pPr>
            <a:r>
              <a:rPr lang="en-CA" sz="1200" dirty="0">
                <a:latin typeface="Calibri" panose="020F0502020204030204" pitchFamily="34" charset="0"/>
                <a:cs typeface="Calibri" panose="020F0502020204030204" pitchFamily="34" charset="0"/>
              </a:rPr>
              <a:t>	</a:t>
            </a:r>
            <a:r>
              <a:rPr lang="en-CA" sz="1200" b="0" i="0" u="none" strike="noStrike" baseline="0" dirty="0" err="1">
                <a:latin typeface="Calibri" panose="020F0502020204030204" pitchFamily="34" charset="0"/>
                <a:cs typeface="Calibri" panose="020F0502020204030204" pitchFamily="34" charset="0"/>
              </a:rPr>
              <a:t>app.get</a:t>
            </a:r>
            <a:r>
              <a:rPr lang="en-CA" sz="1200" b="0" i="0" u="none" strike="noStrike" baseline="0" dirty="0">
                <a:latin typeface="Calibri" panose="020F0502020204030204" pitchFamily="34" charset="0"/>
                <a:cs typeface="Calibri" panose="020F0502020204030204" pitchFamily="34" charset="0"/>
              </a:rPr>
              <a:t>('/companies/:symbol', (</a:t>
            </a:r>
            <a:r>
              <a:rPr lang="en-CA" sz="1200" b="0" i="0" u="none" strike="noStrike" baseline="0" dirty="0" err="1">
                <a:latin typeface="Calibri" panose="020F0502020204030204" pitchFamily="34" charset="0"/>
                <a:cs typeface="Calibri" panose="020F0502020204030204" pitchFamily="34" charset="0"/>
              </a:rPr>
              <a:t>req,resp</a:t>
            </a:r>
            <a:r>
              <a:rPr lang="en-CA" sz="1200" b="0" i="0" u="none" strike="noStrike" baseline="0" dirty="0">
                <a:latin typeface="Calibri" panose="020F0502020204030204" pitchFamily="34" charset="0"/>
                <a:cs typeface="Calibri" panose="020F0502020204030204" pitchFamily="34" charset="0"/>
              </a:rPr>
              <a:t>) =&gt; {</a:t>
            </a:r>
          </a:p>
          <a:p>
            <a:pPr marL="114300" indent="0" algn="l" defTabSz="194400">
              <a:spcBef>
                <a:spcPts val="200"/>
              </a:spcBef>
              <a:buNone/>
            </a:pPr>
            <a:r>
              <a:rPr lang="en-CA" sz="1200" dirty="0">
                <a:latin typeface="Calibri" panose="020F0502020204030204" pitchFamily="34" charset="0"/>
                <a:cs typeface="Calibri" panose="020F0502020204030204" pitchFamily="34" charset="0"/>
              </a:rPr>
              <a:t>		…</a:t>
            </a:r>
            <a:endParaRPr lang="en-CA" sz="1200" b="0" i="0" u="none" strike="noStrike" baseline="0" dirty="0">
              <a:latin typeface="Calibri" panose="020F0502020204030204" pitchFamily="34" charset="0"/>
              <a:cs typeface="Calibri" panose="020F0502020204030204" pitchFamily="34" charset="0"/>
            </a:endParaRPr>
          </a:p>
          <a:p>
            <a:pPr marL="114300" indent="0" algn="l" defTabSz="194400">
              <a:spcBef>
                <a:spcPts val="200"/>
              </a:spcBef>
              <a:buNone/>
            </a:pPr>
            <a:r>
              <a:rPr lang="en-CA" sz="1200" b="0" i="0" u="none" strike="noStrike" baseline="0" dirty="0">
                <a:latin typeface="Calibri" panose="020F0502020204030204" pitchFamily="34" charset="0"/>
                <a:cs typeface="Calibri" panose="020F0502020204030204" pitchFamily="34" charset="0"/>
              </a:rPr>
              <a:t>	});</a:t>
            </a:r>
          </a:p>
          <a:p>
            <a:pPr marL="114300" indent="0" algn="l" defTabSz="194400">
              <a:spcBef>
                <a:spcPts val="200"/>
              </a:spcBef>
              <a:buNone/>
            </a:pPr>
            <a:r>
              <a:rPr lang="en-CA" sz="1200" b="0" i="0" u="none" strike="noStrike" baseline="0" dirty="0">
                <a:latin typeface="Calibri" panose="020F0502020204030204" pitchFamily="34" charset="0"/>
                <a:cs typeface="Calibri" panose="020F0502020204030204" pitchFamily="34" charset="0"/>
              </a:rPr>
              <a:t>	</a:t>
            </a:r>
            <a:r>
              <a:rPr lang="en-CA" sz="1200" b="0" i="0" u="none" strike="noStrike" baseline="0" dirty="0" err="1">
                <a:latin typeface="Calibri" panose="020F0502020204030204" pitchFamily="34" charset="0"/>
                <a:cs typeface="Calibri" panose="020F0502020204030204" pitchFamily="34" charset="0"/>
              </a:rPr>
              <a:t>app.put</a:t>
            </a:r>
            <a:r>
              <a:rPr lang="en-CA" sz="1200" b="0" i="0" u="none" strike="noStrike" baseline="0" dirty="0">
                <a:latin typeface="Calibri" panose="020F0502020204030204" pitchFamily="34" charset="0"/>
                <a:cs typeface="Calibri" panose="020F0502020204030204" pitchFamily="34" charset="0"/>
              </a:rPr>
              <a:t>('/companies/:symbol', (</a:t>
            </a:r>
            <a:r>
              <a:rPr lang="en-CA" sz="1200" b="0" i="0" u="none" strike="noStrike" baseline="0" dirty="0" err="1">
                <a:latin typeface="Calibri" panose="020F0502020204030204" pitchFamily="34" charset="0"/>
                <a:cs typeface="Calibri" panose="020F0502020204030204" pitchFamily="34" charset="0"/>
              </a:rPr>
              <a:t>req,resp</a:t>
            </a:r>
            <a:r>
              <a:rPr lang="en-CA" sz="1200" b="0" i="0" u="none" strike="noStrike" baseline="0" dirty="0">
                <a:latin typeface="Calibri" panose="020F0502020204030204" pitchFamily="34" charset="0"/>
                <a:cs typeface="Calibri" panose="020F0502020204030204" pitchFamily="34" charset="0"/>
              </a:rPr>
              <a:t>) =&gt; {</a:t>
            </a:r>
          </a:p>
          <a:p>
            <a:pPr marL="114300" indent="0" algn="l" defTabSz="194400">
              <a:spcBef>
                <a:spcPts val="200"/>
              </a:spcBef>
              <a:buNone/>
            </a:pPr>
            <a:r>
              <a:rPr lang="en-CA" sz="1200" b="0" i="0" u="none" strike="noStrike" baseline="0" dirty="0">
                <a:latin typeface="Calibri" panose="020F0502020204030204" pitchFamily="34" charset="0"/>
                <a:cs typeface="Calibri" panose="020F0502020204030204" pitchFamily="34" charset="0"/>
              </a:rPr>
              <a:t>		...</a:t>
            </a:r>
          </a:p>
          <a:p>
            <a:pPr marL="114300" indent="0" algn="l" defTabSz="194400">
              <a:spcBef>
                <a:spcPts val="200"/>
              </a:spcBef>
              <a:buNone/>
            </a:pPr>
            <a:r>
              <a:rPr lang="en-CA" sz="1200" b="0" i="0" u="none" strike="noStrike" baseline="0" dirty="0">
                <a:latin typeface="Calibri" panose="020F0502020204030204" pitchFamily="34" charset="0"/>
                <a:cs typeface="Calibri" panose="020F0502020204030204" pitchFamily="34" charset="0"/>
              </a:rPr>
              <a:t>	});</a:t>
            </a:r>
          </a:p>
          <a:p>
            <a:pPr marL="114300" indent="0" algn="l" defTabSz="194400">
              <a:spcBef>
                <a:spcPts val="200"/>
              </a:spcBef>
              <a:buNone/>
            </a:pPr>
            <a:r>
              <a:rPr lang="en-CA" sz="1200" b="0" i="0" u="none" strike="noStrike" baseline="0" dirty="0">
                <a:latin typeface="Calibri" panose="020F0502020204030204" pitchFamily="34" charset="0"/>
                <a:cs typeface="Calibri" panose="020F0502020204030204" pitchFamily="34" charset="0"/>
              </a:rPr>
              <a:t>	</a:t>
            </a:r>
            <a:r>
              <a:rPr lang="en-CA" sz="1200" b="0" i="0" u="none" strike="noStrike" baseline="0" dirty="0" err="1">
                <a:latin typeface="Calibri" panose="020F0502020204030204" pitchFamily="34" charset="0"/>
                <a:cs typeface="Calibri" panose="020F0502020204030204" pitchFamily="34" charset="0"/>
              </a:rPr>
              <a:t>app.post</a:t>
            </a:r>
            <a:r>
              <a:rPr lang="en-CA" sz="1200" b="0" i="0" u="none" strike="noStrike" baseline="0" dirty="0">
                <a:latin typeface="Calibri" panose="020F0502020204030204" pitchFamily="34" charset="0"/>
                <a:cs typeface="Calibri" panose="020F0502020204030204" pitchFamily="34" charset="0"/>
              </a:rPr>
              <a:t>('/companies/:symbol', (</a:t>
            </a:r>
            <a:r>
              <a:rPr lang="en-CA" sz="1200" b="0" i="0" u="none" strike="noStrike" baseline="0" dirty="0" err="1">
                <a:latin typeface="Calibri" panose="020F0502020204030204" pitchFamily="34" charset="0"/>
                <a:cs typeface="Calibri" panose="020F0502020204030204" pitchFamily="34" charset="0"/>
              </a:rPr>
              <a:t>req,resp</a:t>
            </a:r>
            <a:r>
              <a:rPr lang="en-CA" sz="1200" b="0" i="0" u="none" strike="noStrike" baseline="0" dirty="0">
                <a:latin typeface="Calibri" panose="020F0502020204030204" pitchFamily="34" charset="0"/>
                <a:cs typeface="Calibri" panose="020F0502020204030204" pitchFamily="34" charset="0"/>
              </a:rPr>
              <a:t>) =&gt; {</a:t>
            </a:r>
          </a:p>
          <a:p>
            <a:pPr marL="114300" indent="0" algn="l" defTabSz="194400">
              <a:spcBef>
                <a:spcPts val="200"/>
              </a:spcBef>
              <a:buNone/>
            </a:pPr>
            <a:r>
              <a:rPr lang="en-CA" sz="1200" b="0" i="0" u="none" strike="noStrike" baseline="0" dirty="0">
                <a:latin typeface="Calibri" panose="020F0502020204030204" pitchFamily="34" charset="0"/>
                <a:cs typeface="Calibri" panose="020F0502020204030204" pitchFamily="34" charset="0"/>
              </a:rPr>
              <a:t>		...</a:t>
            </a:r>
          </a:p>
          <a:p>
            <a:pPr marL="114300" indent="0" algn="l" defTabSz="194400">
              <a:spcBef>
                <a:spcPts val="200"/>
              </a:spcBef>
              <a:buNone/>
            </a:pPr>
            <a:r>
              <a:rPr lang="en-CA" sz="1200" b="0" i="0" u="none" strike="noStrike" baseline="0" dirty="0">
                <a:latin typeface="Calibri" panose="020F0502020204030204" pitchFamily="34" charset="0"/>
                <a:cs typeface="Calibri" panose="020F0502020204030204" pitchFamily="34" charset="0"/>
              </a:rPr>
              <a:t>	});</a:t>
            </a:r>
          </a:p>
          <a:p>
            <a:pPr marL="114300" indent="0" algn="l" defTabSz="194400">
              <a:spcBef>
                <a:spcPts val="200"/>
              </a:spcBef>
              <a:buNone/>
            </a:pPr>
            <a:r>
              <a:rPr lang="en-US" sz="1200" b="0" i="0" u="none" strike="noStrike" baseline="0" dirty="0">
                <a:latin typeface="Calibri" panose="020F0502020204030204" pitchFamily="34" charset="0"/>
                <a:cs typeface="Calibri" panose="020F0502020204030204" pitchFamily="34" charset="0"/>
              </a:rPr>
              <a:t>	</a:t>
            </a:r>
            <a:r>
              <a:rPr lang="en-US" sz="1200" b="0" i="0" u="none" strike="noStrike" baseline="0" dirty="0" err="1">
                <a:latin typeface="Calibri" panose="020F0502020204030204" pitchFamily="34" charset="0"/>
                <a:cs typeface="Calibri" panose="020F0502020204030204" pitchFamily="34" charset="0"/>
              </a:rPr>
              <a:t>app.delete</a:t>
            </a:r>
            <a:r>
              <a:rPr lang="en-US" sz="1200" b="0" i="0" u="none" strike="noStrike" baseline="0" dirty="0">
                <a:latin typeface="Calibri" panose="020F0502020204030204" pitchFamily="34" charset="0"/>
                <a:cs typeface="Calibri" panose="020F0502020204030204" pitchFamily="34" charset="0"/>
              </a:rPr>
              <a:t>('/companies/:symbol', (</a:t>
            </a:r>
            <a:r>
              <a:rPr lang="en-US" sz="1200" b="0" i="0" u="none" strike="noStrike" baseline="0" dirty="0" err="1">
                <a:latin typeface="Calibri" panose="020F0502020204030204" pitchFamily="34" charset="0"/>
                <a:cs typeface="Calibri" panose="020F0502020204030204" pitchFamily="34" charset="0"/>
              </a:rPr>
              <a:t>req,resp</a:t>
            </a:r>
            <a:r>
              <a:rPr lang="en-US" sz="1200" b="0" i="0" u="none" strike="noStrike" baseline="0" dirty="0">
                <a:latin typeface="Calibri" panose="020F0502020204030204" pitchFamily="34" charset="0"/>
                <a:cs typeface="Calibri" panose="020F0502020204030204" pitchFamily="34" charset="0"/>
              </a:rPr>
              <a:t>) =&gt; {</a:t>
            </a:r>
          </a:p>
          <a:p>
            <a:pPr marL="114300" indent="0" algn="l" defTabSz="194400">
              <a:spcBef>
                <a:spcPts val="200"/>
              </a:spcBef>
              <a:buNone/>
            </a:pPr>
            <a:r>
              <a:rPr lang="en-CA" sz="1200" b="0" i="0" u="none" strike="noStrike" baseline="0" dirty="0">
                <a:latin typeface="Calibri" panose="020F0502020204030204" pitchFamily="34" charset="0"/>
                <a:cs typeface="Calibri" panose="020F0502020204030204" pitchFamily="34" charset="0"/>
              </a:rPr>
              <a:t>		...</a:t>
            </a:r>
          </a:p>
          <a:p>
            <a:pPr marL="114300" indent="0" algn="l" defTabSz="194400">
              <a:spcBef>
                <a:spcPts val="200"/>
              </a:spcBef>
              <a:buNone/>
            </a:pPr>
            <a:r>
              <a:rPr lang="en-CA" sz="1200" b="0" i="0" u="none" strike="noStrike" baseline="0" dirty="0">
                <a:latin typeface="Calibri" panose="020F0502020204030204" pitchFamily="34" charset="0"/>
                <a:cs typeface="Calibri" panose="020F0502020204030204" pitchFamily="34" charset="0"/>
              </a:rPr>
              <a:t>	});</a:t>
            </a:r>
          </a:p>
          <a:p>
            <a:pPr marL="114300" indent="0" algn="l" defTabSz="194400">
              <a:spcBef>
                <a:spcPts val="200"/>
              </a:spcBef>
              <a:buNone/>
            </a:pPr>
            <a:r>
              <a:rPr lang="en-CA" sz="1200" b="0" i="0" u="none" strike="noStrike" baseline="0" dirty="0">
                <a:latin typeface="Calibri" panose="020F0502020204030204" pitchFamily="34" charset="0"/>
                <a:cs typeface="Calibri" panose="020F0502020204030204" pitchFamily="34" charset="0"/>
              </a:rPr>
              <a:t>};</a:t>
            </a:r>
            <a:endParaRPr lang="en-CA"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897519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4D0B8-5246-4EB3-95E3-CFD0810E5B68}"/>
              </a:ext>
            </a:extLst>
          </p:cNvPr>
          <p:cNvSpPr>
            <a:spLocks noGrp="1"/>
          </p:cNvSpPr>
          <p:nvPr>
            <p:ph type="title"/>
          </p:nvPr>
        </p:nvSpPr>
        <p:spPr/>
        <p:txBody>
          <a:bodyPr/>
          <a:lstStyle/>
          <a:p>
            <a:r>
              <a:rPr lang="en-US" dirty="0"/>
              <a:t>Passing Data to an API</a:t>
            </a:r>
            <a:endParaRPr lang="en-CA" dirty="0"/>
          </a:p>
        </p:txBody>
      </p:sp>
      <p:sp>
        <p:nvSpPr>
          <p:cNvPr id="3" name="Text Placeholder 2">
            <a:extLst>
              <a:ext uri="{FF2B5EF4-FFF2-40B4-BE49-F238E27FC236}">
                <a16:creationId xmlns:a16="http://schemas.microsoft.com/office/drawing/2014/main" id="{823E4823-6499-40C5-AACB-4F8897AC6571}"/>
              </a:ext>
            </a:extLst>
          </p:cNvPr>
          <p:cNvSpPr>
            <a:spLocks noGrp="1"/>
          </p:cNvSpPr>
          <p:nvPr>
            <p:ph type="body" idx="1"/>
          </p:nvPr>
        </p:nvSpPr>
        <p:spPr>
          <a:xfrm>
            <a:off x="457200" y="1081088"/>
            <a:ext cx="3902149" cy="3532476"/>
          </a:xfrm>
        </p:spPr>
        <p:txBody>
          <a:bodyPr/>
          <a:lstStyle/>
          <a:p>
            <a:pPr marL="114300" indent="0" algn="l">
              <a:buNone/>
            </a:pPr>
            <a:r>
              <a:rPr lang="en-US" b="0" i="0" u="none" strike="noStrike" baseline="0" dirty="0">
                <a:latin typeface="+mj-lt"/>
              </a:rPr>
              <a:t>Recall that form data sent via GET is included via query string parameters added to the URL, while form data sent via POST adds the query string to the request after the HTTP header.</a:t>
            </a:r>
          </a:p>
          <a:p>
            <a:pPr marL="114300" indent="0" algn="l">
              <a:buNone/>
            </a:pPr>
            <a:r>
              <a:rPr lang="en-US" b="0" i="0" u="none" strike="noStrike" baseline="0" dirty="0">
                <a:latin typeface="+mj-lt"/>
              </a:rPr>
              <a:t>The browser also sets the Content-Type HTTP header to application/x-www-form-</a:t>
            </a:r>
            <a:r>
              <a:rPr lang="en-US" b="0" i="0" u="none" strike="noStrike" baseline="0" dirty="0" err="1">
                <a:latin typeface="+mj-lt"/>
              </a:rPr>
              <a:t>urlencoded</a:t>
            </a:r>
            <a:r>
              <a:rPr lang="en-US" b="0" i="0" u="none" strike="noStrike" baseline="0" dirty="0">
                <a:latin typeface="+mj-lt"/>
              </a:rPr>
              <a:t>. </a:t>
            </a:r>
          </a:p>
          <a:p>
            <a:pPr marL="114300" indent="0" algn="l">
              <a:buNone/>
            </a:pPr>
            <a:r>
              <a:rPr lang="en-US" b="0" i="0" u="none" strike="noStrike" baseline="0" dirty="0">
                <a:latin typeface="+mj-lt"/>
              </a:rPr>
              <a:t>It is possible to also send plain text, JSON or XML data, or file content. To do so requires setting the Content-Type header to the appropriate value</a:t>
            </a:r>
            <a:r>
              <a:rPr lang="en-CA" b="0" i="0" u="none" strike="noStrike" baseline="0" dirty="0">
                <a:latin typeface="+mj-lt"/>
              </a:rPr>
              <a:t>.</a:t>
            </a:r>
            <a:endParaRPr lang="en-CA" sz="1400" dirty="0">
              <a:latin typeface="+mj-lt"/>
            </a:endParaRPr>
          </a:p>
        </p:txBody>
      </p:sp>
      <p:pic>
        <p:nvPicPr>
          <p:cNvPr id="5" name="Picture 4" descr="FIGURE 13.8 Sending data to an API">
            <a:extLst>
              <a:ext uri="{FF2B5EF4-FFF2-40B4-BE49-F238E27FC236}">
                <a16:creationId xmlns:a16="http://schemas.microsoft.com/office/drawing/2014/main" id="{5C887704-478A-4CF4-BAAF-9C134A5EE8D5}"/>
              </a:ext>
            </a:extLst>
          </p:cNvPr>
          <p:cNvPicPr>
            <a:picLocks noChangeAspect="1"/>
          </p:cNvPicPr>
          <p:nvPr/>
        </p:nvPicPr>
        <p:blipFill>
          <a:blip r:embed="rId2"/>
          <a:stretch>
            <a:fillRect/>
          </a:stretch>
        </p:blipFill>
        <p:spPr>
          <a:xfrm>
            <a:off x="4467429" y="1081088"/>
            <a:ext cx="4219371" cy="3547678"/>
          </a:xfrm>
          <a:prstGeom prst="rect">
            <a:avLst/>
          </a:prstGeom>
        </p:spPr>
      </p:pic>
    </p:spTree>
    <p:extLst>
      <p:ext uri="{BB962C8B-B14F-4D97-AF65-F5344CB8AC3E}">
        <p14:creationId xmlns:p14="http://schemas.microsoft.com/office/powerpoint/2010/main" val="32739476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E7048-9F66-433A-90B5-98631294CEBB}"/>
              </a:ext>
            </a:extLst>
          </p:cNvPr>
          <p:cNvSpPr>
            <a:spLocks noGrp="1"/>
          </p:cNvSpPr>
          <p:nvPr>
            <p:ph type="title"/>
          </p:nvPr>
        </p:nvSpPr>
        <p:spPr/>
        <p:txBody>
          <a:bodyPr/>
          <a:lstStyle/>
          <a:p>
            <a:r>
              <a:rPr lang="en-CA" dirty="0"/>
              <a:t>API Testing Tools</a:t>
            </a:r>
          </a:p>
        </p:txBody>
      </p:sp>
      <p:sp>
        <p:nvSpPr>
          <p:cNvPr id="3" name="Text Placeholder 2">
            <a:extLst>
              <a:ext uri="{FF2B5EF4-FFF2-40B4-BE49-F238E27FC236}">
                <a16:creationId xmlns:a16="http://schemas.microsoft.com/office/drawing/2014/main" id="{8568E47A-604C-41E0-93CE-A16737FF2A02}"/>
              </a:ext>
            </a:extLst>
          </p:cNvPr>
          <p:cNvSpPr>
            <a:spLocks noGrp="1"/>
          </p:cNvSpPr>
          <p:nvPr>
            <p:ph type="body" idx="1"/>
          </p:nvPr>
        </p:nvSpPr>
        <p:spPr/>
        <p:txBody>
          <a:bodyPr/>
          <a:lstStyle/>
          <a:p>
            <a:pPr marL="114300" indent="0" algn="l">
              <a:buNone/>
            </a:pPr>
            <a:r>
              <a:rPr lang="en-US" sz="1800" b="0" i="0" u="none" strike="noStrike" baseline="0" dirty="0">
                <a:latin typeface="+mj-lt"/>
              </a:rPr>
              <a:t>API developers often make use of some type of third-party API testing tool such as Postman or Insomnia</a:t>
            </a:r>
          </a:p>
          <a:p>
            <a:pPr marL="114300" indent="0" algn="l">
              <a:buNone/>
            </a:pPr>
            <a:r>
              <a:rPr lang="en-US" sz="1800" b="0" i="0" u="none" strike="noStrike" baseline="0" dirty="0">
                <a:latin typeface="+mj-lt"/>
              </a:rPr>
              <a:t>With these tools you specify the URL endpoint to request, and have full control over which HTTP verbs to use, which Content-Type header to use, and can easily input the data to send.</a:t>
            </a:r>
            <a:endParaRPr lang="en-CA" dirty="0">
              <a:latin typeface="+mj-lt"/>
            </a:endParaRPr>
          </a:p>
        </p:txBody>
      </p:sp>
      <p:sp>
        <p:nvSpPr>
          <p:cNvPr id="5" name="TextBox 4">
            <a:extLst>
              <a:ext uri="{FF2B5EF4-FFF2-40B4-BE49-F238E27FC236}">
                <a16:creationId xmlns:a16="http://schemas.microsoft.com/office/drawing/2014/main" id="{BFE9C0D7-34F1-470B-89E2-7D84135DE3AB}"/>
              </a:ext>
            </a:extLst>
          </p:cNvPr>
          <p:cNvSpPr txBox="1"/>
          <p:nvPr/>
        </p:nvSpPr>
        <p:spPr>
          <a:xfrm>
            <a:off x="2286000" y="2419191"/>
            <a:ext cx="4572000" cy="307777"/>
          </a:xfrm>
          <a:prstGeom prst="rect">
            <a:avLst/>
          </a:prstGeom>
          <a:noFill/>
        </p:spPr>
        <p:txBody>
          <a:bodyPr wrap="square">
            <a:spAutoFit/>
          </a:bodyPr>
          <a:lstStyle/>
          <a:p>
            <a:r>
              <a:rPr lang="en-CA" dirty="0"/>
              <a:t>Working with Web Sockets</a:t>
            </a:r>
          </a:p>
        </p:txBody>
      </p:sp>
    </p:spTree>
    <p:extLst>
      <p:ext uri="{BB962C8B-B14F-4D97-AF65-F5344CB8AC3E}">
        <p14:creationId xmlns:p14="http://schemas.microsoft.com/office/powerpoint/2010/main" val="36249099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7242F-AE4F-4D1D-9315-D31F36EA3F03}"/>
              </a:ext>
            </a:extLst>
          </p:cNvPr>
          <p:cNvSpPr>
            <a:spLocks noGrp="1"/>
          </p:cNvSpPr>
          <p:nvPr>
            <p:ph type="title"/>
          </p:nvPr>
        </p:nvSpPr>
        <p:spPr/>
        <p:txBody>
          <a:bodyPr/>
          <a:lstStyle/>
          <a:p>
            <a:r>
              <a:rPr lang="en-CA" dirty="0"/>
              <a:t>Working with Web Sockets</a:t>
            </a:r>
          </a:p>
        </p:txBody>
      </p:sp>
      <p:sp>
        <p:nvSpPr>
          <p:cNvPr id="3" name="Text Placeholder 2">
            <a:extLst>
              <a:ext uri="{FF2B5EF4-FFF2-40B4-BE49-F238E27FC236}">
                <a16:creationId xmlns:a16="http://schemas.microsoft.com/office/drawing/2014/main" id="{AB7BD2A6-D9A9-48CA-B55B-AC269BF9D3FB}"/>
              </a:ext>
            </a:extLst>
          </p:cNvPr>
          <p:cNvSpPr>
            <a:spLocks noGrp="1"/>
          </p:cNvSpPr>
          <p:nvPr>
            <p:ph type="body" idx="1"/>
          </p:nvPr>
        </p:nvSpPr>
        <p:spPr/>
        <p:txBody>
          <a:bodyPr/>
          <a:lstStyle/>
          <a:p>
            <a:pPr marL="114300" indent="0" algn="l">
              <a:buNone/>
            </a:pPr>
            <a:r>
              <a:rPr lang="en-US" sz="1800" b="1" i="0" u="none" strike="noStrike" baseline="0" dirty="0" err="1">
                <a:solidFill>
                  <a:srgbClr val="009A9A"/>
                </a:solidFill>
                <a:latin typeface="+mj-lt"/>
              </a:rPr>
              <a:t>WebSockets</a:t>
            </a:r>
            <a:r>
              <a:rPr lang="en-US" sz="1800" b="1" i="0" u="none" strike="noStrike" baseline="0" dirty="0">
                <a:solidFill>
                  <a:srgbClr val="009A9A"/>
                </a:solidFill>
                <a:latin typeface="+mj-lt"/>
              </a:rPr>
              <a:t> </a:t>
            </a:r>
            <a:r>
              <a:rPr lang="en-US" sz="1800" b="0" i="0" u="none" strike="noStrike" baseline="0" dirty="0">
                <a:solidFill>
                  <a:srgbClr val="000000"/>
                </a:solidFill>
                <a:latin typeface="+mj-lt"/>
              </a:rPr>
              <a:t>is an API that makes it possible to open an interactive (two-way) communication channel between the browser and a server that doesn’t use HTTP (except to initiate the communication).</a:t>
            </a:r>
          </a:p>
          <a:p>
            <a:pPr marL="114300" indent="0" algn="l">
              <a:buNone/>
            </a:pPr>
            <a:r>
              <a:rPr lang="en-US" sz="1800" b="0" i="0" u="none" strike="noStrike" baseline="0" dirty="0">
                <a:latin typeface="+mj-lt"/>
              </a:rPr>
              <a:t>Since Socket.io is not part of the default Node system, to use it you will need to add it to your project via the command:</a:t>
            </a:r>
          </a:p>
          <a:p>
            <a:pPr marL="571500" lvl="1" indent="0">
              <a:buNone/>
            </a:pPr>
            <a:r>
              <a:rPr lang="en-CA" sz="1800" b="0" i="0" u="none" strike="noStrike" baseline="0" dirty="0" err="1">
                <a:latin typeface="Calibri" panose="020F0502020204030204" pitchFamily="34" charset="0"/>
                <a:cs typeface="Calibri" panose="020F0502020204030204" pitchFamily="34" charset="0"/>
              </a:rPr>
              <a:t>npm</a:t>
            </a:r>
            <a:r>
              <a:rPr lang="en-CA" sz="1800" b="0" i="0" u="none" strike="noStrike" baseline="0" dirty="0">
                <a:latin typeface="Calibri" panose="020F0502020204030204" pitchFamily="34" charset="0"/>
                <a:cs typeface="Calibri" panose="020F0502020204030204" pitchFamily="34" charset="0"/>
              </a:rPr>
              <a:t> install socket.io</a:t>
            </a:r>
          </a:p>
          <a:p>
            <a:pPr marL="114300" indent="0" algn="l">
              <a:buNone/>
            </a:pPr>
            <a:r>
              <a:rPr lang="en-US" sz="1800" b="0" i="0" u="none" strike="noStrike" baseline="0" dirty="0">
                <a:solidFill>
                  <a:srgbClr val="000000"/>
                </a:solidFill>
                <a:latin typeface="+mj-lt"/>
              </a:rPr>
              <a:t>It consists of two files:</a:t>
            </a:r>
          </a:p>
          <a:p>
            <a:pPr lvl="1"/>
            <a:r>
              <a:rPr lang="en-US" sz="1800" b="0" i="0" u="none" strike="noStrike" baseline="0" dirty="0">
                <a:solidFill>
                  <a:srgbClr val="000000"/>
                </a:solidFill>
                <a:latin typeface="+mj-lt"/>
              </a:rPr>
              <a:t>The Node server application (</a:t>
            </a:r>
            <a:r>
              <a:rPr lang="en-US" sz="1800" b="1" i="0" u="none" strike="noStrike" baseline="0" dirty="0">
                <a:solidFill>
                  <a:srgbClr val="003333"/>
                </a:solidFill>
                <a:latin typeface="+mj-lt"/>
              </a:rPr>
              <a:t>chat-server.js</a:t>
            </a:r>
            <a:r>
              <a:rPr lang="en-CA" sz="1800" b="0" i="0" u="none" strike="noStrike" baseline="0" dirty="0">
                <a:solidFill>
                  <a:srgbClr val="000000"/>
                </a:solidFill>
                <a:latin typeface="+mj-lt"/>
              </a:rPr>
              <a:t>)</a:t>
            </a:r>
          </a:p>
          <a:p>
            <a:pPr lvl="1"/>
            <a:r>
              <a:rPr lang="en-CA" sz="1800" b="0" i="0" u="none" strike="noStrike" baseline="0" dirty="0">
                <a:solidFill>
                  <a:srgbClr val="000000"/>
                </a:solidFill>
                <a:latin typeface="+mj-lt"/>
              </a:rPr>
              <a:t>The browser client file (</a:t>
            </a:r>
            <a:r>
              <a:rPr lang="en-CA" sz="1800" b="1" i="0" u="none" strike="noStrike" baseline="0" dirty="0">
                <a:solidFill>
                  <a:srgbClr val="003333"/>
                </a:solidFill>
                <a:latin typeface="+mj-lt"/>
              </a:rPr>
              <a:t>chat-client.html</a:t>
            </a:r>
            <a:r>
              <a:rPr lang="en-CA" sz="1800" b="0" i="0" u="none" strike="noStrike" baseline="0" dirty="0">
                <a:solidFill>
                  <a:srgbClr val="000000"/>
                </a:solidFill>
                <a:latin typeface="+mj-lt"/>
              </a:rPr>
              <a:t>)</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2133841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EE719-67C4-428C-917F-063A4931A09B}"/>
              </a:ext>
            </a:extLst>
          </p:cNvPr>
          <p:cNvSpPr>
            <a:spLocks noGrp="1"/>
          </p:cNvSpPr>
          <p:nvPr>
            <p:ph type="title"/>
          </p:nvPr>
        </p:nvSpPr>
        <p:spPr/>
        <p:txBody>
          <a:bodyPr/>
          <a:lstStyle/>
          <a:p>
            <a:r>
              <a:rPr lang="en-US" dirty="0"/>
              <a:t>Message flow using Socket.io</a:t>
            </a:r>
            <a:endParaRPr lang="en-CA" dirty="0"/>
          </a:p>
        </p:txBody>
      </p:sp>
      <p:sp>
        <p:nvSpPr>
          <p:cNvPr id="3" name="Text Placeholder 2">
            <a:extLst>
              <a:ext uri="{FF2B5EF4-FFF2-40B4-BE49-F238E27FC236}">
                <a16:creationId xmlns:a16="http://schemas.microsoft.com/office/drawing/2014/main" id="{719C166E-CD7D-4DD2-8459-A9DE771F585A}"/>
              </a:ext>
            </a:extLst>
          </p:cNvPr>
          <p:cNvSpPr>
            <a:spLocks noGrp="1"/>
          </p:cNvSpPr>
          <p:nvPr>
            <p:ph type="body" idx="1"/>
          </p:nvPr>
        </p:nvSpPr>
        <p:spPr>
          <a:xfrm>
            <a:off x="457201" y="1081088"/>
            <a:ext cx="3977344" cy="3532476"/>
          </a:xfrm>
        </p:spPr>
        <p:txBody>
          <a:bodyPr/>
          <a:lstStyle/>
          <a:p>
            <a:pPr marL="114300" indent="0">
              <a:buNone/>
            </a:pPr>
            <a:r>
              <a:rPr lang="en-US" dirty="0">
                <a:latin typeface="+mj-lt"/>
              </a:rPr>
              <a:t>The socket.io() function handles the reception of messages from clients.</a:t>
            </a:r>
          </a:p>
          <a:p>
            <a:pPr marL="114300" indent="0" algn="l">
              <a:buNone/>
            </a:pPr>
            <a:r>
              <a:rPr lang="en-US" b="0" i="0" u="none" strike="noStrike" baseline="0" dirty="0">
                <a:latin typeface="+mj-lt"/>
              </a:rPr>
              <a:t>In Listing 13.9, the server application handles two types of message from its clients: a </a:t>
            </a:r>
            <a:r>
              <a:rPr lang="en-US" b="0" i="1" u="none" strike="noStrike" baseline="0" dirty="0">
                <a:latin typeface="+mj-lt"/>
              </a:rPr>
              <a:t>username </a:t>
            </a:r>
            <a:r>
              <a:rPr lang="en-US" b="0" i="0" u="none" strike="noStrike" baseline="0" dirty="0">
                <a:latin typeface="+mj-lt"/>
              </a:rPr>
              <a:t>message and a </a:t>
            </a:r>
            <a:r>
              <a:rPr lang="en-US" b="0" i="1" u="none" strike="noStrike" baseline="0" dirty="0">
                <a:latin typeface="+mj-lt"/>
              </a:rPr>
              <a:t>chat from client </a:t>
            </a:r>
            <a:r>
              <a:rPr lang="en-US" b="0" i="0" u="none" strike="noStrike" baseline="0" dirty="0">
                <a:latin typeface="+mj-lt"/>
              </a:rPr>
              <a:t>message. The actual message names can be anything you’d like.</a:t>
            </a:r>
          </a:p>
          <a:p>
            <a:pPr marL="114300" indent="0" algn="l">
              <a:buNone/>
            </a:pPr>
            <a:r>
              <a:rPr lang="en-US" dirty="0">
                <a:latin typeface="+mj-lt"/>
              </a:rPr>
              <a:t>A</a:t>
            </a:r>
            <a:r>
              <a:rPr lang="en-US" b="0" i="0" u="none" strike="noStrike" baseline="0" dirty="0">
                <a:latin typeface="+mj-lt"/>
              </a:rPr>
              <a:t> message is broadcast (or pushed) to all connected clients via the </a:t>
            </a:r>
            <a:r>
              <a:rPr lang="en-US" b="0" i="0" u="none" strike="noStrike" baseline="0" dirty="0" err="1">
                <a:latin typeface="+mj-lt"/>
              </a:rPr>
              <a:t>io.emit</a:t>
            </a:r>
            <a:r>
              <a:rPr lang="en-US" b="0" i="0" u="none" strike="noStrike" baseline="0" dirty="0">
                <a:latin typeface="+mj-lt"/>
              </a:rPr>
              <a:t>() function.</a:t>
            </a:r>
            <a:endParaRPr lang="en-CA" dirty="0">
              <a:latin typeface="+mj-lt"/>
            </a:endParaRPr>
          </a:p>
        </p:txBody>
      </p:sp>
      <p:pic>
        <p:nvPicPr>
          <p:cNvPr id="5" name="Picture 4" descr="FIGURE 13.10 Message flow using Socket.io">
            <a:extLst>
              <a:ext uri="{FF2B5EF4-FFF2-40B4-BE49-F238E27FC236}">
                <a16:creationId xmlns:a16="http://schemas.microsoft.com/office/drawing/2014/main" id="{B14ACB6B-A987-4BF8-B76B-333A997F692A}"/>
              </a:ext>
            </a:extLst>
          </p:cNvPr>
          <p:cNvPicPr>
            <a:picLocks noChangeAspect="1"/>
          </p:cNvPicPr>
          <p:nvPr/>
        </p:nvPicPr>
        <p:blipFill>
          <a:blip r:embed="rId2"/>
          <a:stretch>
            <a:fillRect/>
          </a:stretch>
        </p:blipFill>
        <p:spPr>
          <a:xfrm>
            <a:off x="4572000" y="1081088"/>
            <a:ext cx="3977343" cy="3438192"/>
          </a:xfrm>
          <a:prstGeom prst="rect">
            <a:avLst/>
          </a:prstGeom>
        </p:spPr>
      </p:pic>
    </p:spTree>
    <p:extLst>
      <p:ext uri="{BB962C8B-B14F-4D97-AF65-F5344CB8AC3E}">
        <p14:creationId xmlns:p14="http://schemas.microsoft.com/office/powerpoint/2010/main" val="15421590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59D02-A275-46E5-A02C-897931B92EA2}"/>
              </a:ext>
            </a:extLst>
          </p:cNvPr>
          <p:cNvSpPr>
            <a:spLocks noGrp="1"/>
          </p:cNvSpPr>
          <p:nvPr>
            <p:ph type="title"/>
          </p:nvPr>
        </p:nvSpPr>
        <p:spPr/>
        <p:txBody>
          <a:bodyPr/>
          <a:lstStyle/>
          <a:p>
            <a:r>
              <a:rPr lang="en-CA" dirty="0"/>
              <a:t>View Engines</a:t>
            </a:r>
          </a:p>
        </p:txBody>
      </p:sp>
      <p:sp>
        <p:nvSpPr>
          <p:cNvPr id="3" name="Text Placeholder 2">
            <a:extLst>
              <a:ext uri="{FF2B5EF4-FFF2-40B4-BE49-F238E27FC236}">
                <a16:creationId xmlns:a16="http://schemas.microsoft.com/office/drawing/2014/main" id="{3F3A1A2E-6FDA-4F1F-A629-DDAFEC117954}"/>
              </a:ext>
            </a:extLst>
          </p:cNvPr>
          <p:cNvSpPr>
            <a:spLocks noGrp="1"/>
          </p:cNvSpPr>
          <p:nvPr>
            <p:ph type="body" idx="1"/>
          </p:nvPr>
        </p:nvSpPr>
        <p:spPr>
          <a:xfrm>
            <a:off x="457200" y="1081088"/>
            <a:ext cx="3721395" cy="3532476"/>
          </a:xfrm>
        </p:spPr>
        <p:txBody>
          <a:bodyPr/>
          <a:lstStyle/>
          <a:p>
            <a:pPr marL="114300" indent="0" algn="l">
              <a:buNone/>
            </a:pPr>
            <a:r>
              <a:rPr lang="en-US" sz="1800" b="0" i="0" u="none" strike="noStrike" baseline="0" dirty="0">
                <a:solidFill>
                  <a:srgbClr val="000000"/>
                </a:solidFill>
                <a:latin typeface="+mj-lt"/>
              </a:rPr>
              <a:t>It is also possible to use Node in a way similar to PHP: that is, to use JavaScript in Node to generate HTML using a </a:t>
            </a:r>
            <a:r>
              <a:rPr lang="en-US" sz="1800" b="1" i="0" u="none" strike="noStrike" baseline="0" dirty="0">
                <a:solidFill>
                  <a:srgbClr val="009A9A"/>
                </a:solidFill>
                <a:latin typeface="+mj-lt"/>
              </a:rPr>
              <a:t>view engine</a:t>
            </a:r>
          </a:p>
          <a:p>
            <a:pPr marL="114300" indent="0" algn="l">
              <a:buNone/>
            </a:pPr>
            <a:r>
              <a:rPr lang="en-US" sz="1800" b="0" i="0" u="none" strike="noStrike" baseline="0" dirty="0">
                <a:solidFill>
                  <a:srgbClr val="000000"/>
                </a:solidFill>
                <a:latin typeface="+mj-lt"/>
              </a:rPr>
              <a:t>You only need to install the appropriate package using </a:t>
            </a:r>
            <a:r>
              <a:rPr lang="en-US" sz="1800" b="0" i="0" u="none" strike="noStrike" baseline="0" dirty="0" err="1">
                <a:solidFill>
                  <a:srgbClr val="000000"/>
                </a:solidFill>
                <a:latin typeface="+mj-lt"/>
              </a:rPr>
              <a:t>npm</a:t>
            </a:r>
            <a:r>
              <a:rPr lang="en-US" sz="1800" b="0" i="0" u="none" strike="noStrike" baseline="0" dirty="0">
                <a:solidFill>
                  <a:srgbClr val="000000"/>
                </a:solidFill>
                <a:latin typeface="+mj-lt"/>
              </a:rPr>
              <a:t>, and then tell Express which folder contains the view files and which view engine to use to display those files. </a:t>
            </a:r>
            <a:endParaRPr lang="en-CA" dirty="0">
              <a:latin typeface="+mj-lt"/>
            </a:endParaRPr>
          </a:p>
        </p:txBody>
      </p:sp>
      <p:pic>
        <p:nvPicPr>
          <p:cNvPr id="5" name="Picture 4" descr="FIGURE 13.12 View Engines and Node">
            <a:extLst>
              <a:ext uri="{FF2B5EF4-FFF2-40B4-BE49-F238E27FC236}">
                <a16:creationId xmlns:a16="http://schemas.microsoft.com/office/drawing/2014/main" id="{668FB77A-3A31-40BF-A54F-D910DE0FEA93}"/>
              </a:ext>
            </a:extLst>
          </p:cNvPr>
          <p:cNvPicPr>
            <a:picLocks noChangeAspect="1"/>
          </p:cNvPicPr>
          <p:nvPr/>
        </p:nvPicPr>
        <p:blipFill>
          <a:blip r:embed="rId2"/>
          <a:stretch>
            <a:fillRect/>
          </a:stretch>
        </p:blipFill>
        <p:spPr>
          <a:xfrm>
            <a:off x="4369137" y="1190645"/>
            <a:ext cx="4317663" cy="2762210"/>
          </a:xfrm>
          <a:prstGeom prst="rect">
            <a:avLst/>
          </a:prstGeom>
        </p:spPr>
      </p:pic>
    </p:spTree>
    <p:extLst>
      <p:ext uri="{BB962C8B-B14F-4D97-AF65-F5344CB8AC3E}">
        <p14:creationId xmlns:p14="http://schemas.microsoft.com/office/powerpoint/2010/main" val="13276689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22E03-3D06-4563-BF32-450936F3B7D6}"/>
              </a:ext>
            </a:extLst>
          </p:cNvPr>
          <p:cNvSpPr>
            <a:spLocks noGrp="1"/>
          </p:cNvSpPr>
          <p:nvPr>
            <p:ph type="title"/>
          </p:nvPr>
        </p:nvSpPr>
        <p:spPr/>
        <p:txBody>
          <a:bodyPr/>
          <a:lstStyle/>
          <a:p>
            <a:r>
              <a:rPr lang="en-CA" dirty="0"/>
              <a:t>Example EJS view</a:t>
            </a:r>
          </a:p>
        </p:txBody>
      </p:sp>
      <p:sp>
        <p:nvSpPr>
          <p:cNvPr id="4" name="TextBox 3" descr="LISTING 4.2 Embedded styles example">
            <a:extLst>
              <a:ext uri="{FF2B5EF4-FFF2-40B4-BE49-F238E27FC236}">
                <a16:creationId xmlns:a16="http://schemas.microsoft.com/office/drawing/2014/main" id="{399FF9EE-ADD9-4D07-94C0-1FE370D5A960}"/>
              </a:ext>
            </a:extLst>
          </p:cNvPr>
          <p:cNvSpPr txBox="1"/>
          <p:nvPr/>
        </p:nvSpPr>
        <p:spPr>
          <a:xfrm>
            <a:off x="457200" y="984488"/>
            <a:ext cx="8357191" cy="3587512"/>
          </a:xfrm>
          <a:prstGeom prst="rect">
            <a:avLst/>
          </a:prstGeom>
          <a:solidFill>
            <a:srgbClr val="E6F0F5"/>
          </a:solidFill>
        </p:spPr>
        <p:txBody>
          <a:bodyPr wrap="square" numCol="1" rtlCol="0">
            <a:noAutofit/>
          </a:bodyPr>
          <a:lstStyle/>
          <a:p>
            <a:pPr algn="l" defTabSz="180000"/>
            <a:r>
              <a:rPr lang="en-CA" sz="1200" b="0" i="0" u="none" strike="noStrike" baseline="0" dirty="0">
                <a:solidFill>
                  <a:srgbClr val="000000"/>
                </a:solidFill>
                <a:latin typeface="+mj-lt"/>
              </a:rPr>
              <a:t>&lt;!DOCTYPE html&gt;</a:t>
            </a:r>
          </a:p>
          <a:p>
            <a:pPr algn="l" defTabSz="180000"/>
            <a:r>
              <a:rPr lang="en-CA" sz="1200" b="0" i="0" u="none" strike="noStrike" baseline="0" dirty="0">
                <a:solidFill>
                  <a:srgbClr val="000000"/>
                </a:solidFill>
                <a:latin typeface="+mj-lt"/>
              </a:rPr>
              <a:t>&lt;html lang="</a:t>
            </a:r>
            <a:r>
              <a:rPr lang="en-CA" sz="1200" b="0" i="0" u="none" strike="noStrike" baseline="0" dirty="0" err="1">
                <a:solidFill>
                  <a:srgbClr val="000000"/>
                </a:solidFill>
                <a:latin typeface="+mj-lt"/>
              </a:rPr>
              <a:t>en</a:t>
            </a:r>
            <a:r>
              <a:rPr lang="en-CA" sz="1200" b="0" i="0" u="none" strike="noStrike" baseline="0" dirty="0">
                <a:solidFill>
                  <a:srgbClr val="000000"/>
                </a:solidFill>
                <a:latin typeface="+mj-lt"/>
              </a:rPr>
              <a:t>"&gt;</a:t>
            </a:r>
          </a:p>
          <a:p>
            <a:pPr algn="l" defTabSz="180000"/>
            <a:r>
              <a:rPr lang="en-CA" sz="1200" b="0" i="0" u="none" strike="noStrike" baseline="0" dirty="0">
                <a:solidFill>
                  <a:srgbClr val="000000"/>
                </a:solidFill>
                <a:latin typeface="+mj-lt"/>
              </a:rPr>
              <a:t>&lt;head&gt;</a:t>
            </a:r>
          </a:p>
          <a:p>
            <a:pPr algn="l" defTabSz="180000"/>
            <a:r>
              <a:rPr lang="en-CA" sz="1200" b="0" i="0" u="none" strike="noStrike" baseline="0" dirty="0">
                <a:solidFill>
                  <a:srgbClr val="000000"/>
                </a:solidFill>
                <a:latin typeface="+mj-lt"/>
              </a:rPr>
              <a:t>	&lt;meta charset="utf-8"&gt;</a:t>
            </a:r>
          </a:p>
          <a:p>
            <a:pPr algn="l" defTabSz="180000"/>
            <a:r>
              <a:rPr lang="en-CA" sz="1200" b="0" i="0" u="none" strike="noStrike" baseline="0" dirty="0">
                <a:solidFill>
                  <a:srgbClr val="000000"/>
                </a:solidFill>
                <a:latin typeface="+mj-lt"/>
              </a:rPr>
              <a:t>	&lt;title&gt;EJS Test&lt;/title&gt;</a:t>
            </a:r>
          </a:p>
          <a:p>
            <a:pPr algn="l" defTabSz="180000"/>
            <a:r>
              <a:rPr lang="en-US" sz="1200" b="0" i="0" u="none" strike="noStrike" baseline="0" dirty="0">
                <a:solidFill>
                  <a:srgbClr val="000000"/>
                </a:solidFill>
                <a:latin typeface="+mj-lt"/>
              </a:rPr>
              <a:t>	&lt;link </a:t>
            </a:r>
            <a:r>
              <a:rPr lang="en-US" sz="1200" b="0" i="0" u="none" strike="noStrike" baseline="0" dirty="0" err="1">
                <a:solidFill>
                  <a:srgbClr val="000000"/>
                </a:solidFill>
                <a:latin typeface="+mj-lt"/>
              </a:rPr>
              <a:t>rel</a:t>
            </a:r>
            <a:r>
              <a:rPr lang="en-US" sz="1200" b="0" i="0" u="none" strike="noStrike" baseline="0" dirty="0">
                <a:solidFill>
                  <a:srgbClr val="000000"/>
                </a:solidFill>
                <a:latin typeface="+mj-lt"/>
              </a:rPr>
              <a:t>="stylesheet" </a:t>
            </a:r>
            <a:r>
              <a:rPr lang="en-US" sz="1200" b="0" i="0" u="none" strike="noStrike" baseline="0" dirty="0" err="1">
                <a:solidFill>
                  <a:srgbClr val="000000"/>
                </a:solidFill>
                <a:latin typeface="+mj-lt"/>
              </a:rPr>
              <a:t>href</a:t>
            </a:r>
            <a:r>
              <a:rPr lang="en-US" sz="1200" b="0" i="0" u="none" strike="noStrike" baseline="0" dirty="0">
                <a:solidFill>
                  <a:srgbClr val="000000"/>
                </a:solidFill>
                <a:latin typeface="+mj-lt"/>
              </a:rPr>
              <a:t>="/static/list.css" /&gt;</a:t>
            </a:r>
          </a:p>
          <a:p>
            <a:pPr algn="l" defTabSz="180000"/>
            <a:r>
              <a:rPr lang="en-CA" sz="1200" b="0" i="0" u="none" strike="noStrike" baseline="0" dirty="0">
                <a:solidFill>
                  <a:srgbClr val="000000"/>
                </a:solidFill>
                <a:latin typeface="+mj-lt"/>
              </a:rPr>
              <a:t>&lt;/head&gt;</a:t>
            </a:r>
          </a:p>
          <a:p>
            <a:pPr algn="l" defTabSz="180000"/>
            <a:r>
              <a:rPr lang="en-CA" sz="1200" b="0" i="0" u="none" strike="noStrike" baseline="0" dirty="0">
                <a:solidFill>
                  <a:srgbClr val="000000"/>
                </a:solidFill>
                <a:latin typeface="+mj-lt"/>
              </a:rPr>
              <a:t>&lt;body&gt;&lt;main&gt;</a:t>
            </a:r>
          </a:p>
          <a:p>
            <a:pPr algn="l" defTabSz="180000"/>
            <a:r>
              <a:rPr lang="en-CA" sz="1200" b="0" i="0" u="none" strike="noStrike" baseline="0" dirty="0">
                <a:solidFill>
                  <a:srgbClr val="000000"/>
                </a:solidFill>
                <a:latin typeface="+mj-lt"/>
              </a:rPr>
              <a:t>	&lt;h1&gt;</a:t>
            </a:r>
            <a:r>
              <a:rPr lang="en-CA" sz="1200" b="0" i="0" u="none" strike="noStrike" baseline="0" dirty="0">
                <a:solidFill>
                  <a:srgbClr val="9A0000"/>
                </a:solidFill>
                <a:latin typeface="+mj-lt"/>
              </a:rPr>
              <a:t>&lt;%= title %&gt;</a:t>
            </a:r>
            <a:r>
              <a:rPr lang="en-CA" sz="1200" b="0" i="0" u="none" strike="noStrike" baseline="0" dirty="0">
                <a:solidFill>
                  <a:srgbClr val="000000"/>
                </a:solidFill>
                <a:latin typeface="+mj-lt"/>
              </a:rPr>
              <a:t>&lt;/h1&gt;</a:t>
            </a:r>
          </a:p>
          <a:p>
            <a:pPr algn="l" defTabSz="180000"/>
            <a:r>
              <a:rPr lang="en-CA" sz="1200" b="0" i="0" u="none" strike="noStrike" baseline="0" dirty="0">
                <a:solidFill>
                  <a:srgbClr val="000000"/>
                </a:solidFill>
                <a:latin typeface="+mj-lt"/>
              </a:rPr>
              <a:t>	&lt;section class="container"&gt;</a:t>
            </a:r>
          </a:p>
          <a:p>
            <a:pPr algn="l" defTabSz="180000"/>
            <a:r>
              <a:rPr lang="en-US" sz="1200" b="0" i="0" u="none" strike="noStrike" baseline="0" dirty="0">
                <a:solidFill>
                  <a:srgbClr val="9A0000"/>
                </a:solidFill>
                <a:latin typeface="+mj-lt"/>
              </a:rPr>
              <a:t>		&lt;% for (let p of paintings) { %&gt;</a:t>
            </a:r>
          </a:p>
          <a:p>
            <a:pPr algn="l" defTabSz="180000"/>
            <a:r>
              <a:rPr lang="en-CA" sz="1200" b="0" i="0" u="none" strike="noStrike" baseline="0" dirty="0">
                <a:solidFill>
                  <a:srgbClr val="000000"/>
                </a:solidFill>
                <a:latin typeface="+mj-lt"/>
              </a:rPr>
              <a:t>			&lt;div class="box"&gt;</a:t>
            </a:r>
          </a:p>
          <a:p>
            <a:pPr algn="l" defTabSz="180000"/>
            <a:r>
              <a:rPr lang="en-CA" sz="1200" b="0" i="0" u="none" strike="noStrike" baseline="0" dirty="0">
                <a:solidFill>
                  <a:srgbClr val="000000"/>
                </a:solidFill>
                <a:latin typeface="+mj-lt"/>
              </a:rPr>
              <a:t>				&lt;</a:t>
            </a:r>
            <a:r>
              <a:rPr lang="en-CA" sz="1200" b="0" i="0" u="none" strike="noStrike" baseline="0" dirty="0" err="1">
                <a:solidFill>
                  <a:srgbClr val="000000"/>
                </a:solidFill>
                <a:latin typeface="+mj-lt"/>
              </a:rPr>
              <a:t>img</a:t>
            </a:r>
            <a:r>
              <a:rPr lang="en-CA" sz="1200" b="0" i="0" u="none" strike="noStrike" baseline="0" dirty="0">
                <a:solidFill>
                  <a:srgbClr val="000000"/>
                </a:solidFill>
                <a:latin typeface="+mj-lt"/>
              </a:rPr>
              <a:t> </a:t>
            </a:r>
            <a:r>
              <a:rPr lang="en-CA" sz="1200" b="0" i="0" u="none" strike="noStrike" baseline="0" dirty="0" err="1">
                <a:solidFill>
                  <a:srgbClr val="000000"/>
                </a:solidFill>
                <a:latin typeface="+mj-lt"/>
              </a:rPr>
              <a:t>src</a:t>
            </a:r>
            <a:r>
              <a:rPr lang="en-CA" sz="1200" b="0" i="0" u="none" strike="noStrike" baseline="0" dirty="0">
                <a:solidFill>
                  <a:srgbClr val="000000"/>
                </a:solidFill>
                <a:latin typeface="+mj-lt"/>
              </a:rPr>
              <a:t>="</a:t>
            </a:r>
            <a:r>
              <a:rPr lang="en-CA" sz="1200" b="0" i="0" u="none" strike="noStrike" baseline="0" dirty="0">
                <a:solidFill>
                  <a:srgbClr val="9A0000"/>
                </a:solidFill>
                <a:latin typeface="+mj-lt"/>
              </a:rPr>
              <a:t>&lt;%= </a:t>
            </a:r>
            <a:r>
              <a:rPr lang="en-CA" sz="1200" b="0" i="0" u="none" strike="noStrike" baseline="0" dirty="0" err="1">
                <a:solidFill>
                  <a:srgbClr val="9A0000"/>
                </a:solidFill>
                <a:latin typeface="+mj-lt"/>
              </a:rPr>
              <a:t>p.filename</a:t>
            </a:r>
            <a:r>
              <a:rPr lang="en-CA" sz="1200" b="0" i="0" u="none" strike="noStrike" baseline="0" dirty="0">
                <a:solidFill>
                  <a:srgbClr val="9A0000"/>
                </a:solidFill>
                <a:latin typeface="+mj-lt"/>
              </a:rPr>
              <a:t> %&gt;</a:t>
            </a:r>
            <a:r>
              <a:rPr lang="en-CA" sz="1200" b="0" i="0" u="none" strike="noStrike" baseline="0" dirty="0">
                <a:solidFill>
                  <a:srgbClr val="000000"/>
                </a:solidFill>
                <a:latin typeface="+mj-lt"/>
              </a:rPr>
              <a:t>" /&gt;</a:t>
            </a:r>
          </a:p>
          <a:p>
            <a:pPr algn="l" defTabSz="180000"/>
            <a:r>
              <a:rPr lang="en-CA" sz="1200" b="0" i="0" u="none" strike="noStrike" baseline="0" dirty="0">
                <a:solidFill>
                  <a:srgbClr val="000000"/>
                </a:solidFill>
                <a:latin typeface="+mj-lt"/>
              </a:rPr>
              <a:t>				&lt;h2&gt;</a:t>
            </a:r>
            <a:r>
              <a:rPr lang="en-CA" sz="1200" b="0" i="0" u="none" strike="noStrike" baseline="0" dirty="0">
                <a:solidFill>
                  <a:srgbClr val="9A0000"/>
                </a:solidFill>
                <a:latin typeface="+mj-lt"/>
              </a:rPr>
              <a:t>&lt;%= </a:t>
            </a:r>
            <a:r>
              <a:rPr lang="en-CA" sz="1200" b="0" i="0" u="none" strike="noStrike" baseline="0" dirty="0" err="1">
                <a:solidFill>
                  <a:srgbClr val="9A0000"/>
                </a:solidFill>
                <a:latin typeface="+mj-lt"/>
              </a:rPr>
              <a:t>p.artist</a:t>
            </a:r>
            <a:r>
              <a:rPr lang="en-CA" sz="1200" b="0" i="0" u="none" strike="noStrike" baseline="0" dirty="0">
                <a:solidFill>
                  <a:srgbClr val="9A0000"/>
                </a:solidFill>
                <a:latin typeface="+mj-lt"/>
              </a:rPr>
              <a:t> %&gt;</a:t>
            </a:r>
            <a:r>
              <a:rPr lang="en-CA" sz="1200" b="0" i="0" u="none" strike="noStrike" baseline="0" dirty="0">
                <a:solidFill>
                  <a:srgbClr val="000000"/>
                </a:solidFill>
                <a:latin typeface="+mj-lt"/>
              </a:rPr>
              <a:t>&lt;/h2&gt;</a:t>
            </a:r>
          </a:p>
          <a:p>
            <a:pPr algn="l" defTabSz="180000"/>
            <a:r>
              <a:rPr lang="en-US" sz="1200" b="0" i="0" u="none" strike="noStrike" baseline="0" dirty="0">
                <a:solidFill>
                  <a:srgbClr val="000000"/>
                </a:solidFill>
                <a:latin typeface="+mj-lt"/>
              </a:rPr>
              <a:t>				&lt;p&gt;</a:t>
            </a:r>
            <a:r>
              <a:rPr lang="en-US" sz="1200" b="0" i="0" u="none" strike="noStrike" baseline="0" dirty="0">
                <a:solidFill>
                  <a:srgbClr val="9A0000"/>
                </a:solidFill>
                <a:latin typeface="+mj-lt"/>
              </a:rPr>
              <a:t>&lt;%= </a:t>
            </a:r>
            <a:r>
              <a:rPr lang="en-US" sz="1200" b="0" i="0" u="none" strike="noStrike" baseline="0" dirty="0" err="1">
                <a:solidFill>
                  <a:srgbClr val="9A0000"/>
                </a:solidFill>
                <a:latin typeface="+mj-lt"/>
              </a:rPr>
              <a:t>p.title</a:t>
            </a:r>
            <a:r>
              <a:rPr lang="en-US" sz="1200" b="0" i="0" u="none" strike="noStrike" baseline="0" dirty="0">
                <a:solidFill>
                  <a:srgbClr val="9A0000"/>
                </a:solidFill>
                <a:latin typeface="+mj-lt"/>
              </a:rPr>
              <a:t> %&gt; </a:t>
            </a:r>
            <a:r>
              <a:rPr lang="en-US" sz="1200" b="0" i="0" u="none" strike="noStrike" baseline="0" dirty="0">
                <a:solidFill>
                  <a:srgbClr val="000000"/>
                </a:solidFill>
                <a:latin typeface="+mj-lt"/>
              </a:rPr>
              <a:t>(</a:t>
            </a:r>
            <a:r>
              <a:rPr lang="en-US" sz="1200" b="0" i="0" u="none" strike="noStrike" baseline="0" dirty="0">
                <a:solidFill>
                  <a:srgbClr val="9A0000"/>
                </a:solidFill>
                <a:latin typeface="+mj-lt"/>
              </a:rPr>
              <a:t>&lt;%= </a:t>
            </a:r>
            <a:r>
              <a:rPr lang="en-US" sz="1200" b="0" i="0" u="none" strike="noStrike" baseline="0" dirty="0" err="1">
                <a:solidFill>
                  <a:srgbClr val="9A0000"/>
                </a:solidFill>
                <a:latin typeface="+mj-lt"/>
              </a:rPr>
              <a:t>p.year</a:t>
            </a:r>
            <a:r>
              <a:rPr lang="en-US" sz="1200" b="0" i="0" u="none" strike="noStrike" baseline="0" dirty="0">
                <a:solidFill>
                  <a:srgbClr val="9A0000"/>
                </a:solidFill>
                <a:latin typeface="+mj-lt"/>
              </a:rPr>
              <a:t> %&gt;</a:t>
            </a:r>
            <a:r>
              <a:rPr lang="en-US" sz="1200" b="0" i="0" u="none" strike="noStrike" baseline="0" dirty="0">
                <a:solidFill>
                  <a:srgbClr val="000000"/>
                </a:solidFill>
                <a:latin typeface="+mj-lt"/>
              </a:rPr>
              <a:t>)&lt;/p&gt;</a:t>
            </a:r>
          </a:p>
          <a:p>
            <a:pPr algn="l" defTabSz="180000"/>
            <a:r>
              <a:rPr lang="en-CA" sz="1200" b="0" i="0" u="none" strike="noStrike" baseline="0" dirty="0">
                <a:solidFill>
                  <a:srgbClr val="000000"/>
                </a:solidFill>
                <a:latin typeface="+mj-lt"/>
              </a:rPr>
              <a:t>				&lt;button&gt;View&lt;/button&gt;</a:t>
            </a:r>
          </a:p>
          <a:p>
            <a:pPr algn="l" defTabSz="180000"/>
            <a:r>
              <a:rPr lang="en-CA" sz="1200" b="0" i="0" u="none" strike="noStrike" baseline="0" dirty="0">
                <a:solidFill>
                  <a:srgbClr val="000000"/>
                </a:solidFill>
                <a:latin typeface="+mj-lt"/>
              </a:rPr>
              <a:t>			&lt;/div&gt;</a:t>
            </a:r>
          </a:p>
          <a:p>
            <a:pPr algn="l" defTabSz="180000"/>
            <a:r>
              <a:rPr lang="en-CA" sz="1200" b="0" i="0" u="none" strike="noStrike" baseline="0" dirty="0">
                <a:solidFill>
                  <a:srgbClr val="9A0000"/>
                </a:solidFill>
                <a:latin typeface="+mj-lt"/>
              </a:rPr>
              <a:t>		&lt;% } %&gt;</a:t>
            </a:r>
          </a:p>
          <a:p>
            <a:pPr algn="l" defTabSz="180000"/>
            <a:r>
              <a:rPr lang="en-CA" sz="1200" b="0" i="0" u="none" strike="noStrike" baseline="0" dirty="0">
                <a:solidFill>
                  <a:srgbClr val="000000"/>
                </a:solidFill>
                <a:latin typeface="+mj-lt"/>
              </a:rPr>
              <a:t>&lt;/section&gt; &lt;/main&gt; &lt;/body&gt; &lt;/html&gt;</a:t>
            </a:r>
            <a:endParaRPr lang="en-CA" sz="1200" b="0" i="0" u="none" strike="noStrike" baseline="0" dirty="0">
              <a:solidFill>
                <a:schemeClr val="tx1"/>
              </a:solidFill>
              <a:latin typeface="+mj-lt"/>
              <a:cs typeface="Calibri" panose="020F0502020204030204" pitchFamily="34" charset="0"/>
            </a:endParaRPr>
          </a:p>
        </p:txBody>
      </p:sp>
      <p:sp>
        <p:nvSpPr>
          <p:cNvPr id="5" name="TextBox 4">
            <a:extLst>
              <a:ext uri="{FF2B5EF4-FFF2-40B4-BE49-F238E27FC236}">
                <a16:creationId xmlns:a16="http://schemas.microsoft.com/office/drawing/2014/main" id="{B4F8C7E5-B42A-4FA9-8286-F380BBFD4F0A}"/>
              </a:ext>
            </a:extLst>
          </p:cNvPr>
          <p:cNvSpPr txBox="1"/>
          <p:nvPr/>
        </p:nvSpPr>
        <p:spPr>
          <a:xfrm>
            <a:off x="393404" y="4572000"/>
            <a:ext cx="4242391" cy="276999"/>
          </a:xfrm>
          <a:prstGeom prst="rect">
            <a:avLst/>
          </a:prstGeom>
          <a:noFill/>
        </p:spPr>
        <p:txBody>
          <a:bodyPr wrap="square" rtlCol="0">
            <a:spAutoFit/>
          </a:bodyPr>
          <a:lstStyle/>
          <a:p>
            <a:r>
              <a:rPr lang="en-US" sz="1200" b="1" i="0" u="none" strike="noStrike" baseline="0" dirty="0">
                <a:solidFill>
                  <a:srgbClr val="009A9A"/>
                </a:solidFill>
                <a:latin typeface="+mj-lt"/>
              </a:rPr>
              <a:t>LISTING 13.11 </a:t>
            </a:r>
            <a:r>
              <a:rPr lang="en-US" sz="1200" b="0" i="0" u="none" strike="noStrike" baseline="0" dirty="0">
                <a:solidFill>
                  <a:srgbClr val="000000"/>
                </a:solidFill>
                <a:latin typeface="+mj-lt"/>
              </a:rPr>
              <a:t>Example EJS view</a:t>
            </a:r>
            <a:endParaRPr lang="en-CA" sz="1200" dirty="0">
              <a:latin typeface="+mj-lt"/>
            </a:endParaRPr>
          </a:p>
        </p:txBody>
      </p:sp>
    </p:spTree>
    <p:extLst>
      <p:ext uri="{BB962C8B-B14F-4D97-AF65-F5344CB8AC3E}">
        <p14:creationId xmlns:p14="http://schemas.microsoft.com/office/powerpoint/2010/main" val="3592975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1A585-6AE3-4783-B1F9-BB00F59BD279}"/>
              </a:ext>
            </a:extLst>
          </p:cNvPr>
          <p:cNvSpPr>
            <a:spLocks noGrp="1"/>
          </p:cNvSpPr>
          <p:nvPr>
            <p:ph type="title"/>
          </p:nvPr>
        </p:nvSpPr>
        <p:spPr/>
        <p:txBody>
          <a:bodyPr/>
          <a:lstStyle/>
          <a:p>
            <a:r>
              <a:rPr lang="en-CA" dirty="0"/>
              <a:t>Introducing Node.js</a:t>
            </a:r>
          </a:p>
        </p:txBody>
      </p:sp>
      <p:sp>
        <p:nvSpPr>
          <p:cNvPr id="3" name="Text Placeholder 2">
            <a:extLst>
              <a:ext uri="{FF2B5EF4-FFF2-40B4-BE49-F238E27FC236}">
                <a16:creationId xmlns:a16="http://schemas.microsoft.com/office/drawing/2014/main" id="{4849254C-E66D-4F4D-A872-3DC84CE486E6}"/>
              </a:ext>
            </a:extLst>
          </p:cNvPr>
          <p:cNvSpPr>
            <a:spLocks noGrp="1"/>
          </p:cNvSpPr>
          <p:nvPr>
            <p:ph type="body" idx="1"/>
          </p:nvPr>
        </p:nvSpPr>
        <p:spPr/>
        <p:txBody>
          <a:bodyPr/>
          <a:lstStyle/>
          <a:p>
            <a:pPr marL="114300" indent="0" algn="l">
              <a:buNone/>
            </a:pPr>
            <a:r>
              <a:rPr lang="en-US" sz="1800" b="0" i="0" u="none" strike="noStrike" baseline="0" dirty="0">
                <a:latin typeface="+mj-lt"/>
              </a:rPr>
              <a:t>Node is like PHP in that a Node application can generate HTML in response to HTTP requests, except it uses JavaScript as its programming </a:t>
            </a:r>
            <a:r>
              <a:rPr lang="en-CA" sz="1800" b="0" i="0" u="none" strike="noStrike" baseline="0" dirty="0">
                <a:latin typeface="+mj-lt"/>
              </a:rPr>
              <a:t>language.</a:t>
            </a:r>
          </a:p>
          <a:p>
            <a:pPr marL="114300" indent="0" algn="l">
              <a:buNone/>
            </a:pPr>
            <a:r>
              <a:rPr lang="en-CA" sz="1800" b="1" i="0" u="none" strike="noStrike" baseline="0" dirty="0">
                <a:solidFill>
                  <a:schemeClr val="tx1"/>
                </a:solidFill>
                <a:latin typeface="+mj-lt"/>
              </a:rPr>
              <a:t>Node Advantages</a:t>
            </a:r>
          </a:p>
          <a:p>
            <a:r>
              <a:rPr lang="en-CA" i="0" u="none" strike="noStrike" baseline="0" dirty="0">
                <a:solidFill>
                  <a:schemeClr val="tx1"/>
                </a:solidFill>
                <a:latin typeface="+mj-lt"/>
              </a:rPr>
              <a:t>JavaScript Everywhere</a:t>
            </a:r>
            <a:endParaRPr lang="en-CA" dirty="0">
              <a:solidFill>
                <a:schemeClr val="tx1"/>
              </a:solidFill>
              <a:latin typeface="+mj-lt"/>
            </a:endParaRPr>
          </a:p>
          <a:p>
            <a:r>
              <a:rPr lang="en-CA" i="0" u="none" strike="noStrike" baseline="0" dirty="0">
                <a:solidFill>
                  <a:schemeClr val="tx1"/>
                </a:solidFill>
                <a:latin typeface="+mj-lt"/>
              </a:rPr>
              <a:t>Push Architectures</a:t>
            </a:r>
          </a:p>
          <a:p>
            <a:r>
              <a:rPr lang="en-CA" i="0" u="none" strike="noStrike" baseline="0" dirty="0">
                <a:solidFill>
                  <a:schemeClr val="tx1"/>
                </a:solidFill>
                <a:latin typeface="+mj-lt"/>
              </a:rPr>
              <a:t>Nonblocking Architectures</a:t>
            </a:r>
            <a:endParaRPr lang="en-CA" dirty="0">
              <a:solidFill>
                <a:schemeClr val="tx1"/>
              </a:solidFill>
              <a:latin typeface="+mj-lt"/>
            </a:endParaRPr>
          </a:p>
          <a:p>
            <a:r>
              <a:rPr lang="en-US" i="0" u="none" strike="noStrike" baseline="0" dirty="0">
                <a:solidFill>
                  <a:schemeClr val="tx1"/>
                </a:solidFill>
                <a:latin typeface="+mj-lt"/>
              </a:rPr>
              <a:t>Rich Ecosystem of Tools and Code</a:t>
            </a:r>
            <a:endParaRPr lang="en-CA" i="0" u="none" strike="noStrike" baseline="0" dirty="0">
              <a:solidFill>
                <a:schemeClr val="tx1"/>
              </a:solidFill>
              <a:latin typeface="+mj-lt"/>
            </a:endParaRPr>
          </a:p>
          <a:p>
            <a:r>
              <a:rPr lang="en-CA" i="0" u="none" strike="noStrike" baseline="0" dirty="0">
                <a:solidFill>
                  <a:schemeClr val="tx1"/>
                </a:solidFill>
                <a:latin typeface="+mj-lt"/>
              </a:rPr>
              <a:t>Broad Adoption</a:t>
            </a:r>
            <a:endParaRPr lang="en-CA" sz="1400" dirty="0">
              <a:solidFill>
                <a:schemeClr val="tx1"/>
              </a:solidFill>
              <a:latin typeface="+mj-lt"/>
            </a:endParaRPr>
          </a:p>
        </p:txBody>
      </p:sp>
    </p:spTree>
    <p:extLst>
      <p:ext uri="{BB962C8B-B14F-4D97-AF65-F5344CB8AC3E}">
        <p14:creationId xmlns:p14="http://schemas.microsoft.com/office/powerpoint/2010/main" val="28622935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0C3CB-6FE0-48CA-9FDD-426D2F3B85A9}"/>
              </a:ext>
            </a:extLst>
          </p:cNvPr>
          <p:cNvSpPr>
            <a:spLocks noGrp="1"/>
          </p:cNvSpPr>
          <p:nvPr>
            <p:ph type="title"/>
          </p:nvPr>
        </p:nvSpPr>
        <p:spPr/>
        <p:txBody>
          <a:bodyPr/>
          <a:lstStyle/>
          <a:p>
            <a:r>
              <a:rPr lang="en-CA" dirty="0"/>
              <a:t>Serverless Approaches</a:t>
            </a:r>
          </a:p>
        </p:txBody>
      </p:sp>
      <p:sp>
        <p:nvSpPr>
          <p:cNvPr id="3" name="Text Placeholder 2">
            <a:extLst>
              <a:ext uri="{FF2B5EF4-FFF2-40B4-BE49-F238E27FC236}">
                <a16:creationId xmlns:a16="http://schemas.microsoft.com/office/drawing/2014/main" id="{7CE6C8E1-4A5D-4D58-BA8E-65418A4214C0}"/>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Serverless computing </a:t>
            </a:r>
            <a:r>
              <a:rPr lang="en-US" sz="1800" b="0" i="0" u="none" strike="noStrike" baseline="0" dirty="0">
                <a:solidFill>
                  <a:srgbClr val="000000"/>
                </a:solidFill>
                <a:latin typeface="+mj-lt"/>
              </a:rPr>
              <a:t>is a way of deploying and running web applications that make use of third-party services and cloud platforms that replace the need to install, configure, and </a:t>
            </a:r>
            <a:r>
              <a:rPr lang="en-CA" sz="1800" b="0" i="0" u="none" strike="noStrike" baseline="0" dirty="0">
                <a:solidFill>
                  <a:srgbClr val="000000"/>
                </a:solidFill>
                <a:latin typeface="+mj-lt"/>
              </a:rPr>
              <a:t>update back-end environments.</a:t>
            </a:r>
            <a:br>
              <a:rPr lang="en-CA" sz="1800" b="0" i="0" u="none" strike="noStrike" baseline="0" dirty="0">
                <a:solidFill>
                  <a:srgbClr val="000000"/>
                </a:solidFill>
                <a:latin typeface="+mj-lt"/>
              </a:rPr>
            </a:br>
            <a:br>
              <a:rPr lang="en-CA" sz="1800" b="0" i="0" u="none" strike="noStrike" baseline="0" dirty="0">
                <a:solidFill>
                  <a:srgbClr val="000000"/>
                </a:solidFill>
                <a:latin typeface="+mj-lt"/>
              </a:rPr>
            </a:br>
            <a:r>
              <a:rPr lang="en-US" sz="1800" b="0" i="0" u="none" strike="noStrike" baseline="0" dirty="0">
                <a:latin typeface="+mj-lt"/>
              </a:rPr>
              <a:t>The term serverless is a bit of misnomer in that servers certainly are being used; it is serverless in that you or your team no longer worry.</a:t>
            </a:r>
          </a:p>
          <a:p>
            <a:pPr marL="114300" indent="0" algn="l">
              <a:buNone/>
            </a:pPr>
            <a:r>
              <a:rPr lang="en-US" sz="1800" dirty="0">
                <a:latin typeface="+mj-lt"/>
              </a:rPr>
              <a:t>T</a:t>
            </a:r>
            <a:r>
              <a:rPr lang="en-US" sz="1800" b="0" i="0" u="none" strike="noStrike" baseline="0" dirty="0">
                <a:latin typeface="+mj-lt"/>
              </a:rPr>
              <a:t>he serverless approach “is not eliminating complexity, it’s making that complexity someone else’s responsibility.”</a:t>
            </a:r>
            <a:endParaRPr lang="en-CA" dirty="0">
              <a:latin typeface="+mj-lt"/>
            </a:endParaRPr>
          </a:p>
        </p:txBody>
      </p:sp>
    </p:spTree>
    <p:extLst>
      <p:ext uri="{BB962C8B-B14F-4D97-AF65-F5344CB8AC3E}">
        <p14:creationId xmlns:p14="http://schemas.microsoft.com/office/powerpoint/2010/main" val="9767825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AC18E-A45F-418F-AC82-3391498E6EDF}"/>
              </a:ext>
            </a:extLst>
          </p:cNvPr>
          <p:cNvSpPr>
            <a:spLocks noGrp="1"/>
          </p:cNvSpPr>
          <p:nvPr>
            <p:ph type="title"/>
          </p:nvPr>
        </p:nvSpPr>
        <p:spPr/>
        <p:txBody>
          <a:bodyPr/>
          <a:lstStyle/>
          <a:p>
            <a:r>
              <a:rPr lang="en-CA" dirty="0"/>
              <a:t>Benefits of Serverless Computing</a:t>
            </a:r>
          </a:p>
        </p:txBody>
      </p:sp>
      <p:sp>
        <p:nvSpPr>
          <p:cNvPr id="3" name="Text Placeholder 2">
            <a:extLst>
              <a:ext uri="{FF2B5EF4-FFF2-40B4-BE49-F238E27FC236}">
                <a16:creationId xmlns:a16="http://schemas.microsoft.com/office/drawing/2014/main" id="{6075FA7E-5729-4E34-A4D5-E447874B735B}"/>
              </a:ext>
            </a:extLst>
          </p:cNvPr>
          <p:cNvSpPr>
            <a:spLocks noGrp="1"/>
          </p:cNvSpPr>
          <p:nvPr>
            <p:ph type="body" idx="1"/>
          </p:nvPr>
        </p:nvSpPr>
        <p:spPr/>
        <p:txBody>
          <a:bodyPr/>
          <a:lstStyle/>
          <a:p>
            <a:pPr marL="114300" indent="0">
              <a:buNone/>
            </a:pPr>
            <a:r>
              <a:rPr lang="en-US" dirty="0"/>
              <a:t>As indicated in the introduction, the main benefit of serverless is that it reduces complexity. There is no need to configure and support server software on your own.</a:t>
            </a:r>
          </a:p>
          <a:p>
            <a:pPr marL="114300" indent="0">
              <a:buNone/>
            </a:pPr>
            <a:r>
              <a:rPr lang="en-US" dirty="0"/>
              <a:t>By eliminating the need to provision servers, the serverless approach often results in lower costs.</a:t>
            </a:r>
          </a:p>
          <a:p>
            <a:pPr marL="114300" indent="0">
              <a:buNone/>
            </a:pPr>
            <a:r>
              <a:rPr lang="en-US" dirty="0"/>
              <a:t>Serverless doesn’t eliminate servers: it just outsources them to services that can specialize in their support. As such, it generally provides better reliability, scalability, and security.</a:t>
            </a:r>
            <a:endParaRPr lang="en-CA" dirty="0"/>
          </a:p>
        </p:txBody>
      </p:sp>
    </p:spTree>
    <p:extLst>
      <p:ext uri="{BB962C8B-B14F-4D97-AF65-F5344CB8AC3E}">
        <p14:creationId xmlns:p14="http://schemas.microsoft.com/office/powerpoint/2010/main" val="34203944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16DEF-EB68-4ECD-BAB4-0F697E34A5C7}"/>
              </a:ext>
            </a:extLst>
          </p:cNvPr>
          <p:cNvSpPr>
            <a:spLocks noGrp="1"/>
          </p:cNvSpPr>
          <p:nvPr>
            <p:ph type="title"/>
          </p:nvPr>
        </p:nvSpPr>
        <p:spPr/>
        <p:txBody>
          <a:bodyPr/>
          <a:lstStyle/>
          <a:p>
            <a:r>
              <a:rPr lang="en-CA" dirty="0"/>
              <a:t>Serverless Technologies</a:t>
            </a:r>
          </a:p>
        </p:txBody>
      </p:sp>
      <p:sp>
        <p:nvSpPr>
          <p:cNvPr id="3" name="Text Placeholder 2">
            <a:extLst>
              <a:ext uri="{FF2B5EF4-FFF2-40B4-BE49-F238E27FC236}">
                <a16:creationId xmlns:a16="http://schemas.microsoft.com/office/drawing/2014/main" id="{01A82CE2-6794-4905-8E10-386DD81F20A4}"/>
              </a:ext>
            </a:extLst>
          </p:cNvPr>
          <p:cNvSpPr>
            <a:spLocks noGrp="1"/>
          </p:cNvSpPr>
          <p:nvPr>
            <p:ph type="body" idx="1"/>
          </p:nvPr>
        </p:nvSpPr>
        <p:spPr>
          <a:xfrm>
            <a:off x="457201" y="1081088"/>
            <a:ext cx="4114800" cy="3532476"/>
          </a:xfrm>
        </p:spPr>
        <p:txBody>
          <a:bodyPr/>
          <a:lstStyle/>
          <a:p>
            <a:r>
              <a:rPr lang="en-CA" sz="1800" i="0" u="none" strike="noStrike" baseline="0" dirty="0">
                <a:solidFill>
                  <a:schemeClr val="tx1"/>
                </a:solidFill>
                <a:latin typeface="+mj-lt"/>
              </a:rPr>
              <a:t>Databases-as-a-Service</a:t>
            </a:r>
          </a:p>
          <a:p>
            <a:pPr algn="l"/>
            <a:r>
              <a:rPr lang="en-CA" sz="1800" i="0" u="none" strike="noStrike" baseline="0" dirty="0">
                <a:solidFill>
                  <a:schemeClr val="tx1"/>
                </a:solidFill>
                <a:latin typeface="+mj-lt"/>
              </a:rPr>
              <a:t>Platform-as-a-Service (PaaS)</a:t>
            </a:r>
          </a:p>
          <a:p>
            <a:pPr algn="l"/>
            <a:r>
              <a:rPr lang="en-CA" sz="1800" i="0" u="none" strike="noStrike" baseline="0" dirty="0">
                <a:solidFill>
                  <a:schemeClr val="tx1"/>
                </a:solidFill>
                <a:latin typeface="+mj-lt"/>
              </a:rPr>
              <a:t>Functions-as-a-Service (</a:t>
            </a:r>
            <a:r>
              <a:rPr lang="en-CA" sz="1800" i="0" u="none" strike="noStrike" baseline="0" dirty="0" err="1">
                <a:solidFill>
                  <a:schemeClr val="tx1"/>
                </a:solidFill>
                <a:latin typeface="+mj-lt"/>
              </a:rPr>
              <a:t>FaaS</a:t>
            </a:r>
            <a:r>
              <a:rPr lang="en-CA" sz="1800" i="0" u="none" strike="noStrike" baseline="0" dirty="0">
                <a:solidFill>
                  <a:schemeClr val="tx1"/>
                </a:solidFill>
                <a:latin typeface="+mj-lt"/>
              </a:rPr>
              <a:t>)</a:t>
            </a:r>
            <a:endParaRPr lang="en-CA" dirty="0">
              <a:solidFill>
                <a:schemeClr val="tx1"/>
              </a:solidFill>
              <a:latin typeface="+mj-lt"/>
            </a:endParaRPr>
          </a:p>
        </p:txBody>
      </p:sp>
      <p:pic>
        <p:nvPicPr>
          <p:cNvPr id="5" name="Picture 4" descr="FIGURE 13.14 Functions-as-a-Service">
            <a:extLst>
              <a:ext uri="{FF2B5EF4-FFF2-40B4-BE49-F238E27FC236}">
                <a16:creationId xmlns:a16="http://schemas.microsoft.com/office/drawing/2014/main" id="{1FB067E6-6B7C-44FE-B082-0A23A40539F7}"/>
              </a:ext>
            </a:extLst>
          </p:cNvPr>
          <p:cNvPicPr>
            <a:picLocks noChangeAspect="1"/>
          </p:cNvPicPr>
          <p:nvPr/>
        </p:nvPicPr>
        <p:blipFill>
          <a:blip r:embed="rId2"/>
          <a:stretch>
            <a:fillRect/>
          </a:stretch>
        </p:blipFill>
        <p:spPr>
          <a:xfrm>
            <a:off x="4572000" y="1464247"/>
            <a:ext cx="4029224" cy="2215005"/>
          </a:xfrm>
          <a:prstGeom prst="rect">
            <a:avLst/>
          </a:prstGeom>
        </p:spPr>
      </p:pic>
    </p:spTree>
    <p:extLst>
      <p:ext uri="{BB962C8B-B14F-4D97-AF65-F5344CB8AC3E}">
        <p14:creationId xmlns:p14="http://schemas.microsoft.com/office/powerpoint/2010/main" val="773776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1FA44-EF27-4CF2-9CF6-599E16345D69}"/>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313EFE6B-2471-41B7-A8C3-7668B0F69E44}"/>
              </a:ext>
            </a:extLst>
          </p:cNvPr>
          <p:cNvSpPr>
            <a:spLocks noGrp="1"/>
          </p:cNvSpPr>
          <p:nvPr>
            <p:ph type="body" idx="1"/>
          </p:nvPr>
        </p:nvSpPr>
        <p:spPr/>
        <p:txBody>
          <a:bodyPr numCol="3"/>
          <a:lstStyle/>
          <a:p>
            <a:r>
              <a:rPr lang="en-CA" dirty="0" err="1"/>
              <a:t>CommonJS</a:t>
            </a:r>
            <a:endParaRPr lang="en-CA" dirty="0"/>
          </a:p>
          <a:p>
            <a:r>
              <a:rPr lang="en-CA" dirty="0"/>
              <a:t>CRUD</a:t>
            </a:r>
          </a:p>
          <a:p>
            <a:r>
              <a:rPr lang="en-CA" dirty="0"/>
              <a:t>Database-as-a-Service</a:t>
            </a:r>
          </a:p>
          <a:p>
            <a:r>
              <a:rPr lang="en-CA" dirty="0"/>
              <a:t>Environment variables</a:t>
            </a:r>
          </a:p>
          <a:p>
            <a:r>
              <a:rPr lang="en-CA" dirty="0"/>
              <a:t>Express</a:t>
            </a:r>
          </a:p>
          <a:p>
            <a:r>
              <a:rPr lang="en-CA" dirty="0"/>
              <a:t>Functions-as-a-Service</a:t>
            </a:r>
          </a:p>
          <a:p>
            <a:r>
              <a:rPr lang="en-CA" dirty="0"/>
              <a:t>JAM Stack</a:t>
            </a:r>
          </a:p>
          <a:p>
            <a:r>
              <a:rPr lang="en-CA" dirty="0"/>
              <a:t>middleware</a:t>
            </a:r>
          </a:p>
          <a:p>
            <a:r>
              <a:rPr lang="en-CA" dirty="0"/>
              <a:t>module</a:t>
            </a:r>
          </a:p>
          <a:p>
            <a:r>
              <a:rPr lang="en-CA" dirty="0"/>
              <a:t>Node</a:t>
            </a:r>
          </a:p>
          <a:p>
            <a:r>
              <a:rPr lang="en-CA" dirty="0"/>
              <a:t>nonblocking</a:t>
            </a:r>
          </a:p>
          <a:p>
            <a:r>
              <a:rPr lang="en-CA" dirty="0" err="1"/>
              <a:t>npm</a:t>
            </a:r>
            <a:endParaRPr lang="en-CA" dirty="0"/>
          </a:p>
          <a:p>
            <a:r>
              <a:rPr lang="en-CA" dirty="0"/>
              <a:t>Platform-as-a-Service</a:t>
            </a:r>
          </a:p>
          <a:p>
            <a:r>
              <a:rPr lang="en-CA" dirty="0"/>
              <a:t>push-based</a:t>
            </a:r>
          </a:p>
          <a:p>
            <a:r>
              <a:rPr lang="en-CA" dirty="0"/>
              <a:t>route</a:t>
            </a:r>
          </a:p>
          <a:p>
            <a:r>
              <a:rPr lang="en-CA" dirty="0"/>
              <a:t>serverless computing</a:t>
            </a:r>
          </a:p>
          <a:p>
            <a:r>
              <a:rPr lang="en-CA" dirty="0"/>
              <a:t>templates</a:t>
            </a:r>
          </a:p>
          <a:p>
            <a:r>
              <a:rPr lang="en-CA" dirty="0"/>
              <a:t>V8</a:t>
            </a:r>
          </a:p>
          <a:p>
            <a:r>
              <a:rPr lang="en-CA" dirty="0"/>
              <a:t>views</a:t>
            </a:r>
          </a:p>
          <a:p>
            <a:r>
              <a:rPr lang="en-CA" dirty="0"/>
              <a:t>view engine</a:t>
            </a:r>
          </a:p>
          <a:p>
            <a:r>
              <a:rPr lang="en-CA" dirty="0" err="1"/>
              <a:t>WebSockets</a:t>
            </a:r>
            <a:endParaRPr lang="en-CA" dirty="0"/>
          </a:p>
        </p:txBody>
      </p:sp>
    </p:spTree>
    <p:extLst>
      <p:ext uri="{BB962C8B-B14F-4D97-AF65-F5344CB8AC3E}">
        <p14:creationId xmlns:p14="http://schemas.microsoft.com/office/powerpoint/2010/main" val="15400576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dirty="0">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8D280-0CDD-477F-8803-EB7D319EC91A}"/>
              </a:ext>
            </a:extLst>
          </p:cNvPr>
          <p:cNvSpPr>
            <a:spLocks noGrp="1"/>
          </p:cNvSpPr>
          <p:nvPr>
            <p:ph type="title"/>
          </p:nvPr>
        </p:nvSpPr>
        <p:spPr/>
        <p:txBody>
          <a:bodyPr/>
          <a:lstStyle/>
          <a:p>
            <a:r>
              <a:rPr lang="en-CA" dirty="0"/>
              <a:t>JavaScript Everywhere</a:t>
            </a:r>
          </a:p>
        </p:txBody>
      </p:sp>
      <p:sp>
        <p:nvSpPr>
          <p:cNvPr id="3" name="Text Placeholder 2">
            <a:extLst>
              <a:ext uri="{FF2B5EF4-FFF2-40B4-BE49-F238E27FC236}">
                <a16:creationId xmlns:a16="http://schemas.microsoft.com/office/drawing/2014/main" id="{C77A85C8-FE8C-4C40-86F6-E92056E18696}"/>
              </a:ext>
            </a:extLst>
          </p:cNvPr>
          <p:cNvSpPr>
            <a:spLocks noGrp="1"/>
          </p:cNvSpPr>
          <p:nvPr>
            <p:ph type="body" idx="1"/>
          </p:nvPr>
        </p:nvSpPr>
        <p:spPr/>
        <p:txBody>
          <a:bodyPr/>
          <a:lstStyle/>
          <a:p>
            <a:pPr marL="114300" indent="0" algn="l">
              <a:buNone/>
            </a:pPr>
            <a:r>
              <a:rPr lang="en-US" sz="1800" b="0" i="0" u="none" strike="noStrike" baseline="0" dirty="0">
                <a:latin typeface="SabonLTPro-Roman"/>
              </a:rPr>
              <a:t>Using the same language on both the client and the server has multiple benefits.</a:t>
            </a:r>
          </a:p>
          <a:p>
            <a:pPr marL="114300" indent="0" algn="l">
              <a:buNone/>
            </a:pPr>
            <a:r>
              <a:rPr lang="en-US" sz="1800" b="0" i="0" u="none" strike="noStrike" baseline="0" dirty="0">
                <a:latin typeface="SabonLTPro-Roman"/>
              </a:rPr>
              <a:t>Developer productivity is likely to be higher when there is only a single language to use for the entirety of a project. </a:t>
            </a:r>
          </a:p>
          <a:p>
            <a:pPr marL="114300" indent="0" algn="l">
              <a:buNone/>
            </a:pPr>
            <a:r>
              <a:rPr lang="en-US" sz="1800" b="0" i="0" u="none" strike="noStrike" baseline="0" dirty="0">
                <a:latin typeface="SabonLTPro-Roman"/>
              </a:rPr>
              <a:t>With a single language, there are also more opportunities for code sharing and reuse when only a single language is being used. </a:t>
            </a:r>
          </a:p>
          <a:p>
            <a:pPr marL="114300" indent="0" algn="l">
              <a:buNone/>
            </a:pPr>
            <a:r>
              <a:rPr lang="en-US" sz="1800" b="0" i="0" u="none" strike="noStrike" baseline="0" dirty="0">
                <a:latin typeface="SabonLTPro-Roman"/>
              </a:rPr>
              <a:t>Finally, JavaScript has arguably become the most popular and widely used programming language in the world; this means hiring knowledgeable developers is likely to be easier and that the hiring team only needs to test its potential applicants for knowledge with a single language.</a:t>
            </a:r>
            <a:endParaRPr lang="en-CA" dirty="0"/>
          </a:p>
        </p:txBody>
      </p:sp>
    </p:spTree>
    <p:extLst>
      <p:ext uri="{BB962C8B-B14F-4D97-AF65-F5344CB8AC3E}">
        <p14:creationId xmlns:p14="http://schemas.microsoft.com/office/powerpoint/2010/main" val="3919147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D35C-7187-468E-A47D-2343D2020CA7}"/>
              </a:ext>
            </a:extLst>
          </p:cNvPr>
          <p:cNvSpPr>
            <a:spLocks noGrp="1"/>
          </p:cNvSpPr>
          <p:nvPr>
            <p:ph type="title"/>
          </p:nvPr>
        </p:nvSpPr>
        <p:spPr>
          <a:xfrm>
            <a:off x="457200" y="161528"/>
            <a:ext cx="8229600" cy="822959"/>
          </a:xfrm>
        </p:spPr>
        <p:txBody>
          <a:bodyPr/>
          <a:lstStyle/>
          <a:p>
            <a:r>
              <a:rPr lang="en-CA" dirty="0"/>
              <a:t>Push Architectures</a:t>
            </a:r>
          </a:p>
        </p:txBody>
      </p:sp>
      <p:sp>
        <p:nvSpPr>
          <p:cNvPr id="10" name="Text Placeholder 2">
            <a:extLst>
              <a:ext uri="{FF2B5EF4-FFF2-40B4-BE49-F238E27FC236}">
                <a16:creationId xmlns:a16="http://schemas.microsoft.com/office/drawing/2014/main" id="{8A963C49-C3FD-4D83-9F12-235CB3644061}"/>
              </a:ext>
            </a:extLst>
          </p:cNvPr>
          <p:cNvSpPr>
            <a:spLocks noGrp="1"/>
          </p:cNvSpPr>
          <p:nvPr>
            <p:ph type="body" idx="1"/>
          </p:nvPr>
        </p:nvSpPr>
        <p:spPr>
          <a:xfrm>
            <a:off x="457201" y="1081088"/>
            <a:ext cx="3307064" cy="3532476"/>
          </a:xfrm>
        </p:spPr>
        <p:txBody>
          <a:bodyPr/>
          <a:lstStyle/>
          <a:p>
            <a:pPr marL="114300" indent="0" algn="l">
              <a:buNone/>
            </a:pPr>
            <a:r>
              <a:rPr lang="en-CA" b="1" i="0" u="none" strike="noStrike" baseline="0" dirty="0">
                <a:solidFill>
                  <a:srgbClr val="009A9A"/>
                </a:solidFill>
                <a:latin typeface="+mj-lt"/>
              </a:rPr>
              <a:t>push-based </a:t>
            </a:r>
            <a:r>
              <a:rPr lang="en-CA" b="0" i="0" u="none" strike="noStrike" baseline="0" dirty="0">
                <a:solidFill>
                  <a:srgbClr val="000000"/>
                </a:solidFill>
                <a:latin typeface="+mj-lt"/>
              </a:rPr>
              <a:t>web applications </a:t>
            </a:r>
            <a:r>
              <a:rPr lang="en-US" b="0" i="0" u="none" strike="noStrike" baseline="0" dirty="0">
                <a:latin typeface="+mj-lt"/>
              </a:rPr>
              <a:t>push information from the server to the client.</a:t>
            </a:r>
          </a:p>
          <a:p>
            <a:pPr marL="114300" indent="0" algn="l">
              <a:buNone/>
            </a:pPr>
            <a:r>
              <a:rPr lang="en-US" b="0" i="0" u="none" strike="noStrike" baseline="0" dirty="0">
                <a:latin typeface="+mj-lt"/>
              </a:rPr>
              <a:t>Phone calls are push-based: the master phone system pushes out a message (incoming call) to the phone and it </a:t>
            </a:r>
            <a:r>
              <a:rPr lang="en-CA" b="0" i="0" u="none" strike="noStrike" baseline="0" dirty="0">
                <a:latin typeface="+mj-lt"/>
              </a:rPr>
              <a:t>responds (by ringing).</a:t>
            </a:r>
            <a:r>
              <a:rPr lang="en-CA" b="0" i="0" u="none" strike="noStrike" baseline="0" dirty="0">
                <a:solidFill>
                  <a:srgbClr val="000000"/>
                </a:solidFill>
                <a:latin typeface="+mj-lt"/>
              </a:rPr>
              <a:t> </a:t>
            </a:r>
          </a:p>
          <a:p>
            <a:pPr marL="114300" indent="0" algn="l">
              <a:buNone/>
            </a:pPr>
            <a:r>
              <a:rPr lang="en-US" b="0" i="0" u="none" strike="noStrike" baseline="0" dirty="0">
                <a:latin typeface="+mj-lt"/>
              </a:rPr>
              <a:t>The classic example of a push web application is a chat facility housed within </a:t>
            </a:r>
            <a:r>
              <a:rPr lang="en-CA" b="0" i="0" u="none" strike="noStrike" baseline="0" dirty="0">
                <a:latin typeface="+mj-lt"/>
              </a:rPr>
              <a:t>a web page.</a:t>
            </a:r>
            <a:endParaRPr lang="en-CA" sz="1200" dirty="0">
              <a:solidFill>
                <a:schemeClr val="tx1"/>
              </a:solidFill>
              <a:latin typeface="+mj-lt"/>
            </a:endParaRPr>
          </a:p>
        </p:txBody>
      </p:sp>
      <p:pic>
        <p:nvPicPr>
          <p:cNvPr id="7" name="Picture 6" descr="FIGURE 13.1 Example of a push web application&#10;">
            <a:extLst>
              <a:ext uri="{FF2B5EF4-FFF2-40B4-BE49-F238E27FC236}">
                <a16:creationId xmlns:a16="http://schemas.microsoft.com/office/drawing/2014/main" id="{95A61437-6F33-4E78-A283-2232F7C1BC18}"/>
              </a:ext>
            </a:extLst>
          </p:cNvPr>
          <p:cNvPicPr>
            <a:picLocks noChangeAspect="1"/>
          </p:cNvPicPr>
          <p:nvPr/>
        </p:nvPicPr>
        <p:blipFill>
          <a:blip r:embed="rId2"/>
          <a:stretch>
            <a:fillRect/>
          </a:stretch>
        </p:blipFill>
        <p:spPr>
          <a:xfrm>
            <a:off x="3764264" y="984250"/>
            <a:ext cx="4922536" cy="3644309"/>
          </a:xfrm>
          <a:prstGeom prst="rect">
            <a:avLst/>
          </a:prstGeom>
        </p:spPr>
      </p:pic>
    </p:spTree>
    <p:extLst>
      <p:ext uri="{BB962C8B-B14F-4D97-AF65-F5344CB8AC3E}">
        <p14:creationId xmlns:p14="http://schemas.microsoft.com/office/powerpoint/2010/main" val="387378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44C56-A3FA-4FDD-A2EB-14F8D6281283}"/>
              </a:ext>
            </a:extLst>
          </p:cNvPr>
          <p:cNvSpPr>
            <a:spLocks noGrp="1"/>
          </p:cNvSpPr>
          <p:nvPr>
            <p:ph type="title"/>
          </p:nvPr>
        </p:nvSpPr>
        <p:spPr/>
        <p:txBody>
          <a:bodyPr/>
          <a:lstStyle/>
          <a:p>
            <a:r>
              <a:rPr lang="en-CA" dirty="0"/>
              <a:t>Blocking Architectures</a:t>
            </a:r>
          </a:p>
        </p:txBody>
      </p:sp>
      <p:sp>
        <p:nvSpPr>
          <p:cNvPr id="3" name="Text Placeholder 2">
            <a:extLst>
              <a:ext uri="{FF2B5EF4-FFF2-40B4-BE49-F238E27FC236}">
                <a16:creationId xmlns:a16="http://schemas.microsoft.com/office/drawing/2014/main" id="{53FC4396-5BBA-4D29-BCCE-18D471EBFF86}"/>
              </a:ext>
            </a:extLst>
          </p:cNvPr>
          <p:cNvSpPr>
            <a:spLocks noGrp="1"/>
          </p:cNvSpPr>
          <p:nvPr>
            <p:ph type="body" idx="1"/>
          </p:nvPr>
        </p:nvSpPr>
        <p:spPr>
          <a:xfrm>
            <a:off x="457201" y="1081088"/>
            <a:ext cx="3030278" cy="3532476"/>
          </a:xfrm>
        </p:spPr>
        <p:txBody>
          <a:bodyPr/>
          <a:lstStyle/>
          <a:p>
            <a:pPr marL="114300" indent="0">
              <a:buNone/>
            </a:pPr>
            <a:r>
              <a:rPr lang="en-CA" sz="1800" b="0" i="0" u="none" strike="noStrike" baseline="0" dirty="0">
                <a:latin typeface="+mj-lt"/>
              </a:rPr>
              <a:t>Apache runs applications like PHP</a:t>
            </a:r>
            <a:r>
              <a:rPr lang="en-US" sz="1800" dirty="0">
                <a:solidFill>
                  <a:srgbClr val="000000"/>
                </a:solidFill>
                <a:latin typeface="+mj-lt"/>
              </a:rPr>
              <a:t> using </a:t>
            </a:r>
            <a:r>
              <a:rPr lang="en-US" sz="1800" b="0" i="0" u="none" strike="noStrike" baseline="0" dirty="0">
                <a:latin typeface="+mj-lt"/>
              </a:rPr>
              <a:t>either a blocking multiprocessing or multithreaded model.</a:t>
            </a:r>
          </a:p>
          <a:p>
            <a:pPr marL="114300" indent="0" algn="l">
              <a:buNone/>
            </a:pPr>
            <a:r>
              <a:rPr lang="en-CA" sz="1800" b="0" i="0" u="none" strike="noStrike" baseline="0" dirty="0">
                <a:latin typeface="+mj-lt"/>
              </a:rPr>
              <a:t>Using a restaurant analogy, it would be as though </a:t>
            </a:r>
            <a:r>
              <a:rPr lang="en-US" sz="1800" b="0" i="0" u="none" strike="noStrike" baseline="0" dirty="0">
                <a:latin typeface="+mj-lt"/>
              </a:rPr>
              <a:t>a single person had to handle all the tasks </a:t>
            </a:r>
            <a:r>
              <a:rPr lang="en-CA" sz="1800" b="0" i="0" u="none" strike="noStrike" baseline="0" dirty="0">
                <a:latin typeface="+mj-lt"/>
              </a:rPr>
              <a:t>required for each table.</a:t>
            </a:r>
            <a:endParaRPr lang="en-CA" dirty="0">
              <a:latin typeface="+mj-lt"/>
            </a:endParaRPr>
          </a:p>
        </p:txBody>
      </p:sp>
      <p:pic>
        <p:nvPicPr>
          <p:cNvPr id="5" name="Picture 4" descr="FIGURE 13.2 Blocking thread-based architecture">
            <a:extLst>
              <a:ext uri="{FF2B5EF4-FFF2-40B4-BE49-F238E27FC236}">
                <a16:creationId xmlns:a16="http://schemas.microsoft.com/office/drawing/2014/main" id="{C69E7D0B-0879-47CB-B742-3659C1FD6453}"/>
              </a:ext>
            </a:extLst>
          </p:cNvPr>
          <p:cNvPicPr>
            <a:picLocks noChangeAspect="1"/>
          </p:cNvPicPr>
          <p:nvPr/>
        </p:nvPicPr>
        <p:blipFill>
          <a:blip r:embed="rId2"/>
          <a:stretch>
            <a:fillRect/>
          </a:stretch>
        </p:blipFill>
        <p:spPr>
          <a:xfrm>
            <a:off x="4093535" y="1081088"/>
            <a:ext cx="4593264" cy="3674080"/>
          </a:xfrm>
          <a:prstGeom prst="rect">
            <a:avLst/>
          </a:prstGeom>
        </p:spPr>
      </p:pic>
    </p:spTree>
    <p:extLst>
      <p:ext uri="{BB962C8B-B14F-4D97-AF65-F5344CB8AC3E}">
        <p14:creationId xmlns:p14="http://schemas.microsoft.com/office/powerpoint/2010/main" val="2047014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44C56-A3FA-4FDD-A2EB-14F8D6281283}"/>
              </a:ext>
            </a:extLst>
          </p:cNvPr>
          <p:cNvSpPr>
            <a:spLocks noGrp="1"/>
          </p:cNvSpPr>
          <p:nvPr>
            <p:ph type="title"/>
          </p:nvPr>
        </p:nvSpPr>
        <p:spPr/>
        <p:txBody>
          <a:bodyPr/>
          <a:lstStyle/>
          <a:p>
            <a:r>
              <a:rPr lang="en-CA" dirty="0"/>
              <a:t>Nonblocking Architectures</a:t>
            </a:r>
          </a:p>
        </p:txBody>
      </p:sp>
      <p:sp>
        <p:nvSpPr>
          <p:cNvPr id="3" name="Text Placeholder 2">
            <a:extLst>
              <a:ext uri="{FF2B5EF4-FFF2-40B4-BE49-F238E27FC236}">
                <a16:creationId xmlns:a16="http://schemas.microsoft.com/office/drawing/2014/main" id="{53FC4396-5BBA-4D29-BCCE-18D471EBFF86}"/>
              </a:ext>
            </a:extLst>
          </p:cNvPr>
          <p:cNvSpPr>
            <a:spLocks noGrp="1"/>
          </p:cNvSpPr>
          <p:nvPr>
            <p:ph type="body" idx="1"/>
          </p:nvPr>
        </p:nvSpPr>
        <p:spPr>
          <a:xfrm>
            <a:off x="457200" y="1081088"/>
            <a:ext cx="3306725" cy="3532476"/>
          </a:xfrm>
        </p:spPr>
        <p:txBody>
          <a:bodyPr/>
          <a:lstStyle/>
          <a:p>
            <a:pPr marL="114300" indent="0" algn="l">
              <a:buNone/>
            </a:pPr>
            <a:r>
              <a:rPr lang="en-CA" b="0" i="0" u="none" strike="noStrike" baseline="0" dirty="0">
                <a:latin typeface="+mj-lt"/>
              </a:rPr>
              <a:t>Here </a:t>
            </a:r>
            <a:r>
              <a:rPr lang="en-US" b="0" i="0" u="none" strike="noStrike" baseline="0" dirty="0">
                <a:latin typeface="+mj-lt"/>
              </a:rPr>
              <a:t>a single worker is servicing all the requests in a single event loop thread. </a:t>
            </a:r>
          </a:p>
          <a:p>
            <a:pPr marL="114300" indent="0" algn="l">
              <a:buNone/>
            </a:pPr>
            <a:r>
              <a:rPr lang="en-US" b="0" i="0" u="none" strike="noStrike" baseline="0" dirty="0">
                <a:latin typeface="+mj-lt"/>
              </a:rPr>
              <a:t>This worker can only be doing a single thing a time. But other tasks are delegated to other agents.</a:t>
            </a:r>
          </a:p>
          <a:p>
            <a:pPr marL="114300" indent="0">
              <a:buNone/>
            </a:pPr>
            <a:r>
              <a:rPr lang="en-US" b="0" i="0" u="none" strike="noStrike" baseline="0" dirty="0">
                <a:solidFill>
                  <a:srgbClr val="000000"/>
                </a:solidFill>
                <a:latin typeface="+mj-lt"/>
              </a:rPr>
              <a:t>Node uses a </a:t>
            </a:r>
            <a:r>
              <a:rPr lang="en-US" b="1" i="0" u="none" strike="noStrike" baseline="0" dirty="0">
                <a:solidFill>
                  <a:srgbClr val="009A9A"/>
                </a:solidFill>
                <a:latin typeface="+mj-lt"/>
              </a:rPr>
              <a:t>nonblocking</a:t>
            </a:r>
            <a:r>
              <a:rPr lang="en-US" b="0" i="0" u="none" strike="noStrike" baseline="0" dirty="0">
                <a:solidFill>
                  <a:srgbClr val="000000"/>
                </a:solidFill>
                <a:latin typeface="+mj-lt"/>
              </a:rPr>
              <a:t>, asynchronous, single-threaded architecture.</a:t>
            </a:r>
          </a:p>
          <a:p>
            <a:pPr marL="114300" indent="0" algn="l">
              <a:buNone/>
            </a:pPr>
            <a:endParaRPr lang="en-CA" dirty="0">
              <a:latin typeface="+mj-lt"/>
            </a:endParaRPr>
          </a:p>
        </p:txBody>
      </p:sp>
      <p:pic>
        <p:nvPicPr>
          <p:cNvPr id="6" name="Picture 5" descr="FIGURE 13.3 Nonblocking thread-based architecture">
            <a:extLst>
              <a:ext uri="{FF2B5EF4-FFF2-40B4-BE49-F238E27FC236}">
                <a16:creationId xmlns:a16="http://schemas.microsoft.com/office/drawing/2014/main" id="{D3661A26-967F-4CF9-A891-F20C1371622E}"/>
              </a:ext>
            </a:extLst>
          </p:cNvPr>
          <p:cNvPicPr>
            <a:picLocks noChangeAspect="1"/>
          </p:cNvPicPr>
          <p:nvPr/>
        </p:nvPicPr>
        <p:blipFill>
          <a:blip r:embed="rId2"/>
          <a:stretch>
            <a:fillRect/>
          </a:stretch>
        </p:blipFill>
        <p:spPr>
          <a:xfrm>
            <a:off x="4146698" y="984487"/>
            <a:ext cx="4540102" cy="3807489"/>
          </a:xfrm>
          <a:prstGeom prst="rect">
            <a:avLst/>
          </a:prstGeom>
        </p:spPr>
      </p:pic>
    </p:spTree>
    <p:extLst>
      <p:ext uri="{BB962C8B-B14F-4D97-AF65-F5344CB8AC3E}">
        <p14:creationId xmlns:p14="http://schemas.microsoft.com/office/powerpoint/2010/main" val="1715495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743CE-FC91-4E6E-AB32-DF60BB60ED36}"/>
              </a:ext>
            </a:extLst>
          </p:cNvPr>
          <p:cNvSpPr>
            <a:spLocks noGrp="1"/>
          </p:cNvSpPr>
          <p:nvPr>
            <p:ph type="title"/>
          </p:nvPr>
        </p:nvSpPr>
        <p:spPr/>
        <p:txBody>
          <a:bodyPr/>
          <a:lstStyle/>
          <a:p>
            <a:r>
              <a:rPr lang="en-US" sz="3200" dirty="0"/>
              <a:t>Rich Ecosystem and Broad Adoption</a:t>
            </a:r>
            <a:endParaRPr lang="en-CA" sz="3200" dirty="0"/>
          </a:p>
        </p:txBody>
      </p:sp>
      <p:sp>
        <p:nvSpPr>
          <p:cNvPr id="3" name="Text Placeholder 2">
            <a:extLst>
              <a:ext uri="{FF2B5EF4-FFF2-40B4-BE49-F238E27FC236}">
                <a16:creationId xmlns:a16="http://schemas.microsoft.com/office/drawing/2014/main" id="{A64032B8-9A80-440B-B508-A9D520F6CEEA}"/>
              </a:ext>
            </a:extLst>
          </p:cNvPr>
          <p:cNvSpPr>
            <a:spLocks noGrp="1"/>
          </p:cNvSpPr>
          <p:nvPr>
            <p:ph type="body" idx="1"/>
          </p:nvPr>
        </p:nvSpPr>
        <p:spPr/>
        <p:txBody>
          <a:bodyPr/>
          <a:lstStyle/>
          <a:p>
            <a:pPr marL="114300" indent="0" algn="l">
              <a:buNone/>
            </a:pPr>
            <a:r>
              <a:rPr lang="en-US" sz="1800" b="0" i="0" u="none" strike="noStrike" baseline="0" dirty="0">
                <a:latin typeface="+mj-lt"/>
              </a:rPr>
              <a:t>Companies from startups to large companies such as eBay, Netflix, Mozilla, GoDaddy, Groupon, Yahoo, Uber, PayPal, and LinkedIn are using </a:t>
            </a:r>
          </a:p>
          <a:p>
            <a:pPr marL="114300" indent="0" algn="l">
              <a:buNone/>
            </a:pPr>
            <a:r>
              <a:rPr lang="en-US" sz="1800" b="0" i="0" u="none" strike="noStrike" baseline="0" dirty="0">
                <a:latin typeface="+mj-lt"/>
              </a:rPr>
              <a:t>After more than a decade, Node now has an amazingly rich ecosystem of both prebuilt code and tools that make use of Node. </a:t>
            </a:r>
          </a:p>
          <a:p>
            <a:pPr marL="114300" indent="0" algn="l">
              <a:buNone/>
            </a:pPr>
            <a:r>
              <a:rPr lang="en-US" sz="1800" dirty="0">
                <a:latin typeface="+mj-lt"/>
              </a:rPr>
              <a:t>M</a:t>
            </a:r>
            <a:r>
              <a:rPr lang="en-US" sz="1800" b="0" i="0" u="none" strike="noStrike" baseline="0" dirty="0">
                <a:latin typeface="+mj-lt"/>
              </a:rPr>
              <a:t>ost new server-based environments either depend on Node or provide Node bindings or APIs. This means that if you want to make use of emerging web development approaches—such as microservices, serverless computing, the Internet of Things, or cloud-service integration—you will find that Node is often a </a:t>
            </a:r>
            <a:r>
              <a:rPr lang="en-CA" sz="1800" b="0" i="0" u="none" strike="noStrike" baseline="0" dirty="0">
                <a:latin typeface="+mj-lt"/>
              </a:rPr>
              <a:t>necessity.</a:t>
            </a:r>
            <a:endParaRPr lang="en-CA" dirty="0">
              <a:latin typeface="+mj-lt"/>
            </a:endParaRPr>
          </a:p>
        </p:txBody>
      </p:sp>
    </p:spTree>
    <p:extLst>
      <p:ext uri="{BB962C8B-B14F-4D97-AF65-F5344CB8AC3E}">
        <p14:creationId xmlns:p14="http://schemas.microsoft.com/office/powerpoint/2010/main" val="666593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B0FA3-4ABB-42D5-AF3F-C1401C6AF08A}"/>
              </a:ext>
            </a:extLst>
          </p:cNvPr>
          <p:cNvSpPr>
            <a:spLocks noGrp="1"/>
          </p:cNvSpPr>
          <p:nvPr>
            <p:ph type="title"/>
          </p:nvPr>
        </p:nvSpPr>
        <p:spPr/>
        <p:txBody>
          <a:bodyPr/>
          <a:lstStyle/>
          <a:p>
            <a:r>
              <a:rPr lang="en-US" sz="2800" dirty="0"/>
              <a:t>Handling high volume data changes in Node</a:t>
            </a:r>
            <a:endParaRPr lang="en-CA" sz="2800" dirty="0"/>
          </a:p>
        </p:txBody>
      </p:sp>
      <p:sp>
        <p:nvSpPr>
          <p:cNvPr id="3" name="Text Placeholder 2">
            <a:extLst>
              <a:ext uri="{FF2B5EF4-FFF2-40B4-BE49-F238E27FC236}">
                <a16:creationId xmlns:a16="http://schemas.microsoft.com/office/drawing/2014/main" id="{43B4812D-13E7-428A-986F-29C5EB3286B5}"/>
              </a:ext>
            </a:extLst>
          </p:cNvPr>
          <p:cNvSpPr>
            <a:spLocks noGrp="1"/>
          </p:cNvSpPr>
          <p:nvPr>
            <p:ph type="body" idx="1"/>
          </p:nvPr>
        </p:nvSpPr>
        <p:spPr>
          <a:xfrm>
            <a:off x="457200" y="1081088"/>
            <a:ext cx="8229599" cy="3532476"/>
          </a:xfrm>
        </p:spPr>
        <p:txBody>
          <a:bodyPr/>
          <a:lstStyle/>
          <a:p>
            <a:pPr marL="114300" indent="0">
              <a:buNone/>
            </a:pPr>
            <a:r>
              <a:rPr lang="en-US" sz="1400" b="0" i="0" u="none" strike="noStrike" baseline="0" dirty="0">
                <a:latin typeface="+mj-lt"/>
              </a:rPr>
              <a:t>Node is well suited to developing data-intensive</a:t>
            </a:r>
            <a:r>
              <a:rPr lang="en-US" sz="1400" dirty="0">
                <a:latin typeface="+mj-lt"/>
              </a:rPr>
              <a:t> </a:t>
            </a:r>
            <a:r>
              <a:rPr lang="en-US" sz="1400" b="0" i="0" u="none" strike="noStrike" baseline="0" dirty="0">
                <a:latin typeface="+mj-lt"/>
              </a:rPr>
              <a:t>real-time applications that need to interact with distributed computers and whose data sources are </a:t>
            </a:r>
            <a:r>
              <a:rPr lang="en-US" sz="1400" b="0" i="0" u="none" strike="noStrike" baseline="0" dirty="0" err="1">
                <a:latin typeface="+mj-lt"/>
              </a:rPr>
              <a:t>noSQL</a:t>
            </a:r>
            <a:r>
              <a:rPr lang="en-US" sz="1400" b="0" i="0" u="none" strike="noStrike" baseline="0" dirty="0">
                <a:latin typeface="+mj-lt"/>
              </a:rPr>
              <a:t> databases.</a:t>
            </a:r>
          </a:p>
          <a:p>
            <a:pPr marL="114300" indent="0" algn="l">
              <a:buNone/>
            </a:pPr>
            <a:r>
              <a:rPr lang="en-US" sz="1400" b="0" i="0" u="none" strike="noStrike" baseline="0" dirty="0">
                <a:latin typeface="+mj-lt"/>
              </a:rPr>
              <a:t>Consider a simple Like button. It would need to handle a massive number of concurrent data writes. </a:t>
            </a:r>
          </a:p>
          <a:p>
            <a:pPr marL="114300" indent="0" algn="l">
              <a:buNone/>
            </a:pPr>
            <a:r>
              <a:rPr lang="en-US" sz="1400" b="0" i="0" u="none" strike="noStrike" baseline="0" dirty="0">
                <a:latin typeface="+mj-lt"/>
              </a:rPr>
              <a:t>A Node-based system could make use of a memory-based message queueing system that would keep a record of all data changes, and then those changes could eventually be persisted</a:t>
            </a:r>
            <a:endParaRPr lang="en-CA" sz="1200" dirty="0">
              <a:latin typeface="+mj-lt"/>
            </a:endParaRPr>
          </a:p>
        </p:txBody>
      </p:sp>
      <p:pic>
        <p:nvPicPr>
          <p:cNvPr id="5" name="Picture 4" descr="FIGURE 13.4 Handling high volume data changes in Node">
            <a:extLst>
              <a:ext uri="{FF2B5EF4-FFF2-40B4-BE49-F238E27FC236}">
                <a16:creationId xmlns:a16="http://schemas.microsoft.com/office/drawing/2014/main" id="{E472CCF7-F074-4AF2-97B6-4A9E9288CF85}"/>
              </a:ext>
            </a:extLst>
          </p:cNvPr>
          <p:cNvPicPr>
            <a:picLocks noChangeAspect="1"/>
          </p:cNvPicPr>
          <p:nvPr/>
        </p:nvPicPr>
        <p:blipFill>
          <a:blip r:embed="rId2"/>
          <a:stretch>
            <a:fillRect/>
          </a:stretch>
        </p:blipFill>
        <p:spPr>
          <a:xfrm>
            <a:off x="2517344" y="2904163"/>
            <a:ext cx="4109309" cy="1806002"/>
          </a:xfrm>
          <a:prstGeom prst="rect">
            <a:avLst/>
          </a:prstGeom>
        </p:spPr>
      </p:pic>
    </p:spTree>
    <p:extLst>
      <p:ext uri="{BB962C8B-B14F-4D97-AF65-F5344CB8AC3E}">
        <p14:creationId xmlns:p14="http://schemas.microsoft.com/office/powerpoint/2010/main" val="387509655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16556</TotalTime>
  <Words>3058</Words>
  <Application>Microsoft Office PowerPoint</Application>
  <PresentationFormat>On-screen Show (16:9)</PresentationFormat>
  <Paragraphs>279</Paragraphs>
  <Slides>34</Slides>
  <Notes>3</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34</vt:i4>
      </vt:variant>
    </vt:vector>
  </HeadingPairs>
  <TitlesOfParts>
    <vt:vector size="43" baseType="lpstr">
      <vt:lpstr>Arial</vt:lpstr>
      <vt:lpstr>Calibri</vt:lpstr>
      <vt:lpstr>Noto Sans Symbols</vt:lpstr>
      <vt:lpstr>SabonLTPro-Roman</vt:lpstr>
      <vt:lpstr>Times New Roman</vt:lpstr>
      <vt:lpstr>Verdana</vt:lpstr>
      <vt:lpstr>Simple Light</vt:lpstr>
      <vt:lpstr>USHE</vt:lpstr>
      <vt:lpstr>USHE_slide options</vt:lpstr>
      <vt:lpstr>Fundamentals of Web Development</vt:lpstr>
      <vt:lpstr>In this chapter you will learn . . .</vt:lpstr>
      <vt:lpstr>Introducing Node.js</vt:lpstr>
      <vt:lpstr>JavaScript Everywhere</vt:lpstr>
      <vt:lpstr>Push Architectures</vt:lpstr>
      <vt:lpstr>Blocking Architectures</vt:lpstr>
      <vt:lpstr>Nonblocking Architectures</vt:lpstr>
      <vt:lpstr>Rich Ecosystem and Broad Adoption</vt:lpstr>
      <vt:lpstr>Handling high volume data changes in Node</vt:lpstr>
      <vt:lpstr>Node Disadvantages</vt:lpstr>
      <vt:lpstr>Simple Node Application</vt:lpstr>
      <vt:lpstr>Running the Hello World example</vt:lpstr>
      <vt:lpstr>Static file server example </vt:lpstr>
      <vt:lpstr>Adding Express</vt:lpstr>
      <vt:lpstr>A middleware function</vt:lpstr>
      <vt:lpstr>Middleware functions in Express</vt:lpstr>
      <vt:lpstr>Environment Variables</vt:lpstr>
      <vt:lpstr>Creating an API in Node</vt:lpstr>
      <vt:lpstr>Simple API</vt:lpstr>
      <vt:lpstr>Adding Routes</vt:lpstr>
      <vt:lpstr>Separating Functionality into Modules</vt:lpstr>
      <vt:lpstr>Defining a module</vt:lpstr>
      <vt:lpstr>Creating a CRUD API</vt:lpstr>
      <vt:lpstr>Passing Data to an API</vt:lpstr>
      <vt:lpstr>API Testing Tools</vt:lpstr>
      <vt:lpstr>Working with Web Sockets</vt:lpstr>
      <vt:lpstr>Message flow using Socket.io</vt:lpstr>
      <vt:lpstr>View Engines</vt:lpstr>
      <vt:lpstr>Example EJS view</vt:lpstr>
      <vt:lpstr>Serverless Approaches</vt:lpstr>
      <vt:lpstr>Benefits of Serverless Computing</vt:lpstr>
      <vt:lpstr>Serverless Technologies</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1674</cp:revision>
  <dcterms:modified xsi:type="dcterms:W3CDTF">2021-05-03T16:26:48Z</dcterms:modified>
</cp:coreProperties>
</file>