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2" r:id="rId1"/>
    <p:sldMasterId id="2147483673" r:id="rId2"/>
    <p:sldMasterId id="2147483674" r:id="rId3"/>
  </p:sldMasterIdLst>
  <p:notesMasterIdLst>
    <p:notesMasterId r:id="rId71"/>
  </p:notesMasterIdLst>
  <p:handoutMasterIdLst>
    <p:handoutMasterId r:id="rId72"/>
  </p:handoutMasterIdLst>
  <p:sldIdLst>
    <p:sldId id="256" r:id="rId4"/>
    <p:sldId id="257" r:id="rId5"/>
    <p:sldId id="286" r:id="rId6"/>
    <p:sldId id="287" r:id="rId7"/>
    <p:sldId id="288" r:id="rId8"/>
    <p:sldId id="289" r:id="rId9"/>
    <p:sldId id="290" r:id="rId10"/>
    <p:sldId id="291" r:id="rId11"/>
    <p:sldId id="292" r:id="rId12"/>
    <p:sldId id="293" r:id="rId13"/>
    <p:sldId id="294" r:id="rId14"/>
    <p:sldId id="295" r:id="rId15"/>
    <p:sldId id="296" r:id="rId16"/>
    <p:sldId id="299" r:id="rId17"/>
    <p:sldId id="297" r:id="rId18"/>
    <p:sldId id="300" r:id="rId19"/>
    <p:sldId id="301" r:id="rId20"/>
    <p:sldId id="303" r:id="rId21"/>
    <p:sldId id="302" r:id="rId22"/>
    <p:sldId id="305" r:id="rId23"/>
    <p:sldId id="306" r:id="rId24"/>
    <p:sldId id="307" r:id="rId25"/>
    <p:sldId id="308" r:id="rId26"/>
    <p:sldId id="309" r:id="rId27"/>
    <p:sldId id="310" r:id="rId28"/>
    <p:sldId id="311" r:id="rId29"/>
    <p:sldId id="312" r:id="rId30"/>
    <p:sldId id="313" r:id="rId31"/>
    <p:sldId id="314" r:id="rId32"/>
    <p:sldId id="315" r:id="rId33"/>
    <p:sldId id="316" r:id="rId34"/>
    <p:sldId id="317" r:id="rId35"/>
    <p:sldId id="318" r:id="rId36"/>
    <p:sldId id="319" r:id="rId37"/>
    <p:sldId id="320" r:id="rId38"/>
    <p:sldId id="321" r:id="rId39"/>
    <p:sldId id="322" r:id="rId40"/>
    <p:sldId id="323" r:id="rId41"/>
    <p:sldId id="324" r:id="rId42"/>
    <p:sldId id="325" r:id="rId43"/>
    <p:sldId id="326" r:id="rId44"/>
    <p:sldId id="327" r:id="rId45"/>
    <p:sldId id="328" r:id="rId46"/>
    <p:sldId id="329" r:id="rId47"/>
    <p:sldId id="330" r:id="rId48"/>
    <p:sldId id="331" r:id="rId49"/>
    <p:sldId id="332" r:id="rId50"/>
    <p:sldId id="333" r:id="rId51"/>
    <p:sldId id="334" r:id="rId52"/>
    <p:sldId id="335" r:id="rId53"/>
    <p:sldId id="336" r:id="rId54"/>
    <p:sldId id="337" r:id="rId55"/>
    <p:sldId id="338" r:id="rId56"/>
    <p:sldId id="339" r:id="rId57"/>
    <p:sldId id="340" r:id="rId58"/>
    <p:sldId id="341" r:id="rId59"/>
    <p:sldId id="342" r:id="rId60"/>
    <p:sldId id="343" r:id="rId61"/>
    <p:sldId id="344" r:id="rId62"/>
    <p:sldId id="346" r:id="rId63"/>
    <p:sldId id="345" r:id="rId64"/>
    <p:sldId id="347" r:id="rId65"/>
    <p:sldId id="348" r:id="rId66"/>
    <p:sldId id="349" r:id="rId67"/>
    <p:sldId id="350" r:id="rId68"/>
    <p:sldId id="351" r:id="rId69"/>
    <p:sldId id="285" r:id="rId70"/>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E1D3"/>
    <a:srgbClr val="E6F0F5"/>
    <a:srgbClr val="7F6106"/>
    <a:srgbClr val="F3F2DF"/>
    <a:srgbClr val="985777"/>
    <a:srgbClr val="FEF4F8"/>
    <a:srgbClr val="E7E7FF"/>
    <a:srgbClr val="FBF0C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68" autoAdjust="0"/>
    <p:restoredTop sz="94249" autoAdjust="0"/>
  </p:normalViewPr>
  <p:slideViewPr>
    <p:cSldViewPr snapToGrid="0">
      <p:cViewPr>
        <p:scale>
          <a:sx n="87" d="100"/>
          <a:sy n="87" d="100"/>
        </p:scale>
        <p:origin x="180" y="126"/>
      </p:cViewPr>
      <p:guideLst>
        <p:guide orient="horz" pos="1620"/>
        <p:guide pos="2880"/>
      </p:guideLst>
    </p:cSldViewPr>
  </p:slideViewPr>
  <p:outlineViewPr>
    <p:cViewPr>
      <p:scale>
        <a:sx n="33" d="100"/>
        <a:sy n="33" d="100"/>
      </p:scale>
      <p:origin x="0" y="-6114"/>
    </p:cViewPr>
  </p:outlineViewPr>
  <p:notesTextViewPr>
    <p:cViewPr>
      <p:scale>
        <a:sx n="1" d="1"/>
        <a:sy n="1" d="1"/>
      </p:scale>
      <p:origin x="0" y="0"/>
    </p:cViewPr>
  </p:notesTextViewPr>
  <p:notesViewPr>
    <p:cSldViewPr snapToGrid="0" showGuides="1">
      <p:cViewPr varScale="1">
        <p:scale>
          <a:sx n="52" d="100"/>
          <a:sy n="52" d="100"/>
        </p:scale>
        <p:origin x="2394"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6" Type="http://schemas.openxmlformats.org/officeDocument/2006/relationships/tableStyles" Target="tableStyles.xml"/><Relationship Id="rId7" Type="http://schemas.openxmlformats.org/officeDocument/2006/relationships/slide" Target="slides/slide4.xml"/><Relationship Id="rId71"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slide" Target="slides/slide58.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handoutMaster" Target="handoutMasters/handoutMaster1.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001AF8-C985-4905-BFCE-F9372584726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a:extLst>
              <a:ext uri="{FF2B5EF4-FFF2-40B4-BE49-F238E27FC236}">
                <a16:creationId xmlns:a16="http://schemas.microsoft.com/office/drawing/2014/main" id="{090AB333-44B5-4C3C-8ACA-D628282F0B0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A87A73-31F0-48EC-A8E8-5D7B334567DC}" type="datetimeFigureOut">
              <a:rPr lang="en-CA" smtClean="0"/>
              <a:t>2021-04-26</a:t>
            </a:fld>
            <a:endParaRPr lang="en-CA"/>
          </a:p>
        </p:txBody>
      </p:sp>
      <p:sp>
        <p:nvSpPr>
          <p:cNvPr id="4" name="Footer Placeholder 3">
            <a:extLst>
              <a:ext uri="{FF2B5EF4-FFF2-40B4-BE49-F238E27FC236}">
                <a16:creationId xmlns:a16="http://schemas.microsoft.com/office/drawing/2014/main" id="{0A870138-B636-4D8D-8858-FC251EAC3F7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5" name="Slide Number Placeholder 4">
            <a:extLst>
              <a:ext uri="{FF2B5EF4-FFF2-40B4-BE49-F238E27FC236}">
                <a16:creationId xmlns:a16="http://schemas.microsoft.com/office/drawing/2014/main" id="{4A33AA1B-045C-4E3E-9F61-C52FE44C258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8A5B16B-00BA-4A97-B620-702CFA3172E0}" type="slidenum">
              <a:rPr lang="en-CA" smtClean="0"/>
              <a:t>‹#›</a:t>
            </a:fld>
            <a:endParaRPr lang="en-CA"/>
          </a:p>
        </p:txBody>
      </p:sp>
    </p:spTree>
    <p:extLst>
      <p:ext uri="{BB962C8B-B14F-4D97-AF65-F5344CB8AC3E}">
        <p14:creationId xmlns:p14="http://schemas.microsoft.com/office/powerpoint/2010/main" val="1164317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c9e4af8306_2_23:notes"/>
          <p:cNvSpPr txBox="1">
            <a:spLocks noGrp="1"/>
          </p:cNvSpPr>
          <p:nvPr>
            <p:ph type="body" idx="1"/>
          </p:nvPr>
        </p:nvSpPr>
        <p:spPr>
          <a:xfrm>
            <a:off x="685800" y="4343400"/>
            <a:ext cx="5486399"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5" name="Google Shape;165;gc9e4af8306_2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c9e4af8306_2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6" name="Google Shape;176;gc9e4af8306_2_124:notes"/>
          <p:cNvSpPr txBox="1">
            <a:spLocks noGrp="1"/>
          </p:cNvSpPr>
          <p:nvPr>
            <p:ph type="body" idx="1"/>
          </p:nvPr>
        </p:nvSpPr>
        <p:spPr>
          <a:xfrm>
            <a:off x="685800" y="4343400"/>
            <a:ext cx="5486399"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00"/>
              <a:buFont typeface="Arial"/>
              <a:buNone/>
            </a:pPr>
            <a:endParaRPr sz="1200" b="0" i="0" u="none" strike="noStrike" cap="none">
              <a:solidFill>
                <a:schemeClr val="dk1"/>
              </a:solidFill>
              <a:latin typeface="Arial"/>
              <a:ea typeface="Arial"/>
              <a:cs typeface="Arial"/>
              <a:sym typeface="Arial"/>
            </a:endParaRPr>
          </a:p>
        </p:txBody>
      </p:sp>
      <p:sp>
        <p:nvSpPr>
          <p:cNvPr id="177" name="Google Shape;177;gc9e4af8306_2_124:notes"/>
          <p:cNvSpPr txBox="1">
            <a:spLocks noGrp="1"/>
          </p:cNvSpPr>
          <p:nvPr>
            <p:ph type="sldNum" idx="12"/>
          </p:nvPr>
        </p:nvSpPr>
        <p:spPr>
          <a:xfrm>
            <a:off x="3884612" y="8685213"/>
            <a:ext cx="2971799"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Arial"/>
              <a:buNone/>
            </a:pPr>
            <a:fld id="{00000000-1234-1234-1234-123412341234}" type="slidenum">
              <a:rPr lang="en" sz="1200" b="0" i="0" u="none" strike="noStrike" cap="none">
                <a:solidFill>
                  <a:schemeClr val="dk1"/>
                </a:solidFill>
                <a:latin typeface="Arial"/>
                <a:ea typeface="Arial"/>
                <a:cs typeface="Arial"/>
                <a:sym typeface="Arial"/>
              </a:rPr>
              <a:t>2</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c9e4af8306_8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4" name="Google Shape;354;gc9e4af8306_8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Arial"/>
              <a:buNone/>
            </a:pPr>
            <a:endParaRPr/>
          </a:p>
        </p:txBody>
      </p:sp>
      <p:sp>
        <p:nvSpPr>
          <p:cNvPr id="355" name="Google Shape;355;gc9e4af8306_8_0:notes"/>
          <p:cNvSpPr txBox="1">
            <a:spLocks noGrp="1"/>
          </p:cNvSpPr>
          <p:nvPr>
            <p:ph type="sldNum" idx="12"/>
          </p:nvPr>
        </p:nvSpPr>
        <p:spPr>
          <a:xfrm>
            <a:off x="3884612" y="8685213"/>
            <a:ext cx="2971800" cy="457200"/>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Clr>
                <a:srgbClr val="000000"/>
              </a:buClr>
              <a:buSzPts val="350"/>
              <a:buFont typeface="Arial"/>
              <a:buNone/>
            </a:pPr>
            <a:fld id="{00000000-1234-1234-1234-123412341234}" type="slidenum">
              <a:rPr lang="en"/>
              <a:t>67</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sp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sp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sp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sp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add copyright">
  <p:cSld name="Title Slide-add copyright">
    <p:spTree>
      <p:nvGrpSpPr>
        <p:cNvPr id="1" name="Shape 55"/>
        <p:cNvGrpSpPr/>
        <p:nvPr/>
      </p:nvGrpSpPr>
      <p:grpSpPr>
        <a:xfrm>
          <a:off x="0" y="0"/>
          <a:ext cx="0" cy="0"/>
          <a:chOff x="0" y="0"/>
          <a:chExt cx="0" cy="0"/>
        </a:xfrm>
      </p:grpSpPr>
      <p:sp>
        <p:nvSpPr>
          <p:cNvPr id="56" name="Google Shape;56;p14"/>
          <p:cNvSpPr/>
          <p:nvPr/>
        </p:nvSpPr>
        <p:spPr>
          <a:xfrm>
            <a:off x="0" y="0"/>
            <a:ext cx="9144000" cy="2914650"/>
          </a:xfrm>
          <a:prstGeom prst="rect">
            <a:avLst/>
          </a:prstGeom>
          <a:solidFill>
            <a:srgbClr val="007FA3"/>
          </a:solidFill>
          <a:ln w="25400" cap="flat" cmpd="sng">
            <a:solidFill>
              <a:srgbClr val="007FA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57" name="Google Shape;57;p14"/>
          <p:cNvSpPr txBox="1">
            <a:spLocks noGrp="1"/>
          </p:cNvSpPr>
          <p:nvPr>
            <p:ph type="ctrTitle"/>
          </p:nvPr>
        </p:nvSpPr>
        <p:spPr>
          <a:xfrm>
            <a:off x="685800" y="571500"/>
            <a:ext cx="7772400" cy="2128838"/>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600"/>
              <a:buFont typeface="Times New Roman"/>
              <a:buNone/>
              <a:defRPr sz="3600" b="1" i="0" u="none" strike="noStrike" cap="none">
                <a:solidFill>
                  <a:schemeClr val="lt1"/>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58" name="Google Shape;58;p14"/>
          <p:cNvSpPr txBox="1">
            <a:spLocks noGrp="1"/>
          </p:cNvSpPr>
          <p:nvPr>
            <p:ph type="subTitle" idx="1"/>
          </p:nvPr>
        </p:nvSpPr>
        <p:spPr>
          <a:xfrm>
            <a:off x="674687" y="2971800"/>
            <a:ext cx="7794625" cy="1314450"/>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Clr>
                <a:srgbClr val="007FA3"/>
              </a:buClr>
              <a:buSzPts val="2400"/>
              <a:buFont typeface="Arial"/>
              <a:buNone/>
              <a:defRPr sz="2400" b="0" i="0" u="none" strike="noStrike" cap="none">
                <a:solidFill>
                  <a:schemeClr val="dk1"/>
                </a:solidFill>
                <a:latin typeface="Arial"/>
                <a:ea typeface="Arial"/>
                <a:cs typeface="Arial"/>
                <a:sym typeface="Arial"/>
              </a:defRPr>
            </a:lvl1pPr>
            <a:lvl2pPr marR="0" lvl="1" algn="ctr">
              <a:lnSpc>
                <a:spcPct val="100000"/>
              </a:lnSpc>
              <a:spcBef>
                <a:spcPts val="6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2pPr>
            <a:lvl3pPr marR="0" lvl="2" algn="ctr">
              <a:lnSpc>
                <a:spcPct val="100000"/>
              </a:lnSpc>
              <a:spcBef>
                <a:spcPts val="600"/>
              </a:spcBef>
              <a:spcAft>
                <a:spcPts val="0"/>
              </a:spcAft>
              <a:buClr>
                <a:srgbClr val="007FA3"/>
              </a:buClr>
              <a:buSzPts val="1600"/>
              <a:buFont typeface="Noto Sans Symbols"/>
              <a:buNone/>
              <a:defRPr sz="1600" b="0" i="0" u="none" strike="noStrike" cap="none">
                <a:solidFill>
                  <a:srgbClr val="888888"/>
                </a:solidFill>
                <a:latin typeface="Arial"/>
                <a:ea typeface="Arial"/>
                <a:cs typeface="Arial"/>
                <a:sym typeface="Arial"/>
              </a:defRPr>
            </a:lvl3pPr>
            <a:lvl4pPr marR="0" lvl="3" algn="ctr">
              <a:lnSpc>
                <a:spcPct val="100000"/>
              </a:lnSpc>
              <a:spcBef>
                <a:spcPts val="6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4pPr>
            <a:lvl5pPr marR="0" lvl="4" algn="ctr">
              <a:lnSpc>
                <a:spcPct val="100000"/>
              </a:lnSpc>
              <a:spcBef>
                <a:spcPts val="6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5pPr>
            <a:lvl6pPr marR="0" lvl="5"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6pPr>
            <a:lvl7pPr marR="0" lvl="6"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7pPr>
            <a:lvl8pPr marR="0" lvl="7"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8pPr>
            <a:lvl9pPr marR="0" lvl="8"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9pPr>
          </a:lstStyle>
          <a:p>
            <a:endParaRPr/>
          </a:p>
        </p:txBody>
      </p:sp>
      <p:sp>
        <p:nvSpPr>
          <p:cNvPr id="59" name="Google Shape;59;p14"/>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60" name="Google Shape;60;p14"/>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1pPr>
            <a:lvl2pPr marL="0" marR="0" lvl="1"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2pPr>
            <a:lvl3pPr marL="0" marR="0" lvl="2"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3pPr>
            <a:lvl4pPr marL="0" marR="0" lvl="3"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4pPr>
            <a:lvl5pPr marL="0" marR="0" lvl="4"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5pPr>
            <a:lvl6pPr marL="0" marR="0" lvl="5"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6pPr>
            <a:lvl7pPr marL="0" marR="0" lvl="6"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7pPr>
            <a:lvl8pPr marL="0" marR="0" lvl="7"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8pPr>
            <a:lvl9pPr marL="0" marR="0" lvl="8"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61" name="Google Shape;61;p14"/>
          <p:cNvSpPr>
            <a:spLocks noGrp="1"/>
          </p:cNvSpPr>
          <p:nvPr>
            <p:ph type="pic" idx="2"/>
          </p:nvPr>
        </p:nvSpPr>
        <p:spPr>
          <a:xfrm>
            <a:off x="457200" y="4800601"/>
            <a:ext cx="1001713" cy="17145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1500"/>
              </a:spcBef>
              <a:spcAft>
                <a:spcPts val="0"/>
              </a:spcAft>
              <a:buClr>
                <a:srgbClr val="007FA3"/>
              </a:buClr>
              <a:buSzPts val="1200"/>
              <a:buFont typeface="Arial"/>
              <a:buNone/>
              <a:defRPr sz="1200" b="0" i="0" u="none" strike="noStrike" cap="none">
                <a:solidFill>
                  <a:schemeClr val="dk1"/>
                </a:solidFill>
                <a:latin typeface="Verdana"/>
                <a:ea typeface="Verdana"/>
                <a:cs typeface="Verdana"/>
                <a:sym typeface="Verdana"/>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62" name="Google Shape;62;p14"/>
          <p:cNvSpPr txBox="1">
            <a:spLocks noGrp="1"/>
          </p:cNvSpPr>
          <p:nvPr>
            <p:ph type="body" idx="3"/>
          </p:nvPr>
        </p:nvSpPr>
        <p:spPr>
          <a:xfrm>
            <a:off x="1836402" y="4800601"/>
            <a:ext cx="6908800" cy="171450"/>
          </a:xfrm>
          <a:prstGeom prst="rect">
            <a:avLst/>
          </a:prstGeom>
          <a:noFill/>
          <a:ln>
            <a:noFill/>
          </a:ln>
        </p:spPr>
        <p:txBody>
          <a:bodyPr spcFirstLastPara="1" wrap="square" lIns="91425" tIns="91425" rIns="91425" bIns="91425" anchor="ctr" anchorCtr="0">
            <a:noAutofit/>
          </a:bodyPr>
          <a:lstStyle>
            <a:lvl1pPr marL="457200" lvl="0" indent="-228600" algn="r">
              <a:lnSpc>
                <a:spcPct val="100000"/>
              </a:lnSpc>
              <a:spcBef>
                <a:spcPts val="1500"/>
              </a:spcBef>
              <a:spcAft>
                <a:spcPts val="0"/>
              </a:spcAft>
              <a:buSzPts val="1200"/>
              <a:buNone/>
              <a:defRPr sz="1200">
                <a:latin typeface="Verdana"/>
                <a:ea typeface="Verdana"/>
                <a:cs typeface="Verdana"/>
                <a:sym typeface="Verdana"/>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hapter Opener-add copyright">
  <p:cSld name="Chapter Opener-add copyright">
    <p:spTree>
      <p:nvGrpSpPr>
        <p:cNvPr id="1" name="Shape 63"/>
        <p:cNvGrpSpPr/>
        <p:nvPr/>
      </p:nvGrpSpPr>
      <p:grpSpPr>
        <a:xfrm>
          <a:off x="0" y="0"/>
          <a:ext cx="0" cy="0"/>
          <a:chOff x="0" y="0"/>
          <a:chExt cx="0" cy="0"/>
        </a:xfrm>
      </p:grpSpPr>
      <p:sp>
        <p:nvSpPr>
          <p:cNvPr id="64" name="Google Shape;64;p15"/>
          <p:cNvSpPr txBox="1">
            <a:spLocks noGrp="1"/>
          </p:cNvSpPr>
          <p:nvPr>
            <p:ph type="title"/>
          </p:nvPr>
        </p:nvSpPr>
        <p:spPr>
          <a:xfrm>
            <a:off x="457200" y="161528"/>
            <a:ext cx="8229600" cy="467121"/>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65" name="Google Shape;65;p15"/>
          <p:cNvSpPr txBox="1">
            <a:spLocks noGrp="1"/>
          </p:cNvSpPr>
          <p:nvPr>
            <p:ph type="body" idx="1"/>
          </p:nvPr>
        </p:nvSpPr>
        <p:spPr>
          <a:xfrm>
            <a:off x="457200" y="612322"/>
            <a:ext cx="8229600" cy="359228"/>
          </a:xfrm>
          <a:prstGeom prst="rect">
            <a:avLst/>
          </a:prstGeom>
          <a:noFill/>
          <a:ln>
            <a:noFill/>
          </a:ln>
        </p:spPr>
        <p:txBody>
          <a:bodyPr spcFirstLastPara="1" wrap="square" lIns="91425" tIns="91425" rIns="91425" bIns="91425" anchor="t" anchorCtr="0">
            <a:noAutofit/>
          </a:bodyPr>
          <a:lstStyle>
            <a:lvl1pPr marL="457200" marR="0" lvl="0" indent="-228600" algn="l">
              <a:lnSpc>
                <a:spcPct val="100000"/>
              </a:lnSpc>
              <a:spcBef>
                <a:spcPts val="0"/>
              </a:spcBef>
              <a:spcAft>
                <a:spcPts val="0"/>
              </a:spcAft>
              <a:buClr>
                <a:srgbClr val="007FA3"/>
              </a:buClr>
              <a:buSzPts val="2000"/>
              <a:buFont typeface="Arial"/>
              <a:buNone/>
              <a:defRPr sz="2000" b="0" i="0" u="none" strike="noStrike" cap="none">
                <a:solidFill>
                  <a:srgbClr val="007FA3"/>
                </a:solidFill>
                <a:latin typeface="Arial"/>
                <a:ea typeface="Arial"/>
                <a:cs typeface="Arial"/>
                <a:sym typeface="Arial"/>
              </a:defRPr>
            </a:lvl1pPr>
            <a:lvl2pPr marL="914400" marR="0" lvl="1"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a:lnSpc>
                <a:spcPct val="100000"/>
              </a:lnSpc>
              <a:spcBef>
                <a:spcPts val="0"/>
              </a:spcBef>
              <a:spcAft>
                <a:spcPts val="0"/>
              </a:spcAft>
              <a:buClr>
                <a:srgbClr val="007FA3"/>
              </a:buClr>
              <a:buSzPts val="2400"/>
              <a:buFont typeface="Noto Sans Symbols"/>
              <a:buNone/>
              <a:defRPr sz="2400" b="0" i="0" u="none" strike="noStrike" cap="none">
                <a:solidFill>
                  <a:schemeClr val="lt1"/>
                </a:solidFill>
                <a:latin typeface="Arial"/>
                <a:ea typeface="Arial"/>
                <a:cs typeface="Arial"/>
                <a:sym typeface="Arial"/>
              </a:defRPr>
            </a:lvl3pPr>
            <a:lvl4pPr marL="1828800" marR="0" lvl="3"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5pPr>
            <a:lvl6pPr marL="2743200" marR="0" lvl="5"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6pPr>
            <a:lvl7pPr marL="3200400" marR="0" lvl="6"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7pPr>
            <a:lvl8pPr marL="3657600" marR="0" lvl="7"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8pPr>
            <a:lvl9pPr marL="4114800" marR="0" lvl="8"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9pPr>
          </a:lstStyle>
          <a:p>
            <a:endParaRPr/>
          </a:p>
        </p:txBody>
      </p:sp>
      <p:sp>
        <p:nvSpPr>
          <p:cNvPr id="66" name="Google Shape;66;p15"/>
          <p:cNvSpPr txBox="1">
            <a:spLocks noGrp="1"/>
          </p:cNvSpPr>
          <p:nvPr>
            <p:ph type="body" idx="2"/>
          </p:nvPr>
        </p:nvSpPr>
        <p:spPr>
          <a:xfrm>
            <a:off x="457200" y="1200150"/>
            <a:ext cx="4397375" cy="3394472"/>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67" name="Google Shape;67;p15"/>
          <p:cNvSpPr txBox="1">
            <a:spLocks noGrp="1"/>
          </p:cNvSpPr>
          <p:nvPr>
            <p:ph type="body" idx="3"/>
          </p:nvPr>
        </p:nvSpPr>
        <p:spPr>
          <a:xfrm>
            <a:off x="5029200" y="1200150"/>
            <a:ext cx="3657600" cy="1119188"/>
          </a:xfrm>
          <a:prstGeom prst="rect">
            <a:avLst/>
          </a:prstGeom>
          <a:noFill/>
          <a:ln>
            <a:noFill/>
          </a:ln>
        </p:spPr>
        <p:txBody>
          <a:bodyPr spcFirstLastPara="1" wrap="square" lIns="91425" tIns="91425" rIns="91425" bIns="91425" anchor="b" anchorCtr="0">
            <a:noAutofit/>
          </a:bodyPr>
          <a:lstStyle>
            <a:lvl1pPr marL="457200" lvl="0" indent="-228600" algn="l">
              <a:lnSpc>
                <a:spcPct val="100000"/>
              </a:lnSpc>
              <a:spcBef>
                <a:spcPts val="1500"/>
              </a:spcBef>
              <a:spcAft>
                <a:spcPts val="0"/>
              </a:spcAft>
              <a:buSzPts val="3000"/>
              <a:buNone/>
              <a:defRPr sz="3000"/>
            </a:lvl1pPr>
            <a:lvl2pPr marL="914400" lvl="1" indent="-228600" algn="l">
              <a:lnSpc>
                <a:spcPct val="100000"/>
              </a:lnSpc>
              <a:spcBef>
                <a:spcPts val="600"/>
              </a:spcBef>
              <a:spcAft>
                <a:spcPts val="0"/>
              </a:spcAft>
              <a:buSzPts val="1600"/>
              <a:buNone/>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68" name="Google Shape;68;p15"/>
          <p:cNvSpPr txBox="1">
            <a:spLocks noGrp="1"/>
          </p:cNvSpPr>
          <p:nvPr>
            <p:ph type="body" idx="4"/>
          </p:nvPr>
        </p:nvSpPr>
        <p:spPr>
          <a:xfrm>
            <a:off x="5029200" y="2439591"/>
            <a:ext cx="3657600" cy="2155031"/>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2200"/>
              <a:buNone/>
              <a:defRPr sz="2200"/>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69" name="Google Shape;69;p15"/>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70" name="Google Shape;70;p15"/>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71" name="Google Shape;71;p15"/>
          <p:cNvSpPr>
            <a:spLocks noGrp="1"/>
          </p:cNvSpPr>
          <p:nvPr>
            <p:ph type="pic" idx="5"/>
          </p:nvPr>
        </p:nvSpPr>
        <p:spPr>
          <a:xfrm>
            <a:off x="457200" y="4800601"/>
            <a:ext cx="1001713" cy="17145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1500"/>
              </a:spcBef>
              <a:spcAft>
                <a:spcPts val="0"/>
              </a:spcAft>
              <a:buClr>
                <a:srgbClr val="007FA3"/>
              </a:buClr>
              <a:buSzPts val="1200"/>
              <a:buFont typeface="Arial"/>
              <a:buNone/>
              <a:defRPr sz="1200" b="0" i="0" u="none" strike="noStrike" cap="none">
                <a:solidFill>
                  <a:schemeClr val="dk1"/>
                </a:solidFill>
                <a:latin typeface="Verdana"/>
                <a:ea typeface="Verdana"/>
                <a:cs typeface="Verdana"/>
                <a:sym typeface="Verdana"/>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72" name="Google Shape;72;p15"/>
          <p:cNvSpPr txBox="1">
            <a:spLocks noGrp="1"/>
          </p:cNvSpPr>
          <p:nvPr>
            <p:ph type="body" idx="6"/>
          </p:nvPr>
        </p:nvSpPr>
        <p:spPr>
          <a:xfrm>
            <a:off x="2097088" y="4800600"/>
            <a:ext cx="6589712" cy="171450"/>
          </a:xfrm>
          <a:prstGeom prst="rect">
            <a:avLst/>
          </a:prstGeom>
          <a:noFill/>
          <a:ln>
            <a:noFill/>
          </a:ln>
        </p:spPr>
        <p:txBody>
          <a:bodyPr spcFirstLastPara="1" wrap="square" lIns="91425" tIns="91425" rIns="91425" bIns="91425" anchor="ctr" anchorCtr="0">
            <a:noAutofit/>
          </a:bodyPr>
          <a:lstStyle>
            <a:lvl1pPr marL="457200" lvl="0" indent="-228600" algn="r">
              <a:lnSpc>
                <a:spcPct val="100000"/>
              </a:lnSpc>
              <a:spcBef>
                <a:spcPts val="1500"/>
              </a:spcBef>
              <a:spcAft>
                <a:spcPts val="0"/>
              </a:spcAft>
              <a:buSzPts val="1200"/>
              <a:buNone/>
              <a:defRPr sz="1200">
                <a:latin typeface="Verdana"/>
                <a:ea typeface="Verdana"/>
                <a:cs typeface="Verdana"/>
                <a:sym typeface="Verdana"/>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3132">
          <p15:clr>
            <a:srgbClr val="FBAE40"/>
          </p15:clr>
        </p15:guide>
        <p15:guide id="2" pos="288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80"/>
        <p:cNvGrpSpPr/>
        <p:nvPr/>
      </p:nvGrpSpPr>
      <p:grpSpPr>
        <a:xfrm>
          <a:off x="0" y="0"/>
          <a:ext cx="0" cy="0"/>
          <a:chOff x="0" y="0"/>
          <a:chExt cx="0" cy="0"/>
        </a:xfrm>
      </p:grpSpPr>
      <p:sp>
        <p:nvSpPr>
          <p:cNvPr id="81" name="Google Shape;81;p17"/>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82" name="Google Shape;82;p17"/>
          <p:cNvSpPr txBox="1">
            <a:spLocks noGrp="1"/>
          </p:cNvSpPr>
          <p:nvPr>
            <p:ph type="body" idx="1"/>
          </p:nvPr>
        </p:nvSpPr>
        <p:spPr>
          <a:xfrm>
            <a:off x="457200" y="1081088"/>
            <a:ext cx="8232775" cy="3532476"/>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83" name="Google Shape;83;p17"/>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84" name="Google Shape;84;p17"/>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ntent">
  <p:cSld name="Title and Two Content">
    <p:spTree>
      <p:nvGrpSpPr>
        <p:cNvPr id="1" name="Shape 85"/>
        <p:cNvGrpSpPr/>
        <p:nvPr/>
      </p:nvGrpSpPr>
      <p:grpSpPr>
        <a:xfrm>
          <a:off x="0" y="0"/>
          <a:ext cx="0" cy="0"/>
          <a:chOff x="0" y="0"/>
          <a:chExt cx="0" cy="0"/>
        </a:xfrm>
      </p:grpSpPr>
      <p:sp>
        <p:nvSpPr>
          <p:cNvPr id="86" name="Google Shape;86;p18"/>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87" name="Google Shape;87;p18"/>
          <p:cNvSpPr txBox="1">
            <a:spLocks noGrp="1"/>
          </p:cNvSpPr>
          <p:nvPr>
            <p:ph type="body" idx="1"/>
          </p:nvPr>
        </p:nvSpPr>
        <p:spPr>
          <a:xfrm>
            <a:off x="457200" y="1167245"/>
            <a:ext cx="8229600" cy="1700646"/>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88" name="Google Shape;88;p18"/>
          <p:cNvSpPr txBox="1">
            <a:spLocks noGrp="1"/>
          </p:cNvSpPr>
          <p:nvPr>
            <p:ph type="body" idx="2"/>
          </p:nvPr>
        </p:nvSpPr>
        <p:spPr>
          <a:xfrm>
            <a:off x="457200" y="2978944"/>
            <a:ext cx="8229600" cy="1578769"/>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89" name="Google Shape;89;p18"/>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90" name="Google Shape;90;p18"/>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spTree>
      <p:nvGrpSpPr>
        <p:cNvPr id="1" name="Shape 91"/>
        <p:cNvGrpSpPr/>
        <p:nvPr/>
      </p:nvGrpSpPr>
      <p:grpSpPr>
        <a:xfrm>
          <a:off x="0" y="0"/>
          <a:ext cx="0" cy="0"/>
          <a:chOff x="0" y="0"/>
          <a:chExt cx="0" cy="0"/>
        </a:xfrm>
      </p:grpSpPr>
      <p:sp>
        <p:nvSpPr>
          <p:cNvPr id="92" name="Google Shape;92;p19"/>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93" name="Google Shape;93;p19"/>
          <p:cNvSpPr txBox="1">
            <a:spLocks noGrp="1"/>
          </p:cNvSpPr>
          <p:nvPr>
            <p:ph type="body" idx="1"/>
          </p:nvPr>
        </p:nvSpPr>
        <p:spPr>
          <a:xfrm>
            <a:off x="457201" y="1164431"/>
            <a:ext cx="2595603"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94" name="Google Shape;94;p19"/>
          <p:cNvSpPr txBox="1">
            <a:spLocks noGrp="1"/>
          </p:cNvSpPr>
          <p:nvPr>
            <p:ph type="body" idx="2"/>
          </p:nvPr>
        </p:nvSpPr>
        <p:spPr>
          <a:xfrm>
            <a:off x="3274199" y="1164431"/>
            <a:ext cx="2595602" cy="3328988"/>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95" name="Google Shape;95;p19"/>
          <p:cNvSpPr txBox="1">
            <a:spLocks noGrp="1"/>
          </p:cNvSpPr>
          <p:nvPr>
            <p:ph type="body" idx="3"/>
          </p:nvPr>
        </p:nvSpPr>
        <p:spPr>
          <a:xfrm>
            <a:off x="6091197" y="1164431"/>
            <a:ext cx="2595603"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96" name="Google Shape;96;p19"/>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97" name="Google Shape;97;p19"/>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Four Content">
  <p:cSld name="Title and Four Content">
    <p:spTree>
      <p:nvGrpSpPr>
        <p:cNvPr id="1" name="Shape 98"/>
        <p:cNvGrpSpPr/>
        <p:nvPr/>
      </p:nvGrpSpPr>
      <p:grpSpPr>
        <a:xfrm>
          <a:off x="0" y="0"/>
          <a:ext cx="0" cy="0"/>
          <a:chOff x="0" y="0"/>
          <a:chExt cx="0" cy="0"/>
        </a:xfrm>
      </p:grpSpPr>
      <p:sp>
        <p:nvSpPr>
          <p:cNvPr id="99" name="Google Shape;99;p20"/>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00" name="Google Shape;100;p20"/>
          <p:cNvSpPr txBox="1">
            <a:spLocks noGrp="1"/>
          </p:cNvSpPr>
          <p:nvPr>
            <p:ph type="body" idx="1"/>
          </p:nvPr>
        </p:nvSpPr>
        <p:spPr>
          <a:xfrm>
            <a:off x="457200" y="1164431"/>
            <a:ext cx="1885950" cy="3328988"/>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1" name="Google Shape;101;p20"/>
          <p:cNvSpPr txBox="1">
            <a:spLocks noGrp="1"/>
          </p:cNvSpPr>
          <p:nvPr>
            <p:ph type="body" idx="2"/>
          </p:nvPr>
        </p:nvSpPr>
        <p:spPr>
          <a:xfrm>
            <a:off x="2572593" y="1164431"/>
            <a:ext cx="1885950"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2" name="Google Shape;102;p20"/>
          <p:cNvSpPr txBox="1">
            <a:spLocks noGrp="1"/>
          </p:cNvSpPr>
          <p:nvPr>
            <p:ph type="body" idx="3"/>
          </p:nvPr>
        </p:nvSpPr>
        <p:spPr>
          <a:xfrm>
            <a:off x="4687986" y="1164431"/>
            <a:ext cx="1885950"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3" name="Google Shape;103;p20"/>
          <p:cNvSpPr txBox="1">
            <a:spLocks noGrp="1"/>
          </p:cNvSpPr>
          <p:nvPr>
            <p:ph type="body" idx="4"/>
          </p:nvPr>
        </p:nvSpPr>
        <p:spPr>
          <a:xfrm>
            <a:off x="6803378" y="1164431"/>
            <a:ext cx="1885950"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4" name="Google Shape;104;p20"/>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05" name="Google Shape;105;p20"/>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1_Figure + Caption">
  <p:cSld name="1_Figure + Caption">
    <p:spTree>
      <p:nvGrpSpPr>
        <p:cNvPr id="1" name="Shape 106"/>
        <p:cNvGrpSpPr/>
        <p:nvPr/>
      </p:nvGrpSpPr>
      <p:grpSpPr>
        <a:xfrm>
          <a:off x="0" y="0"/>
          <a:ext cx="0" cy="0"/>
          <a:chOff x="0" y="0"/>
          <a:chExt cx="0" cy="0"/>
        </a:xfrm>
      </p:grpSpPr>
      <p:sp>
        <p:nvSpPr>
          <p:cNvPr id="107" name="Google Shape;107;p21"/>
          <p:cNvSpPr txBox="1">
            <a:spLocks noGrp="1"/>
          </p:cNvSpPr>
          <p:nvPr>
            <p:ph type="title"/>
          </p:nvPr>
        </p:nvSpPr>
        <p:spPr>
          <a:xfrm>
            <a:off x="457200" y="171450"/>
            <a:ext cx="8229600" cy="80009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08" name="Google Shape;108;p21"/>
          <p:cNvSpPr>
            <a:spLocks noGrp="1"/>
          </p:cNvSpPr>
          <p:nvPr>
            <p:ph type="pic" idx="2"/>
          </p:nvPr>
        </p:nvSpPr>
        <p:spPr>
          <a:xfrm>
            <a:off x="457200" y="1134666"/>
            <a:ext cx="8232775" cy="256341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09" name="Google Shape;109;p21"/>
          <p:cNvSpPr txBox="1">
            <a:spLocks noGrp="1"/>
          </p:cNvSpPr>
          <p:nvPr>
            <p:ph type="body" idx="1"/>
          </p:nvPr>
        </p:nvSpPr>
        <p:spPr>
          <a:xfrm>
            <a:off x="457200" y="3788228"/>
            <a:ext cx="8229600" cy="763775"/>
          </a:xfrm>
          <a:prstGeom prst="rect">
            <a:avLst/>
          </a:prstGeom>
          <a:noFill/>
          <a:ln>
            <a:noFill/>
          </a:ln>
        </p:spPr>
        <p:txBody>
          <a:bodyPr spcFirstLastPara="1" wrap="square" lIns="91425" tIns="91425" rIns="91425" bIns="91425" anchor="b" anchorCtr="0">
            <a:noAutofit/>
          </a:bodyPr>
          <a:lstStyle>
            <a:lvl1pPr marL="457200" marR="0" lvl="0" indent="-228600" algn="l">
              <a:lnSpc>
                <a:spcPct val="100000"/>
              </a:lnSpc>
              <a:spcBef>
                <a:spcPts val="0"/>
              </a:spcBef>
              <a:spcAft>
                <a:spcPts val="0"/>
              </a:spcAft>
              <a:buClr>
                <a:srgbClr val="007FA3"/>
              </a:buClr>
              <a:buSzPts val="1200"/>
              <a:buFont typeface="Arial"/>
              <a:buNone/>
              <a:defRPr sz="1200" b="0" i="0" u="none" strike="noStrike" cap="none">
                <a:solidFill>
                  <a:schemeClr val="dk1"/>
                </a:solidFill>
                <a:latin typeface="Arial"/>
                <a:ea typeface="Arial"/>
                <a:cs typeface="Arial"/>
                <a:sym typeface="Arial"/>
              </a:defRPr>
            </a:lvl1pPr>
            <a:lvl2pPr marL="914400" marR="0" lvl="1"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2pPr>
            <a:lvl3pPr marL="1371600" marR="0" lvl="2" indent="-228600" algn="l">
              <a:lnSpc>
                <a:spcPct val="100000"/>
              </a:lnSpc>
              <a:spcBef>
                <a:spcPts val="0"/>
              </a:spcBef>
              <a:spcAft>
                <a:spcPts val="0"/>
              </a:spcAft>
              <a:buClr>
                <a:srgbClr val="007FA3"/>
              </a:buClr>
              <a:buSzPts val="1600"/>
              <a:buFont typeface="Noto Sans Symbols"/>
              <a:buNone/>
              <a:defRPr sz="1600" b="0" i="0" u="none" strike="noStrike" cap="none">
                <a:solidFill>
                  <a:schemeClr val="dk1"/>
                </a:solidFill>
                <a:latin typeface="Arial"/>
                <a:ea typeface="Arial"/>
                <a:cs typeface="Arial"/>
                <a:sym typeface="Arial"/>
              </a:defRPr>
            </a:lvl3pPr>
            <a:lvl4pPr marL="1828800" marR="0" lvl="3"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5pPr>
            <a:lvl6pPr marL="2743200" marR="0" lvl="5"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110" name="Google Shape;110;p21"/>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11" name="Google Shape;111;p21"/>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2_Figure + Caption">
  <p:cSld name="2_Figure + Caption">
    <p:spTree>
      <p:nvGrpSpPr>
        <p:cNvPr id="1" name="Shape 112"/>
        <p:cNvGrpSpPr/>
        <p:nvPr/>
      </p:nvGrpSpPr>
      <p:grpSpPr>
        <a:xfrm>
          <a:off x="0" y="0"/>
          <a:ext cx="0" cy="0"/>
          <a:chOff x="0" y="0"/>
          <a:chExt cx="0" cy="0"/>
        </a:xfrm>
      </p:grpSpPr>
      <p:sp>
        <p:nvSpPr>
          <p:cNvPr id="113" name="Google Shape;113;p22"/>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sz="3600">
                <a:latin typeface="Arial"/>
                <a:ea typeface="Arial"/>
                <a:cs typeface="Arial"/>
                <a:sym typeface="Arial"/>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14" name="Google Shape;114;p22"/>
          <p:cNvSpPr txBox="1">
            <a:spLocks noGrp="1"/>
          </p:cNvSpPr>
          <p:nvPr>
            <p:ph type="body" idx="1"/>
          </p:nvPr>
        </p:nvSpPr>
        <p:spPr>
          <a:xfrm>
            <a:off x="457200" y="1110853"/>
            <a:ext cx="4484688" cy="2815828"/>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15" name="Google Shape;115;p22"/>
          <p:cNvSpPr txBox="1">
            <a:spLocks noGrp="1"/>
          </p:cNvSpPr>
          <p:nvPr>
            <p:ph type="body" idx="2"/>
          </p:nvPr>
        </p:nvSpPr>
        <p:spPr>
          <a:xfrm>
            <a:off x="5048250" y="1110853"/>
            <a:ext cx="3638550" cy="281582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16" name="Google Shape;116;p22"/>
          <p:cNvSpPr txBox="1">
            <a:spLocks noGrp="1"/>
          </p:cNvSpPr>
          <p:nvPr>
            <p:ph type="body" idx="3"/>
          </p:nvPr>
        </p:nvSpPr>
        <p:spPr>
          <a:xfrm>
            <a:off x="457200" y="4007644"/>
            <a:ext cx="8229600" cy="40005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17" name="Google Shape;117;p22"/>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1800"/>
              <a:buNone/>
              <a:defRPr/>
            </a:lvl1pPr>
            <a:lvl2pPr lvl="1" algn="l">
              <a:lnSpc>
                <a:spcPct val="100000"/>
              </a:lnSpc>
              <a:spcBef>
                <a:spcPts val="0"/>
              </a:spcBef>
              <a:spcAft>
                <a:spcPts val="0"/>
              </a:spcAft>
              <a:buClr>
                <a:schemeClr val="dk1"/>
              </a:buClr>
              <a:buSzPts val="1800"/>
              <a:buNone/>
              <a:defRPr/>
            </a:lvl2pPr>
            <a:lvl3pPr lvl="2" algn="l">
              <a:lnSpc>
                <a:spcPct val="100000"/>
              </a:lnSpc>
              <a:spcBef>
                <a:spcPts val="0"/>
              </a:spcBef>
              <a:spcAft>
                <a:spcPts val="0"/>
              </a:spcAft>
              <a:buClr>
                <a:schemeClr val="dk1"/>
              </a:buClr>
              <a:buSzPts val="1800"/>
              <a:buNone/>
              <a:defRPr/>
            </a:lvl3pPr>
            <a:lvl4pPr lvl="3" algn="l">
              <a:lnSpc>
                <a:spcPct val="100000"/>
              </a:lnSpc>
              <a:spcBef>
                <a:spcPts val="0"/>
              </a:spcBef>
              <a:spcAft>
                <a:spcPts val="0"/>
              </a:spcAft>
              <a:buClr>
                <a:schemeClr val="dk1"/>
              </a:buClr>
              <a:buSzPts val="1800"/>
              <a:buNone/>
              <a:defRPr/>
            </a:lvl4pPr>
            <a:lvl5pPr lvl="4" algn="l">
              <a:lnSpc>
                <a:spcPct val="100000"/>
              </a:lnSpc>
              <a:spcBef>
                <a:spcPts val="0"/>
              </a:spcBef>
              <a:spcAft>
                <a:spcPts val="0"/>
              </a:spcAft>
              <a:buClr>
                <a:schemeClr val="dk1"/>
              </a:buClr>
              <a:buSzPts val="1800"/>
              <a:buNone/>
              <a:defRPr/>
            </a:lvl5pPr>
            <a:lvl6pPr lvl="5" algn="l">
              <a:lnSpc>
                <a:spcPct val="100000"/>
              </a:lnSpc>
              <a:spcBef>
                <a:spcPts val="0"/>
              </a:spcBef>
              <a:spcAft>
                <a:spcPts val="0"/>
              </a:spcAft>
              <a:buClr>
                <a:schemeClr val="dk1"/>
              </a:buClr>
              <a:buSzPts val="1800"/>
              <a:buNone/>
              <a:defRPr/>
            </a:lvl6pPr>
            <a:lvl7pPr lvl="6" algn="l">
              <a:lnSpc>
                <a:spcPct val="100000"/>
              </a:lnSpc>
              <a:spcBef>
                <a:spcPts val="0"/>
              </a:spcBef>
              <a:spcAft>
                <a:spcPts val="0"/>
              </a:spcAft>
              <a:buClr>
                <a:schemeClr val="dk1"/>
              </a:buClr>
              <a:buSzPts val="1800"/>
              <a:buNone/>
              <a:defRPr/>
            </a:lvl7pPr>
            <a:lvl8pPr lvl="7" algn="l">
              <a:lnSpc>
                <a:spcPct val="100000"/>
              </a:lnSpc>
              <a:spcBef>
                <a:spcPts val="0"/>
              </a:spcBef>
              <a:spcAft>
                <a:spcPts val="0"/>
              </a:spcAft>
              <a:buClr>
                <a:schemeClr val="dk1"/>
              </a:buClr>
              <a:buSzPts val="1800"/>
              <a:buNone/>
              <a:defRPr/>
            </a:lvl8pPr>
            <a:lvl9pPr lvl="8" algn="l">
              <a:lnSpc>
                <a:spcPct val="100000"/>
              </a:lnSpc>
              <a:spcBef>
                <a:spcPts val="0"/>
              </a:spcBef>
              <a:spcAft>
                <a:spcPts val="0"/>
              </a:spcAft>
              <a:buClr>
                <a:schemeClr val="dk1"/>
              </a:buClr>
              <a:buSzPts val="1800"/>
              <a:buNone/>
              <a:defRPr/>
            </a:lvl9pPr>
          </a:lstStyle>
          <a:p>
            <a:endParaRPr/>
          </a:p>
        </p:txBody>
      </p:sp>
      <p:sp>
        <p:nvSpPr>
          <p:cNvPr id="118" name="Google Shape;118;p22"/>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sp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Label Layout 1">
  <p:cSld name="Label Layout 1">
    <p:spTree>
      <p:nvGrpSpPr>
        <p:cNvPr id="1" name="Shape 119"/>
        <p:cNvGrpSpPr/>
        <p:nvPr/>
      </p:nvGrpSpPr>
      <p:grpSpPr>
        <a:xfrm>
          <a:off x="0" y="0"/>
          <a:ext cx="0" cy="0"/>
          <a:chOff x="0" y="0"/>
          <a:chExt cx="0" cy="0"/>
        </a:xfrm>
      </p:grpSpPr>
      <p:sp>
        <p:nvSpPr>
          <p:cNvPr id="120" name="Google Shape;120;p23"/>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sz="3600">
                <a:latin typeface="Arial"/>
                <a:ea typeface="Arial"/>
                <a:cs typeface="Arial"/>
                <a:sym typeface="Arial"/>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21" name="Google Shape;121;p23"/>
          <p:cNvSpPr txBox="1">
            <a:spLocks noGrp="1"/>
          </p:cNvSpPr>
          <p:nvPr>
            <p:ph type="body" idx="1"/>
          </p:nvPr>
        </p:nvSpPr>
        <p:spPr>
          <a:xfrm>
            <a:off x="2982913" y="3269456"/>
            <a:ext cx="3482975" cy="45005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2" name="Google Shape;122;p23"/>
          <p:cNvSpPr>
            <a:spLocks noGrp="1"/>
          </p:cNvSpPr>
          <p:nvPr>
            <p:ph type="pic" idx="2"/>
          </p:nvPr>
        </p:nvSpPr>
        <p:spPr>
          <a:xfrm>
            <a:off x="2982912" y="1260872"/>
            <a:ext cx="3482975" cy="1919288"/>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23" name="Google Shape;123;p23"/>
          <p:cNvSpPr txBox="1">
            <a:spLocks noGrp="1"/>
          </p:cNvSpPr>
          <p:nvPr>
            <p:ph type="body" idx="3"/>
          </p:nvPr>
        </p:nvSpPr>
        <p:spPr>
          <a:xfrm>
            <a:off x="808109" y="1260872"/>
            <a:ext cx="1220716"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4" name="Google Shape;124;p23"/>
          <p:cNvSpPr txBox="1">
            <a:spLocks noGrp="1"/>
          </p:cNvSpPr>
          <p:nvPr>
            <p:ph type="body" idx="4"/>
          </p:nvPr>
        </p:nvSpPr>
        <p:spPr>
          <a:xfrm>
            <a:off x="808109" y="1985368"/>
            <a:ext cx="1206500"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5" name="Google Shape;125;p23"/>
          <p:cNvSpPr txBox="1">
            <a:spLocks noGrp="1"/>
          </p:cNvSpPr>
          <p:nvPr>
            <p:ph type="body" idx="5"/>
          </p:nvPr>
        </p:nvSpPr>
        <p:spPr>
          <a:xfrm>
            <a:off x="808109" y="2709863"/>
            <a:ext cx="1206500"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6" name="Google Shape;126;p23"/>
          <p:cNvSpPr txBox="1">
            <a:spLocks noGrp="1"/>
          </p:cNvSpPr>
          <p:nvPr>
            <p:ph type="body" idx="6"/>
          </p:nvPr>
        </p:nvSpPr>
        <p:spPr>
          <a:xfrm>
            <a:off x="7381874" y="1260872"/>
            <a:ext cx="1304925"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7" name="Google Shape;127;p23"/>
          <p:cNvSpPr txBox="1">
            <a:spLocks noGrp="1"/>
          </p:cNvSpPr>
          <p:nvPr>
            <p:ph type="body" idx="7"/>
          </p:nvPr>
        </p:nvSpPr>
        <p:spPr>
          <a:xfrm>
            <a:off x="7381874" y="1988693"/>
            <a:ext cx="1304925" cy="463647"/>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8" name="Google Shape;128;p23"/>
          <p:cNvSpPr txBox="1">
            <a:spLocks noGrp="1"/>
          </p:cNvSpPr>
          <p:nvPr>
            <p:ph type="body" idx="8"/>
          </p:nvPr>
        </p:nvSpPr>
        <p:spPr>
          <a:xfrm>
            <a:off x="7381874" y="2709863"/>
            <a:ext cx="1304925" cy="470297"/>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9" name="Google Shape;129;p23"/>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1800"/>
              <a:buNone/>
              <a:defRPr/>
            </a:lvl1pPr>
            <a:lvl2pPr lvl="1" algn="l">
              <a:lnSpc>
                <a:spcPct val="100000"/>
              </a:lnSpc>
              <a:spcBef>
                <a:spcPts val="0"/>
              </a:spcBef>
              <a:spcAft>
                <a:spcPts val="0"/>
              </a:spcAft>
              <a:buClr>
                <a:schemeClr val="dk1"/>
              </a:buClr>
              <a:buSzPts val="1800"/>
              <a:buNone/>
              <a:defRPr/>
            </a:lvl2pPr>
            <a:lvl3pPr lvl="2" algn="l">
              <a:lnSpc>
                <a:spcPct val="100000"/>
              </a:lnSpc>
              <a:spcBef>
                <a:spcPts val="0"/>
              </a:spcBef>
              <a:spcAft>
                <a:spcPts val="0"/>
              </a:spcAft>
              <a:buClr>
                <a:schemeClr val="dk1"/>
              </a:buClr>
              <a:buSzPts val="1800"/>
              <a:buNone/>
              <a:defRPr/>
            </a:lvl3pPr>
            <a:lvl4pPr lvl="3" algn="l">
              <a:lnSpc>
                <a:spcPct val="100000"/>
              </a:lnSpc>
              <a:spcBef>
                <a:spcPts val="0"/>
              </a:spcBef>
              <a:spcAft>
                <a:spcPts val="0"/>
              </a:spcAft>
              <a:buClr>
                <a:schemeClr val="dk1"/>
              </a:buClr>
              <a:buSzPts val="1800"/>
              <a:buNone/>
              <a:defRPr/>
            </a:lvl4pPr>
            <a:lvl5pPr lvl="4" algn="l">
              <a:lnSpc>
                <a:spcPct val="100000"/>
              </a:lnSpc>
              <a:spcBef>
                <a:spcPts val="0"/>
              </a:spcBef>
              <a:spcAft>
                <a:spcPts val="0"/>
              </a:spcAft>
              <a:buClr>
                <a:schemeClr val="dk1"/>
              </a:buClr>
              <a:buSzPts val="1800"/>
              <a:buNone/>
              <a:defRPr/>
            </a:lvl5pPr>
            <a:lvl6pPr lvl="5" algn="l">
              <a:lnSpc>
                <a:spcPct val="100000"/>
              </a:lnSpc>
              <a:spcBef>
                <a:spcPts val="0"/>
              </a:spcBef>
              <a:spcAft>
                <a:spcPts val="0"/>
              </a:spcAft>
              <a:buClr>
                <a:schemeClr val="dk1"/>
              </a:buClr>
              <a:buSzPts val="1800"/>
              <a:buNone/>
              <a:defRPr/>
            </a:lvl6pPr>
            <a:lvl7pPr lvl="6" algn="l">
              <a:lnSpc>
                <a:spcPct val="100000"/>
              </a:lnSpc>
              <a:spcBef>
                <a:spcPts val="0"/>
              </a:spcBef>
              <a:spcAft>
                <a:spcPts val="0"/>
              </a:spcAft>
              <a:buClr>
                <a:schemeClr val="dk1"/>
              </a:buClr>
              <a:buSzPts val="1800"/>
              <a:buNone/>
              <a:defRPr/>
            </a:lvl7pPr>
            <a:lvl8pPr lvl="7" algn="l">
              <a:lnSpc>
                <a:spcPct val="100000"/>
              </a:lnSpc>
              <a:spcBef>
                <a:spcPts val="0"/>
              </a:spcBef>
              <a:spcAft>
                <a:spcPts val="0"/>
              </a:spcAft>
              <a:buClr>
                <a:schemeClr val="dk1"/>
              </a:buClr>
              <a:buSzPts val="1800"/>
              <a:buNone/>
              <a:defRPr/>
            </a:lvl8pPr>
            <a:lvl9pPr lvl="8" algn="l">
              <a:lnSpc>
                <a:spcPct val="100000"/>
              </a:lnSpc>
              <a:spcBef>
                <a:spcPts val="0"/>
              </a:spcBef>
              <a:spcAft>
                <a:spcPts val="0"/>
              </a:spcAft>
              <a:buClr>
                <a:schemeClr val="dk1"/>
              </a:buClr>
              <a:buSzPts val="1800"/>
              <a:buNone/>
              <a:defRPr/>
            </a:lvl9pPr>
          </a:lstStyle>
          <a:p>
            <a:endParaRPr/>
          </a:p>
        </p:txBody>
      </p:sp>
      <p:sp>
        <p:nvSpPr>
          <p:cNvPr id="130" name="Google Shape;130;p23"/>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Label Layout 2">
  <p:cSld name="Label Layout 2">
    <p:spTree>
      <p:nvGrpSpPr>
        <p:cNvPr id="1" name="Shape 131"/>
        <p:cNvGrpSpPr/>
        <p:nvPr/>
      </p:nvGrpSpPr>
      <p:grpSpPr>
        <a:xfrm>
          <a:off x="0" y="0"/>
          <a:ext cx="0" cy="0"/>
          <a:chOff x="0" y="0"/>
          <a:chExt cx="0" cy="0"/>
        </a:xfrm>
      </p:grpSpPr>
      <p:sp>
        <p:nvSpPr>
          <p:cNvPr id="132" name="Google Shape;132;p24"/>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sz="3600">
                <a:latin typeface="Arial"/>
                <a:ea typeface="Arial"/>
                <a:cs typeface="Arial"/>
                <a:sym typeface="Arial"/>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33" name="Google Shape;133;p24"/>
          <p:cNvSpPr txBox="1">
            <a:spLocks noGrp="1"/>
          </p:cNvSpPr>
          <p:nvPr>
            <p:ph type="body" idx="1"/>
          </p:nvPr>
        </p:nvSpPr>
        <p:spPr>
          <a:xfrm>
            <a:off x="457201" y="3294460"/>
            <a:ext cx="2107323" cy="3786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4" name="Google Shape;134;p24"/>
          <p:cNvSpPr>
            <a:spLocks noGrp="1"/>
          </p:cNvSpPr>
          <p:nvPr>
            <p:ph type="pic" idx="2"/>
          </p:nvPr>
        </p:nvSpPr>
        <p:spPr>
          <a:xfrm>
            <a:off x="457200" y="1363266"/>
            <a:ext cx="2107324" cy="1789509"/>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35" name="Google Shape;135;p24"/>
          <p:cNvSpPr txBox="1">
            <a:spLocks noGrp="1"/>
          </p:cNvSpPr>
          <p:nvPr>
            <p:ph type="body" idx="3"/>
          </p:nvPr>
        </p:nvSpPr>
        <p:spPr>
          <a:xfrm>
            <a:off x="2774622" y="1346210"/>
            <a:ext cx="1534619" cy="443891"/>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6" name="Google Shape;136;p24"/>
          <p:cNvSpPr txBox="1">
            <a:spLocks noGrp="1"/>
          </p:cNvSpPr>
          <p:nvPr>
            <p:ph type="body" idx="4"/>
          </p:nvPr>
        </p:nvSpPr>
        <p:spPr>
          <a:xfrm>
            <a:off x="2774622" y="2030611"/>
            <a:ext cx="1534619" cy="4548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7" name="Google Shape;137;p24"/>
          <p:cNvSpPr txBox="1">
            <a:spLocks noGrp="1"/>
          </p:cNvSpPr>
          <p:nvPr>
            <p:ph type="body" idx="5"/>
          </p:nvPr>
        </p:nvSpPr>
        <p:spPr>
          <a:xfrm>
            <a:off x="2774622" y="2697956"/>
            <a:ext cx="1534619" cy="4548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8" name="Google Shape;138;p24"/>
          <p:cNvSpPr txBox="1">
            <a:spLocks noGrp="1"/>
          </p:cNvSpPr>
          <p:nvPr>
            <p:ph type="body" idx="6"/>
          </p:nvPr>
        </p:nvSpPr>
        <p:spPr>
          <a:xfrm>
            <a:off x="4931596" y="3260579"/>
            <a:ext cx="2107323" cy="3786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9" name="Google Shape;139;p24"/>
          <p:cNvSpPr>
            <a:spLocks noGrp="1"/>
          </p:cNvSpPr>
          <p:nvPr>
            <p:ph type="pic" idx="7"/>
          </p:nvPr>
        </p:nvSpPr>
        <p:spPr>
          <a:xfrm>
            <a:off x="4931596" y="1354903"/>
            <a:ext cx="2107323" cy="1797873"/>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40" name="Google Shape;140;p24"/>
          <p:cNvSpPr txBox="1">
            <a:spLocks noGrp="1"/>
          </p:cNvSpPr>
          <p:nvPr>
            <p:ph type="body" idx="8"/>
          </p:nvPr>
        </p:nvSpPr>
        <p:spPr>
          <a:xfrm>
            <a:off x="7304580" y="1346210"/>
            <a:ext cx="1534619" cy="45639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1" name="Google Shape;141;p24"/>
          <p:cNvSpPr txBox="1">
            <a:spLocks noGrp="1"/>
          </p:cNvSpPr>
          <p:nvPr>
            <p:ph type="body" idx="9"/>
          </p:nvPr>
        </p:nvSpPr>
        <p:spPr>
          <a:xfrm>
            <a:off x="7304579" y="2030611"/>
            <a:ext cx="1534619" cy="45639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2" name="Google Shape;142;p24"/>
          <p:cNvSpPr txBox="1">
            <a:spLocks noGrp="1"/>
          </p:cNvSpPr>
          <p:nvPr>
            <p:ph type="body" idx="13"/>
          </p:nvPr>
        </p:nvSpPr>
        <p:spPr>
          <a:xfrm>
            <a:off x="7304579" y="2684863"/>
            <a:ext cx="1534620" cy="45639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3" name="Google Shape;143;p24"/>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1800"/>
              <a:buNone/>
              <a:defRPr/>
            </a:lvl1pPr>
            <a:lvl2pPr lvl="1" algn="l">
              <a:lnSpc>
                <a:spcPct val="100000"/>
              </a:lnSpc>
              <a:spcBef>
                <a:spcPts val="0"/>
              </a:spcBef>
              <a:spcAft>
                <a:spcPts val="0"/>
              </a:spcAft>
              <a:buClr>
                <a:schemeClr val="dk1"/>
              </a:buClr>
              <a:buSzPts val="1800"/>
              <a:buNone/>
              <a:defRPr/>
            </a:lvl2pPr>
            <a:lvl3pPr lvl="2" algn="l">
              <a:lnSpc>
                <a:spcPct val="100000"/>
              </a:lnSpc>
              <a:spcBef>
                <a:spcPts val="0"/>
              </a:spcBef>
              <a:spcAft>
                <a:spcPts val="0"/>
              </a:spcAft>
              <a:buClr>
                <a:schemeClr val="dk1"/>
              </a:buClr>
              <a:buSzPts val="1800"/>
              <a:buNone/>
              <a:defRPr/>
            </a:lvl3pPr>
            <a:lvl4pPr lvl="3" algn="l">
              <a:lnSpc>
                <a:spcPct val="100000"/>
              </a:lnSpc>
              <a:spcBef>
                <a:spcPts val="0"/>
              </a:spcBef>
              <a:spcAft>
                <a:spcPts val="0"/>
              </a:spcAft>
              <a:buClr>
                <a:schemeClr val="dk1"/>
              </a:buClr>
              <a:buSzPts val="1800"/>
              <a:buNone/>
              <a:defRPr/>
            </a:lvl4pPr>
            <a:lvl5pPr lvl="4" algn="l">
              <a:lnSpc>
                <a:spcPct val="100000"/>
              </a:lnSpc>
              <a:spcBef>
                <a:spcPts val="0"/>
              </a:spcBef>
              <a:spcAft>
                <a:spcPts val="0"/>
              </a:spcAft>
              <a:buClr>
                <a:schemeClr val="dk1"/>
              </a:buClr>
              <a:buSzPts val="1800"/>
              <a:buNone/>
              <a:defRPr/>
            </a:lvl5pPr>
            <a:lvl6pPr lvl="5" algn="l">
              <a:lnSpc>
                <a:spcPct val="100000"/>
              </a:lnSpc>
              <a:spcBef>
                <a:spcPts val="0"/>
              </a:spcBef>
              <a:spcAft>
                <a:spcPts val="0"/>
              </a:spcAft>
              <a:buClr>
                <a:schemeClr val="dk1"/>
              </a:buClr>
              <a:buSzPts val="1800"/>
              <a:buNone/>
              <a:defRPr/>
            </a:lvl6pPr>
            <a:lvl7pPr lvl="6" algn="l">
              <a:lnSpc>
                <a:spcPct val="100000"/>
              </a:lnSpc>
              <a:spcBef>
                <a:spcPts val="0"/>
              </a:spcBef>
              <a:spcAft>
                <a:spcPts val="0"/>
              </a:spcAft>
              <a:buClr>
                <a:schemeClr val="dk1"/>
              </a:buClr>
              <a:buSzPts val="1800"/>
              <a:buNone/>
              <a:defRPr/>
            </a:lvl7pPr>
            <a:lvl8pPr lvl="7" algn="l">
              <a:lnSpc>
                <a:spcPct val="100000"/>
              </a:lnSpc>
              <a:spcBef>
                <a:spcPts val="0"/>
              </a:spcBef>
              <a:spcAft>
                <a:spcPts val="0"/>
              </a:spcAft>
              <a:buClr>
                <a:schemeClr val="dk1"/>
              </a:buClr>
              <a:buSzPts val="1800"/>
              <a:buNone/>
              <a:defRPr/>
            </a:lvl8pPr>
            <a:lvl9pPr lvl="8" algn="l">
              <a:lnSpc>
                <a:spcPct val="100000"/>
              </a:lnSpc>
              <a:spcBef>
                <a:spcPts val="0"/>
              </a:spcBef>
              <a:spcAft>
                <a:spcPts val="0"/>
              </a:spcAft>
              <a:buClr>
                <a:schemeClr val="dk1"/>
              </a:buClr>
              <a:buSzPts val="1800"/>
              <a:buNone/>
              <a:defRPr/>
            </a:lvl9pPr>
          </a:lstStyle>
          <a:p>
            <a:endParaRPr/>
          </a:p>
        </p:txBody>
      </p:sp>
      <p:sp>
        <p:nvSpPr>
          <p:cNvPr id="144" name="Google Shape;144;p24"/>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Three Content">
  <p:cSld name="Title and Three Content">
    <p:spTree>
      <p:nvGrpSpPr>
        <p:cNvPr id="1" name="Shape 145"/>
        <p:cNvGrpSpPr/>
        <p:nvPr/>
      </p:nvGrpSpPr>
      <p:grpSpPr>
        <a:xfrm>
          <a:off x="0" y="0"/>
          <a:ext cx="0" cy="0"/>
          <a:chOff x="0" y="0"/>
          <a:chExt cx="0" cy="0"/>
        </a:xfrm>
      </p:grpSpPr>
      <p:sp>
        <p:nvSpPr>
          <p:cNvPr id="146" name="Google Shape;146;p25"/>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47" name="Google Shape;147;p25"/>
          <p:cNvSpPr txBox="1">
            <a:spLocks noGrp="1"/>
          </p:cNvSpPr>
          <p:nvPr>
            <p:ph type="body" idx="1"/>
          </p:nvPr>
        </p:nvSpPr>
        <p:spPr>
          <a:xfrm>
            <a:off x="457200" y="1167245"/>
            <a:ext cx="3635375" cy="3390467"/>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8" name="Google Shape;148;p25"/>
          <p:cNvSpPr txBox="1">
            <a:spLocks noGrp="1"/>
          </p:cNvSpPr>
          <p:nvPr>
            <p:ph type="body" idx="2"/>
          </p:nvPr>
        </p:nvSpPr>
        <p:spPr>
          <a:xfrm>
            <a:off x="4234542" y="1167245"/>
            <a:ext cx="4452257" cy="1700646"/>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9" name="Google Shape;149;p25"/>
          <p:cNvSpPr txBox="1">
            <a:spLocks noGrp="1"/>
          </p:cNvSpPr>
          <p:nvPr>
            <p:ph type="body" idx="3"/>
          </p:nvPr>
        </p:nvSpPr>
        <p:spPr>
          <a:xfrm>
            <a:off x="4234542" y="2978944"/>
            <a:ext cx="4452258" cy="1578769"/>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50" name="Google Shape;150;p25"/>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51" name="Google Shape;151;p25"/>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8"/>
        <p:cNvGrpSpPr/>
        <p:nvPr/>
      </p:nvGrpSpPr>
      <p:grpSpPr>
        <a:xfrm>
          <a:off x="0" y="0"/>
          <a:ext cx="0" cy="0"/>
          <a:chOff x="0" y="0"/>
          <a:chExt cx="0" cy="0"/>
        </a:xfrm>
      </p:grpSpPr>
      <p:sp>
        <p:nvSpPr>
          <p:cNvPr id="159" name="Google Shape;159;p27"/>
          <p:cNvSpPr txBox="1">
            <a:spLocks noGrp="1"/>
          </p:cNvSpPr>
          <p:nvPr>
            <p:ph type="title"/>
          </p:nvPr>
        </p:nvSpPr>
        <p:spPr>
          <a:xfrm>
            <a:off x="685800" y="1085850"/>
            <a:ext cx="7772400" cy="1614488"/>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60" name="Google Shape;160;p27"/>
          <p:cNvSpPr txBox="1">
            <a:spLocks noGrp="1"/>
          </p:cNvSpPr>
          <p:nvPr>
            <p:ph type="body" idx="1"/>
          </p:nvPr>
        </p:nvSpPr>
        <p:spPr>
          <a:xfrm>
            <a:off x="674687" y="2971800"/>
            <a:ext cx="7794626" cy="1314450"/>
          </a:xfrm>
          <a:prstGeom prst="rect">
            <a:avLst/>
          </a:prstGeom>
          <a:noFill/>
          <a:ln>
            <a:noFill/>
          </a:ln>
        </p:spPr>
        <p:txBody>
          <a:bodyPr spcFirstLastPara="1" wrap="square" lIns="91425" tIns="91425" rIns="91425" bIns="91425" anchor="t" anchorCtr="0">
            <a:noAutofit/>
          </a:bodyPr>
          <a:lstStyle>
            <a:lvl1pPr marL="457200" marR="0" lvl="0" indent="-228600" algn="l">
              <a:lnSpc>
                <a:spcPct val="100000"/>
              </a:lnSpc>
              <a:spcBef>
                <a:spcPts val="0"/>
              </a:spcBef>
              <a:spcAft>
                <a:spcPts val="0"/>
              </a:spcAft>
              <a:buClr>
                <a:srgbClr val="007FA3"/>
              </a:buClr>
              <a:buSzPts val="1600"/>
              <a:buFont typeface="Arial"/>
              <a:buNone/>
              <a:defRPr sz="1600" b="0" i="0" u="none" strike="noStrike" cap="none">
                <a:solidFill>
                  <a:srgbClr val="007FA3"/>
                </a:solidFill>
                <a:latin typeface="Arial"/>
                <a:ea typeface="Arial"/>
                <a:cs typeface="Arial"/>
                <a:sym typeface="Arial"/>
              </a:defRPr>
            </a:lvl1pPr>
            <a:lvl2pPr marL="914400" marR="0" lvl="1" indent="-228600" algn="l">
              <a:lnSpc>
                <a:spcPct val="100000"/>
              </a:lnSpc>
              <a:spcBef>
                <a:spcPts val="600"/>
              </a:spcBef>
              <a:spcAft>
                <a:spcPts val="0"/>
              </a:spcAft>
              <a:buClr>
                <a:srgbClr val="007FA3"/>
              </a:buClr>
              <a:buSzPts val="1800"/>
              <a:buFont typeface="Arial"/>
              <a:buNone/>
              <a:defRPr sz="1800" b="0" i="0" u="none" strike="noStrike" cap="none">
                <a:solidFill>
                  <a:srgbClr val="888888"/>
                </a:solidFill>
                <a:latin typeface="Arial"/>
                <a:ea typeface="Arial"/>
                <a:cs typeface="Arial"/>
                <a:sym typeface="Arial"/>
              </a:defRPr>
            </a:lvl2pPr>
            <a:lvl3pPr marL="1371600" marR="0" lvl="2" indent="-228600" algn="l">
              <a:lnSpc>
                <a:spcPct val="100000"/>
              </a:lnSpc>
              <a:spcBef>
                <a:spcPts val="600"/>
              </a:spcBef>
              <a:spcAft>
                <a:spcPts val="0"/>
              </a:spcAft>
              <a:buClr>
                <a:srgbClr val="007FA3"/>
              </a:buClr>
              <a:buSzPts val="1600"/>
              <a:buFont typeface="Noto Sans Symbols"/>
              <a:buNone/>
              <a:defRPr sz="1600" b="0" i="0" u="none" strike="noStrike" cap="none">
                <a:solidFill>
                  <a:srgbClr val="888888"/>
                </a:solidFill>
                <a:latin typeface="Arial"/>
                <a:ea typeface="Arial"/>
                <a:cs typeface="Arial"/>
                <a:sym typeface="Arial"/>
              </a:defRPr>
            </a:lvl3pPr>
            <a:lvl4pPr marL="1828800" marR="0" lvl="3" indent="-228600" algn="l">
              <a:lnSpc>
                <a:spcPct val="100000"/>
              </a:lnSpc>
              <a:spcBef>
                <a:spcPts val="6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4pPr>
            <a:lvl5pPr marL="2286000" marR="0" lvl="4" indent="-228600" algn="l">
              <a:lnSpc>
                <a:spcPct val="100000"/>
              </a:lnSpc>
              <a:spcBef>
                <a:spcPts val="6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5pPr>
            <a:lvl6pPr marL="2743200" marR="0" lvl="5"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6pPr>
            <a:lvl7pPr marL="3200400" marR="0" lvl="6"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7pPr>
            <a:lvl8pPr marL="3657600" marR="0" lvl="7"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8pPr>
            <a:lvl9pPr marL="4114800" marR="0" lvl="8"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9pPr>
          </a:lstStyle>
          <a:p>
            <a:endParaRPr/>
          </a:p>
        </p:txBody>
      </p:sp>
      <p:sp>
        <p:nvSpPr>
          <p:cNvPr id="161" name="Google Shape;161;p27"/>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62" name="Google Shape;162;p27"/>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sp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sp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sp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sp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sp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sp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sp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sp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sp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sp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image" Target="../media/image1.png"/><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theme" Target="../theme/theme3.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sp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sp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sp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007FA3"/>
              </a:buClr>
              <a:buSzPts val="3400"/>
              <a:buFont typeface="Times New Roman"/>
              <a:buNone/>
              <a:defRPr sz="3400" b="1" i="0" u="none" strike="noStrike" cap="none">
                <a:solidFill>
                  <a:srgbClr val="007FA3"/>
                </a:solidFill>
                <a:latin typeface="Times New Roman"/>
                <a:ea typeface="Times New Roman"/>
                <a:cs typeface="Times New Roman"/>
                <a:sym typeface="Times New Roman"/>
              </a:defRPr>
            </a:lvl1pPr>
            <a:lvl2pPr lvl="1">
              <a:spcBef>
                <a:spcPts val="0"/>
              </a:spcBef>
              <a:spcAft>
                <a:spcPts val="0"/>
              </a:spcAft>
              <a:buSzPts val="1800"/>
              <a:buFont typeface="Arial"/>
              <a:buNone/>
              <a:defRPr sz="1800"/>
            </a:lvl2pPr>
            <a:lvl3pPr lvl="2">
              <a:spcBef>
                <a:spcPts val="0"/>
              </a:spcBef>
              <a:spcAft>
                <a:spcPts val="0"/>
              </a:spcAft>
              <a:buSzPts val="1800"/>
              <a:buFont typeface="Arial"/>
              <a:buNone/>
              <a:defRPr sz="1800"/>
            </a:lvl3pPr>
            <a:lvl4pPr lvl="3">
              <a:spcBef>
                <a:spcPts val="0"/>
              </a:spcBef>
              <a:spcAft>
                <a:spcPts val="0"/>
              </a:spcAft>
              <a:buSzPts val="1800"/>
              <a:buFont typeface="Arial"/>
              <a:buNone/>
              <a:defRPr sz="1800"/>
            </a:lvl4pPr>
            <a:lvl5pPr lvl="4">
              <a:spcBef>
                <a:spcPts val="0"/>
              </a:spcBef>
              <a:spcAft>
                <a:spcPts val="0"/>
              </a:spcAft>
              <a:buSzPts val="1800"/>
              <a:buFont typeface="Arial"/>
              <a:buNone/>
              <a:defRPr sz="1800"/>
            </a:lvl5pPr>
            <a:lvl6pPr lvl="5">
              <a:spcBef>
                <a:spcPts val="0"/>
              </a:spcBef>
              <a:spcAft>
                <a:spcPts val="0"/>
              </a:spcAft>
              <a:buSzPts val="1800"/>
              <a:buFont typeface="Arial"/>
              <a:buNone/>
              <a:defRPr sz="1800"/>
            </a:lvl6pPr>
            <a:lvl7pPr lvl="6">
              <a:spcBef>
                <a:spcPts val="0"/>
              </a:spcBef>
              <a:spcAft>
                <a:spcPts val="0"/>
              </a:spcAft>
              <a:buSzPts val="1800"/>
              <a:buFont typeface="Arial"/>
              <a:buNone/>
              <a:defRPr sz="1800"/>
            </a:lvl7pPr>
            <a:lvl8pPr lvl="7">
              <a:spcBef>
                <a:spcPts val="0"/>
              </a:spcBef>
              <a:spcAft>
                <a:spcPts val="0"/>
              </a:spcAft>
              <a:buSzPts val="1800"/>
              <a:buFont typeface="Arial"/>
              <a:buNone/>
              <a:defRPr sz="1800"/>
            </a:lvl8pPr>
            <a:lvl9pPr lvl="8">
              <a:spcBef>
                <a:spcPts val="0"/>
              </a:spcBef>
              <a:spcAft>
                <a:spcPts val="0"/>
              </a:spcAft>
              <a:buSzPts val="1800"/>
              <a:buFont typeface="Arial"/>
              <a:buNone/>
              <a:defRPr sz="1800"/>
            </a:lvl9pPr>
          </a:lstStyle>
          <a:p>
            <a:endParaRPr/>
          </a:p>
        </p:txBody>
      </p:sp>
      <p:sp>
        <p:nvSpPr>
          <p:cNvPr id="52" name="Google Shape;52;p13"/>
          <p:cNvSpPr txBox="1">
            <a:spLocks noGrp="1"/>
          </p:cNvSpPr>
          <p:nvPr>
            <p:ph type="body" idx="1"/>
          </p:nvPr>
        </p:nvSpPr>
        <p:spPr>
          <a:xfrm>
            <a:off x="457200" y="1200150"/>
            <a:ext cx="8229600" cy="3321308"/>
          </a:xfrm>
          <a:prstGeom prst="rect">
            <a:avLst/>
          </a:prstGeom>
          <a:noFill/>
          <a:ln>
            <a:noFill/>
          </a:ln>
        </p:spPr>
        <p:txBody>
          <a:bodyPr spcFirstLastPara="1" wrap="square" lIns="91425" tIns="91425" rIns="91425" bIns="91425" anchor="t" anchorCtr="0">
            <a:noAutofit/>
          </a:bodyPr>
          <a:lstStyle>
            <a:lvl1pPr marL="457200" marR="0" lvl="0" indent="-330200" algn="l" rtl="0">
              <a:lnSpc>
                <a:spcPct val="100000"/>
              </a:lnSpc>
              <a:spcBef>
                <a:spcPts val="15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53" name="Google Shape;53;p13"/>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rtl="0">
              <a:lnSpc>
                <a:spcPct val="100000"/>
              </a:lnSpc>
              <a:spcBef>
                <a:spcPts val="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54" name="Google Shape;54;p13"/>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3"/>
        <p:cNvGrpSpPr/>
        <p:nvPr/>
      </p:nvGrpSpPr>
      <p:grpSpPr>
        <a:xfrm>
          <a:off x="0" y="0"/>
          <a:ext cx="0" cy="0"/>
          <a:chOff x="0" y="0"/>
          <a:chExt cx="0" cy="0"/>
        </a:xfrm>
      </p:grpSpPr>
      <p:sp>
        <p:nvSpPr>
          <p:cNvPr id="74" name="Google Shape;74;p16"/>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007FA3"/>
              </a:buClr>
              <a:buSzPts val="3400"/>
              <a:buFont typeface="Times New Roman"/>
              <a:buNone/>
              <a:defRPr sz="3400" b="1" i="0" u="none" strike="noStrike" cap="none">
                <a:solidFill>
                  <a:srgbClr val="007FA3"/>
                </a:solidFill>
                <a:latin typeface="Times New Roman"/>
                <a:ea typeface="Times New Roman"/>
                <a:cs typeface="Times New Roman"/>
                <a:sym typeface="Times New Roman"/>
              </a:defRPr>
            </a:lvl1pPr>
            <a:lvl2pPr lvl="1">
              <a:spcBef>
                <a:spcPts val="0"/>
              </a:spcBef>
              <a:spcAft>
                <a:spcPts val="0"/>
              </a:spcAft>
              <a:buSzPts val="1800"/>
              <a:buFont typeface="Arial"/>
              <a:buNone/>
              <a:defRPr sz="1800"/>
            </a:lvl2pPr>
            <a:lvl3pPr lvl="2">
              <a:spcBef>
                <a:spcPts val="0"/>
              </a:spcBef>
              <a:spcAft>
                <a:spcPts val="0"/>
              </a:spcAft>
              <a:buSzPts val="1800"/>
              <a:buFont typeface="Arial"/>
              <a:buNone/>
              <a:defRPr sz="1800"/>
            </a:lvl3pPr>
            <a:lvl4pPr lvl="3">
              <a:spcBef>
                <a:spcPts val="0"/>
              </a:spcBef>
              <a:spcAft>
                <a:spcPts val="0"/>
              </a:spcAft>
              <a:buSzPts val="1800"/>
              <a:buFont typeface="Arial"/>
              <a:buNone/>
              <a:defRPr sz="1800"/>
            </a:lvl4pPr>
            <a:lvl5pPr lvl="4">
              <a:spcBef>
                <a:spcPts val="0"/>
              </a:spcBef>
              <a:spcAft>
                <a:spcPts val="0"/>
              </a:spcAft>
              <a:buSzPts val="1800"/>
              <a:buFont typeface="Arial"/>
              <a:buNone/>
              <a:defRPr sz="1800"/>
            </a:lvl5pPr>
            <a:lvl6pPr lvl="5">
              <a:spcBef>
                <a:spcPts val="0"/>
              </a:spcBef>
              <a:spcAft>
                <a:spcPts val="0"/>
              </a:spcAft>
              <a:buSzPts val="1800"/>
              <a:buFont typeface="Arial"/>
              <a:buNone/>
              <a:defRPr sz="1800"/>
            </a:lvl6pPr>
            <a:lvl7pPr lvl="6">
              <a:spcBef>
                <a:spcPts val="0"/>
              </a:spcBef>
              <a:spcAft>
                <a:spcPts val="0"/>
              </a:spcAft>
              <a:buSzPts val="1800"/>
              <a:buFont typeface="Arial"/>
              <a:buNone/>
              <a:defRPr sz="1800"/>
            </a:lvl7pPr>
            <a:lvl8pPr lvl="7">
              <a:spcBef>
                <a:spcPts val="0"/>
              </a:spcBef>
              <a:spcAft>
                <a:spcPts val="0"/>
              </a:spcAft>
              <a:buSzPts val="1800"/>
              <a:buFont typeface="Arial"/>
              <a:buNone/>
              <a:defRPr sz="1800"/>
            </a:lvl8pPr>
            <a:lvl9pPr lvl="8">
              <a:spcBef>
                <a:spcPts val="0"/>
              </a:spcBef>
              <a:spcAft>
                <a:spcPts val="0"/>
              </a:spcAft>
              <a:buSzPts val="1800"/>
              <a:buFont typeface="Arial"/>
              <a:buNone/>
              <a:defRPr sz="1800"/>
            </a:lvl9pPr>
          </a:lstStyle>
          <a:p>
            <a:endParaRPr/>
          </a:p>
        </p:txBody>
      </p:sp>
      <p:sp>
        <p:nvSpPr>
          <p:cNvPr id="75" name="Google Shape;75;p16"/>
          <p:cNvSpPr txBox="1">
            <a:spLocks noGrp="1"/>
          </p:cNvSpPr>
          <p:nvPr>
            <p:ph type="body" idx="1"/>
          </p:nvPr>
        </p:nvSpPr>
        <p:spPr>
          <a:xfrm>
            <a:off x="457200" y="1200150"/>
            <a:ext cx="8229600" cy="3321308"/>
          </a:xfrm>
          <a:prstGeom prst="rect">
            <a:avLst/>
          </a:prstGeom>
          <a:noFill/>
          <a:ln>
            <a:noFill/>
          </a:ln>
        </p:spPr>
        <p:txBody>
          <a:bodyPr spcFirstLastPara="1" wrap="square" lIns="91425" tIns="91425" rIns="91425" bIns="91425" anchor="t" anchorCtr="0">
            <a:noAutofit/>
          </a:bodyPr>
          <a:lstStyle>
            <a:lvl1pPr marL="457200" marR="0" lvl="0" indent="-330200" algn="l" rtl="0">
              <a:lnSpc>
                <a:spcPct val="100000"/>
              </a:lnSpc>
              <a:spcBef>
                <a:spcPts val="15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pic>
        <p:nvPicPr>
          <p:cNvPr id="76" name="Google Shape;76;p16" descr="Pearson Logo"/>
          <p:cNvPicPr preferRelativeResize="0"/>
          <p:nvPr/>
        </p:nvPicPr>
        <p:blipFill rotWithShape="1">
          <a:blip r:embed="rId12">
            <a:alphaModFix/>
          </a:blip>
          <a:srcRect/>
          <a:stretch/>
        </p:blipFill>
        <p:spPr>
          <a:xfrm>
            <a:off x="443972" y="4822282"/>
            <a:ext cx="688499" cy="209935"/>
          </a:xfrm>
          <a:prstGeom prst="rect">
            <a:avLst/>
          </a:prstGeom>
          <a:noFill/>
          <a:ln>
            <a:noFill/>
          </a:ln>
        </p:spPr>
      </p:pic>
      <p:sp>
        <p:nvSpPr>
          <p:cNvPr id="77" name="Google Shape;77;p16"/>
          <p:cNvSpPr txBox="1"/>
          <p:nvPr/>
        </p:nvSpPr>
        <p:spPr>
          <a:xfrm>
            <a:off x="1600200" y="4822008"/>
            <a:ext cx="7162799" cy="15004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Verdana"/>
              <a:buNone/>
            </a:pPr>
            <a:r>
              <a:rPr lang="en" sz="1200" b="0" i="0" u="none" strike="noStrike" cap="none">
                <a:solidFill>
                  <a:srgbClr val="000000"/>
                </a:solidFill>
                <a:latin typeface="Verdana"/>
                <a:ea typeface="Verdana"/>
                <a:cs typeface="Verdana"/>
                <a:sym typeface="Verdana"/>
              </a:rPr>
              <a:t>Copyright © 2021, 2018, 2015 Pearson Education, Inc. All Rights Reserved</a:t>
            </a:r>
            <a:endParaRPr/>
          </a:p>
        </p:txBody>
      </p:sp>
      <p:sp>
        <p:nvSpPr>
          <p:cNvPr id="78" name="Google Shape;78;p16"/>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rtl="0">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79" name="Google Shape;79;p16"/>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1"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4.xml"/></Relationships>
</file>

<file path=ppt/slides/_rels/slide6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4.xml"/></Relationships>
</file>

<file path=ppt/slides/_rels/slide6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28">
            <a:extLst>
              <a:ext uri="{C183D7F6-B498-43B3-948B-1728B52AA6E4}">
                <adec:decorative xmlns:adec="http://schemas.microsoft.com/office/drawing/2017/decorative" val="0"/>
              </a:ext>
            </a:extLst>
          </p:cNvPr>
          <p:cNvSpPr txBox="1">
            <a:spLocks noGrp="1"/>
          </p:cNvSpPr>
          <p:nvPr>
            <p:ph type="title"/>
          </p:nvPr>
        </p:nvSpPr>
        <p:spPr>
          <a:xfrm>
            <a:off x="457200" y="161528"/>
            <a:ext cx="8229600" cy="467121"/>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7FA3"/>
              </a:buClr>
              <a:buSzPts val="3600"/>
              <a:buFont typeface="Times New Roman"/>
              <a:buNone/>
            </a:pPr>
            <a:r>
              <a:rPr lang="en" dirty="0"/>
              <a:t>Fundamentals of Web Development</a:t>
            </a:r>
            <a:endParaRPr dirty="0"/>
          </a:p>
        </p:txBody>
      </p:sp>
      <p:sp>
        <p:nvSpPr>
          <p:cNvPr id="168" name="Google Shape;168;p28"/>
          <p:cNvSpPr txBox="1">
            <a:spLocks noGrp="1"/>
          </p:cNvSpPr>
          <p:nvPr>
            <p:ph type="body" idx="1"/>
          </p:nvPr>
        </p:nvSpPr>
        <p:spPr>
          <a:xfrm>
            <a:off x="457200" y="800098"/>
            <a:ext cx="8229600" cy="8750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7FA3"/>
              </a:buClr>
              <a:buSzPts val="2000"/>
              <a:buFont typeface="Arial"/>
              <a:buNone/>
            </a:pPr>
            <a:r>
              <a:rPr lang="en" dirty="0"/>
              <a:t>Third Edition</a:t>
            </a:r>
            <a:r>
              <a:rPr lang="en-US" dirty="0"/>
              <a:t> by Randy Connolly and Ricardo Hoar</a:t>
            </a:r>
            <a:endParaRPr dirty="0"/>
          </a:p>
        </p:txBody>
      </p:sp>
      <p:sp>
        <p:nvSpPr>
          <p:cNvPr id="169" name="Google Shape;169;p28"/>
          <p:cNvSpPr txBox="1">
            <a:spLocks noGrp="1"/>
          </p:cNvSpPr>
          <p:nvPr>
            <p:ph type="body" idx="3"/>
          </p:nvPr>
        </p:nvSpPr>
        <p:spPr>
          <a:xfrm>
            <a:off x="4572000" y="1200150"/>
            <a:ext cx="4114800" cy="1119188"/>
          </a:xfrm>
          <a:prstGeom prst="rect">
            <a:avLst/>
          </a:prstGeom>
          <a:noFill/>
          <a:ln>
            <a:noFill/>
          </a:ln>
        </p:spPr>
        <p:txBody>
          <a:bodyPr spcFirstLastPara="1" wrap="square" lIns="91425" tIns="91425" rIns="91425" bIns="91425" anchor="b" anchorCtr="0">
            <a:noAutofit/>
          </a:bodyPr>
          <a:lstStyle/>
          <a:p>
            <a:pPr marL="101600" lvl="0" indent="0" algn="ctr" rtl="0">
              <a:lnSpc>
                <a:spcPct val="100000"/>
              </a:lnSpc>
              <a:spcBef>
                <a:spcPts val="0"/>
              </a:spcBef>
              <a:spcAft>
                <a:spcPts val="0"/>
              </a:spcAft>
              <a:buSzPts val="3000"/>
              <a:buNone/>
            </a:pPr>
            <a:r>
              <a:rPr lang="en" dirty="0"/>
              <a:t>Chapter 8</a:t>
            </a:r>
            <a:endParaRPr dirty="0"/>
          </a:p>
        </p:txBody>
      </p:sp>
      <p:sp>
        <p:nvSpPr>
          <p:cNvPr id="170" name="Google Shape;170;p28"/>
          <p:cNvSpPr txBox="1">
            <a:spLocks noGrp="1"/>
          </p:cNvSpPr>
          <p:nvPr>
            <p:ph type="body" idx="4"/>
          </p:nvPr>
        </p:nvSpPr>
        <p:spPr>
          <a:xfrm>
            <a:off x="4572000" y="2439592"/>
            <a:ext cx="4114800" cy="824604"/>
          </a:xfrm>
          <a:prstGeom prst="rect">
            <a:avLst/>
          </a:prstGeom>
          <a:noFill/>
          <a:ln>
            <a:noFill/>
          </a:ln>
        </p:spPr>
        <p:txBody>
          <a:bodyPr spcFirstLastPara="1" wrap="square" lIns="91425" tIns="91425" rIns="91425" bIns="91425" anchor="t" anchorCtr="0">
            <a:noAutofit/>
          </a:bodyPr>
          <a:lstStyle/>
          <a:p>
            <a:pPr algn="ctr"/>
            <a:r>
              <a:rPr lang="en-US" sz="1800" b="0" i="0" u="none" strike="noStrike" baseline="0" dirty="0">
                <a:solidFill>
                  <a:schemeClr val="tx1"/>
                </a:solidFill>
                <a:latin typeface="+mj-lt"/>
              </a:rPr>
              <a:t>JavaScript 1:</a:t>
            </a:r>
          </a:p>
          <a:p>
            <a:pPr algn="ctr"/>
            <a:r>
              <a:rPr lang="en-US" sz="1800" b="0" i="0" u="none" strike="noStrike" baseline="0" dirty="0">
                <a:solidFill>
                  <a:schemeClr val="tx1"/>
                </a:solidFill>
                <a:latin typeface="+mj-lt"/>
              </a:rPr>
              <a:t>Language Fundamentals</a:t>
            </a:r>
            <a:endParaRPr lang="en-US" dirty="0">
              <a:solidFill>
                <a:schemeClr val="tx1"/>
              </a:solidFill>
              <a:latin typeface="+mj-lt"/>
            </a:endParaRPr>
          </a:p>
        </p:txBody>
      </p:sp>
      <p:pic>
        <p:nvPicPr>
          <p:cNvPr id="172" name="Google Shape;172;p28">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457200" y="1200150"/>
            <a:ext cx="2718259" cy="3363250"/>
          </a:xfrm>
          <a:prstGeom prst="rect">
            <a:avLst/>
          </a:prstGeom>
          <a:noFill/>
          <a:ln>
            <a:noFill/>
          </a:ln>
        </p:spPr>
      </p:pic>
      <p:sp>
        <p:nvSpPr>
          <p:cNvPr id="171" name="Google Shape;171;p28"/>
          <p:cNvSpPr txBox="1">
            <a:spLocks noGrp="1"/>
          </p:cNvSpPr>
          <p:nvPr>
            <p:ph type="body" idx="6"/>
          </p:nvPr>
        </p:nvSpPr>
        <p:spPr>
          <a:xfrm>
            <a:off x="2169825" y="4816187"/>
            <a:ext cx="6589712" cy="171450"/>
          </a:xfrm>
          <a:prstGeom prst="rect">
            <a:avLst/>
          </a:prstGeom>
          <a:noFill/>
          <a:ln>
            <a:noFill/>
          </a:ln>
        </p:spPr>
        <p:txBody>
          <a:bodyPr spcFirstLastPara="1" wrap="square" lIns="91425" tIns="91425" rIns="91425" bIns="91425" anchor="ctr" anchorCtr="0">
            <a:noAutofit/>
          </a:bodyPr>
          <a:lstStyle/>
          <a:p>
            <a:pPr marL="256032" lvl="0" indent="-154432" algn="r" rtl="0">
              <a:lnSpc>
                <a:spcPct val="100000"/>
              </a:lnSpc>
              <a:spcBef>
                <a:spcPts val="0"/>
              </a:spcBef>
              <a:spcAft>
                <a:spcPts val="0"/>
              </a:spcAft>
              <a:buSzPts val="1200"/>
              <a:buNone/>
            </a:pPr>
            <a:r>
              <a:rPr lang="en" sz="1200" b="0" dirty="0">
                <a:latin typeface="Verdana"/>
                <a:ea typeface="Verdana"/>
                <a:cs typeface="Verdana"/>
                <a:sym typeface="Verdana"/>
              </a:rPr>
              <a:t>Copyright © 2021, 2018, 2015 Pearson Education, Inc. All Rights Reserved</a:t>
            </a:r>
            <a:endParaRPr dirty="0"/>
          </a:p>
        </p:txBody>
      </p:sp>
      <p:pic>
        <p:nvPicPr>
          <p:cNvPr id="173" name="Google Shape;173;p28" descr="Pearson Logo"/>
          <p:cNvPicPr preferRelativeResize="0"/>
          <p:nvPr/>
        </p:nvPicPr>
        <p:blipFill rotWithShape="1">
          <a:blip r:embed="rId4">
            <a:alphaModFix/>
          </a:blip>
          <a:srcRect/>
          <a:stretch/>
        </p:blipFill>
        <p:spPr>
          <a:xfrm>
            <a:off x="384463" y="4839954"/>
            <a:ext cx="688501" cy="20993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63800-98EC-481C-99D6-151BF9ECB6B2}"/>
              </a:ext>
            </a:extLst>
          </p:cNvPr>
          <p:cNvSpPr>
            <a:spLocks noGrp="1"/>
          </p:cNvSpPr>
          <p:nvPr>
            <p:ph type="title"/>
          </p:nvPr>
        </p:nvSpPr>
        <p:spPr/>
        <p:txBody>
          <a:bodyPr/>
          <a:lstStyle/>
          <a:p>
            <a:r>
              <a:rPr lang="en-CA" dirty="0"/>
              <a:t>Where Does JavaScript Go?</a:t>
            </a:r>
          </a:p>
        </p:txBody>
      </p:sp>
      <p:sp>
        <p:nvSpPr>
          <p:cNvPr id="3" name="Text Placeholder 2">
            <a:extLst>
              <a:ext uri="{FF2B5EF4-FFF2-40B4-BE49-F238E27FC236}">
                <a16:creationId xmlns:a16="http://schemas.microsoft.com/office/drawing/2014/main" id="{E7AC0BF4-E63B-470F-980E-6E32DC07B351}"/>
              </a:ext>
            </a:extLst>
          </p:cNvPr>
          <p:cNvSpPr>
            <a:spLocks noGrp="1"/>
          </p:cNvSpPr>
          <p:nvPr>
            <p:ph type="body" idx="1"/>
          </p:nvPr>
        </p:nvSpPr>
        <p:spPr/>
        <p:txBody>
          <a:bodyPr/>
          <a:lstStyle/>
          <a:p>
            <a:pPr marL="114300" indent="0" algn="l">
              <a:buNone/>
            </a:pPr>
            <a:r>
              <a:rPr lang="en-US" sz="1800" b="0" i="0" u="none" strike="noStrike" baseline="0" dirty="0">
                <a:latin typeface="+mj-lt"/>
              </a:rPr>
              <a:t>Just as CSS styles can be inline, embedded, or external, JavaScript can be included in a number of ways.</a:t>
            </a:r>
          </a:p>
          <a:p>
            <a:pPr algn="l"/>
            <a:r>
              <a:rPr lang="en-CA" b="1" dirty="0">
                <a:latin typeface="+mj-lt"/>
              </a:rPr>
              <a:t>Inline JavaScript </a:t>
            </a:r>
            <a:r>
              <a:rPr lang="en-US" sz="1800" b="0" i="0" u="none" strike="noStrike" baseline="0" dirty="0">
                <a:latin typeface="SabonLTPro-Roman"/>
              </a:rPr>
              <a:t>refers to the practice of including JavaScript code directly within </a:t>
            </a:r>
            <a:r>
              <a:rPr lang="en-CA" sz="1800" b="0" i="0" u="none" strike="noStrike" baseline="0" dirty="0">
                <a:latin typeface="SabonLTPro-Roman"/>
              </a:rPr>
              <a:t>some HTML element attributes.</a:t>
            </a:r>
          </a:p>
          <a:p>
            <a:pPr algn="l"/>
            <a:r>
              <a:rPr lang="en-US" dirty="0">
                <a:latin typeface="+mj-lt"/>
              </a:rPr>
              <a:t>Embedded JavaScript refers to the practice of placing JavaScript code within a &lt;script&gt; element</a:t>
            </a:r>
          </a:p>
          <a:p>
            <a:pPr algn="l"/>
            <a:r>
              <a:rPr lang="en-US" dirty="0">
                <a:latin typeface="+mj-lt"/>
              </a:rPr>
              <a:t>The recommended way to use JavaScript is to place it in an external file. You do this via the &lt;script&gt; tag</a:t>
            </a:r>
            <a:endParaRPr lang="en-CA" dirty="0">
              <a:latin typeface="+mj-lt"/>
            </a:endParaRPr>
          </a:p>
        </p:txBody>
      </p:sp>
    </p:spTree>
    <p:extLst>
      <p:ext uri="{BB962C8B-B14F-4D97-AF65-F5344CB8AC3E}">
        <p14:creationId xmlns:p14="http://schemas.microsoft.com/office/powerpoint/2010/main" val="21314291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00B80F-8A89-4AD3-AB30-E838C4B3D061}"/>
              </a:ext>
            </a:extLst>
          </p:cNvPr>
          <p:cNvSpPr>
            <a:spLocks noGrp="1"/>
          </p:cNvSpPr>
          <p:nvPr>
            <p:ph type="title"/>
          </p:nvPr>
        </p:nvSpPr>
        <p:spPr/>
        <p:txBody>
          <a:bodyPr/>
          <a:lstStyle/>
          <a:p>
            <a:r>
              <a:rPr lang="en-US" dirty="0"/>
              <a:t>Adding JavaScript to a page</a:t>
            </a:r>
            <a:endParaRPr lang="en-CA" dirty="0"/>
          </a:p>
        </p:txBody>
      </p:sp>
      <p:pic>
        <p:nvPicPr>
          <p:cNvPr id="5" name="Picture 4" descr="FIGURE 8.4 Adding JavaScript to a page">
            <a:extLst>
              <a:ext uri="{FF2B5EF4-FFF2-40B4-BE49-F238E27FC236}">
                <a16:creationId xmlns:a16="http://schemas.microsoft.com/office/drawing/2014/main" id="{1165861B-8FF1-4617-9218-F946888696A2}"/>
              </a:ext>
            </a:extLst>
          </p:cNvPr>
          <p:cNvPicPr>
            <a:picLocks noChangeAspect="1"/>
          </p:cNvPicPr>
          <p:nvPr/>
        </p:nvPicPr>
        <p:blipFill rotWithShape="1">
          <a:blip r:embed="rId2"/>
          <a:srcRect b="39347"/>
          <a:stretch/>
        </p:blipFill>
        <p:spPr>
          <a:xfrm>
            <a:off x="2020186" y="984487"/>
            <a:ext cx="5103628" cy="3488209"/>
          </a:xfrm>
          <a:prstGeom prst="rect">
            <a:avLst/>
          </a:prstGeom>
        </p:spPr>
      </p:pic>
    </p:spTree>
    <p:extLst>
      <p:ext uri="{BB962C8B-B14F-4D97-AF65-F5344CB8AC3E}">
        <p14:creationId xmlns:p14="http://schemas.microsoft.com/office/powerpoint/2010/main" val="3272546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87CD72-483B-4D99-B8CE-195E2A256F40}"/>
              </a:ext>
            </a:extLst>
          </p:cNvPr>
          <p:cNvSpPr>
            <a:spLocks noGrp="1"/>
          </p:cNvSpPr>
          <p:nvPr>
            <p:ph type="title"/>
          </p:nvPr>
        </p:nvSpPr>
        <p:spPr/>
        <p:txBody>
          <a:bodyPr/>
          <a:lstStyle/>
          <a:p>
            <a:r>
              <a:rPr lang="en-CA" dirty="0"/>
              <a:t>Users without JavaScript</a:t>
            </a:r>
          </a:p>
        </p:txBody>
      </p:sp>
      <p:sp>
        <p:nvSpPr>
          <p:cNvPr id="3" name="Text Placeholder 2">
            <a:extLst>
              <a:ext uri="{FF2B5EF4-FFF2-40B4-BE49-F238E27FC236}">
                <a16:creationId xmlns:a16="http://schemas.microsoft.com/office/drawing/2014/main" id="{121F80EC-D898-4DCA-AA1B-AD882E3F696D}"/>
              </a:ext>
            </a:extLst>
          </p:cNvPr>
          <p:cNvSpPr>
            <a:spLocks noGrp="1"/>
          </p:cNvSpPr>
          <p:nvPr>
            <p:ph type="body" idx="1"/>
          </p:nvPr>
        </p:nvSpPr>
        <p:spPr/>
        <p:txBody>
          <a:bodyPr/>
          <a:lstStyle/>
          <a:p>
            <a:pPr marL="114300" indent="0" algn="l">
              <a:buNone/>
            </a:pPr>
            <a:r>
              <a:rPr lang="en-US" sz="1800" b="0" i="0" u="none" strike="noStrike" baseline="0" dirty="0">
                <a:latin typeface="+mj-lt"/>
              </a:rPr>
              <a:t>Users have a myriad of reasons for not using JavaScript</a:t>
            </a:r>
          </a:p>
          <a:p>
            <a:pPr lvl="1"/>
            <a:r>
              <a:rPr lang="en-US" sz="1800" dirty="0">
                <a:latin typeface="+mj-lt"/>
              </a:rPr>
              <a:t>Search engines</a:t>
            </a:r>
          </a:p>
          <a:p>
            <a:pPr lvl="1"/>
            <a:r>
              <a:rPr lang="en-US" sz="1800" b="0" i="0" u="none" strike="noStrike" baseline="0" dirty="0">
                <a:latin typeface="+mj-lt"/>
              </a:rPr>
              <a:t>Browser extensions</a:t>
            </a:r>
          </a:p>
          <a:p>
            <a:pPr lvl="1"/>
            <a:r>
              <a:rPr lang="en-US" sz="1800" dirty="0">
                <a:latin typeface="+mj-lt"/>
              </a:rPr>
              <a:t>Text browser</a:t>
            </a:r>
          </a:p>
          <a:p>
            <a:pPr lvl="1"/>
            <a:r>
              <a:rPr lang="en-US" sz="1800" b="0" i="0" u="none" strike="noStrike" baseline="0" dirty="0">
                <a:latin typeface="+mj-lt"/>
              </a:rPr>
              <a:t>Accessible browser</a:t>
            </a:r>
          </a:p>
          <a:p>
            <a:pPr marL="114300" indent="0" algn="l">
              <a:buNone/>
            </a:pPr>
            <a:r>
              <a:rPr lang="en-US" sz="1800" b="0" i="0" u="none" strike="noStrike" baseline="0" dirty="0">
                <a:latin typeface="+mj-lt"/>
              </a:rPr>
              <a:t>HTML provides an easy way to handle users who do not have JavaScript enabled: the &lt;</a:t>
            </a:r>
            <a:r>
              <a:rPr lang="en-US" sz="1800" b="0" i="0" u="none" strike="noStrike" baseline="0" dirty="0" err="1">
                <a:latin typeface="+mj-lt"/>
              </a:rPr>
              <a:t>noscript</a:t>
            </a:r>
            <a:r>
              <a:rPr lang="en-US" sz="1800" b="0" i="0" u="none" strike="noStrike" baseline="0" dirty="0">
                <a:latin typeface="+mj-lt"/>
              </a:rPr>
              <a:t>&gt; element. Any text between the opening and closing tags will only be displayed to users without the ability to load JavaScript.</a:t>
            </a:r>
            <a:endParaRPr lang="en-CA" dirty="0">
              <a:latin typeface="+mj-lt"/>
            </a:endParaRPr>
          </a:p>
        </p:txBody>
      </p:sp>
    </p:spTree>
    <p:extLst>
      <p:ext uri="{BB962C8B-B14F-4D97-AF65-F5344CB8AC3E}">
        <p14:creationId xmlns:p14="http://schemas.microsoft.com/office/powerpoint/2010/main" val="15740418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392DC9-EF84-455E-AE4C-3D52BA323BBB}"/>
              </a:ext>
            </a:extLst>
          </p:cNvPr>
          <p:cNvSpPr>
            <a:spLocks noGrp="1"/>
          </p:cNvSpPr>
          <p:nvPr>
            <p:ph type="title"/>
          </p:nvPr>
        </p:nvSpPr>
        <p:spPr/>
        <p:txBody>
          <a:bodyPr/>
          <a:lstStyle/>
          <a:p>
            <a:r>
              <a:rPr lang="en-CA" dirty="0"/>
              <a:t>Variables and Data Types</a:t>
            </a:r>
          </a:p>
        </p:txBody>
      </p:sp>
      <p:sp>
        <p:nvSpPr>
          <p:cNvPr id="3" name="Text Placeholder 2">
            <a:extLst>
              <a:ext uri="{FF2B5EF4-FFF2-40B4-BE49-F238E27FC236}">
                <a16:creationId xmlns:a16="http://schemas.microsoft.com/office/drawing/2014/main" id="{8FF4DE67-213F-4DC7-96DC-59A93C54DD1D}"/>
              </a:ext>
            </a:extLst>
          </p:cNvPr>
          <p:cNvSpPr>
            <a:spLocks noGrp="1"/>
          </p:cNvSpPr>
          <p:nvPr>
            <p:ph type="body" idx="1"/>
          </p:nvPr>
        </p:nvSpPr>
        <p:spPr>
          <a:xfrm>
            <a:off x="457201" y="1081088"/>
            <a:ext cx="4114800" cy="3532476"/>
          </a:xfrm>
        </p:spPr>
        <p:txBody>
          <a:bodyPr/>
          <a:lstStyle/>
          <a:p>
            <a:pPr marL="114300" indent="0" algn="l">
              <a:buNone/>
            </a:pPr>
            <a:r>
              <a:rPr lang="en-US" b="1" i="0" u="none" strike="noStrike" baseline="0" dirty="0">
                <a:solidFill>
                  <a:srgbClr val="009A9A"/>
                </a:solidFill>
                <a:latin typeface="+mj-lt"/>
              </a:rPr>
              <a:t>Variables </a:t>
            </a:r>
            <a:r>
              <a:rPr lang="en-US" b="0" i="0" u="none" strike="noStrike" baseline="0" dirty="0">
                <a:solidFill>
                  <a:srgbClr val="000000"/>
                </a:solidFill>
                <a:latin typeface="+mj-lt"/>
              </a:rPr>
              <a:t>in JavaScript are </a:t>
            </a:r>
            <a:r>
              <a:rPr lang="en-US" b="1" i="0" u="none" strike="noStrike" baseline="0" dirty="0">
                <a:solidFill>
                  <a:srgbClr val="009A9A"/>
                </a:solidFill>
                <a:latin typeface="+mj-lt"/>
              </a:rPr>
              <a:t>dynamically typed</a:t>
            </a:r>
            <a:r>
              <a:rPr lang="en-US" b="0" i="0" u="none" strike="noStrike" baseline="0" dirty="0">
                <a:solidFill>
                  <a:srgbClr val="000000"/>
                </a:solidFill>
                <a:latin typeface="+mj-lt"/>
              </a:rPr>
              <a:t>, meaning that you do not have to declare the type of a variable before you use it.</a:t>
            </a:r>
          </a:p>
          <a:p>
            <a:pPr marL="114300" indent="0" algn="l">
              <a:buNone/>
            </a:pPr>
            <a:r>
              <a:rPr lang="en-US" dirty="0">
                <a:latin typeface="+mj-lt"/>
              </a:rPr>
              <a:t>To declare a variable in JavaScript, use either the </a:t>
            </a:r>
            <a:r>
              <a:rPr lang="en-US" b="1" dirty="0">
                <a:latin typeface="+mj-lt"/>
              </a:rPr>
              <a:t>var</a:t>
            </a:r>
            <a:r>
              <a:rPr lang="en-US" dirty="0">
                <a:latin typeface="+mj-lt"/>
              </a:rPr>
              <a:t>, </a:t>
            </a:r>
            <a:r>
              <a:rPr lang="en-US" b="1" dirty="0">
                <a:latin typeface="+mj-lt"/>
              </a:rPr>
              <a:t>const</a:t>
            </a:r>
            <a:r>
              <a:rPr lang="en-US" dirty="0">
                <a:latin typeface="+mj-lt"/>
              </a:rPr>
              <a:t>, or </a:t>
            </a:r>
            <a:r>
              <a:rPr lang="en-US" b="1" dirty="0">
                <a:latin typeface="+mj-lt"/>
              </a:rPr>
              <a:t>let</a:t>
            </a:r>
            <a:r>
              <a:rPr lang="en-US" dirty="0">
                <a:latin typeface="+mj-lt"/>
              </a:rPr>
              <a:t> keywords (see Table 8.1)</a:t>
            </a:r>
          </a:p>
          <a:p>
            <a:pPr marL="114300" indent="0" algn="l">
              <a:buNone/>
            </a:pPr>
            <a:r>
              <a:rPr lang="en-US" b="1" i="0" u="none" strike="noStrike" baseline="0" dirty="0">
                <a:solidFill>
                  <a:srgbClr val="009A9A"/>
                </a:solidFill>
                <a:latin typeface="+mj-lt"/>
              </a:rPr>
              <a:t>Assignment </a:t>
            </a:r>
            <a:r>
              <a:rPr lang="en-US" b="0" i="0" u="none" strike="noStrike" baseline="0" dirty="0">
                <a:solidFill>
                  <a:srgbClr val="000000"/>
                </a:solidFill>
                <a:latin typeface="+mj-lt"/>
              </a:rPr>
              <a:t>can happen at declaration time by appending the value to the declaration, or at runtime with a simple right-to-left assignment</a:t>
            </a:r>
            <a:endParaRPr lang="en-CA" dirty="0">
              <a:latin typeface="+mj-lt"/>
            </a:endParaRPr>
          </a:p>
        </p:txBody>
      </p:sp>
      <p:pic>
        <p:nvPicPr>
          <p:cNvPr id="5" name="Picture 4" descr="FIGURE 8.5 Variable declaration and assignment">
            <a:extLst>
              <a:ext uri="{FF2B5EF4-FFF2-40B4-BE49-F238E27FC236}">
                <a16:creationId xmlns:a16="http://schemas.microsoft.com/office/drawing/2014/main" id="{1AB75106-6696-454D-B5FC-03573F30CAF3}"/>
              </a:ext>
            </a:extLst>
          </p:cNvPr>
          <p:cNvPicPr>
            <a:picLocks noChangeAspect="1"/>
          </p:cNvPicPr>
          <p:nvPr/>
        </p:nvPicPr>
        <p:blipFill>
          <a:blip r:embed="rId2"/>
          <a:stretch>
            <a:fillRect/>
          </a:stretch>
        </p:blipFill>
        <p:spPr>
          <a:xfrm>
            <a:off x="4572000" y="1391994"/>
            <a:ext cx="3853402" cy="2910663"/>
          </a:xfrm>
          <a:prstGeom prst="rect">
            <a:avLst/>
          </a:prstGeom>
        </p:spPr>
      </p:pic>
    </p:spTree>
    <p:extLst>
      <p:ext uri="{BB962C8B-B14F-4D97-AF65-F5344CB8AC3E}">
        <p14:creationId xmlns:p14="http://schemas.microsoft.com/office/powerpoint/2010/main" val="41141095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D556C8-B30B-4484-85BD-F28128ABA2CE}"/>
              </a:ext>
            </a:extLst>
          </p:cNvPr>
          <p:cNvSpPr>
            <a:spLocks noGrp="1"/>
          </p:cNvSpPr>
          <p:nvPr>
            <p:ph type="title"/>
          </p:nvPr>
        </p:nvSpPr>
        <p:spPr/>
        <p:txBody>
          <a:bodyPr/>
          <a:lstStyle/>
          <a:p>
            <a:r>
              <a:rPr lang="en-CA" dirty="0"/>
              <a:t>JavaScript Output</a:t>
            </a:r>
          </a:p>
        </p:txBody>
      </p:sp>
      <p:sp>
        <p:nvSpPr>
          <p:cNvPr id="3" name="Text Placeholder 2">
            <a:extLst>
              <a:ext uri="{FF2B5EF4-FFF2-40B4-BE49-F238E27FC236}">
                <a16:creationId xmlns:a16="http://schemas.microsoft.com/office/drawing/2014/main" id="{F93FD104-2419-47CF-84D1-B30804BF0C58}"/>
              </a:ext>
            </a:extLst>
          </p:cNvPr>
          <p:cNvSpPr>
            <a:spLocks noGrp="1"/>
          </p:cNvSpPr>
          <p:nvPr>
            <p:ph type="body" idx="1"/>
          </p:nvPr>
        </p:nvSpPr>
        <p:spPr>
          <a:xfrm>
            <a:off x="457200" y="1081088"/>
            <a:ext cx="2955851" cy="3532476"/>
          </a:xfrm>
        </p:spPr>
        <p:txBody>
          <a:bodyPr/>
          <a:lstStyle/>
          <a:p>
            <a:pPr marL="114300" indent="0" algn="l">
              <a:buNone/>
            </a:pPr>
            <a:r>
              <a:rPr lang="en-US" b="1" i="0" u="none" strike="noStrike" baseline="0" dirty="0">
                <a:latin typeface="+mj-lt"/>
              </a:rPr>
              <a:t>alert() </a:t>
            </a:r>
            <a:r>
              <a:rPr lang="en-US" b="0" i="0" u="none" strike="noStrike" baseline="0" dirty="0">
                <a:latin typeface="+mj-lt"/>
              </a:rPr>
              <a:t>Displays content within a browser-controlled pop-up/modal </a:t>
            </a:r>
            <a:r>
              <a:rPr lang="en-CA" b="0" i="0" u="none" strike="noStrike" baseline="0" dirty="0">
                <a:latin typeface="+mj-lt"/>
              </a:rPr>
              <a:t>window.</a:t>
            </a:r>
          </a:p>
          <a:p>
            <a:pPr marL="114300" indent="0" algn="l">
              <a:buNone/>
            </a:pPr>
            <a:r>
              <a:rPr lang="en-US" b="1" i="0" u="none" strike="noStrike" baseline="0" dirty="0">
                <a:latin typeface="+mj-lt"/>
              </a:rPr>
              <a:t>prompt() </a:t>
            </a:r>
            <a:r>
              <a:rPr lang="en-US" b="0" i="0" u="none" strike="noStrike" baseline="0" dirty="0">
                <a:latin typeface="+mj-lt"/>
              </a:rPr>
              <a:t>Displays a message and an input field within a modal window.</a:t>
            </a:r>
          </a:p>
          <a:p>
            <a:pPr marL="114300" indent="0" algn="l">
              <a:buNone/>
            </a:pPr>
            <a:r>
              <a:rPr lang="en-US" b="1" i="0" u="none" strike="noStrike" baseline="0" dirty="0">
                <a:latin typeface="+mj-lt"/>
              </a:rPr>
              <a:t>confirm()</a:t>
            </a:r>
            <a:r>
              <a:rPr lang="en-US" b="0" i="0" u="none" strike="noStrike" baseline="0" dirty="0">
                <a:latin typeface="+mj-lt"/>
              </a:rPr>
              <a:t> Displays a question in a modal window with ok and cancel </a:t>
            </a:r>
            <a:r>
              <a:rPr lang="en-CA" b="0" i="0" u="none" strike="noStrike" baseline="0" dirty="0">
                <a:latin typeface="+mj-lt"/>
              </a:rPr>
              <a:t>buttons.</a:t>
            </a:r>
            <a:endParaRPr lang="en-CA" sz="1400" dirty="0">
              <a:latin typeface="+mj-lt"/>
            </a:endParaRPr>
          </a:p>
        </p:txBody>
      </p:sp>
      <p:pic>
        <p:nvPicPr>
          <p:cNvPr id="4" name="Picture 3" descr="FIGURE 8.6 JavaScript output options">
            <a:extLst>
              <a:ext uri="{FF2B5EF4-FFF2-40B4-BE49-F238E27FC236}">
                <a16:creationId xmlns:a16="http://schemas.microsoft.com/office/drawing/2014/main" id="{2670AFCE-2F09-4B8E-92F0-414890779121}"/>
              </a:ext>
            </a:extLst>
          </p:cNvPr>
          <p:cNvPicPr>
            <a:picLocks noChangeAspect="1"/>
          </p:cNvPicPr>
          <p:nvPr/>
        </p:nvPicPr>
        <p:blipFill>
          <a:blip r:embed="rId2"/>
          <a:stretch>
            <a:fillRect/>
          </a:stretch>
        </p:blipFill>
        <p:spPr>
          <a:xfrm>
            <a:off x="3863536" y="1075053"/>
            <a:ext cx="4823263" cy="3532477"/>
          </a:xfrm>
          <a:prstGeom prst="rect">
            <a:avLst/>
          </a:prstGeom>
        </p:spPr>
      </p:pic>
    </p:spTree>
    <p:extLst>
      <p:ext uri="{BB962C8B-B14F-4D97-AF65-F5344CB8AC3E}">
        <p14:creationId xmlns:p14="http://schemas.microsoft.com/office/powerpoint/2010/main" val="40676597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FIGURE 8.7 Chrome JavaScript console">
            <a:extLst>
              <a:ext uri="{FF2B5EF4-FFF2-40B4-BE49-F238E27FC236}">
                <a16:creationId xmlns:a16="http://schemas.microsoft.com/office/drawing/2014/main" id="{BDD556C8-B30B-4484-85BD-F28128ABA2CE}"/>
              </a:ext>
            </a:extLst>
          </p:cNvPr>
          <p:cNvSpPr>
            <a:spLocks noGrp="1"/>
          </p:cNvSpPr>
          <p:nvPr>
            <p:ph type="title"/>
          </p:nvPr>
        </p:nvSpPr>
        <p:spPr/>
        <p:txBody>
          <a:bodyPr/>
          <a:lstStyle/>
          <a:p>
            <a:r>
              <a:rPr lang="en-CA" dirty="0"/>
              <a:t>JavaScript Output (ii)</a:t>
            </a:r>
          </a:p>
        </p:txBody>
      </p:sp>
      <p:sp>
        <p:nvSpPr>
          <p:cNvPr id="3" name="Text Placeholder 2">
            <a:extLst>
              <a:ext uri="{FF2B5EF4-FFF2-40B4-BE49-F238E27FC236}">
                <a16:creationId xmlns:a16="http://schemas.microsoft.com/office/drawing/2014/main" id="{F93FD104-2419-47CF-84D1-B30804BF0C58}"/>
              </a:ext>
            </a:extLst>
          </p:cNvPr>
          <p:cNvSpPr>
            <a:spLocks noGrp="1"/>
          </p:cNvSpPr>
          <p:nvPr>
            <p:ph type="body" idx="1"/>
          </p:nvPr>
        </p:nvSpPr>
        <p:spPr>
          <a:xfrm>
            <a:off x="457200" y="1081088"/>
            <a:ext cx="3296093" cy="3532476"/>
          </a:xfrm>
        </p:spPr>
        <p:txBody>
          <a:bodyPr/>
          <a:lstStyle/>
          <a:p>
            <a:r>
              <a:rPr lang="en-US" sz="1800" b="1" i="0" u="none" strike="noStrike" baseline="0" dirty="0" err="1">
                <a:latin typeface="+mj-lt"/>
              </a:rPr>
              <a:t>document.write</a:t>
            </a:r>
            <a:r>
              <a:rPr lang="en-US" sz="1800" b="1" i="0" u="none" strike="noStrike" baseline="0" dirty="0">
                <a:latin typeface="+mj-lt"/>
              </a:rPr>
              <a:t>() </a:t>
            </a:r>
            <a:r>
              <a:rPr lang="en-US" sz="1800" b="0" i="0" u="none" strike="noStrike" baseline="0" dirty="0">
                <a:latin typeface="+mj-lt"/>
              </a:rPr>
              <a:t>Outputs the content (as markup) directly to the HTML </a:t>
            </a:r>
            <a:r>
              <a:rPr lang="en-CA" sz="1800" b="0" i="0" u="none" strike="noStrike" baseline="0" dirty="0">
                <a:latin typeface="+mj-lt"/>
              </a:rPr>
              <a:t>document.</a:t>
            </a:r>
          </a:p>
          <a:p>
            <a:endParaRPr lang="en-CA" sz="1800" b="0" i="0" u="none" strike="noStrike" baseline="0" dirty="0">
              <a:latin typeface="+mj-lt"/>
            </a:endParaRPr>
          </a:p>
          <a:p>
            <a:pPr algn="l"/>
            <a:r>
              <a:rPr lang="en-US" sz="1800" b="1" i="0" u="none" strike="noStrike" baseline="0" dirty="0">
                <a:latin typeface="+mj-lt"/>
              </a:rPr>
              <a:t>console.log() </a:t>
            </a:r>
            <a:r>
              <a:rPr lang="en-US" sz="1800" b="0" i="0" u="none" strike="noStrike" baseline="0" dirty="0">
                <a:latin typeface="+mj-lt"/>
              </a:rPr>
              <a:t>Displays content in the browser’s JavaScript console.</a:t>
            </a:r>
          </a:p>
        </p:txBody>
      </p:sp>
      <p:pic>
        <p:nvPicPr>
          <p:cNvPr id="7" name="Picture 6" descr="FIGURE 8.7 Chrome JavaScript console">
            <a:extLst>
              <a:ext uri="{FF2B5EF4-FFF2-40B4-BE49-F238E27FC236}">
                <a16:creationId xmlns:a16="http://schemas.microsoft.com/office/drawing/2014/main" id="{8982E558-B958-42CF-8FF7-5452564FEF25}"/>
              </a:ext>
            </a:extLst>
          </p:cNvPr>
          <p:cNvPicPr>
            <a:picLocks noChangeAspect="1"/>
          </p:cNvPicPr>
          <p:nvPr/>
        </p:nvPicPr>
        <p:blipFill>
          <a:blip r:embed="rId2"/>
          <a:stretch>
            <a:fillRect/>
          </a:stretch>
        </p:blipFill>
        <p:spPr>
          <a:xfrm>
            <a:off x="4287016" y="1184659"/>
            <a:ext cx="4399784" cy="3325333"/>
          </a:xfrm>
          <a:prstGeom prst="rect">
            <a:avLst/>
          </a:prstGeom>
        </p:spPr>
      </p:pic>
    </p:spTree>
    <p:extLst>
      <p:ext uri="{BB962C8B-B14F-4D97-AF65-F5344CB8AC3E}">
        <p14:creationId xmlns:p14="http://schemas.microsoft.com/office/powerpoint/2010/main" val="1640031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FIGURE 8.7 Chrome JavaScript console">
            <a:extLst>
              <a:ext uri="{FF2B5EF4-FFF2-40B4-BE49-F238E27FC236}">
                <a16:creationId xmlns:a16="http://schemas.microsoft.com/office/drawing/2014/main" id="{BDD556C8-B30B-4484-85BD-F28128ABA2CE}"/>
              </a:ext>
            </a:extLst>
          </p:cNvPr>
          <p:cNvSpPr>
            <a:spLocks noGrp="1"/>
          </p:cNvSpPr>
          <p:nvPr>
            <p:ph type="title"/>
          </p:nvPr>
        </p:nvSpPr>
        <p:spPr/>
        <p:txBody>
          <a:bodyPr/>
          <a:lstStyle/>
          <a:p>
            <a:r>
              <a:rPr lang="en-CA" dirty="0" err="1"/>
              <a:t>Document.write</a:t>
            </a:r>
            <a:r>
              <a:rPr lang="en-CA" dirty="0"/>
              <a:t>() note</a:t>
            </a:r>
          </a:p>
        </p:txBody>
      </p:sp>
      <p:sp>
        <p:nvSpPr>
          <p:cNvPr id="8" name="TextBox 7">
            <a:extLst>
              <a:ext uri="{FF2B5EF4-FFF2-40B4-BE49-F238E27FC236}">
                <a16:creationId xmlns:a16="http://schemas.microsoft.com/office/drawing/2014/main" id="{B0A3BBB7-1FC3-410D-80C4-22C7B44263DF}"/>
              </a:ext>
            </a:extLst>
          </p:cNvPr>
          <p:cNvSpPr txBox="1"/>
          <p:nvPr/>
        </p:nvSpPr>
        <p:spPr>
          <a:xfrm>
            <a:off x="655783" y="1833086"/>
            <a:ext cx="6989027" cy="1754326"/>
          </a:xfrm>
          <a:prstGeom prst="rect">
            <a:avLst/>
          </a:prstGeom>
          <a:solidFill>
            <a:srgbClr val="F3F2DF"/>
          </a:solidFill>
        </p:spPr>
        <p:txBody>
          <a:bodyPr wrap="square" rtlCol="0">
            <a:spAutoFit/>
          </a:bodyPr>
          <a:lstStyle/>
          <a:p>
            <a:r>
              <a:rPr lang="en-CA" sz="1800" b="1" i="0" u="none" strike="noStrike" baseline="0" dirty="0">
                <a:solidFill>
                  <a:srgbClr val="662600"/>
                </a:solidFill>
                <a:latin typeface="FrutigerLTCom-Bold"/>
              </a:rPr>
              <a:t>NOTE</a:t>
            </a:r>
            <a:endParaRPr lang="en-CA" sz="1800" b="1" i="0" u="none" strike="noStrike" baseline="0" dirty="0">
              <a:solidFill>
                <a:srgbClr val="7F6106"/>
              </a:solidFill>
              <a:latin typeface="+mj-lt"/>
            </a:endParaRPr>
          </a:p>
          <a:p>
            <a:pPr algn="l"/>
            <a:r>
              <a:rPr lang="en-US" sz="1800" b="0" i="0" u="none" strike="noStrike" baseline="0" dirty="0">
                <a:latin typeface="+mj-lt"/>
              </a:rPr>
              <a:t>While several of the examples in this chapter make use of </a:t>
            </a:r>
            <a:r>
              <a:rPr lang="en-US" sz="1800" b="1" i="0" u="none" strike="noStrike" baseline="0" dirty="0" err="1">
                <a:latin typeface="+mj-lt"/>
              </a:rPr>
              <a:t>document.write</a:t>
            </a:r>
            <a:r>
              <a:rPr lang="en-US" sz="1800" b="1" i="0" u="none" strike="noStrike" baseline="0" dirty="0">
                <a:latin typeface="+mj-lt"/>
              </a:rPr>
              <a:t>(), </a:t>
            </a:r>
            <a:r>
              <a:rPr lang="en-US" sz="1800" b="0" i="0" u="none" strike="noStrike" baseline="0" dirty="0">
                <a:latin typeface="+mj-lt"/>
              </a:rPr>
              <a:t>the usual (and more trustworthy) way to generate content that you want to see in the browser window will be to use the appropriate JavaScript DOM (Document Model</a:t>
            </a:r>
          </a:p>
          <a:p>
            <a:pPr algn="l"/>
            <a:r>
              <a:rPr lang="en-US" sz="1800" b="0" i="0" u="none" strike="noStrike" baseline="0" dirty="0">
                <a:latin typeface="+mj-lt"/>
              </a:rPr>
              <a:t>Object) method. You will learn how to do that in the next chapter.</a:t>
            </a:r>
            <a:endParaRPr lang="en-US" sz="1200" b="0" i="0" u="none" strike="noStrike" baseline="0" dirty="0">
              <a:latin typeface="+mj-lt"/>
            </a:endParaRPr>
          </a:p>
        </p:txBody>
      </p:sp>
      <p:pic>
        <p:nvPicPr>
          <p:cNvPr id="9" name="Picture 8">
            <a:extLst>
              <a:ext uri="{FF2B5EF4-FFF2-40B4-BE49-F238E27FC236}">
                <a16:creationId xmlns:a16="http://schemas.microsoft.com/office/drawing/2014/main" id="{DD96514D-BC9B-4CA6-A10A-98B3ABE142B9}"/>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7540487" y="1833086"/>
            <a:ext cx="696067" cy="1735618"/>
          </a:xfrm>
          <a:prstGeom prst="rect">
            <a:avLst/>
          </a:prstGeom>
        </p:spPr>
      </p:pic>
    </p:spTree>
    <p:extLst>
      <p:ext uri="{BB962C8B-B14F-4D97-AF65-F5344CB8AC3E}">
        <p14:creationId xmlns:p14="http://schemas.microsoft.com/office/powerpoint/2010/main" val="12790447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53CFEE-3C47-4217-9A14-877C910C212C}"/>
              </a:ext>
            </a:extLst>
          </p:cNvPr>
          <p:cNvSpPr>
            <a:spLocks noGrp="1"/>
          </p:cNvSpPr>
          <p:nvPr>
            <p:ph type="title"/>
          </p:nvPr>
        </p:nvSpPr>
        <p:spPr/>
        <p:txBody>
          <a:bodyPr/>
          <a:lstStyle/>
          <a:p>
            <a:r>
              <a:rPr lang="en-CA" dirty="0"/>
              <a:t>Data Types</a:t>
            </a:r>
          </a:p>
        </p:txBody>
      </p:sp>
      <p:sp>
        <p:nvSpPr>
          <p:cNvPr id="3" name="Text Placeholder 2">
            <a:extLst>
              <a:ext uri="{FF2B5EF4-FFF2-40B4-BE49-F238E27FC236}">
                <a16:creationId xmlns:a16="http://schemas.microsoft.com/office/drawing/2014/main" id="{9287809E-8890-4A3E-B75D-64FBEA95BA69}"/>
              </a:ext>
            </a:extLst>
          </p:cNvPr>
          <p:cNvSpPr>
            <a:spLocks noGrp="1"/>
          </p:cNvSpPr>
          <p:nvPr>
            <p:ph type="body" idx="1"/>
          </p:nvPr>
        </p:nvSpPr>
        <p:spPr/>
        <p:txBody>
          <a:bodyPr/>
          <a:lstStyle/>
          <a:p>
            <a:pPr marL="114300" indent="0" algn="l">
              <a:buNone/>
            </a:pPr>
            <a:r>
              <a:rPr lang="en-US" sz="1800" b="0" i="0" u="none" strike="noStrike" baseline="0" dirty="0">
                <a:solidFill>
                  <a:srgbClr val="000000"/>
                </a:solidFill>
                <a:latin typeface="+mj-lt"/>
              </a:rPr>
              <a:t>JavaScript has two basic data types: </a:t>
            </a:r>
          </a:p>
          <a:p>
            <a:r>
              <a:rPr lang="en-US" sz="1800" b="1" i="0" u="none" strike="noStrike" baseline="0" dirty="0">
                <a:solidFill>
                  <a:srgbClr val="009A9A"/>
                </a:solidFill>
                <a:latin typeface="+mj-lt"/>
              </a:rPr>
              <a:t>reference types </a:t>
            </a:r>
            <a:r>
              <a:rPr lang="en-US" sz="1800" b="0" i="0" u="none" strike="noStrike" baseline="0" dirty="0">
                <a:solidFill>
                  <a:srgbClr val="000000"/>
                </a:solidFill>
                <a:latin typeface="+mj-lt"/>
              </a:rPr>
              <a:t>(usually referred to as objects)</a:t>
            </a:r>
          </a:p>
          <a:p>
            <a:r>
              <a:rPr lang="en-US" sz="1800" b="1" i="0" u="none" strike="noStrike" baseline="0" dirty="0">
                <a:solidFill>
                  <a:srgbClr val="009A9A"/>
                </a:solidFill>
                <a:latin typeface="+mj-lt"/>
              </a:rPr>
              <a:t>primitive types </a:t>
            </a:r>
            <a:r>
              <a:rPr lang="en-US" sz="1800" b="0" i="0" u="none" strike="noStrike" baseline="0" dirty="0">
                <a:solidFill>
                  <a:srgbClr val="000000"/>
                </a:solidFill>
                <a:latin typeface="+mj-lt"/>
              </a:rPr>
              <a:t>(i.e., nonobject, simple types).</a:t>
            </a:r>
            <a:endParaRPr lang="en-US" sz="1800" dirty="0">
              <a:solidFill>
                <a:srgbClr val="000000"/>
              </a:solidFill>
              <a:latin typeface="+mj-lt"/>
            </a:endParaRPr>
          </a:p>
          <a:p>
            <a:pPr lvl="1"/>
            <a:r>
              <a:rPr lang="en-US" sz="1800" b="0" i="0" u="none" strike="noStrike" baseline="0" dirty="0">
                <a:latin typeface="+mj-lt"/>
              </a:rPr>
              <a:t>What makes things a bit confusing for new JavaScript developers is that the language lets you use primitive types as if they are objects. </a:t>
            </a:r>
            <a:endParaRPr lang="en-CA" dirty="0">
              <a:latin typeface="+mj-lt"/>
            </a:endParaRPr>
          </a:p>
        </p:txBody>
      </p:sp>
    </p:spTree>
    <p:extLst>
      <p:ext uri="{BB962C8B-B14F-4D97-AF65-F5344CB8AC3E}">
        <p14:creationId xmlns:p14="http://schemas.microsoft.com/office/powerpoint/2010/main" val="9808989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8F160D-2111-4637-86BB-26E3E4E4F558}"/>
              </a:ext>
            </a:extLst>
          </p:cNvPr>
          <p:cNvSpPr>
            <a:spLocks noGrp="1"/>
          </p:cNvSpPr>
          <p:nvPr>
            <p:ph type="title"/>
          </p:nvPr>
        </p:nvSpPr>
        <p:spPr/>
        <p:txBody>
          <a:bodyPr/>
          <a:lstStyle/>
          <a:p>
            <a:r>
              <a:rPr lang="en-CA" dirty="0"/>
              <a:t>Primitive Types</a:t>
            </a:r>
          </a:p>
        </p:txBody>
      </p:sp>
      <p:sp>
        <p:nvSpPr>
          <p:cNvPr id="3" name="Text Placeholder 2">
            <a:extLst>
              <a:ext uri="{FF2B5EF4-FFF2-40B4-BE49-F238E27FC236}">
                <a16:creationId xmlns:a16="http://schemas.microsoft.com/office/drawing/2014/main" id="{398B1D2D-B5B0-4E50-852E-79567D4AFE76}"/>
              </a:ext>
            </a:extLst>
          </p:cNvPr>
          <p:cNvSpPr>
            <a:spLocks noGrp="1"/>
          </p:cNvSpPr>
          <p:nvPr>
            <p:ph type="body" idx="1"/>
          </p:nvPr>
        </p:nvSpPr>
        <p:spPr/>
        <p:txBody>
          <a:bodyPr/>
          <a:lstStyle/>
          <a:p>
            <a:pPr algn="l"/>
            <a:r>
              <a:rPr lang="en-US" b="1" i="0" u="none" strike="noStrike" baseline="0" dirty="0">
                <a:latin typeface="+mj-lt"/>
              </a:rPr>
              <a:t>Boolean</a:t>
            </a:r>
            <a:r>
              <a:rPr lang="en-US" b="0" i="0" u="none" strike="noStrike" baseline="0" dirty="0">
                <a:latin typeface="+mj-lt"/>
              </a:rPr>
              <a:t> True or false value.</a:t>
            </a:r>
          </a:p>
          <a:p>
            <a:pPr algn="l"/>
            <a:r>
              <a:rPr lang="en-US" b="1" i="0" u="none" strike="noStrike" baseline="0" dirty="0">
                <a:latin typeface="+mj-lt"/>
              </a:rPr>
              <a:t>Number</a:t>
            </a:r>
            <a:r>
              <a:rPr lang="en-US" b="0" i="0" u="none" strike="noStrike" baseline="0" dirty="0">
                <a:latin typeface="+mj-lt"/>
              </a:rPr>
              <a:t> Represents some type of number. Its internal format is a double precision </a:t>
            </a:r>
            <a:r>
              <a:rPr lang="en-CA" b="0" i="0" u="none" strike="noStrike" baseline="0" dirty="0">
                <a:latin typeface="+mj-lt"/>
              </a:rPr>
              <a:t>64-bit floating point value.</a:t>
            </a:r>
          </a:p>
          <a:p>
            <a:pPr algn="l"/>
            <a:r>
              <a:rPr lang="en-US" b="1" i="0" u="none" strike="noStrike" baseline="0" dirty="0">
                <a:latin typeface="+mj-lt"/>
              </a:rPr>
              <a:t>String</a:t>
            </a:r>
            <a:r>
              <a:rPr lang="en-US" b="0" i="0" u="none" strike="noStrike" baseline="0" dirty="0">
                <a:latin typeface="+mj-lt"/>
              </a:rPr>
              <a:t> Represents a sequence of characters delimited by either the single or </a:t>
            </a:r>
            <a:r>
              <a:rPr lang="en-CA" b="0" i="0" u="none" strike="noStrike" baseline="0" dirty="0">
                <a:latin typeface="+mj-lt"/>
              </a:rPr>
              <a:t>double quote characters.</a:t>
            </a:r>
          </a:p>
          <a:p>
            <a:pPr algn="l"/>
            <a:r>
              <a:rPr lang="en-US" b="1" i="0" u="none" strike="noStrike" baseline="0" dirty="0">
                <a:latin typeface="+mj-lt"/>
              </a:rPr>
              <a:t>Null</a:t>
            </a:r>
            <a:r>
              <a:rPr lang="en-US" b="0" i="0" u="none" strike="noStrike" baseline="0" dirty="0">
                <a:latin typeface="+mj-lt"/>
              </a:rPr>
              <a:t> Has only one value: </a:t>
            </a:r>
            <a:r>
              <a:rPr lang="en-US" b="1" i="0" u="none" strike="noStrike" baseline="0" dirty="0">
                <a:latin typeface="+mj-lt"/>
              </a:rPr>
              <a:t>null</a:t>
            </a:r>
            <a:r>
              <a:rPr lang="en-US" b="0" i="0" u="none" strike="noStrike" baseline="0" dirty="0">
                <a:latin typeface="+mj-lt"/>
              </a:rPr>
              <a:t>.</a:t>
            </a:r>
          </a:p>
          <a:p>
            <a:pPr algn="l"/>
            <a:r>
              <a:rPr lang="en-US" b="1" i="0" u="none" strike="noStrike" baseline="0" dirty="0">
                <a:latin typeface="+mj-lt"/>
              </a:rPr>
              <a:t>Undefined</a:t>
            </a:r>
            <a:r>
              <a:rPr lang="en-US" b="0" i="0" u="none" strike="noStrike" baseline="0" dirty="0">
                <a:latin typeface="+mj-lt"/>
              </a:rPr>
              <a:t> Has only one value: </a:t>
            </a:r>
            <a:r>
              <a:rPr lang="en-US" b="1" i="0" u="none" strike="noStrike" baseline="0" dirty="0">
                <a:latin typeface="+mj-lt"/>
              </a:rPr>
              <a:t>undefined</a:t>
            </a:r>
            <a:r>
              <a:rPr lang="en-US" b="0" i="0" u="none" strike="noStrike" baseline="0" dirty="0">
                <a:latin typeface="+mj-lt"/>
              </a:rPr>
              <a:t>. This value is assigned to variables that are not initialized. Notice that undefined is different from null.</a:t>
            </a:r>
          </a:p>
          <a:p>
            <a:pPr algn="l"/>
            <a:r>
              <a:rPr lang="en-US" b="1" i="0" u="none" strike="noStrike" baseline="0" dirty="0">
                <a:latin typeface="+mj-lt"/>
              </a:rPr>
              <a:t>Symbol</a:t>
            </a:r>
            <a:r>
              <a:rPr lang="en-US" b="0" i="0" u="none" strike="noStrike" baseline="0" dirty="0">
                <a:latin typeface="+mj-lt"/>
              </a:rPr>
              <a:t> New to ES2015, a symbol represents a unique value that can be used </a:t>
            </a:r>
            <a:r>
              <a:rPr lang="en-CA" b="0" i="0" u="none" strike="noStrike" baseline="0" dirty="0">
                <a:latin typeface="+mj-lt"/>
              </a:rPr>
              <a:t>as a key value.</a:t>
            </a:r>
            <a:endParaRPr lang="en-CA" sz="1200" dirty="0">
              <a:latin typeface="+mj-lt"/>
              <a:cs typeface="Sabon Next LT" panose="020B0502040204020203" pitchFamily="2" charset="0"/>
            </a:endParaRPr>
          </a:p>
        </p:txBody>
      </p:sp>
    </p:spTree>
    <p:extLst>
      <p:ext uri="{BB962C8B-B14F-4D97-AF65-F5344CB8AC3E}">
        <p14:creationId xmlns:p14="http://schemas.microsoft.com/office/powerpoint/2010/main" val="21176222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8F160D-2111-4637-86BB-26E3E4E4F558}"/>
              </a:ext>
            </a:extLst>
          </p:cNvPr>
          <p:cNvSpPr>
            <a:spLocks noGrp="1"/>
          </p:cNvSpPr>
          <p:nvPr>
            <p:ph type="title"/>
          </p:nvPr>
        </p:nvSpPr>
        <p:spPr/>
        <p:txBody>
          <a:bodyPr/>
          <a:lstStyle/>
          <a:p>
            <a:r>
              <a:rPr lang="en-CA" dirty="0"/>
              <a:t>Primitive vs Reference Types</a:t>
            </a:r>
          </a:p>
        </p:txBody>
      </p:sp>
      <p:sp>
        <p:nvSpPr>
          <p:cNvPr id="8" name="Text Placeholder 2">
            <a:extLst>
              <a:ext uri="{FF2B5EF4-FFF2-40B4-BE49-F238E27FC236}">
                <a16:creationId xmlns:a16="http://schemas.microsoft.com/office/drawing/2014/main" id="{1CFDB206-8F94-4B2C-A92E-1911A0E4E7B8}"/>
              </a:ext>
            </a:extLst>
          </p:cNvPr>
          <p:cNvSpPr>
            <a:spLocks noGrp="1"/>
          </p:cNvSpPr>
          <p:nvPr>
            <p:ph type="body" idx="1"/>
          </p:nvPr>
        </p:nvSpPr>
        <p:spPr>
          <a:xfrm>
            <a:off x="457200" y="1081088"/>
            <a:ext cx="3296093" cy="3532476"/>
          </a:xfrm>
        </p:spPr>
        <p:txBody>
          <a:bodyPr/>
          <a:lstStyle/>
          <a:p>
            <a:pPr marL="114300" indent="0" algn="l">
              <a:buNone/>
            </a:pPr>
            <a:r>
              <a:rPr lang="en-US" sz="1800" i="0" u="none" strike="noStrike" baseline="0" dirty="0">
                <a:latin typeface="+mj-lt"/>
              </a:rPr>
              <a:t>Primitive</a:t>
            </a:r>
            <a:r>
              <a:rPr lang="en-US" sz="1800" b="0" i="0" u="none" strike="noStrike" baseline="0" dirty="0">
                <a:latin typeface="+mj-lt"/>
              </a:rPr>
              <a:t> variables contain the value of the primitive </a:t>
            </a:r>
            <a:r>
              <a:rPr lang="en-US" sz="1800" i="0" u="none" strike="noStrike" baseline="0" dirty="0">
                <a:latin typeface="+mj-lt"/>
              </a:rPr>
              <a:t>directly within memory</a:t>
            </a:r>
            <a:r>
              <a:rPr lang="en-US" sz="1800" b="0" i="0" u="none" strike="noStrike" baseline="0" dirty="0">
                <a:latin typeface="+mj-lt"/>
              </a:rPr>
              <a:t>. </a:t>
            </a:r>
          </a:p>
          <a:p>
            <a:pPr marL="114300" indent="0" algn="l">
              <a:buNone/>
            </a:pPr>
            <a:endParaRPr lang="en-US" sz="1800" dirty="0">
              <a:latin typeface="+mj-lt"/>
            </a:endParaRPr>
          </a:p>
          <a:p>
            <a:pPr marL="114300" indent="0" algn="l">
              <a:buNone/>
            </a:pPr>
            <a:r>
              <a:rPr lang="en-US" sz="1800" b="0" i="0" u="none" strike="noStrike" baseline="0" dirty="0">
                <a:latin typeface="+mj-lt"/>
              </a:rPr>
              <a:t>In contrast, </a:t>
            </a:r>
            <a:r>
              <a:rPr lang="en-US" sz="1800" i="0" u="none" strike="noStrike" baseline="0" dirty="0">
                <a:latin typeface="+mj-lt"/>
              </a:rPr>
              <a:t>object</a:t>
            </a:r>
            <a:r>
              <a:rPr lang="en-US" sz="1800" b="0" i="0" u="none" strike="noStrike" baseline="0" dirty="0">
                <a:latin typeface="+mj-lt"/>
              </a:rPr>
              <a:t> variables contain </a:t>
            </a:r>
            <a:r>
              <a:rPr lang="en-US" sz="1800" i="0" u="none" strike="noStrike" baseline="0" dirty="0">
                <a:latin typeface="+mj-lt"/>
              </a:rPr>
              <a:t>a reference </a:t>
            </a:r>
            <a:r>
              <a:rPr lang="en-US" sz="1800" b="0" i="0" u="none" strike="noStrike" baseline="0" dirty="0">
                <a:latin typeface="+mj-lt"/>
              </a:rPr>
              <a:t>or pointer to the block of memory associated with the content of the object.</a:t>
            </a:r>
          </a:p>
        </p:txBody>
      </p:sp>
      <p:pic>
        <p:nvPicPr>
          <p:cNvPr id="7" name="Picture 6" descr="FIGURE 8.8 Primitive types versus reference types">
            <a:extLst>
              <a:ext uri="{FF2B5EF4-FFF2-40B4-BE49-F238E27FC236}">
                <a16:creationId xmlns:a16="http://schemas.microsoft.com/office/drawing/2014/main" id="{C241AA40-1D88-4A23-BA59-0121E48A01A1}"/>
              </a:ext>
            </a:extLst>
          </p:cNvPr>
          <p:cNvPicPr>
            <a:picLocks noChangeAspect="1"/>
          </p:cNvPicPr>
          <p:nvPr/>
        </p:nvPicPr>
        <p:blipFill>
          <a:blip r:embed="rId2"/>
          <a:stretch>
            <a:fillRect/>
          </a:stretch>
        </p:blipFill>
        <p:spPr>
          <a:xfrm>
            <a:off x="4151670" y="984487"/>
            <a:ext cx="4535130" cy="3487510"/>
          </a:xfrm>
          <a:prstGeom prst="rect">
            <a:avLst/>
          </a:prstGeom>
        </p:spPr>
      </p:pic>
    </p:spTree>
    <p:extLst>
      <p:ext uri="{BB962C8B-B14F-4D97-AF65-F5344CB8AC3E}">
        <p14:creationId xmlns:p14="http://schemas.microsoft.com/office/powerpoint/2010/main" val="15516923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29"/>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rgbClr val="007FA3"/>
              </a:buClr>
              <a:buSzPts val="3600"/>
              <a:buFont typeface="Times New Roman"/>
              <a:buNone/>
            </a:pPr>
            <a:r>
              <a:rPr lang="en" dirty="0"/>
              <a:t>In this chapter you will learn . . .</a:t>
            </a:r>
            <a:endParaRPr dirty="0"/>
          </a:p>
        </p:txBody>
      </p:sp>
      <p:sp>
        <p:nvSpPr>
          <p:cNvPr id="180" name="Google Shape;180;p29"/>
          <p:cNvSpPr txBox="1">
            <a:spLocks noGrp="1"/>
          </p:cNvSpPr>
          <p:nvPr>
            <p:ph type="body" idx="1"/>
          </p:nvPr>
        </p:nvSpPr>
        <p:spPr>
          <a:xfrm>
            <a:off x="457200" y="1081088"/>
            <a:ext cx="8232900" cy="3532500"/>
          </a:xfrm>
          <a:prstGeom prst="rect">
            <a:avLst/>
          </a:prstGeom>
          <a:noFill/>
          <a:ln>
            <a:noFill/>
          </a:ln>
        </p:spPr>
        <p:txBody>
          <a:bodyPr spcFirstLastPara="1" wrap="square" lIns="91425" tIns="91425" rIns="91425" bIns="91425" anchor="t" anchorCtr="0">
            <a:noAutofit/>
          </a:bodyPr>
          <a:lstStyle/>
          <a:p>
            <a:pPr algn="l"/>
            <a:r>
              <a:rPr lang="en-US" sz="1800" b="0" i="0" u="none" strike="noStrike" baseline="0" dirty="0">
                <a:solidFill>
                  <a:schemeClr val="tx1"/>
                </a:solidFill>
                <a:latin typeface="+mj-lt"/>
              </a:rPr>
              <a:t>About JavaScript’s role in contemporary web development</a:t>
            </a:r>
          </a:p>
          <a:p>
            <a:pPr algn="l"/>
            <a:r>
              <a:rPr lang="en-US" sz="1800" b="0" i="0" u="none" strike="noStrike" baseline="0" dirty="0">
                <a:solidFill>
                  <a:schemeClr val="tx1"/>
                </a:solidFill>
                <a:latin typeface="+mj-lt"/>
              </a:rPr>
              <a:t>How to add JavaScript code to your web pages</a:t>
            </a:r>
          </a:p>
          <a:p>
            <a:pPr algn="l"/>
            <a:r>
              <a:rPr lang="en-US" sz="1800" b="0" i="0" u="none" strike="noStrike" baseline="0" dirty="0">
                <a:solidFill>
                  <a:schemeClr val="tx1"/>
                </a:solidFill>
                <a:latin typeface="+mj-lt"/>
              </a:rPr>
              <a:t>The main programming constructs of the language</a:t>
            </a:r>
          </a:p>
          <a:p>
            <a:pPr algn="l"/>
            <a:r>
              <a:rPr lang="en-US" sz="1800" b="0" i="0" u="none" strike="noStrike" baseline="0" dirty="0">
                <a:solidFill>
                  <a:schemeClr val="tx1"/>
                </a:solidFill>
                <a:latin typeface="+mj-lt"/>
              </a:rPr>
              <a:t>The importance of objects and arrays in JavaScript</a:t>
            </a:r>
          </a:p>
          <a:p>
            <a:pPr algn="l"/>
            <a:r>
              <a:rPr lang="en-US" sz="1800" b="0" i="0" u="none" strike="noStrike" baseline="0" dirty="0">
                <a:solidFill>
                  <a:schemeClr val="tx1"/>
                </a:solidFill>
                <a:latin typeface="+mj-lt"/>
              </a:rPr>
              <a:t>How to use functions in JavaScript</a:t>
            </a:r>
            <a:endParaRPr lang="en-US" sz="1800" dirty="0">
              <a:solidFill>
                <a:schemeClr val="tx1"/>
              </a:solidFill>
              <a:latin typeface="+mj-l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8F160D-2111-4637-86BB-26E3E4E4F558}"/>
              </a:ext>
            </a:extLst>
          </p:cNvPr>
          <p:cNvSpPr>
            <a:spLocks noGrp="1"/>
          </p:cNvSpPr>
          <p:nvPr>
            <p:ph type="title"/>
          </p:nvPr>
        </p:nvSpPr>
        <p:spPr/>
        <p:txBody>
          <a:bodyPr/>
          <a:lstStyle/>
          <a:p>
            <a:r>
              <a:rPr lang="en-CA" dirty="0"/>
              <a:t>Let vs const</a:t>
            </a:r>
          </a:p>
        </p:txBody>
      </p:sp>
      <p:pic>
        <p:nvPicPr>
          <p:cNvPr id="4" name="Picture 3" descr="FIGURE 8.9 let versus const">
            <a:extLst>
              <a:ext uri="{FF2B5EF4-FFF2-40B4-BE49-F238E27FC236}">
                <a16:creationId xmlns:a16="http://schemas.microsoft.com/office/drawing/2014/main" id="{C8A22966-F6DA-4AB6-8514-58AE41A46E35}"/>
              </a:ext>
            </a:extLst>
          </p:cNvPr>
          <p:cNvPicPr>
            <a:picLocks noChangeAspect="1"/>
          </p:cNvPicPr>
          <p:nvPr/>
        </p:nvPicPr>
        <p:blipFill>
          <a:blip r:embed="rId2"/>
          <a:stretch>
            <a:fillRect/>
          </a:stretch>
        </p:blipFill>
        <p:spPr>
          <a:xfrm>
            <a:off x="1201092" y="1069301"/>
            <a:ext cx="6741815" cy="3599167"/>
          </a:xfrm>
          <a:prstGeom prst="rect">
            <a:avLst/>
          </a:prstGeom>
        </p:spPr>
      </p:pic>
    </p:spTree>
    <p:extLst>
      <p:ext uri="{BB962C8B-B14F-4D97-AF65-F5344CB8AC3E}">
        <p14:creationId xmlns:p14="http://schemas.microsoft.com/office/powerpoint/2010/main" val="25971584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46922D-F212-4540-AAE9-4A573A5C3F09}"/>
              </a:ext>
            </a:extLst>
          </p:cNvPr>
          <p:cNvSpPr>
            <a:spLocks noGrp="1"/>
          </p:cNvSpPr>
          <p:nvPr>
            <p:ph type="title"/>
          </p:nvPr>
        </p:nvSpPr>
        <p:spPr/>
        <p:txBody>
          <a:bodyPr/>
          <a:lstStyle/>
          <a:p>
            <a:r>
              <a:rPr lang="en-CA" dirty="0"/>
              <a:t>Built-In Objects</a:t>
            </a:r>
          </a:p>
        </p:txBody>
      </p:sp>
      <p:sp>
        <p:nvSpPr>
          <p:cNvPr id="3" name="Text Placeholder 2">
            <a:extLst>
              <a:ext uri="{FF2B5EF4-FFF2-40B4-BE49-F238E27FC236}">
                <a16:creationId xmlns:a16="http://schemas.microsoft.com/office/drawing/2014/main" id="{19B1FAC2-04F0-4B11-8769-384BD0E6AF01}"/>
              </a:ext>
            </a:extLst>
          </p:cNvPr>
          <p:cNvSpPr>
            <a:spLocks noGrp="1"/>
          </p:cNvSpPr>
          <p:nvPr>
            <p:ph type="body" idx="1"/>
          </p:nvPr>
        </p:nvSpPr>
        <p:spPr/>
        <p:txBody>
          <a:bodyPr/>
          <a:lstStyle/>
          <a:p>
            <a:pPr marL="114300" indent="0" algn="l">
              <a:buNone/>
            </a:pPr>
            <a:r>
              <a:rPr lang="en-CA" sz="1800" b="0" i="0" u="none" strike="noStrike" baseline="0" dirty="0">
                <a:solidFill>
                  <a:srgbClr val="000000"/>
                </a:solidFill>
                <a:latin typeface="+mj-lt"/>
              </a:rPr>
              <a:t>JavaScript has a </a:t>
            </a:r>
            <a:r>
              <a:rPr lang="en-US" sz="1800" b="0" i="0" u="none" strike="noStrike" baseline="0" dirty="0">
                <a:solidFill>
                  <a:srgbClr val="000000"/>
                </a:solidFill>
                <a:latin typeface="+mj-lt"/>
              </a:rPr>
              <a:t>variety of objects you can use at any time, such as arrays, functions, and the </a:t>
            </a:r>
            <a:r>
              <a:rPr lang="en-US" sz="1800" b="1" i="0" u="none" strike="noStrike" baseline="0" dirty="0">
                <a:solidFill>
                  <a:srgbClr val="009A9A"/>
                </a:solidFill>
                <a:latin typeface="+mj-lt"/>
              </a:rPr>
              <a:t>built-in objects</a:t>
            </a:r>
            <a:r>
              <a:rPr lang="en-US" sz="1800" b="0" i="0" u="none" strike="noStrike" baseline="0" dirty="0">
                <a:solidFill>
                  <a:srgbClr val="000000"/>
                </a:solidFill>
                <a:latin typeface="+mj-lt"/>
              </a:rPr>
              <a:t>. </a:t>
            </a:r>
          </a:p>
          <a:p>
            <a:pPr marL="114300" indent="0" algn="l">
              <a:buNone/>
            </a:pPr>
            <a:r>
              <a:rPr lang="en-US" sz="1800" b="0" i="0" u="none" strike="noStrike" baseline="0" dirty="0">
                <a:solidFill>
                  <a:srgbClr val="000000"/>
                </a:solidFill>
                <a:latin typeface="+mj-lt"/>
              </a:rPr>
              <a:t>Some of the most commonly used built-in objects include </a:t>
            </a:r>
            <a:r>
              <a:rPr lang="en-US" sz="1800" b="1" i="0" u="none" strike="noStrike" baseline="0" dirty="0">
                <a:solidFill>
                  <a:srgbClr val="000000"/>
                </a:solidFill>
                <a:latin typeface="+mj-lt"/>
              </a:rPr>
              <a:t>Object</a:t>
            </a:r>
            <a:r>
              <a:rPr lang="en-US" sz="1800" b="0" i="0" u="none" strike="noStrike" baseline="0" dirty="0">
                <a:solidFill>
                  <a:srgbClr val="000000"/>
                </a:solidFill>
                <a:latin typeface="+mj-lt"/>
              </a:rPr>
              <a:t>, </a:t>
            </a:r>
            <a:r>
              <a:rPr lang="en-US" sz="1800" b="1" i="0" u="none" strike="noStrike" baseline="0" dirty="0">
                <a:solidFill>
                  <a:srgbClr val="000000"/>
                </a:solidFill>
                <a:latin typeface="+mj-lt"/>
              </a:rPr>
              <a:t>Function</a:t>
            </a:r>
            <a:r>
              <a:rPr lang="en-US" sz="1800" b="0" i="0" u="none" strike="noStrike" baseline="0" dirty="0">
                <a:solidFill>
                  <a:srgbClr val="000000"/>
                </a:solidFill>
                <a:latin typeface="+mj-lt"/>
              </a:rPr>
              <a:t>, </a:t>
            </a:r>
            <a:r>
              <a:rPr lang="en-US" sz="1800" b="1" i="0" u="none" strike="noStrike" baseline="0" dirty="0">
                <a:solidFill>
                  <a:srgbClr val="000000"/>
                </a:solidFill>
                <a:latin typeface="+mj-lt"/>
              </a:rPr>
              <a:t>Boolean</a:t>
            </a:r>
            <a:r>
              <a:rPr lang="en-US" sz="1800" b="0" i="0" u="none" strike="noStrike" baseline="0" dirty="0">
                <a:solidFill>
                  <a:srgbClr val="000000"/>
                </a:solidFill>
                <a:latin typeface="+mj-lt"/>
              </a:rPr>
              <a:t>, </a:t>
            </a:r>
            <a:r>
              <a:rPr lang="en-US" sz="1800" b="1" i="0" u="none" strike="noStrike" baseline="0" dirty="0">
                <a:solidFill>
                  <a:srgbClr val="000000"/>
                </a:solidFill>
                <a:latin typeface="+mj-lt"/>
              </a:rPr>
              <a:t>Error</a:t>
            </a:r>
            <a:r>
              <a:rPr lang="en-US" sz="1800" b="0" i="0" u="none" strike="noStrike" baseline="0" dirty="0">
                <a:solidFill>
                  <a:srgbClr val="000000"/>
                </a:solidFill>
                <a:latin typeface="+mj-lt"/>
              </a:rPr>
              <a:t>, </a:t>
            </a:r>
            <a:r>
              <a:rPr lang="en-US" sz="1800" b="1" i="0" u="none" strike="noStrike" baseline="0" dirty="0">
                <a:solidFill>
                  <a:srgbClr val="000000"/>
                </a:solidFill>
                <a:latin typeface="+mj-lt"/>
              </a:rPr>
              <a:t>Number</a:t>
            </a:r>
            <a:r>
              <a:rPr lang="en-US" sz="1800" b="0" i="0" u="none" strike="noStrike" baseline="0" dirty="0">
                <a:solidFill>
                  <a:srgbClr val="000000"/>
                </a:solidFill>
                <a:latin typeface="+mj-lt"/>
              </a:rPr>
              <a:t>, </a:t>
            </a:r>
            <a:r>
              <a:rPr lang="en-US" sz="1800" b="1" i="0" u="none" strike="noStrike" baseline="0" dirty="0">
                <a:solidFill>
                  <a:srgbClr val="000000"/>
                </a:solidFill>
                <a:latin typeface="+mj-lt"/>
              </a:rPr>
              <a:t>Math</a:t>
            </a:r>
            <a:r>
              <a:rPr lang="en-US" sz="1800" b="0" i="0" u="none" strike="noStrike" baseline="0" dirty="0">
                <a:solidFill>
                  <a:srgbClr val="000000"/>
                </a:solidFill>
                <a:latin typeface="+mj-lt"/>
              </a:rPr>
              <a:t>, </a:t>
            </a:r>
            <a:r>
              <a:rPr lang="en-US" sz="1800" b="1" i="0" u="none" strike="noStrike" baseline="0" dirty="0">
                <a:solidFill>
                  <a:srgbClr val="000000"/>
                </a:solidFill>
                <a:latin typeface="+mj-lt"/>
              </a:rPr>
              <a:t>Date</a:t>
            </a:r>
            <a:r>
              <a:rPr lang="en-US" sz="1800" b="0" i="0" u="none" strike="noStrike" baseline="0" dirty="0">
                <a:solidFill>
                  <a:srgbClr val="000000"/>
                </a:solidFill>
                <a:latin typeface="+mj-lt"/>
              </a:rPr>
              <a:t>, </a:t>
            </a:r>
            <a:r>
              <a:rPr lang="en-US" sz="1800" b="1" i="0" u="none" strike="noStrike" baseline="0" dirty="0">
                <a:solidFill>
                  <a:srgbClr val="000000"/>
                </a:solidFill>
                <a:latin typeface="+mj-lt"/>
              </a:rPr>
              <a:t>String</a:t>
            </a:r>
            <a:r>
              <a:rPr lang="en-US" sz="1800" b="0" i="0" u="none" strike="noStrike" baseline="0" dirty="0">
                <a:solidFill>
                  <a:srgbClr val="000000"/>
                </a:solidFill>
                <a:latin typeface="+mj-lt"/>
              </a:rPr>
              <a:t>, and </a:t>
            </a:r>
            <a:r>
              <a:rPr lang="en-US" sz="1800" b="1" i="0" u="none" strike="noStrike" baseline="0" dirty="0" err="1">
                <a:solidFill>
                  <a:srgbClr val="000000"/>
                </a:solidFill>
                <a:latin typeface="+mj-lt"/>
              </a:rPr>
              <a:t>Regexp</a:t>
            </a:r>
            <a:r>
              <a:rPr lang="en-US" sz="1800" b="0" i="0" u="none" strike="noStrike" baseline="0" dirty="0">
                <a:solidFill>
                  <a:srgbClr val="000000"/>
                </a:solidFill>
                <a:latin typeface="+mj-lt"/>
              </a:rPr>
              <a:t>.</a:t>
            </a:r>
            <a:endParaRPr lang="en-US" sz="1800" b="1" i="0" u="none" strike="noStrike" baseline="0" dirty="0">
              <a:solidFill>
                <a:srgbClr val="000000"/>
              </a:solidFill>
              <a:latin typeface="+mj-lt"/>
            </a:endParaRPr>
          </a:p>
          <a:p>
            <a:pPr marL="114300" indent="0" algn="l">
              <a:buNone/>
            </a:pPr>
            <a:r>
              <a:rPr lang="en-US" sz="1800" b="0" i="0" u="none" strike="noStrike" baseline="0" dirty="0">
                <a:latin typeface="+mj-lt"/>
              </a:rPr>
              <a:t>Later we will also frequently make use of several vital objects that are not part of the language but are part of the browser environment. These include the </a:t>
            </a:r>
            <a:r>
              <a:rPr lang="en-US" sz="1800" b="1" i="0" u="none" strike="noStrike" baseline="0" dirty="0">
                <a:latin typeface="+mj-lt"/>
              </a:rPr>
              <a:t>document</a:t>
            </a:r>
            <a:r>
              <a:rPr lang="en-US" sz="1800" b="0" i="0" u="none" strike="noStrike" baseline="0" dirty="0">
                <a:latin typeface="+mj-lt"/>
              </a:rPr>
              <a:t>, </a:t>
            </a:r>
            <a:r>
              <a:rPr lang="en-CA" sz="1800" b="1" i="0" u="none" strike="noStrike" baseline="0" dirty="0">
                <a:latin typeface="+mj-lt"/>
              </a:rPr>
              <a:t>console</a:t>
            </a:r>
            <a:r>
              <a:rPr lang="en-CA" sz="1800" b="0" i="0" u="none" strike="noStrike" baseline="0" dirty="0">
                <a:latin typeface="+mj-lt"/>
              </a:rPr>
              <a:t>, and </a:t>
            </a:r>
            <a:r>
              <a:rPr lang="en-CA" sz="1800" b="1" i="0" u="none" strike="noStrike" baseline="0" dirty="0">
                <a:latin typeface="+mj-lt"/>
              </a:rPr>
              <a:t>window </a:t>
            </a:r>
            <a:r>
              <a:rPr lang="en-CA" sz="1800" dirty="0">
                <a:latin typeface="+mj-lt"/>
              </a:rPr>
              <a:t>objects.</a:t>
            </a:r>
            <a:endParaRPr lang="en-CA" sz="1800" i="0" u="none" strike="noStrike" baseline="0" dirty="0">
              <a:latin typeface="+mj-lt"/>
            </a:endParaRPr>
          </a:p>
          <a:p>
            <a:pPr marL="571500" lvl="1" indent="0">
              <a:buNone/>
            </a:pPr>
            <a:r>
              <a:rPr lang="en-CA" sz="1400" b="0" i="0" u="none" strike="noStrike" baseline="0" dirty="0">
                <a:solidFill>
                  <a:srgbClr val="000000"/>
                </a:solidFill>
                <a:latin typeface="Calibri" panose="020F0502020204030204" pitchFamily="34" charset="0"/>
                <a:cs typeface="Calibri" panose="020F0502020204030204" pitchFamily="34" charset="0"/>
              </a:rPr>
              <a:t>let def = </a:t>
            </a:r>
            <a:r>
              <a:rPr lang="en-CA" sz="1400" b="0" i="0" u="none" strike="noStrike" baseline="0" dirty="0">
                <a:solidFill>
                  <a:srgbClr val="9A0000"/>
                </a:solidFill>
                <a:latin typeface="Calibri" panose="020F0502020204030204" pitchFamily="34" charset="0"/>
                <a:cs typeface="Calibri" panose="020F0502020204030204" pitchFamily="34" charset="0"/>
              </a:rPr>
              <a:t>new Date()</a:t>
            </a:r>
            <a:r>
              <a:rPr lang="en-CA" sz="1400" b="0" i="0" u="none" strike="noStrike" baseline="0" dirty="0">
                <a:solidFill>
                  <a:srgbClr val="000000"/>
                </a:solidFill>
                <a:latin typeface="Calibri" panose="020F0502020204030204" pitchFamily="34" charset="0"/>
                <a:cs typeface="Calibri" panose="020F0502020204030204" pitchFamily="34" charset="0"/>
              </a:rPr>
              <a:t>;</a:t>
            </a:r>
          </a:p>
          <a:p>
            <a:pPr marL="571500" lvl="1" indent="0">
              <a:buNone/>
            </a:pPr>
            <a:r>
              <a:rPr lang="en-US" sz="1400" b="0" i="1" u="none" strike="noStrike" baseline="0" dirty="0">
                <a:solidFill>
                  <a:schemeClr val="tx1"/>
                </a:solidFill>
                <a:latin typeface="Calibri" panose="020F0502020204030204" pitchFamily="34" charset="0"/>
                <a:cs typeface="Calibri" panose="020F0502020204030204" pitchFamily="34" charset="0"/>
              </a:rPr>
              <a:t>// sets the value of </a:t>
            </a:r>
            <a:r>
              <a:rPr lang="en-US" sz="1400" b="0" i="1" u="none" strike="noStrike" baseline="0" dirty="0" err="1">
                <a:solidFill>
                  <a:schemeClr val="tx1"/>
                </a:solidFill>
                <a:latin typeface="Calibri" panose="020F0502020204030204" pitchFamily="34" charset="0"/>
                <a:cs typeface="Calibri" panose="020F0502020204030204" pitchFamily="34" charset="0"/>
              </a:rPr>
              <a:t>abc</a:t>
            </a:r>
            <a:r>
              <a:rPr lang="en-US" sz="1400" b="0" i="1" u="none" strike="noStrike" baseline="0" dirty="0">
                <a:solidFill>
                  <a:schemeClr val="tx1"/>
                </a:solidFill>
                <a:latin typeface="Calibri" panose="020F0502020204030204" pitchFamily="34" charset="0"/>
                <a:cs typeface="Calibri" panose="020F0502020204030204" pitchFamily="34" charset="0"/>
              </a:rPr>
              <a:t> to a string containing the current date</a:t>
            </a:r>
          </a:p>
          <a:p>
            <a:pPr marL="571500" lvl="1" indent="0">
              <a:buNone/>
            </a:pPr>
            <a:r>
              <a:rPr lang="en-CA" sz="1400" b="0" i="0" u="none" strike="noStrike" baseline="0" dirty="0">
                <a:solidFill>
                  <a:srgbClr val="000000"/>
                </a:solidFill>
                <a:latin typeface="Calibri" panose="020F0502020204030204" pitchFamily="34" charset="0"/>
                <a:cs typeface="Calibri" panose="020F0502020204030204" pitchFamily="34" charset="0"/>
              </a:rPr>
              <a:t>let </a:t>
            </a:r>
            <a:r>
              <a:rPr lang="en-CA" sz="1400" b="0" i="0" u="none" strike="noStrike" baseline="0" dirty="0" err="1">
                <a:solidFill>
                  <a:srgbClr val="000000"/>
                </a:solidFill>
                <a:latin typeface="Calibri" panose="020F0502020204030204" pitchFamily="34" charset="0"/>
                <a:cs typeface="Calibri" panose="020F0502020204030204" pitchFamily="34" charset="0"/>
              </a:rPr>
              <a:t>abc</a:t>
            </a:r>
            <a:r>
              <a:rPr lang="en-CA" sz="1400" b="0" i="0" u="none" strike="noStrike" baseline="0" dirty="0">
                <a:solidFill>
                  <a:srgbClr val="000000"/>
                </a:solidFill>
                <a:latin typeface="Calibri" panose="020F0502020204030204" pitchFamily="34" charset="0"/>
                <a:cs typeface="Calibri" panose="020F0502020204030204" pitchFamily="34" charset="0"/>
              </a:rPr>
              <a:t> = </a:t>
            </a:r>
            <a:r>
              <a:rPr lang="en-CA" sz="1400" b="0" i="0" u="none" strike="noStrike" baseline="0" dirty="0" err="1">
                <a:solidFill>
                  <a:srgbClr val="9A0000"/>
                </a:solidFill>
                <a:latin typeface="Calibri" panose="020F0502020204030204" pitchFamily="34" charset="0"/>
                <a:cs typeface="Calibri" panose="020F0502020204030204" pitchFamily="34" charset="0"/>
              </a:rPr>
              <a:t>def.toString</a:t>
            </a:r>
            <a:r>
              <a:rPr lang="en-CA" sz="1400" b="0" i="0" u="none" strike="noStrike" baseline="0" dirty="0">
                <a:solidFill>
                  <a:srgbClr val="9A0000"/>
                </a:solidFill>
                <a:latin typeface="Calibri" panose="020F0502020204030204" pitchFamily="34" charset="0"/>
                <a:cs typeface="Calibri" panose="020F0502020204030204" pitchFamily="34" charset="0"/>
              </a:rPr>
              <a:t>()</a:t>
            </a:r>
            <a:r>
              <a:rPr lang="en-CA" sz="1400" b="0" i="0" u="none" strike="noStrike" baseline="0" dirty="0">
                <a:solidFill>
                  <a:srgbClr val="000000"/>
                </a:solidFill>
                <a:latin typeface="Calibri" panose="020F0502020204030204" pitchFamily="34" charset="0"/>
                <a:cs typeface="Calibri" panose="020F0502020204030204" pitchFamily="34" charset="0"/>
              </a:rPr>
              <a:t>; </a:t>
            </a:r>
            <a:endParaRPr lang="en-CA" sz="1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508704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8F160D-2111-4637-86BB-26E3E4E4F558}"/>
              </a:ext>
            </a:extLst>
          </p:cNvPr>
          <p:cNvSpPr>
            <a:spLocks noGrp="1"/>
          </p:cNvSpPr>
          <p:nvPr>
            <p:ph type="title"/>
          </p:nvPr>
        </p:nvSpPr>
        <p:spPr/>
        <p:txBody>
          <a:bodyPr/>
          <a:lstStyle/>
          <a:p>
            <a:r>
              <a:rPr lang="en-CA" dirty="0"/>
              <a:t>Concatenation</a:t>
            </a:r>
          </a:p>
        </p:txBody>
      </p:sp>
      <p:sp>
        <p:nvSpPr>
          <p:cNvPr id="8" name="Text Placeholder 2">
            <a:extLst>
              <a:ext uri="{FF2B5EF4-FFF2-40B4-BE49-F238E27FC236}">
                <a16:creationId xmlns:a16="http://schemas.microsoft.com/office/drawing/2014/main" id="{1CFDB206-8F94-4B2C-A92E-1911A0E4E7B8}"/>
              </a:ext>
            </a:extLst>
          </p:cNvPr>
          <p:cNvSpPr>
            <a:spLocks noGrp="1"/>
          </p:cNvSpPr>
          <p:nvPr>
            <p:ph type="body" idx="1"/>
          </p:nvPr>
        </p:nvSpPr>
        <p:spPr>
          <a:xfrm>
            <a:off x="457200" y="1081088"/>
            <a:ext cx="3296093" cy="3532476"/>
          </a:xfrm>
        </p:spPr>
        <p:txBody>
          <a:bodyPr/>
          <a:lstStyle/>
          <a:p>
            <a:pPr marL="114300" indent="0" algn="l">
              <a:buNone/>
            </a:pPr>
            <a:r>
              <a:rPr lang="en-US" sz="1800" dirty="0">
                <a:latin typeface="+mj-lt"/>
              </a:rPr>
              <a:t>T</a:t>
            </a:r>
            <a:r>
              <a:rPr lang="en-US" sz="1800" b="0" i="0" u="none" strike="noStrike" baseline="0" dirty="0">
                <a:latin typeface="+mj-lt"/>
              </a:rPr>
              <a:t>o combine string literals together with other variables. Use the concatenate operator </a:t>
            </a:r>
            <a:r>
              <a:rPr lang="en-CA" sz="1800" b="0" i="0" u="none" strike="noStrike" baseline="0" dirty="0">
                <a:latin typeface="+mj-lt"/>
              </a:rPr>
              <a:t>(+).</a:t>
            </a:r>
          </a:p>
          <a:p>
            <a:pPr marL="114300" indent="0" algn="l">
              <a:buNone/>
            </a:pPr>
            <a:endParaRPr lang="en-CA" sz="1800" dirty="0">
              <a:latin typeface="+mj-lt"/>
            </a:endParaRPr>
          </a:p>
          <a:p>
            <a:pPr marL="114300" indent="0" algn="l">
              <a:buNone/>
            </a:pPr>
            <a:r>
              <a:rPr lang="en-US" sz="1800" dirty="0">
                <a:latin typeface="+mj-lt"/>
              </a:rPr>
              <a:t>A</a:t>
            </a:r>
            <a:r>
              <a:rPr lang="en-US" sz="1800" b="0" i="0" u="none" strike="noStrike" baseline="0" dirty="0">
                <a:latin typeface="+mj-lt"/>
              </a:rPr>
              <a:t>lternative technique for concatenation is </a:t>
            </a:r>
            <a:r>
              <a:rPr lang="en-US" sz="1800" b="1" dirty="0">
                <a:solidFill>
                  <a:srgbClr val="009A9A"/>
                </a:solidFill>
                <a:latin typeface="+mj-lt"/>
              </a:rPr>
              <a:t>template literals </a:t>
            </a:r>
            <a:r>
              <a:rPr lang="en-US" sz="1800" dirty="0">
                <a:latin typeface="+mj-lt"/>
              </a:rPr>
              <a:t>(listing 8.2)</a:t>
            </a:r>
          </a:p>
          <a:p>
            <a:pPr marL="114300" indent="0" algn="l">
              <a:buNone/>
            </a:pPr>
            <a:endParaRPr lang="en-US" sz="1800" dirty="0">
              <a:latin typeface="+mj-lt"/>
            </a:endParaRPr>
          </a:p>
        </p:txBody>
      </p:sp>
      <p:sp>
        <p:nvSpPr>
          <p:cNvPr id="5" name="TextBox 4" descr="LISTING 4.2 Embedded styles example">
            <a:extLst>
              <a:ext uri="{FF2B5EF4-FFF2-40B4-BE49-F238E27FC236}">
                <a16:creationId xmlns:a16="http://schemas.microsoft.com/office/drawing/2014/main" id="{5B35CFA6-CEB0-4CFE-9113-6BEAA65F4B7F}"/>
              </a:ext>
            </a:extLst>
          </p:cNvPr>
          <p:cNvSpPr txBox="1"/>
          <p:nvPr/>
        </p:nvSpPr>
        <p:spPr>
          <a:xfrm>
            <a:off x="4072271" y="984487"/>
            <a:ext cx="4614528" cy="3352078"/>
          </a:xfrm>
          <a:prstGeom prst="rect">
            <a:avLst/>
          </a:prstGeom>
          <a:solidFill>
            <a:srgbClr val="E6F0F5"/>
          </a:solidFill>
        </p:spPr>
        <p:txBody>
          <a:bodyPr wrap="square" numCol="1" rtlCol="0">
            <a:noAutofit/>
          </a:bodyPr>
          <a:lstStyle/>
          <a:p>
            <a:pPr algn="l"/>
            <a:r>
              <a:rPr lang="en-CA" sz="1200" b="0" i="0" u="none" strike="noStrike" baseline="0" dirty="0">
                <a:solidFill>
                  <a:srgbClr val="000000"/>
                </a:solidFill>
                <a:latin typeface="Calibri" panose="020F0502020204030204" pitchFamily="34" charset="0"/>
                <a:cs typeface="Calibri" panose="020F0502020204030204" pitchFamily="34" charset="0"/>
              </a:rPr>
              <a:t>const country = "France";</a:t>
            </a:r>
          </a:p>
          <a:p>
            <a:pPr algn="l"/>
            <a:r>
              <a:rPr lang="en-CA" sz="1200" b="0" i="0" u="none" strike="noStrike" baseline="0" dirty="0">
                <a:solidFill>
                  <a:srgbClr val="000000"/>
                </a:solidFill>
                <a:latin typeface="Calibri" panose="020F0502020204030204" pitchFamily="34" charset="0"/>
                <a:cs typeface="Calibri" panose="020F0502020204030204" pitchFamily="34" charset="0"/>
              </a:rPr>
              <a:t>const city = "Paris";</a:t>
            </a:r>
          </a:p>
          <a:p>
            <a:pPr algn="l"/>
            <a:r>
              <a:rPr lang="en-CA" sz="1200" b="0" i="0" u="none" strike="noStrike" baseline="0" dirty="0">
                <a:solidFill>
                  <a:srgbClr val="000000"/>
                </a:solidFill>
                <a:latin typeface="Calibri" panose="020F0502020204030204" pitchFamily="34" charset="0"/>
                <a:cs typeface="Calibri" panose="020F0502020204030204" pitchFamily="34" charset="0"/>
              </a:rPr>
              <a:t>const population = 67;</a:t>
            </a:r>
          </a:p>
          <a:p>
            <a:pPr algn="l"/>
            <a:r>
              <a:rPr lang="en-CA" sz="1200" b="0" i="0" u="none" strike="noStrike" baseline="0" dirty="0">
                <a:solidFill>
                  <a:srgbClr val="000000"/>
                </a:solidFill>
                <a:latin typeface="Calibri" panose="020F0502020204030204" pitchFamily="34" charset="0"/>
                <a:cs typeface="Calibri" panose="020F0502020204030204" pitchFamily="34" charset="0"/>
              </a:rPr>
              <a:t>const count = 2;</a:t>
            </a:r>
          </a:p>
          <a:p>
            <a:pPr algn="l"/>
            <a:endParaRPr lang="en-CA" sz="1200" b="0" i="0" u="none" strike="noStrike" baseline="0" dirty="0">
              <a:solidFill>
                <a:srgbClr val="000000"/>
              </a:solidFill>
              <a:latin typeface="Calibri" panose="020F0502020204030204" pitchFamily="34" charset="0"/>
              <a:cs typeface="Calibri" panose="020F0502020204030204" pitchFamily="34" charset="0"/>
            </a:endParaRPr>
          </a:p>
          <a:p>
            <a:pPr algn="l"/>
            <a:r>
              <a:rPr lang="en-US" sz="1200" b="0" i="0" u="none" strike="noStrike" baseline="0" dirty="0">
                <a:solidFill>
                  <a:srgbClr val="000000"/>
                </a:solidFill>
                <a:latin typeface="Calibri" panose="020F0502020204030204" pitchFamily="34" charset="0"/>
                <a:cs typeface="Calibri" panose="020F0502020204030204" pitchFamily="34" charset="0"/>
              </a:rPr>
              <a:t>let msg = city </a:t>
            </a:r>
            <a:r>
              <a:rPr lang="en-US" sz="1200" b="0" i="0" u="none" strike="noStrike" baseline="0" dirty="0">
                <a:solidFill>
                  <a:srgbClr val="9A0000"/>
                </a:solidFill>
                <a:latin typeface="Calibri" panose="020F0502020204030204" pitchFamily="34" charset="0"/>
                <a:cs typeface="Calibri" panose="020F0502020204030204" pitchFamily="34" charset="0"/>
              </a:rPr>
              <a:t>+ </a:t>
            </a:r>
            <a:r>
              <a:rPr lang="en-US" sz="1200" b="0" i="0" u="none" strike="noStrike" baseline="0" dirty="0">
                <a:solidFill>
                  <a:srgbClr val="000000"/>
                </a:solidFill>
                <a:latin typeface="Calibri" panose="020F0502020204030204" pitchFamily="34" charset="0"/>
                <a:cs typeface="Calibri" panose="020F0502020204030204" pitchFamily="34" charset="0"/>
              </a:rPr>
              <a:t>" is the capital of " </a:t>
            </a:r>
            <a:r>
              <a:rPr lang="en-US" sz="1200" b="0" i="0" u="none" strike="noStrike" baseline="0" dirty="0">
                <a:solidFill>
                  <a:srgbClr val="9A0000"/>
                </a:solidFill>
                <a:latin typeface="Calibri" panose="020F0502020204030204" pitchFamily="34" charset="0"/>
                <a:cs typeface="Calibri" panose="020F0502020204030204" pitchFamily="34" charset="0"/>
              </a:rPr>
              <a:t>+ </a:t>
            </a:r>
            <a:r>
              <a:rPr lang="en-US" sz="1200" b="0" i="0" u="none" strike="noStrike" baseline="0" dirty="0">
                <a:solidFill>
                  <a:srgbClr val="000000"/>
                </a:solidFill>
                <a:latin typeface="Calibri" panose="020F0502020204030204" pitchFamily="34" charset="0"/>
                <a:cs typeface="Calibri" panose="020F0502020204030204" pitchFamily="34" charset="0"/>
              </a:rPr>
              <a:t>country;</a:t>
            </a:r>
          </a:p>
          <a:p>
            <a:pPr algn="l"/>
            <a:r>
              <a:rPr lang="en-US" sz="1200" b="0" i="0" u="none" strike="noStrike" baseline="0" dirty="0">
                <a:solidFill>
                  <a:srgbClr val="000000"/>
                </a:solidFill>
                <a:latin typeface="Calibri" panose="020F0502020204030204" pitchFamily="34" charset="0"/>
                <a:cs typeface="Calibri" panose="020F0502020204030204" pitchFamily="34" charset="0"/>
              </a:rPr>
              <a:t>msg </a:t>
            </a:r>
            <a:r>
              <a:rPr lang="en-US" sz="1200" b="0" i="0" u="none" strike="noStrike" baseline="0" dirty="0">
                <a:solidFill>
                  <a:srgbClr val="9A0000"/>
                </a:solidFill>
                <a:latin typeface="Calibri" panose="020F0502020204030204" pitchFamily="34" charset="0"/>
                <a:cs typeface="Calibri" panose="020F0502020204030204" pitchFamily="34" charset="0"/>
              </a:rPr>
              <a:t>+= </a:t>
            </a:r>
            <a:r>
              <a:rPr lang="en-US" sz="1200" b="0" i="0" u="none" strike="noStrike" baseline="0" dirty="0">
                <a:solidFill>
                  <a:srgbClr val="000000"/>
                </a:solidFill>
                <a:latin typeface="Calibri" panose="020F0502020204030204" pitchFamily="34" charset="0"/>
                <a:cs typeface="Calibri" panose="020F0502020204030204" pitchFamily="34" charset="0"/>
              </a:rPr>
              <a:t>" Population of " </a:t>
            </a:r>
            <a:r>
              <a:rPr lang="en-US" sz="1200" b="0" i="0" u="none" strike="noStrike" baseline="0" dirty="0">
                <a:solidFill>
                  <a:srgbClr val="9A0000"/>
                </a:solidFill>
                <a:latin typeface="Calibri" panose="020F0502020204030204" pitchFamily="34" charset="0"/>
                <a:cs typeface="Calibri" panose="020F0502020204030204" pitchFamily="34" charset="0"/>
              </a:rPr>
              <a:t>+ </a:t>
            </a:r>
            <a:r>
              <a:rPr lang="en-US" sz="1200" b="0" i="0" u="none" strike="noStrike" baseline="0" dirty="0">
                <a:solidFill>
                  <a:srgbClr val="000000"/>
                </a:solidFill>
                <a:latin typeface="Calibri" panose="020F0502020204030204" pitchFamily="34" charset="0"/>
                <a:cs typeface="Calibri" panose="020F0502020204030204" pitchFamily="34" charset="0"/>
              </a:rPr>
              <a:t>country + " is " </a:t>
            </a:r>
            <a:r>
              <a:rPr lang="en-US" sz="1200" b="0" i="0" u="none" strike="noStrike" baseline="0" dirty="0">
                <a:solidFill>
                  <a:srgbClr val="9A0000"/>
                </a:solidFill>
                <a:latin typeface="Calibri" panose="020F0502020204030204" pitchFamily="34" charset="0"/>
                <a:cs typeface="Calibri" panose="020F0502020204030204" pitchFamily="34" charset="0"/>
              </a:rPr>
              <a:t>+ </a:t>
            </a:r>
            <a:r>
              <a:rPr lang="en-US" sz="1200" b="0" i="0" u="none" strike="noStrike" baseline="0" dirty="0">
                <a:solidFill>
                  <a:srgbClr val="000000"/>
                </a:solidFill>
                <a:latin typeface="Calibri" panose="020F0502020204030204" pitchFamily="34" charset="0"/>
                <a:cs typeface="Calibri" panose="020F0502020204030204" pitchFamily="34" charset="0"/>
              </a:rPr>
              <a:t>population;</a:t>
            </a:r>
          </a:p>
          <a:p>
            <a:pPr algn="l"/>
            <a:endParaRPr lang="en-CA" sz="1200" b="0" i="0" u="none" strike="noStrike" baseline="0" dirty="0">
              <a:solidFill>
                <a:srgbClr val="000000"/>
              </a:solidFill>
              <a:latin typeface="Calibri" panose="020F0502020204030204" pitchFamily="34" charset="0"/>
              <a:cs typeface="Calibri" panose="020F0502020204030204" pitchFamily="34" charset="0"/>
            </a:endParaRPr>
          </a:p>
          <a:p>
            <a:pPr algn="l"/>
            <a:r>
              <a:rPr lang="en-CA" sz="1200" b="0" i="0" u="none" strike="noStrike" baseline="0" dirty="0">
                <a:solidFill>
                  <a:srgbClr val="000000"/>
                </a:solidFill>
                <a:latin typeface="Calibri" panose="020F0502020204030204" pitchFamily="34" charset="0"/>
                <a:cs typeface="Calibri" panose="020F0502020204030204" pitchFamily="34" charset="0"/>
              </a:rPr>
              <a:t>let msg2 = population + count;</a:t>
            </a:r>
          </a:p>
          <a:p>
            <a:pPr algn="l"/>
            <a:endParaRPr lang="en-US" sz="1200" b="0" i="0" u="none" strike="noStrike" baseline="0" dirty="0">
              <a:solidFill>
                <a:srgbClr val="00A6A6"/>
              </a:solidFill>
              <a:latin typeface="Calibri" panose="020F0502020204030204" pitchFamily="34" charset="0"/>
              <a:cs typeface="Calibri" panose="020F0502020204030204" pitchFamily="34" charset="0"/>
            </a:endParaRPr>
          </a:p>
          <a:p>
            <a:pPr algn="l"/>
            <a:r>
              <a:rPr lang="en-US" sz="1200" b="0" i="0" u="none" strike="noStrike" baseline="0" dirty="0">
                <a:solidFill>
                  <a:schemeClr val="tx1"/>
                </a:solidFill>
                <a:latin typeface="Calibri" panose="020F0502020204030204" pitchFamily="34" charset="0"/>
                <a:cs typeface="Calibri" panose="020F0502020204030204" pitchFamily="34" charset="0"/>
              </a:rPr>
              <a:t>// what is displayed in the console?</a:t>
            </a:r>
          </a:p>
          <a:p>
            <a:pPr algn="l"/>
            <a:endParaRPr lang="en-US" sz="1200" b="0" i="0" u="none" strike="noStrike" baseline="0" dirty="0">
              <a:solidFill>
                <a:schemeClr val="tx1"/>
              </a:solidFill>
              <a:latin typeface="Calibri" panose="020F0502020204030204" pitchFamily="34" charset="0"/>
              <a:cs typeface="Calibri" panose="020F0502020204030204" pitchFamily="34" charset="0"/>
            </a:endParaRPr>
          </a:p>
          <a:p>
            <a:pPr algn="l"/>
            <a:r>
              <a:rPr lang="en-CA" sz="1200" b="0" i="0" u="none" strike="noStrike" baseline="0" dirty="0">
                <a:solidFill>
                  <a:srgbClr val="000000"/>
                </a:solidFill>
                <a:latin typeface="Calibri" panose="020F0502020204030204" pitchFamily="34" charset="0"/>
                <a:cs typeface="Calibri" panose="020F0502020204030204" pitchFamily="34" charset="0"/>
              </a:rPr>
              <a:t>console.log(msg);</a:t>
            </a:r>
          </a:p>
          <a:p>
            <a:r>
              <a:rPr lang="en-US" sz="1200" dirty="0">
                <a:solidFill>
                  <a:schemeClr val="tx1"/>
                </a:solidFill>
                <a:latin typeface="Calibri" panose="020F0502020204030204" pitchFamily="34" charset="0"/>
                <a:cs typeface="Calibri" panose="020F0502020204030204" pitchFamily="34" charset="0"/>
              </a:rPr>
              <a:t>//Paris is the capital of </a:t>
            </a:r>
            <a:r>
              <a:rPr lang="en-CA" sz="1200" dirty="0">
                <a:solidFill>
                  <a:schemeClr val="tx1"/>
                </a:solidFill>
                <a:latin typeface="Calibri" panose="020F0502020204030204" pitchFamily="34" charset="0"/>
                <a:cs typeface="Calibri" panose="020F0502020204030204" pitchFamily="34" charset="0"/>
              </a:rPr>
              <a:t>France Population of France is 67</a:t>
            </a:r>
            <a:endParaRPr lang="en-US" sz="1200" dirty="0">
              <a:solidFill>
                <a:schemeClr val="tx1"/>
              </a:solidFill>
              <a:latin typeface="Calibri" panose="020F0502020204030204" pitchFamily="34" charset="0"/>
              <a:cs typeface="Calibri" panose="020F0502020204030204" pitchFamily="34" charset="0"/>
            </a:endParaRPr>
          </a:p>
          <a:p>
            <a:pPr algn="l"/>
            <a:endParaRPr lang="en-CA" sz="1200" b="0" i="0" u="none" strike="noStrike" baseline="0" dirty="0">
              <a:solidFill>
                <a:srgbClr val="000000"/>
              </a:solidFill>
              <a:latin typeface="Calibri" panose="020F0502020204030204" pitchFamily="34" charset="0"/>
              <a:cs typeface="Calibri" panose="020F0502020204030204" pitchFamily="34" charset="0"/>
            </a:endParaRPr>
          </a:p>
          <a:p>
            <a:pPr algn="l"/>
            <a:r>
              <a:rPr lang="en-CA" sz="1200" b="0" i="0" u="none" strike="noStrike" baseline="0" dirty="0">
                <a:solidFill>
                  <a:srgbClr val="000000"/>
                </a:solidFill>
                <a:latin typeface="Calibri" panose="020F0502020204030204" pitchFamily="34" charset="0"/>
                <a:cs typeface="Calibri" panose="020F0502020204030204" pitchFamily="34" charset="0"/>
              </a:rPr>
              <a:t>console.log(msg2);</a:t>
            </a:r>
          </a:p>
          <a:p>
            <a:r>
              <a:rPr lang="en-CA" sz="1000" b="0" i="0" u="none" strike="noStrike" baseline="0" dirty="0">
                <a:solidFill>
                  <a:srgbClr val="000000"/>
                </a:solidFill>
                <a:latin typeface="Calibri" panose="020F0502020204030204" pitchFamily="34" charset="0"/>
                <a:cs typeface="Calibri" panose="020F0502020204030204" pitchFamily="34" charset="0"/>
              </a:rPr>
              <a:t>// 69</a:t>
            </a:r>
          </a:p>
        </p:txBody>
      </p:sp>
      <p:sp>
        <p:nvSpPr>
          <p:cNvPr id="6" name="TextBox 5">
            <a:extLst>
              <a:ext uri="{FF2B5EF4-FFF2-40B4-BE49-F238E27FC236}">
                <a16:creationId xmlns:a16="http://schemas.microsoft.com/office/drawing/2014/main" id="{1AD6EAD1-CD4A-4AF1-892D-1696575A6E18}"/>
              </a:ext>
            </a:extLst>
          </p:cNvPr>
          <p:cNvSpPr txBox="1"/>
          <p:nvPr/>
        </p:nvSpPr>
        <p:spPr>
          <a:xfrm>
            <a:off x="4072271" y="4336565"/>
            <a:ext cx="4529468" cy="276999"/>
          </a:xfrm>
          <a:prstGeom prst="rect">
            <a:avLst/>
          </a:prstGeom>
          <a:noFill/>
        </p:spPr>
        <p:txBody>
          <a:bodyPr wrap="square" rtlCol="0">
            <a:spAutoFit/>
          </a:bodyPr>
          <a:lstStyle/>
          <a:p>
            <a:r>
              <a:rPr lang="en-US" sz="1200" b="1" i="0" u="none" strike="noStrike" baseline="0" dirty="0">
                <a:solidFill>
                  <a:srgbClr val="009A9A"/>
                </a:solidFill>
                <a:latin typeface="+mj-lt"/>
              </a:rPr>
              <a:t>LISTING 8.1 </a:t>
            </a:r>
            <a:r>
              <a:rPr lang="en-US" sz="1200" b="0" i="0" u="none" strike="noStrike" baseline="0" dirty="0">
                <a:solidFill>
                  <a:srgbClr val="000000"/>
                </a:solidFill>
                <a:latin typeface="+mj-lt"/>
              </a:rPr>
              <a:t>Using the concatenate operator</a:t>
            </a:r>
            <a:endParaRPr lang="en-CA" sz="1200" dirty="0">
              <a:latin typeface="+mj-lt"/>
            </a:endParaRPr>
          </a:p>
        </p:txBody>
      </p:sp>
    </p:spTree>
    <p:extLst>
      <p:ext uri="{BB962C8B-B14F-4D97-AF65-F5344CB8AC3E}">
        <p14:creationId xmlns:p14="http://schemas.microsoft.com/office/powerpoint/2010/main" val="33033628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C5EE30-8EE0-41CD-B2A4-D1DEA46E3E86}"/>
              </a:ext>
            </a:extLst>
          </p:cNvPr>
          <p:cNvSpPr>
            <a:spLocks noGrp="1"/>
          </p:cNvSpPr>
          <p:nvPr>
            <p:ph type="title"/>
          </p:nvPr>
        </p:nvSpPr>
        <p:spPr/>
        <p:txBody>
          <a:bodyPr/>
          <a:lstStyle/>
          <a:p>
            <a:r>
              <a:rPr lang="en-CA" dirty="0"/>
              <a:t>Conditionals</a:t>
            </a:r>
          </a:p>
        </p:txBody>
      </p:sp>
      <p:sp>
        <p:nvSpPr>
          <p:cNvPr id="3" name="Text Placeholder 2">
            <a:extLst>
              <a:ext uri="{FF2B5EF4-FFF2-40B4-BE49-F238E27FC236}">
                <a16:creationId xmlns:a16="http://schemas.microsoft.com/office/drawing/2014/main" id="{44A6694A-9C10-4AFE-8BF0-965921ED0566}"/>
              </a:ext>
            </a:extLst>
          </p:cNvPr>
          <p:cNvSpPr>
            <a:spLocks noGrp="1"/>
          </p:cNvSpPr>
          <p:nvPr>
            <p:ph type="body" idx="1"/>
          </p:nvPr>
        </p:nvSpPr>
        <p:spPr/>
        <p:txBody>
          <a:bodyPr/>
          <a:lstStyle/>
          <a:p>
            <a:pPr marL="114300" indent="0" algn="l">
              <a:buNone/>
            </a:pPr>
            <a:r>
              <a:rPr lang="en-US" sz="1800" b="0" i="0" u="none" strike="noStrike" baseline="0" dirty="0">
                <a:solidFill>
                  <a:srgbClr val="000000"/>
                </a:solidFill>
                <a:latin typeface="+mj-lt"/>
              </a:rPr>
              <a:t>JavaScript’s syntax for conditional statements is almost identical to that of PHP, Java, or C++. </a:t>
            </a:r>
          </a:p>
          <a:p>
            <a:pPr marL="114300" indent="0" algn="l">
              <a:buNone/>
            </a:pPr>
            <a:r>
              <a:rPr lang="en-US" sz="1800" b="0" i="0" u="none" strike="noStrike" baseline="0" dirty="0">
                <a:solidFill>
                  <a:srgbClr val="000000"/>
                </a:solidFill>
                <a:latin typeface="+mj-lt"/>
              </a:rPr>
              <a:t>In this syntax the condition to test is contained within </a:t>
            </a:r>
            <a:r>
              <a:rPr lang="en-US" sz="1800" b="1" i="0" u="none" strike="noStrike" baseline="0" dirty="0">
                <a:solidFill>
                  <a:srgbClr val="009A9A"/>
                </a:solidFill>
                <a:latin typeface="+mj-lt"/>
              </a:rPr>
              <a:t>() </a:t>
            </a:r>
            <a:r>
              <a:rPr lang="en-US" sz="1800" b="0" i="0" u="none" strike="noStrike" baseline="0" dirty="0">
                <a:solidFill>
                  <a:srgbClr val="000000"/>
                </a:solidFill>
                <a:latin typeface="+mj-lt"/>
              </a:rPr>
              <a:t>brackets with the body contained in </a:t>
            </a:r>
            <a:r>
              <a:rPr lang="en-US" sz="1800" b="1" i="0" u="none" strike="noStrike" baseline="0" dirty="0">
                <a:solidFill>
                  <a:srgbClr val="009A9A"/>
                </a:solidFill>
                <a:latin typeface="+mj-lt"/>
              </a:rPr>
              <a:t>{} </a:t>
            </a:r>
            <a:r>
              <a:rPr lang="en-US" sz="1800" b="0" i="0" u="none" strike="noStrike" baseline="0" dirty="0">
                <a:solidFill>
                  <a:srgbClr val="000000"/>
                </a:solidFill>
                <a:latin typeface="+mj-lt"/>
              </a:rPr>
              <a:t>blocks. Optional </a:t>
            </a:r>
            <a:r>
              <a:rPr lang="en-US" sz="1800" b="1" i="0" u="none" strike="noStrike" baseline="0" dirty="0">
                <a:solidFill>
                  <a:srgbClr val="000000"/>
                </a:solidFill>
                <a:latin typeface="+mj-lt"/>
              </a:rPr>
              <a:t>else</a:t>
            </a:r>
            <a:r>
              <a:rPr lang="en-US" sz="1800" b="0" i="0" u="none" strike="noStrike" baseline="0" dirty="0">
                <a:solidFill>
                  <a:srgbClr val="000000"/>
                </a:solidFill>
                <a:latin typeface="+mj-lt"/>
              </a:rPr>
              <a:t> </a:t>
            </a:r>
            <a:r>
              <a:rPr lang="en-US" sz="1800" b="1" i="0" u="none" strike="noStrike" baseline="0" dirty="0">
                <a:solidFill>
                  <a:srgbClr val="000000"/>
                </a:solidFill>
                <a:latin typeface="+mj-lt"/>
              </a:rPr>
              <a:t>if</a:t>
            </a:r>
            <a:r>
              <a:rPr lang="en-US" sz="1800" b="0" i="0" u="none" strike="noStrike" baseline="0" dirty="0">
                <a:solidFill>
                  <a:srgbClr val="000000"/>
                </a:solidFill>
                <a:latin typeface="+mj-lt"/>
              </a:rPr>
              <a:t> statements can follow, with a</a:t>
            </a:r>
            <a:r>
              <a:rPr lang="en-US" sz="1800" dirty="0">
                <a:solidFill>
                  <a:srgbClr val="000000"/>
                </a:solidFill>
                <a:latin typeface="+mj-lt"/>
              </a:rPr>
              <a:t>n </a:t>
            </a:r>
            <a:r>
              <a:rPr lang="en-US" sz="1800" b="1" i="0" u="none" strike="noStrike" baseline="0" dirty="0">
                <a:solidFill>
                  <a:srgbClr val="000000"/>
                </a:solidFill>
                <a:latin typeface="+mj-lt"/>
              </a:rPr>
              <a:t>else</a:t>
            </a:r>
            <a:r>
              <a:rPr lang="en-US" sz="1800" b="0" i="0" u="none" strike="noStrike" baseline="0" dirty="0">
                <a:solidFill>
                  <a:srgbClr val="000000"/>
                </a:solidFill>
                <a:latin typeface="+mj-lt"/>
              </a:rPr>
              <a:t> </a:t>
            </a:r>
            <a:r>
              <a:rPr lang="en-US" sz="1800" dirty="0">
                <a:solidFill>
                  <a:srgbClr val="000000"/>
                </a:solidFill>
                <a:latin typeface="+mj-lt"/>
              </a:rPr>
              <a:t>ending the branch.</a:t>
            </a:r>
          </a:p>
          <a:p>
            <a:pPr marL="114300" indent="0" algn="l">
              <a:buNone/>
            </a:pPr>
            <a:r>
              <a:rPr lang="en-US" sz="1800" dirty="0">
                <a:solidFill>
                  <a:srgbClr val="000000"/>
                </a:solidFill>
                <a:latin typeface="+mj-lt"/>
              </a:rPr>
              <a:t>JavaScript has all of the expected comparator operators (&lt;, &gt;, ==, &lt;=, &gt;=, !=, !==, ===) which are described in Table 8.4.</a:t>
            </a:r>
            <a:endParaRPr lang="en-CA" sz="1800" dirty="0">
              <a:solidFill>
                <a:srgbClr val="000000"/>
              </a:solidFill>
              <a:latin typeface="+mj-lt"/>
            </a:endParaRPr>
          </a:p>
        </p:txBody>
      </p:sp>
    </p:spTree>
    <p:extLst>
      <p:ext uri="{BB962C8B-B14F-4D97-AF65-F5344CB8AC3E}">
        <p14:creationId xmlns:p14="http://schemas.microsoft.com/office/powerpoint/2010/main" val="29602816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4AEEF6-B52F-4F4D-BCEA-2FF604E4E469}"/>
              </a:ext>
            </a:extLst>
          </p:cNvPr>
          <p:cNvSpPr>
            <a:spLocks noGrp="1"/>
          </p:cNvSpPr>
          <p:nvPr>
            <p:ph type="title"/>
          </p:nvPr>
        </p:nvSpPr>
        <p:spPr/>
        <p:txBody>
          <a:bodyPr/>
          <a:lstStyle/>
          <a:p>
            <a:r>
              <a:rPr lang="en-CA" dirty="0"/>
              <a:t>Switch statement</a:t>
            </a:r>
          </a:p>
        </p:txBody>
      </p:sp>
      <p:sp>
        <p:nvSpPr>
          <p:cNvPr id="4" name="Text Placeholder 2">
            <a:extLst>
              <a:ext uri="{FF2B5EF4-FFF2-40B4-BE49-F238E27FC236}">
                <a16:creationId xmlns:a16="http://schemas.microsoft.com/office/drawing/2014/main" id="{C343899F-F18D-4586-AD64-BA1D5DB3CF5A}"/>
              </a:ext>
            </a:extLst>
          </p:cNvPr>
          <p:cNvSpPr>
            <a:spLocks noGrp="1"/>
          </p:cNvSpPr>
          <p:nvPr>
            <p:ph type="body" idx="1"/>
          </p:nvPr>
        </p:nvSpPr>
        <p:spPr>
          <a:xfrm>
            <a:off x="457200" y="1081088"/>
            <a:ext cx="3296093" cy="3532476"/>
          </a:xfrm>
        </p:spPr>
        <p:txBody>
          <a:bodyPr/>
          <a:lstStyle/>
          <a:p>
            <a:pPr marL="114300" indent="0" algn="l">
              <a:buNone/>
            </a:pPr>
            <a:r>
              <a:rPr lang="en-US" sz="1800" dirty="0">
                <a:solidFill>
                  <a:srgbClr val="000000"/>
                </a:solidFill>
                <a:latin typeface="+mj-lt"/>
              </a:rPr>
              <a:t>The </a:t>
            </a:r>
            <a:r>
              <a:rPr lang="en-US" sz="1800" b="1" dirty="0">
                <a:solidFill>
                  <a:srgbClr val="000000"/>
                </a:solidFill>
                <a:latin typeface="+mj-lt"/>
              </a:rPr>
              <a:t>switch</a:t>
            </a:r>
            <a:r>
              <a:rPr lang="en-US" sz="1800" dirty="0">
                <a:solidFill>
                  <a:srgbClr val="000000"/>
                </a:solidFill>
                <a:latin typeface="+mj-lt"/>
              </a:rPr>
              <a:t> statement is similar to a series of </a:t>
            </a:r>
            <a:r>
              <a:rPr lang="en-US" sz="1800" b="1" dirty="0">
                <a:solidFill>
                  <a:srgbClr val="000000"/>
                </a:solidFill>
                <a:latin typeface="+mj-lt"/>
              </a:rPr>
              <a:t>if...else </a:t>
            </a:r>
            <a:r>
              <a:rPr lang="en-US" sz="1800" dirty="0">
                <a:solidFill>
                  <a:srgbClr val="000000"/>
                </a:solidFill>
                <a:latin typeface="+mj-lt"/>
              </a:rPr>
              <a:t>statements.</a:t>
            </a:r>
          </a:p>
          <a:p>
            <a:pPr marL="114300" indent="0" algn="l">
              <a:buNone/>
            </a:pPr>
            <a:r>
              <a:rPr lang="en-US" sz="1800" b="0" i="0" u="none" strike="noStrike" baseline="0" dirty="0">
                <a:solidFill>
                  <a:srgbClr val="000000"/>
                </a:solidFill>
                <a:latin typeface="+mj-lt"/>
              </a:rPr>
              <a:t>There is another way to make use of conditionals: the </a:t>
            </a:r>
            <a:r>
              <a:rPr lang="en-US" sz="1800" b="1" i="0" u="none" strike="noStrike" baseline="0" dirty="0">
                <a:solidFill>
                  <a:srgbClr val="009A9A"/>
                </a:solidFill>
                <a:latin typeface="+mj-lt"/>
              </a:rPr>
              <a:t>conditional operator </a:t>
            </a:r>
            <a:r>
              <a:rPr lang="en-US" sz="1800" b="0" i="0" u="none" strike="noStrike" baseline="0" dirty="0">
                <a:solidFill>
                  <a:srgbClr val="000000"/>
                </a:solidFill>
                <a:latin typeface="+mj-lt"/>
              </a:rPr>
              <a:t>(also called the </a:t>
            </a:r>
            <a:r>
              <a:rPr lang="en-US" sz="1800" b="1" i="0" u="none" strike="noStrike" baseline="0" dirty="0">
                <a:solidFill>
                  <a:srgbClr val="009A9A"/>
                </a:solidFill>
                <a:latin typeface="+mj-lt"/>
              </a:rPr>
              <a:t>ternary operator</a:t>
            </a:r>
            <a:r>
              <a:rPr lang="en-US" sz="1800" b="0" i="0" u="none" strike="noStrike" baseline="0" dirty="0">
                <a:solidFill>
                  <a:srgbClr val="000000"/>
                </a:solidFill>
                <a:latin typeface="+mj-lt"/>
              </a:rPr>
              <a:t>).</a:t>
            </a:r>
            <a:endParaRPr lang="en-US" sz="1800" dirty="0">
              <a:solidFill>
                <a:srgbClr val="000000"/>
              </a:solidFill>
              <a:latin typeface="+mj-lt"/>
            </a:endParaRPr>
          </a:p>
        </p:txBody>
      </p:sp>
      <p:sp>
        <p:nvSpPr>
          <p:cNvPr id="5" name="TextBox 4" descr="LISTING 4.2 Embedded styles example">
            <a:extLst>
              <a:ext uri="{FF2B5EF4-FFF2-40B4-BE49-F238E27FC236}">
                <a16:creationId xmlns:a16="http://schemas.microsoft.com/office/drawing/2014/main" id="{CB4AB975-D9B0-4DDE-8976-EA3BEA635126}"/>
              </a:ext>
            </a:extLst>
          </p:cNvPr>
          <p:cNvSpPr txBox="1"/>
          <p:nvPr/>
        </p:nvSpPr>
        <p:spPr>
          <a:xfrm>
            <a:off x="4072271" y="984487"/>
            <a:ext cx="4614528" cy="3352078"/>
          </a:xfrm>
          <a:prstGeom prst="rect">
            <a:avLst/>
          </a:prstGeom>
          <a:solidFill>
            <a:srgbClr val="E6F0F5"/>
          </a:solidFill>
        </p:spPr>
        <p:txBody>
          <a:bodyPr wrap="square" numCol="1" rtlCol="0">
            <a:noAutofit/>
          </a:bodyPr>
          <a:lstStyle/>
          <a:p>
            <a:pPr algn="l"/>
            <a:r>
              <a:rPr lang="en-CA" sz="1200" b="0" i="0" u="none" strike="noStrike" baseline="0" dirty="0">
                <a:solidFill>
                  <a:srgbClr val="000000"/>
                </a:solidFill>
                <a:latin typeface="Calibri" panose="020F0502020204030204" pitchFamily="34" charset="0"/>
                <a:cs typeface="Calibri" panose="020F0502020204030204" pitchFamily="34" charset="0"/>
              </a:rPr>
              <a:t>switch (</a:t>
            </a:r>
            <a:r>
              <a:rPr lang="en-CA" sz="1200" b="0" i="0" u="none" strike="noStrike" baseline="0" dirty="0" err="1">
                <a:solidFill>
                  <a:srgbClr val="000000"/>
                </a:solidFill>
                <a:latin typeface="Calibri" panose="020F0502020204030204" pitchFamily="34" charset="0"/>
                <a:cs typeface="Calibri" panose="020F0502020204030204" pitchFamily="34" charset="0"/>
              </a:rPr>
              <a:t>artType</a:t>
            </a:r>
            <a:r>
              <a:rPr lang="en-CA" sz="1200" b="0" i="0" u="none" strike="noStrike" baseline="0" dirty="0">
                <a:solidFill>
                  <a:srgbClr val="000000"/>
                </a:solidFill>
                <a:latin typeface="Calibri" panose="020F0502020204030204" pitchFamily="34" charset="0"/>
                <a:cs typeface="Calibri" panose="020F0502020204030204" pitchFamily="34" charset="0"/>
              </a:rPr>
              <a:t>) {</a:t>
            </a:r>
          </a:p>
          <a:p>
            <a:pPr algn="l"/>
            <a:r>
              <a:rPr lang="en-CA" sz="1200" b="0" i="0" u="none" strike="noStrike" baseline="0" dirty="0">
                <a:solidFill>
                  <a:srgbClr val="000000"/>
                </a:solidFill>
                <a:latin typeface="Calibri" panose="020F0502020204030204" pitchFamily="34" charset="0"/>
                <a:cs typeface="Calibri" panose="020F0502020204030204" pitchFamily="34" charset="0"/>
              </a:rPr>
              <a:t>    case "PT":</a:t>
            </a:r>
          </a:p>
          <a:p>
            <a:pPr algn="l"/>
            <a:r>
              <a:rPr lang="en-CA" sz="1200" b="0" i="0" u="none" strike="noStrike" baseline="0" dirty="0">
                <a:solidFill>
                  <a:srgbClr val="000000"/>
                </a:solidFill>
                <a:latin typeface="Calibri" panose="020F0502020204030204" pitchFamily="34" charset="0"/>
                <a:cs typeface="Calibri" panose="020F0502020204030204" pitchFamily="34" charset="0"/>
              </a:rPr>
              <a:t>        output = "Painting";</a:t>
            </a:r>
          </a:p>
          <a:p>
            <a:pPr algn="l"/>
            <a:r>
              <a:rPr lang="en-CA" sz="1200" b="0" i="0" u="none" strike="noStrike" baseline="0" dirty="0">
                <a:solidFill>
                  <a:srgbClr val="000000"/>
                </a:solidFill>
                <a:latin typeface="Calibri" panose="020F0502020204030204" pitchFamily="34" charset="0"/>
                <a:cs typeface="Calibri" panose="020F0502020204030204" pitchFamily="34" charset="0"/>
              </a:rPr>
              <a:t>        break;</a:t>
            </a:r>
          </a:p>
          <a:p>
            <a:pPr algn="l"/>
            <a:r>
              <a:rPr lang="en-CA" sz="1200" b="0" i="0" u="none" strike="noStrike" baseline="0" dirty="0">
                <a:solidFill>
                  <a:srgbClr val="000000"/>
                </a:solidFill>
                <a:latin typeface="Calibri" panose="020F0502020204030204" pitchFamily="34" charset="0"/>
                <a:cs typeface="Calibri" panose="020F0502020204030204" pitchFamily="34" charset="0"/>
              </a:rPr>
              <a:t>    case "SC":</a:t>
            </a:r>
          </a:p>
          <a:p>
            <a:pPr algn="l"/>
            <a:r>
              <a:rPr lang="en-CA" sz="1200" b="0" i="0" u="none" strike="noStrike" baseline="0" dirty="0">
                <a:solidFill>
                  <a:srgbClr val="000000"/>
                </a:solidFill>
                <a:latin typeface="Calibri" panose="020F0502020204030204" pitchFamily="34" charset="0"/>
                <a:cs typeface="Calibri" panose="020F0502020204030204" pitchFamily="34" charset="0"/>
              </a:rPr>
              <a:t>        output = "Sculpture";</a:t>
            </a:r>
          </a:p>
          <a:p>
            <a:pPr algn="l"/>
            <a:r>
              <a:rPr lang="en-CA" sz="1200" b="0" i="0" u="none" strike="noStrike" baseline="0" dirty="0">
                <a:solidFill>
                  <a:srgbClr val="000000"/>
                </a:solidFill>
                <a:latin typeface="Calibri" panose="020F0502020204030204" pitchFamily="34" charset="0"/>
                <a:cs typeface="Calibri" panose="020F0502020204030204" pitchFamily="34" charset="0"/>
              </a:rPr>
              <a:t>        break;</a:t>
            </a:r>
          </a:p>
          <a:p>
            <a:pPr algn="l"/>
            <a:r>
              <a:rPr lang="en-CA" sz="1200" b="0" i="0" u="none" strike="noStrike" baseline="0" dirty="0">
                <a:solidFill>
                  <a:srgbClr val="000000"/>
                </a:solidFill>
                <a:latin typeface="Calibri" panose="020F0502020204030204" pitchFamily="34" charset="0"/>
                <a:cs typeface="Calibri" panose="020F0502020204030204" pitchFamily="34" charset="0"/>
              </a:rPr>
              <a:t>    default: </a:t>
            </a:r>
          </a:p>
          <a:p>
            <a:pPr algn="l"/>
            <a:r>
              <a:rPr lang="en-CA" sz="1200" b="0" i="0" u="none" strike="noStrike" baseline="0" dirty="0">
                <a:solidFill>
                  <a:srgbClr val="000000"/>
                </a:solidFill>
                <a:latin typeface="Calibri" panose="020F0502020204030204" pitchFamily="34" charset="0"/>
                <a:cs typeface="Calibri" panose="020F0502020204030204" pitchFamily="34" charset="0"/>
              </a:rPr>
              <a:t>        output = "Other";</a:t>
            </a:r>
          </a:p>
          <a:p>
            <a:pPr algn="l"/>
            <a:r>
              <a:rPr lang="en-CA" sz="1200" b="0" i="0" u="none" strike="noStrike" baseline="0" dirty="0">
                <a:solidFill>
                  <a:srgbClr val="000000"/>
                </a:solidFill>
                <a:latin typeface="Calibri" panose="020F0502020204030204" pitchFamily="34" charset="0"/>
                <a:cs typeface="Calibri" panose="020F0502020204030204" pitchFamily="34" charset="0"/>
              </a:rPr>
              <a:t>}</a:t>
            </a:r>
          </a:p>
          <a:p>
            <a:pPr algn="l"/>
            <a:r>
              <a:rPr lang="en-CA" sz="1200" b="0" i="0" u="none" strike="noStrike" baseline="0" dirty="0">
                <a:solidFill>
                  <a:srgbClr val="000000"/>
                </a:solidFill>
                <a:latin typeface="Calibri" panose="020F0502020204030204" pitchFamily="34" charset="0"/>
                <a:cs typeface="Calibri" panose="020F0502020204030204" pitchFamily="34" charset="0"/>
              </a:rPr>
              <a:t>// equivalent</a:t>
            </a:r>
          </a:p>
          <a:p>
            <a:pPr algn="l"/>
            <a:r>
              <a:rPr lang="en-CA" sz="1200" b="0" i="0" u="none" strike="noStrike" baseline="0" dirty="0">
                <a:solidFill>
                  <a:srgbClr val="000000"/>
                </a:solidFill>
                <a:latin typeface="Calibri" panose="020F0502020204030204" pitchFamily="34" charset="0"/>
                <a:cs typeface="Calibri" panose="020F0502020204030204" pitchFamily="34" charset="0"/>
              </a:rPr>
              <a:t>if (</a:t>
            </a:r>
            <a:r>
              <a:rPr lang="en-CA" sz="1200" b="0" i="0" u="none" strike="noStrike" baseline="0" dirty="0" err="1">
                <a:solidFill>
                  <a:srgbClr val="000000"/>
                </a:solidFill>
                <a:latin typeface="Calibri" panose="020F0502020204030204" pitchFamily="34" charset="0"/>
                <a:cs typeface="Calibri" panose="020F0502020204030204" pitchFamily="34" charset="0"/>
              </a:rPr>
              <a:t>artType</a:t>
            </a:r>
            <a:r>
              <a:rPr lang="en-CA" sz="1200" b="0" i="0" u="none" strike="noStrike" baseline="0" dirty="0">
                <a:solidFill>
                  <a:srgbClr val="000000"/>
                </a:solidFill>
                <a:latin typeface="Calibri" panose="020F0502020204030204" pitchFamily="34" charset="0"/>
                <a:cs typeface="Calibri" panose="020F0502020204030204" pitchFamily="34" charset="0"/>
              </a:rPr>
              <a:t> == "PT") {</a:t>
            </a:r>
          </a:p>
          <a:p>
            <a:pPr algn="l"/>
            <a:r>
              <a:rPr lang="en-CA" sz="1200" b="0" i="0" u="none" strike="noStrike" baseline="0" dirty="0">
                <a:solidFill>
                  <a:srgbClr val="000000"/>
                </a:solidFill>
                <a:latin typeface="Calibri" panose="020F0502020204030204" pitchFamily="34" charset="0"/>
                <a:cs typeface="Calibri" panose="020F0502020204030204" pitchFamily="34" charset="0"/>
              </a:rPr>
              <a:t>    output = "Painting";</a:t>
            </a:r>
          </a:p>
          <a:p>
            <a:pPr algn="l"/>
            <a:r>
              <a:rPr lang="en-CA" sz="1200" b="0" i="0" u="none" strike="noStrike" baseline="0" dirty="0">
                <a:solidFill>
                  <a:srgbClr val="000000"/>
                </a:solidFill>
                <a:latin typeface="Calibri" panose="020F0502020204030204" pitchFamily="34" charset="0"/>
                <a:cs typeface="Calibri" panose="020F0502020204030204" pitchFamily="34" charset="0"/>
              </a:rPr>
              <a:t>} else if (</a:t>
            </a:r>
            <a:r>
              <a:rPr lang="en-CA" sz="1200" b="0" i="0" u="none" strike="noStrike" baseline="0" dirty="0" err="1">
                <a:solidFill>
                  <a:srgbClr val="000000"/>
                </a:solidFill>
                <a:latin typeface="Calibri" panose="020F0502020204030204" pitchFamily="34" charset="0"/>
                <a:cs typeface="Calibri" panose="020F0502020204030204" pitchFamily="34" charset="0"/>
              </a:rPr>
              <a:t>artType</a:t>
            </a:r>
            <a:r>
              <a:rPr lang="en-CA" sz="1200" b="0" i="0" u="none" strike="noStrike" baseline="0" dirty="0">
                <a:solidFill>
                  <a:srgbClr val="000000"/>
                </a:solidFill>
                <a:latin typeface="Calibri" panose="020F0502020204030204" pitchFamily="34" charset="0"/>
                <a:cs typeface="Calibri" panose="020F0502020204030204" pitchFamily="34" charset="0"/>
              </a:rPr>
              <a:t> == "SC") {</a:t>
            </a:r>
          </a:p>
          <a:p>
            <a:pPr algn="l"/>
            <a:r>
              <a:rPr lang="en-CA" sz="1200" b="0" i="0" u="none" strike="noStrike" baseline="0" dirty="0">
                <a:solidFill>
                  <a:srgbClr val="000000"/>
                </a:solidFill>
                <a:latin typeface="Calibri" panose="020F0502020204030204" pitchFamily="34" charset="0"/>
                <a:cs typeface="Calibri" panose="020F0502020204030204" pitchFamily="34" charset="0"/>
              </a:rPr>
              <a:t>    output = "Sculpture";</a:t>
            </a:r>
          </a:p>
          <a:p>
            <a:pPr algn="l"/>
            <a:r>
              <a:rPr lang="en-CA" sz="1200" b="0" i="0" u="none" strike="noStrike" baseline="0" dirty="0">
                <a:solidFill>
                  <a:srgbClr val="000000"/>
                </a:solidFill>
                <a:latin typeface="Calibri" panose="020F0502020204030204" pitchFamily="34" charset="0"/>
                <a:cs typeface="Calibri" panose="020F0502020204030204" pitchFamily="34" charset="0"/>
              </a:rPr>
              <a:t>} else {</a:t>
            </a:r>
          </a:p>
          <a:p>
            <a:pPr algn="l"/>
            <a:r>
              <a:rPr lang="en-CA" sz="1200" b="0" i="0" u="none" strike="noStrike" baseline="0" dirty="0">
                <a:solidFill>
                  <a:srgbClr val="000000"/>
                </a:solidFill>
                <a:latin typeface="Calibri" panose="020F0502020204030204" pitchFamily="34" charset="0"/>
                <a:cs typeface="Calibri" panose="020F0502020204030204" pitchFamily="34" charset="0"/>
              </a:rPr>
              <a:t>    output = "Other";</a:t>
            </a:r>
          </a:p>
          <a:p>
            <a:pPr algn="l"/>
            <a:r>
              <a:rPr lang="en-CA" sz="1200" b="0" i="0" u="none" strike="noStrike" baseline="0" dirty="0">
                <a:solidFill>
                  <a:srgbClr val="000000"/>
                </a:solidFill>
                <a:latin typeface="Calibri" panose="020F0502020204030204" pitchFamily="34" charset="0"/>
                <a:cs typeface="Calibri" panose="020F0502020204030204" pitchFamily="34" charset="0"/>
              </a:rPr>
              <a:t>}</a:t>
            </a:r>
            <a:endParaRPr lang="en-CA" sz="1000" b="0" i="0" u="none" strike="noStrike" baseline="0" dirty="0">
              <a:solidFill>
                <a:srgbClr val="000000"/>
              </a:solidFill>
              <a:latin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B6A6213E-495C-4862-A0AE-2710636280A1}"/>
              </a:ext>
            </a:extLst>
          </p:cNvPr>
          <p:cNvSpPr txBox="1"/>
          <p:nvPr/>
        </p:nvSpPr>
        <p:spPr>
          <a:xfrm>
            <a:off x="4072271" y="4336565"/>
            <a:ext cx="4529468" cy="461665"/>
          </a:xfrm>
          <a:prstGeom prst="rect">
            <a:avLst/>
          </a:prstGeom>
          <a:noFill/>
        </p:spPr>
        <p:txBody>
          <a:bodyPr wrap="square" rtlCol="0">
            <a:spAutoFit/>
          </a:bodyPr>
          <a:lstStyle/>
          <a:p>
            <a:r>
              <a:rPr lang="en-US" sz="1200" b="1" i="0" u="none" strike="noStrike" baseline="0" dirty="0">
                <a:solidFill>
                  <a:srgbClr val="009A9A"/>
                </a:solidFill>
                <a:latin typeface="+mj-lt"/>
              </a:rPr>
              <a:t>LISTING 8.4 </a:t>
            </a:r>
            <a:r>
              <a:rPr lang="en-US" sz="1200" b="0" i="0" u="none" strike="noStrike" baseline="0" dirty="0">
                <a:solidFill>
                  <a:srgbClr val="000000"/>
                </a:solidFill>
                <a:latin typeface="+mj-lt"/>
              </a:rPr>
              <a:t>Conditional statement using switch and an equivalent if-else</a:t>
            </a:r>
            <a:endParaRPr lang="en-CA" sz="1200" dirty="0">
              <a:latin typeface="+mj-lt"/>
            </a:endParaRPr>
          </a:p>
        </p:txBody>
      </p:sp>
    </p:spTree>
    <p:extLst>
      <p:ext uri="{BB962C8B-B14F-4D97-AF65-F5344CB8AC3E}">
        <p14:creationId xmlns:p14="http://schemas.microsoft.com/office/powerpoint/2010/main" val="32535548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0EFC98-7B9D-49A7-B443-DD08C11220A9}"/>
              </a:ext>
            </a:extLst>
          </p:cNvPr>
          <p:cNvSpPr>
            <a:spLocks noGrp="1"/>
          </p:cNvSpPr>
          <p:nvPr>
            <p:ph type="title"/>
          </p:nvPr>
        </p:nvSpPr>
        <p:spPr/>
        <p:txBody>
          <a:bodyPr/>
          <a:lstStyle/>
          <a:p>
            <a:r>
              <a:rPr lang="en-CA" dirty="0"/>
              <a:t>The conditional (ternary) operator</a:t>
            </a:r>
          </a:p>
        </p:txBody>
      </p:sp>
      <p:pic>
        <p:nvPicPr>
          <p:cNvPr id="5" name="Picture 4" descr="FIGURE 8.10 The conditional (ternary) operator">
            <a:extLst>
              <a:ext uri="{FF2B5EF4-FFF2-40B4-BE49-F238E27FC236}">
                <a16:creationId xmlns:a16="http://schemas.microsoft.com/office/drawing/2014/main" id="{609EC2B9-22A7-4141-9025-0CA456C7C250}"/>
              </a:ext>
            </a:extLst>
          </p:cNvPr>
          <p:cNvPicPr>
            <a:picLocks noChangeAspect="1"/>
          </p:cNvPicPr>
          <p:nvPr/>
        </p:nvPicPr>
        <p:blipFill>
          <a:blip r:embed="rId2"/>
          <a:stretch>
            <a:fillRect/>
          </a:stretch>
        </p:blipFill>
        <p:spPr>
          <a:xfrm>
            <a:off x="2424870" y="984487"/>
            <a:ext cx="4294259" cy="3608032"/>
          </a:xfrm>
          <a:prstGeom prst="rect">
            <a:avLst/>
          </a:prstGeom>
        </p:spPr>
      </p:pic>
    </p:spTree>
    <p:extLst>
      <p:ext uri="{BB962C8B-B14F-4D97-AF65-F5344CB8AC3E}">
        <p14:creationId xmlns:p14="http://schemas.microsoft.com/office/powerpoint/2010/main" val="12509564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43A6BB-9F67-42B0-8E15-F6437A66E568}"/>
              </a:ext>
            </a:extLst>
          </p:cNvPr>
          <p:cNvSpPr>
            <a:spLocks noGrp="1"/>
          </p:cNvSpPr>
          <p:nvPr>
            <p:ph type="title"/>
          </p:nvPr>
        </p:nvSpPr>
        <p:spPr/>
        <p:txBody>
          <a:bodyPr/>
          <a:lstStyle/>
          <a:p>
            <a:r>
              <a:rPr lang="en-CA" dirty="0"/>
              <a:t>Truthy and </a:t>
            </a:r>
            <a:r>
              <a:rPr lang="en-CA" dirty="0" err="1"/>
              <a:t>Falsy</a:t>
            </a:r>
            <a:endParaRPr lang="en-CA" dirty="0"/>
          </a:p>
        </p:txBody>
      </p:sp>
      <p:sp>
        <p:nvSpPr>
          <p:cNvPr id="3" name="Text Placeholder 2">
            <a:extLst>
              <a:ext uri="{FF2B5EF4-FFF2-40B4-BE49-F238E27FC236}">
                <a16:creationId xmlns:a16="http://schemas.microsoft.com/office/drawing/2014/main" id="{CC6C5A5F-58A8-4D3C-9A78-61B735A6551E}"/>
              </a:ext>
            </a:extLst>
          </p:cNvPr>
          <p:cNvSpPr>
            <a:spLocks noGrp="1"/>
          </p:cNvSpPr>
          <p:nvPr>
            <p:ph type="body" idx="1"/>
          </p:nvPr>
        </p:nvSpPr>
        <p:spPr/>
        <p:txBody>
          <a:bodyPr/>
          <a:lstStyle/>
          <a:p>
            <a:pPr marL="114300" indent="0">
              <a:buNone/>
            </a:pPr>
            <a:r>
              <a:rPr lang="en-US" sz="1800" i="1" dirty="0">
                <a:latin typeface="+mj-lt"/>
              </a:rPr>
              <a:t>E</a:t>
            </a:r>
            <a:r>
              <a:rPr lang="en-US" sz="1800" b="0" i="1" u="none" strike="noStrike" baseline="0" dirty="0">
                <a:latin typeface="+mj-lt"/>
              </a:rPr>
              <a:t>verything </a:t>
            </a:r>
            <a:r>
              <a:rPr lang="en-US" sz="1800" b="0" i="0" u="none" strike="noStrike" baseline="0" dirty="0">
                <a:latin typeface="+mj-lt"/>
              </a:rPr>
              <a:t>in JavaScript has an inherent Boolean value.</a:t>
            </a:r>
          </a:p>
          <a:p>
            <a:pPr marL="114300" indent="0" algn="l">
              <a:buNone/>
            </a:pPr>
            <a:r>
              <a:rPr lang="en-US" sz="1800" b="0" i="0" u="none" strike="noStrike" baseline="0" dirty="0">
                <a:solidFill>
                  <a:srgbClr val="000000"/>
                </a:solidFill>
                <a:latin typeface="+mj-lt"/>
              </a:rPr>
              <a:t>In JavaScript, a value is said to be </a:t>
            </a:r>
            <a:r>
              <a:rPr lang="en-US" sz="1800" b="1" i="0" u="none" strike="noStrike" baseline="0" dirty="0">
                <a:solidFill>
                  <a:srgbClr val="009A9A"/>
                </a:solidFill>
                <a:latin typeface="+mj-lt"/>
              </a:rPr>
              <a:t>truthy </a:t>
            </a:r>
            <a:r>
              <a:rPr lang="en-US" sz="1800" b="0" i="0" u="none" strike="noStrike" baseline="0" dirty="0">
                <a:solidFill>
                  <a:srgbClr val="000000"/>
                </a:solidFill>
                <a:latin typeface="+mj-lt"/>
              </a:rPr>
              <a:t>if it translates to true, while a value is said to be </a:t>
            </a:r>
            <a:r>
              <a:rPr lang="en-US" sz="1800" b="1" i="0" u="none" strike="noStrike" baseline="0" dirty="0" err="1">
                <a:solidFill>
                  <a:srgbClr val="009A9A"/>
                </a:solidFill>
                <a:latin typeface="+mj-lt"/>
              </a:rPr>
              <a:t>falsy</a:t>
            </a:r>
            <a:r>
              <a:rPr lang="en-US" sz="1800" b="1" i="0" u="none" strike="noStrike" baseline="0" dirty="0">
                <a:solidFill>
                  <a:srgbClr val="009A9A"/>
                </a:solidFill>
                <a:latin typeface="+mj-lt"/>
              </a:rPr>
              <a:t> </a:t>
            </a:r>
            <a:r>
              <a:rPr lang="en-US" sz="1800" b="0" i="0" u="none" strike="noStrike" baseline="0" dirty="0">
                <a:solidFill>
                  <a:srgbClr val="000000"/>
                </a:solidFill>
                <a:latin typeface="+mj-lt"/>
              </a:rPr>
              <a:t>if it translates to </a:t>
            </a:r>
            <a:r>
              <a:rPr lang="en-CA" sz="1800" b="0" i="0" u="none" strike="noStrike" baseline="0" dirty="0">
                <a:solidFill>
                  <a:srgbClr val="000000"/>
                </a:solidFill>
                <a:latin typeface="+mj-lt"/>
              </a:rPr>
              <a:t>false.</a:t>
            </a:r>
          </a:p>
          <a:p>
            <a:pPr marL="114300" indent="0" algn="l">
              <a:buNone/>
            </a:pPr>
            <a:r>
              <a:rPr lang="en-US" sz="1800" b="0" i="0" u="none" strike="noStrike" baseline="0" dirty="0">
                <a:solidFill>
                  <a:srgbClr val="000000"/>
                </a:solidFill>
                <a:latin typeface="+mj-lt"/>
              </a:rPr>
              <a:t>All values in JavaScript are truthy except  </a:t>
            </a:r>
            <a:r>
              <a:rPr lang="en-US" sz="1800" b="0" i="0" u="none" strike="noStrike" baseline="0" dirty="0">
                <a:latin typeface="+mj-lt"/>
                <a:cs typeface="Calibri" panose="020F0502020204030204" pitchFamily="34" charset="0"/>
              </a:rPr>
              <a:t>false, null, "", '', 0, </a:t>
            </a:r>
            <a:r>
              <a:rPr lang="en-US" sz="1800" b="0" i="0" u="none" strike="noStrike" baseline="0" dirty="0" err="1">
                <a:latin typeface="+mj-lt"/>
                <a:cs typeface="Calibri" panose="020F0502020204030204" pitchFamily="34" charset="0"/>
              </a:rPr>
              <a:t>NaN</a:t>
            </a:r>
            <a:r>
              <a:rPr lang="en-US" sz="1800" b="0" i="0" u="none" strike="noStrike" baseline="0" dirty="0">
                <a:latin typeface="+mj-lt"/>
                <a:cs typeface="Calibri" panose="020F0502020204030204" pitchFamily="34" charset="0"/>
              </a:rPr>
              <a:t>, and undefined</a:t>
            </a:r>
            <a:endParaRPr lang="en-CA" dirty="0">
              <a:latin typeface="+mj-lt"/>
              <a:cs typeface="Calibri" panose="020F0502020204030204" pitchFamily="34" charset="0"/>
            </a:endParaRPr>
          </a:p>
        </p:txBody>
      </p:sp>
    </p:spTree>
    <p:extLst>
      <p:ext uri="{BB962C8B-B14F-4D97-AF65-F5344CB8AC3E}">
        <p14:creationId xmlns:p14="http://schemas.microsoft.com/office/powerpoint/2010/main" val="38710765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F27989-7546-4FCA-9C12-52047E15B66A}"/>
              </a:ext>
            </a:extLst>
          </p:cNvPr>
          <p:cNvSpPr>
            <a:spLocks noGrp="1"/>
          </p:cNvSpPr>
          <p:nvPr>
            <p:ph type="title"/>
          </p:nvPr>
        </p:nvSpPr>
        <p:spPr/>
        <p:txBody>
          <a:bodyPr/>
          <a:lstStyle/>
          <a:p>
            <a:r>
              <a:rPr lang="en-US" dirty="0"/>
              <a:t>While and do . . . while Loops</a:t>
            </a:r>
            <a:endParaRPr lang="en-CA" dirty="0"/>
          </a:p>
        </p:txBody>
      </p:sp>
      <p:sp>
        <p:nvSpPr>
          <p:cNvPr id="3" name="Text Placeholder 2">
            <a:extLst>
              <a:ext uri="{FF2B5EF4-FFF2-40B4-BE49-F238E27FC236}">
                <a16:creationId xmlns:a16="http://schemas.microsoft.com/office/drawing/2014/main" id="{7859F228-EE78-46CA-B70E-1BD36DB3D5A3}"/>
              </a:ext>
            </a:extLst>
          </p:cNvPr>
          <p:cNvSpPr>
            <a:spLocks noGrp="1"/>
          </p:cNvSpPr>
          <p:nvPr>
            <p:ph type="body" idx="1"/>
          </p:nvPr>
        </p:nvSpPr>
        <p:spPr>
          <a:xfrm>
            <a:off x="457201" y="1081088"/>
            <a:ext cx="4114800" cy="3532476"/>
          </a:xfrm>
        </p:spPr>
        <p:txBody>
          <a:bodyPr/>
          <a:lstStyle/>
          <a:p>
            <a:pPr marL="114300" indent="0" algn="l">
              <a:buNone/>
            </a:pPr>
            <a:r>
              <a:rPr lang="en-US" sz="1800" b="1" i="0" u="none" strike="noStrike" baseline="0" dirty="0">
                <a:latin typeface="+mj-lt"/>
              </a:rPr>
              <a:t>While</a:t>
            </a:r>
            <a:r>
              <a:rPr lang="en-US" sz="1800" b="0" i="0" u="none" strike="noStrike" baseline="0" dirty="0">
                <a:latin typeface="+mj-lt"/>
              </a:rPr>
              <a:t> and </a:t>
            </a:r>
            <a:r>
              <a:rPr lang="en-US" sz="1800" b="1" i="0" u="none" strike="noStrike" baseline="0" dirty="0">
                <a:latin typeface="+mj-lt"/>
              </a:rPr>
              <a:t>do…while </a:t>
            </a:r>
            <a:r>
              <a:rPr lang="en-US" sz="1800" b="0" i="0" u="none" strike="noStrike" baseline="0" dirty="0">
                <a:latin typeface="+mj-lt"/>
              </a:rPr>
              <a:t>loops execute nested statements repeatedly as long as the while expression evaluates to true.</a:t>
            </a:r>
          </a:p>
          <a:p>
            <a:pPr marL="114300" indent="0" algn="l">
              <a:buNone/>
            </a:pPr>
            <a:r>
              <a:rPr lang="en-US" sz="1800" b="0" i="0" u="none" strike="noStrike" baseline="0" dirty="0">
                <a:solidFill>
                  <a:srgbClr val="000000"/>
                </a:solidFill>
                <a:latin typeface="+mj-lt"/>
              </a:rPr>
              <a:t>As you can see from this example, while loops normally initialize a </a:t>
            </a:r>
            <a:r>
              <a:rPr lang="en-US" sz="1800" b="1" i="0" u="none" strike="noStrike" baseline="0" dirty="0">
                <a:solidFill>
                  <a:srgbClr val="009A9A"/>
                </a:solidFill>
                <a:latin typeface="+mj-lt"/>
              </a:rPr>
              <a:t>loop control variable </a:t>
            </a:r>
            <a:r>
              <a:rPr lang="en-US" sz="1800" b="0" i="0" u="none" strike="noStrike" baseline="0" dirty="0">
                <a:solidFill>
                  <a:srgbClr val="000000"/>
                </a:solidFill>
                <a:latin typeface="+mj-lt"/>
              </a:rPr>
              <a:t>before the loop, use it in the condition, and modify it within the loop.</a:t>
            </a:r>
            <a:endParaRPr lang="en-CA" dirty="0">
              <a:latin typeface="+mj-lt"/>
            </a:endParaRPr>
          </a:p>
        </p:txBody>
      </p:sp>
      <p:sp>
        <p:nvSpPr>
          <p:cNvPr id="4" name="TextBox 3" descr="LISTING 4.2 Embedded styles example">
            <a:extLst>
              <a:ext uri="{FF2B5EF4-FFF2-40B4-BE49-F238E27FC236}">
                <a16:creationId xmlns:a16="http://schemas.microsoft.com/office/drawing/2014/main" id="{6E7EF814-02C8-48A9-81FD-A7B9636A5A4A}"/>
              </a:ext>
            </a:extLst>
          </p:cNvPr>
          <p:cNvSpPr txBox="1"/>
          <p:nvPr/>
        </p:nvSpPr>
        <p:spPr>
          <a:xfrm>
            <a:off x="4571997" y="984487"/>
            <a:ext cx="4114801" cy="3352078"/>
          </a:xfrm>
          <a:prstGeom prst="rect">
            <a:avLst/>
          </a:prstGeom>
          <a:solidFill>
            <a:srgbClr val="E6F0F5"/>
          </a:solidFill>
        </p:spPr>
        <p:txBody>
          <a:bodyPr wrap="square" numCol="1" rtlCol="0">
            <a:noAutofit/>
          </a:bodyPr>
          <a:lstStyle/>
          <a:p>
            <a:pPr algn="l"/>
            <a:r>
              <a:rPr lang="en-CA" sz="1600" b="0" i="0" u="none" strike="noStrike" baseline="0" dirty="0">
                <a:solidFill>
                  <a:srgbClr val="000000"/>
                </a:solidFill>
                <a:latin typeface="Calibri" panose="020F0502020204030204" pitchFamily="34" charset="0"/>
                <a:cs typeface="Calibri" panose="020F0502020204030204" pitchFamily="34" charset="0"/>
              </a:rPr>
              <a:t>let count = 0;</a:t>
            </a:r>
          </a:p>
          <a:p>
            <a:pPr algn="l"/>
            <a:r>
              <a:rPr lang="en-CA" sz="1600" b="0" i="0" u="none" strike="noStrike" baseline="0" dirty="0">
                <a:solidFill>
                  <a:srgbClr val="9A0000"/>
                </a:solidFill>
                <a:latin typeface="Calibri" panose="020F0502020204030204" pitchFamily="34" charset="0"/>
                <a:cs typeface="Calibri" panose="020F0502020204030204" pitchFamily="34" charset="0"/>
              </a:rPr>
              <a:t>while </a:t>
            </a:r>
            <a:r>
              <a:rPr lang="en-CA" sz="1600" b="0" i="0" u="none" strike="noStrike" baseline="0" dirty="0">
                <a:solidFill>
                  <a:srgbClr val="000000"/>
                </a:solidFill>
                <a:latin typeface="Calibri" panose="020F0502020204030204" pitchFamily="34" charset="0"/>
                <a:cs typeface="Calibri" panose="020F0502020204030204" pitchFamily="34" charset="0"/>
              </a:rPr>
              <a:t>(count &lt; 10) </a:t>
            </a:r>
            <a:r>
              <a:rPr lang="en-CA" sz="1600" b="0" i="0" u="none" strike="noStrike" baseline="0" dirty="0">
                <a:solidFill>
                  <a:srgbClr val="9A0000"/>
                </a:solidFill>
                <a:latin typeface="Calibri" panose="020F0502020204030204" pitchFamily="34" charset="0"/>
                <a:cs typeface="Calibri" panose="020F0502020204030204" pitchFamily="34" charset="0"/>
              </a:rPr>
              <a:t>{</a:t>
            </a:r>
          </a:p>
          <a:p>
            <a:pPr algn="l"/>
            <a:r>
              <a:rPr lang="en-CA" sz="1600" b="0" i="1" u="none" strike="noStrike" baseline="0" dirty="0">
                <a:solidFill>
                  <a:srgbClr val="002060"/>
                </a:solidFill>
                <a:latin typeface="Calibri" panose="020F0502020204030204" pitchFamily="34" charset="0"/>
                <a:cs typeface="Calibri" panose="020F0502020204030204" pitchFamily="34" charset="0"/>
              </a:rPr>
              <a:t>    // do something</a:t>
            </a:r>
          </a:p>
          <a:p>
            <a:pPr algn="l"/>
            <a:r>
              <a:rPr lang="en-CA" sz="1600" b="0" i="1" u="none" strike="noStrike" baseline="0" dirty="0">
                <a:solidFill>
                  <a:srgbClr val="002060"/>
                </a:solidFill>
                <a:latin typeface="Calibri" panose="020F0502020204030204" pitchFamily="34" charset="0"/>
                <a:cs typeface="Calibri" panose="020F0502020204030204" pitchFamily="34" charset="0"/>
              </a:rPr>
              <a:t>   // </a:t>
            </a:r>
            <a:r>
              <a:rPr lang="en-CA" sz="1600" b="0" i="0" u="none" strike="noStrike" baseline="0" dirty="0">
                <a:solidFill>
                  <a:srgbClr val="002060"/>
                </a:solidFill>
                <a:latin typeface="Calibri" panose="020F0502020204030204" pitchFamily="34" charset="0"/>
                <a:cs typeface="Calibri" panose="020F0502020204030204" pitchFamily="34" charset="0"/>
              </a:rPr>
              <a:t>...</a:t>
            </a:r>
          </a:p>
          <a:p>
            <a:pPr algn="l"/>
            <a:r>
              <a:rPr lang="en-CA" sz="1600" b="0" i="0" u="none" strike="noStrike" baseline="0" dirty="0">
                <a:solidFill>
                  <a:srgbClr val="000000"/>
                </a:solidFill>
                <a:latin typeface="Calibri" panose="020F0502020204030204" pitchFamily="34" charset="0"/>
                <a:cs typeface="Calibri" panose="020F0502020204030204" pitchFamily="34" charset="0"/>
              </a:rPr>
              <a:t>   count++;</a:t>
            </a:r>
          </a:p>
          <a:p>
            <a:pPr algn="l"/>
            <a:r>
              <a:rPr lang="en-CA" sz="1600" b="0" i="0" u="none" strike="noStrike" baseline="0" dirty="0">
                <a:solidFill>
                  <a:srgbClr val="9A0000"/>
                </a:solidFill>
                <a:latin typeface="Calibri" panose="020F0502020204030204" pitchFamily="34" charset="0"/>
                <a:cs typeface="Calibri" panose="020F0502020204030204" pitchFamily="34" charset="0"/>
              </a:rPr>
              <a:t>}</a:t>
            </a:r>
          </a:p>
          <a:p>
            <a:pPr algn="l"/>
            <a:endParaRPr lang="en-CA" sz="1600" b="0" i="0" u="none" strike="noStrike" baseline="0" dirty="0">
              <a:solidFill>
                <a:srgbClr val="000000"/>
              </a:solidFill>
              <a:latin typeface="Calibri" panose="020F0502020204030204" pitchFamily="34" charset="0"/>
              <a:cs typeface="Calibri" panose="020F0502020204030204" pitchFamily="34" charset="0"/>
            </a:endParaRPr>
          </a:p>
          <a:p>
            <a:pPr algn="l"/>
            <a:r>
              <a:rPr lang="en-CA" sz="1600" b="0" i="0" u="none" strike="noStrike" baseline="0" dirty="0">
                <a:solidFill>
                  <a:srgbClr val="000000"/>
                </a:solidFill>
                <a:latin typeface="Calibri" panose="020F0502020204030204" pitchFamily="34" charset="0"/>
                <a:cs typeface="Calibri" panose="020F0502020204030204" pitchFamily="34" charset="0"/>
              </a:rPr>
              <a:t>count = 0;</a:t>
            </a:r>
          </a:p>
          <a:p>
            <a:pPr algn="l"/>
            <a:r>
              <a:rPr lang="en-CA" sz="1600" b="0" i="0" u="none" strike="noStrike" baseline="0" dirty="0">
                <a:solidFill>
                  <a:srgbClr val="9A0000"/>
                </a:solidFill>
                <a:latin typeface="Calibri" panose="020F0502020204030204" pitchFamily="34" charset="0"/>
                <a:cs typeface="Calibri" panose="020F0502020204030204" pitchFamily="34" charset="0"/>
              </a:rPr>
              <a:t>do {</a:t>
            </a:r>
          </a:p>
          <a:p>
            <a:pPr algn="l"/>
            <a:r>
              <a:rPr lang="en-CA" sz="1600" b="0" i="1" u="none" strike="noStrike" baseline="0" dirty="0">
                <a:solidFill>
                  <a:srgbClr val="002060"/>
                </a:solidFill>
                <a:latin typeface="Calibri" panose="020F0502020204030204" pitchFamily="34" charset="0"/>
                <a:cs typeface="Calibri" panose="020F0502020204030204" pitchFamily="34" charset="0"/>
              </a:rPr>
              <a:t>   // do something</a:t>
            </a:r>
          </a:p>
          <a:p>
            <a:pPr algn="l"/>
            <a:r>
              <a:rPr lang="en-CA" sz="1600" b="0" i="1" u="none" strike="noStrike" baseline="0" dirty="0">
                <a:solidFill>
                  <a:srgbClr val="002060"/>
                </a:solidFill>
                <a:latin typeface="Calibri" panose="020F0502020204030204" pitchFamily="34" charset="0"/>
                <a:cs typeface="Calibri" panose="020F0502020204030204" pitchFamily="34" charset="0"/>
              </a:rPr>
              <a:t>   // </a:t>
            </a:r>
            <a:r>
              <a:rPr lang="en-CA" sz="1600" b="0" i="0" u="none" strike="noStrike" baseline="0" dirty="0">
                <a:solidFill>
                  <a:srgbClr val="002060"/>
                </a:solidFill>
                <a:latin typeface="Calibri" panose="020F0502020204030204" pitchFamily="34" charset="0"/>
                <a:cs typeface="Calibri" panose="020F0502020204030204" pitchFamily="34" charset="0"/>
              </a:rPr>
              <a:t>...</a:t>
            </a:r>
          </a:p>
          <a:p>
            <a:pPr algn="l"/>
            <a:r>
              <a:rPr lang="en-CA" sz="1600" b="0" i="0" u="none" strike="noStrike" baseline="0" dirty="0">
                <a:solidFill>
                  <a:srgbClr val="000000"/>
                </a:solidFill>
                <a:latin typeface="Calibri" panose="020F0502020204030204" pitchFamily="34" charset="0"/>
                <a:cs typeface="Calibri" panose="020F0502020204030204" pitchFamily="34" charset="0"/>
              </a:rPr>
              <a:t>   count++;</a:t>
            </a:r>
          </a:p>
          <a:p>
            <a:pPr algn="l"/>
            <a:r>
              <a:rPr lang="en-CA" sz="1600" b="0" i="0" u="none" strike="noStrike" baseline="0" dirty="0">
                <a:solidFill>
                  <a:srgbClr val="9A0000"/>
                </a:solidFill>
                <a:latin typeface="Calibri" panose="020F0502020204030204" pitchFamily="34" charset="0"/>
                <a:cs typeface="Calibri" panose="020F0502020204030204" pitchFamily="34" charset="0"/>
              </a:rPr>
              <a:t>} while </a:t>
            </a:r>
            <a:r>
              <a:rPr lang="en-CA" sz="1600" b="0" i="0" u="none" strike="noStrike" baseline="0" dirty="0">
                <a:solidFill>
                  <a:srgbClr val="000000"/>
                </a:solidFill>
                <a:latin typeface="Calibri" panose="020F0502020204030204" pitchFamily="34" charset="0"/>
                <a:cs typeface="Calibri" panose="020F0502020204030204" pitchFamily="34" charset="0"/>
              </a:rPr>
              <a:t>(count &lt; 10);</a:t>
            </a:r>
            <a:endParaRPr lang="en-CA" sz="900" b="0" i="0" u="none" strike="noStrike" baseline="0" dirty="0">
              <a:solidFill>
                <a:srgbClr val="000000"/>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F4EAD50C-C403-43A7-B200-72E7867305FD}"/>
              </a:ext>
            </a:extLst>
          </p:cNvPr>
          <p:cNvSpPr txBox="1"/>
          <p:nvPr/>
        </p:nvSpPr>
        <p:spPr>
          <a:xfrm>
            <a:off x="4562785" y="4336565"/>
            <a:ext cx="4038953" cy="276999"/>
          </a:xfrm>
          <a:prstGeom prst="rect">
            <a:avLst/>
          </a:prstGeom>
          <a:noFill/>
        </p:spPr>
        <p:txBody>
          <a:bodyPr wrap="square" rtlCol="0">
            <a:spAutoFit/>
          </a:bodyPr>
          <a:lstStyle/>
          <a:p>
            <a:r>
              <a:rPr lang="en-US" sz="1200" b="1" i="0" u="none" strike="noStrike" baseline="0" dirty="0">
                <a:solidFill>
                  <a:srgbClr val="009A9A"/>
                </a:solidFill>
                <a:latin typeface="+mj-lt"/>
              </a:rPr>
              <a:t>LISTING 8.5 </a:t>
            </a:r>
            <a:r>
              <a:rPr lang="en-US" sz="1200" b="0" i="0" u="none" strike="noStrike" baseline="0" dirty="0">
                <a:solidFill>
                  <a:srgbClr val="000000"/>
                </a:solidFill>
                <a:latin typeface="+mj-lt"/>
              </a:rPr>
              <a:t>While Loops</a:t>
            </a:r>
            <a:endParaRPr lang="en-CA" sz="1200" dirty="0">
              <a:latin typeface="+mj-lt"/>
            </a:endParaRPr>
          </a:p>
        </p:txBody>
      </p:sp>
    </p:spTree>
    <p:extLst>
      <p:ext uri="{BB962C8B-B14F-4D97-AF65-F5344CB8AC3E}">
        <p14:creationId xmlns:p14="http://schemas.microsoft.com/office/powerpoint/2010/main" val="31570621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F86ACF-F821-4B25-B734-4BE8E1CCC6B7}"/>
              </a:ext>
            </a:extLst>
          </p:cNvPr>
          <p:cNvSpPr>
            <a:spLocks noGrp="1"/>
          </p:cNvSpPr>
          <p:nvPr>
            <p:ph type="title"/>
          </p:nvPr>
        </p:nvSpPr>
        <p:spPr/>
        <p:txBody>
          <a:bodyPr/>
          <a:lstStyle/>
          <a:p>
            <a:r>
              <a:rPr lang="en-CA" dirty="0"/>
              <a:t>For Loops</a:t>
            </a:r>
          </a:p>
        </p:txBody>
      </p:sp>
      <p:sp>
        <p:nvSpPr>
          <p:cNvPr id="3" name="Text Placeholder 2">
            <a:extLst>
              <a:ext uri="{FF2B5EF4-FFF2-40B4-BE49-F238E27FC236}">
                <a16:creationId xmlns:a16="http://schemas.microsoft.com/office/drawing/2014/main" id="{6B17BED8-259E-45D1-A6F7-2D03C52BC3A4}"/>
              </a:ext>
            </a:extLst>
          </p:cNvPr>
          <p:cNvSpPr>
            <a:spLocks noGrp="1"/>
          </p:cNvSpPr>
          <p:nvPr>
            <p:ph type="body" idx="1"/>
          </p:nvPr>
        </p:nvSpPr>
        <p:spPr>
          <a:xfrm>
            <a:off x="457200" y="1081088"/>
            <a:ext cx="8229599" cy="1546265"/>
          </a:xfrm>
        </p:spPr>
        <p:txBody>
          <a:bodyPr/>
          <a:lstStyle/>
          <a:p>
            <a:pPr marL="114300" indent="0" algn="l">
              <a:buNone/>
            </a:pPr>
            <a:r>
              <a:rPr lang="en-US" sz="1800" b="1" i="0" u="none" strike="noStrike" baseline="0" dirty="0">
                <a:solidFill>
                  <a:srgbClr val="009A9A"/>
                </a:solidFill>
                <a:latin typeface="+mj-lt"/>
              </a:rPr>
              <a:t>For loops </a:t>
            </a:r>
            <a:r>
              <a:rPr lang="en-US" sz="1800" b="0" i="0" u="none" strike="noStrike" baseline="0" dirty="0">
                <a:solidFill>
                  <a:srgbClr val="000000"/>
                </a:solidFill>
                <a:latin typeface="+mj-lt"/>
              </a:rPr>
              <a:t>combine the common components of a loop—initialization, condition, and </a:t>
            </a:r>
            <a:r>
              <a:rPr lang="en-US" sz="1800" b="0" i="0" u="none" strike="noStrike" baseline="0" dirty="0" err="1">
                <a:solidFill>
                  <a:srgbClr val="000000"/>
                </a:solidFill>
                <a:latin typeface="+mj-lt"/>
              </a:rPr>
              <a:t>postloop</a:t>
            </a:r>
            <a:r>
              <a:rPr lang="en-US" sz="1800" b="0" i="0" u="none" strike="noStrike" baseline="0" dirty="0">
                <a:solidFill>
                  <a:srgbClr val="000000"/>
                </a:solidFill>
                <a:latin typeface="+mj-lt"/>
              </a:rPr>
              <a:t> operation—into one statement. This statement begins with the </a:t>
            </a:r>
            <a:r>
              <a:rPr lang="en-US" sz="1800" b="1" i="0" u="none" strike="noStrike" baseline="0" dirty="0">
                <a:solidFill>
                  <a:srgbClr val="000000"/>
                </a:solidFill>
                <a:latin typeface="+mj-lt"/>
              </a:rPr>
              <a:t>for</a:t>
            </a:r>
            <a:r>
              <a:rPr lang="en-US" sz="1800" b="0" i="0" u="none" strike="noStrike" baseline="0" dirty="0">
                <a:solidFill>
                  <a:srgbClr val="000000"/>
                </a:solidFill>
                <a:latin typeface="+mj-lt"/>
              </a:rPr>
              <a:t> keyword and has the components placed within () brackets, and separated by semicolons (</a:t>
            </a:r>
            <a:r>
              <a:rPr lang="en-CA" sz="1800" b="0" i="0" u="none" strike="noStrike" baseline="0" dirty="0">
                <a:solidFill>
                  <a:srgbClr val="00A6A6"/>
                </a:solidFill>
                <a:latin typeface="+mj-lt"/>
              </a:rPr>
              <a:t>;</a:t>
            </a:r>
            <a:r>
              <a:rPr lang="en-CA" sz="1800" b="0" i="0" u="none" strike="noStrike" baseline="0" dirty="0">
                <a:solidFill>
                  <a:srgbClr val="000000"/>
                </a:solidFill>
                <a:latin typeface="+mj-lt"/>
              </a:rPr>
              <a:t>)</a:t>
            </a:r>
            <a:endParaRPr lang="en-CA" dirty="0">
              <a:latin typeface="+mj-lt"/>
            </a:endParaRPr>
          </a:p>
        </p:txBody>
      </p:sp>
      <p:pic>
        <p:nvPicPr>
          <p:cNvPr id="5" name="Picture 4" descr="FIGURE 8.11 For loop">
            <a:extLst>
              <a:ext uri="{FF2B5EF4-FFF2-40B4-BE49-F238E27FC236}">
                <a16:creationId xmlns:a16="http://schemas.microsoft.com/office/drawing/2014/main" id="{94C210E9-4E32-438E-9BC2-622C4A3AB15F}"/>
              </a:ext>
            </a:extLst>
          </p:cNvPr>
          <p:cNvPicPr>
            <a:picLocks noChangeAspect="1"/>
          </p:cNvPicPr>
          <p:nvPr/>
        </p:nvPicPr>
        <p:blipFill>
          <a:blip r:embed="rId2"/>
          <a:stretch>
            <a:fillRect/>
          </a:stretch>
        </p:blipFill>
        <p:spPr>
          <a:xfrm>
            <a:off x="2184990" y="2889089"/>
            <a:ext cx="4774019" cy="1546265"/>
          </a:xfrm>
          <a:prstGeom prst="rect">
            <a:avLst/>
          </a:prstGeom>
        </p:spPr>
      </p:pic>
    </p:spTree>
    <p:extLst>
      <p:ext uri="{BB962C8B-B14F-4D97-AF65-F5344CB8AC3E}">
        <p14:creationId xmlns:p14="http://schemas.microsoft.com/office/powerpoint/2010/main" val="23877315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FIGURE 8.7 Chrome JavaScript console">
            <a:extLst>
              <a:ext uri="{FF2B5EF4-FFF2-40B4-BE49-F238E27FC236}">
                <a16:creationId xmlns:a16="http://schemas.microsoft.com/office/drawing/2014/main" id="{BDD556C8-B30B-4484-85BD-F28128ABA2CE}"/>
              </a:ext>
            </a:extLst>
          </p:cNvPr>
          <p:cNvSpPr>
            <a:spLocks noGrp="1"/>
          </p:cNvSpPr>
          <p:nvPr>
            <p:ph type="title"/>
          </p:nvPr>
        </p:nvSpPr>
        <p:spPr/>
        <p:txBody>
          <a:bodyPr/>
          <a:lstStyle/>
          <a:p>
            <a:r>
              <a:rPr lang="en-CA" dirty="0"/>
              <a:t>Infinite Loop Note</a:t>
            </a:r>
          </a:p>
        </p:txBody>
      </p:sp>
      <p:sp>
        <p:nvSpPr>
          <p:cNvPr id="8" name="TextBox 7">
            <a:extLst>
              <a:ext uri="{FF2B5EF4-FFF2-40B4-BE49-F238E27FC236}">
                <a16:creationId xmlns:a16="http://schemas.microsoft.com/office/drawing/2014/main" id="{B0A3BBB7-1FC3-410D-80C4-22C7B44263DF}"/>
              </a:ext>
            </a:extLst>
          </p:cNvPr>
          <p:cNvSpPr txBox="1"/>
          <p:nvPr/>
        </p:nvSpPr>
        <p:spPr>
          <a:xfrm>
            <a:off x="655783" y="1833086"/>
            <a:ext cx="6989027" cy="2308324"/>
          </a:xfrm>
          <a:prstGeom prst="rect">
            <a:avLst/>
          </a:prstGeom>
          <a:solidFill>
            <a:srgbClr val="F3F2DF"/>
          </a:solidFill>
        </p:spPr>
        <p:txBody>
          <a:bodyPr wrap="square" rtlCol="0">
            <a:spAutoFit/>
          </a:bodyPr>
          <a:lstStyle/>
          <a:p>
            <a:r>
              <a:rPr lang="en-CA" sz="1800" b="1" i="0" u="none" strike="noStrike" baseline="0" dirty="0">
                <a:solidFill>
                  <a:srgbClr val="662600"/>
                </a:solidFill>
                <a:latin typeface="FrutigerLTCom-Bold"/>
              </a:rPr>
              <a:t>NOTE</a:t>
            </a:r>
            <a:endParaRPr lang="en-CA" sz="1800" b="1" i="0" u="none" strike="noStrike" baseline="0" dirty="0">
              <a:solidFill>
                <a:srgbClr val="7F6106"/>
              </a:solidFill>
              <a:latin typeface="+mj-lt"/>
            </a:endParaRPr>
          </a:p>
          <a:p>
            <a:pPr algn="l"/>
            <a:r>
              <a:rPr lang="en-US" sz="1800" b="0" i="0" u="none" strike="noStrike" baseline="0" dirty="0">
                <a:latin typeface="+mj-lt"/>
              </a:rPr>
              <a:t>Infinite loops can happen if you are not careful, and since the scripts are executing on the client computer, it can appear to them that the browser is “locked” while endlessly caught in a loop, processing. </a:t>
            </a:r>
          </a:p>
          <a:p>
            <a:pPr algn="l"/>
            <a:endParaRPr lang="en-US" sz="1800" b="0" i="0" u="none" strike="noStrike" baseline="0" dirty="0">
              <a:latin typeface="+mj-lt"/>
            </a:endParaRPr>
          </a:p>
          <a:p>
            <a:pPr algn="l"/>
            <a:r>
              <a:rPr lang="en-US" sz="1800" b="0" i="0" u="none" strike="noStrike" baseline="0" dirty="0">
                <a:latin typeface="+mj-lt"/>
              </a:rPr>
              <a:t>Some browsers will even try to terminate scripts that execute for too long a time to mitigate this unpleasantness.</a:t>
            </a:r>
            <a:endParaRPr lang="en-US" sz="1200" b="0" i="0" u="none" strike="noStrike" baseline="0" dirty="0">
              <a:latin typeface="+mj-lt"/>
            </a:endParaRPr>
          </a:p>
        </p:txBody>
      </p:sp>
      <p:pic>
        <p:nvPicPr>
          <p:cNvPr id="9" name="Picture 8">
            <a:extLst>
              <a:ext uri="{FF2B5EF4-FFF2-40B4-BE49-F238E27FC236}">
                <a16:creationId xmlns:a16="http://schemas.microsoft.com/office/drawing/2014/main" id="{DD96514D-BC9B-4CA6-A10A-98B3ABE142B9}"/>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7540487" y="1844048"/>
            <a:ext cx="926466" cy="2310109"/>
          </a:xfrm>
          <a:prstGeom prst="rect">
            <a:avLst/>
          </a:prstGeom>
        </p:spPr>
      </p:pic>
    </p:spTree>
    <p:extLst>
      <p:ext uri="{BB962C8B-B14F-4D97-AF65-F5344CB8AC3E}">
        <p14:creationId xmlns:p14="http://schemas.microsoft.com/office/powerpoint/2010/main" val="2379276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4F1E63-E3EF-4937-B85F-AB672A093D54}"/>
              </a:ext>
            </a:extLst>
          </p:cNvPr>
          <p:cNvSpPr>
            <a:spLocks noGrp="1"/>
          </p:cNvSpPr>
          <p:nvPr>
            <p:ph type="title"/>
          </p:nvPr>
        </p:nvSpPr>
        <p:spPr/>
        <p:txBody>
          <a:bodyPr/>
          <a:lstStyle/>
          <a:p>
            <a:r>
              <a:rPr lang="en-US" sz="3200" dirty="0"/>
              <a:t>What Is JavaScript and What Can It Do?</a:t>
            </a:r>
            <a:endParaRPr lang="en-CA" sz="3200" dirty="0"/>
          </a:p>
        </p:txBody>
      </p:sp>
      <p:sp>
        <p:nvSpPr>
          <p:cNvPr id="3" name="Text Placeholder 2">
            <a:extLst>
              <a:ext uri="{FF2B5EF4-FFF2-40B4-BE49-F238E27FC236}">
                <a16:creationId xmlns:a16="http://schemas.microsoft.com/office/drawing/2014/main" id="{06BAB488-027D-40A4-A206-E924093BC333}"/>
              </a:ext>
            </a:extLst>
          </p:cNvPr>
          <p:cNvSpPr>
            <a:spLocks noGrp="1"/>
          </p:cNvSpPr>
          <p:nvPr>
            <p:ph type="body" idx="1"/>
          </p:nvPr>
        </p:nvSpPr>
        <p:spPr/>
        <p:txBody>
          <a:bodyPr/>
          <a:lstStyle/>
          <a:p>
            <a:pPr algn="l"/>
            <a:r>
              <a:rPr lang="en-US" sz="1800" b="0" i="0" u="none" strike="noStrike" baseline="0" dirty="0">
                <a:latin typeface="+mj-lt"/>
              </a:rPr>
              <a:t>JavaScript: it is an object-oriented, </a:t>
            </a:r>
            <a:r>
              <a:rPr lang="en-CA" sz="1800" b="0" i="0" u="none" strike="noStrike" baseline="0" dirty="0">
                <a:latin typeface="+mj-lt"/>
              </a:rPr>
              <a:t>dynamically typed scripting language</a:t>
            </a:r>
          </a:p>
          <a:p>
            <a:pPr algn="l"/>
            <a:r>
              <a:rPr lang="en-US" sz="1800" b="0" i="1" u="none" strike="noStrike" baseline="0" dirty="0">
                <a:latin typeface="+mj-lt"/>
              </a:rPr>
              <a:t>primarily</a:t>
            </a:r>
            <a:r>
              <a:rPr lang="en-US" sz="1800" b="0" i="0" u="none" strike="noStrike" baseline="0" dirty="0">
                <a:latin typeface="+mj-lt"/>
              </a:rPr>
              <a:t> a client-side scripting language as well.</a:t>
            </a:r>
          </a:p>
          <a:p>
            <a:pPr algn="l"/>
            <a:r>
              <a:rPr lang="en-US" sz="1800" b="0" i="0" u="none" strike="noStrike" baseline="0" dirty="0">
                <a:latin typeface="+mj-lt"/>
              </a:rPr>
              <a:t>variables are objects in that they have properties and methods</a:t>
            </a:r>
          </a:p>
          <a:p>
            <a:pPr algn="l"/>
            <a:r>
              <a:rPr lang="en-US" sz="1800" b="0" i="0" u="none" strike="noStrike" baseline="0" dirty="0">
                <a:latin typeface="+mj-lt"/>
              </a:rPr>
              <a:t>Unlike more familiar object-oriented languages Such as Java, C#, and C++, functions in JavaScript are also objects.</a:t>
            </a:r>
          </a:p>
          <a:p>
            <a:pPr algn="l"/>
            <a:r>
              <a:rPr lang="en-US" sz="1800" b="0" i="0" u="none" strike="noStrike" baseline="0" dirty="0">
                <a:latin typeface="+mj-lt"/>
              </a:rPr>
              <a:t>JavaScript is dynamically typed (also called weakly typed) in that variables can be easily (or implicitly) converted from one data type to another.</a:t>
            </a:r>
            <a:endParaRPr lang="en-CA" dirty="0">
              <a:latin typeface="+mj-lt"/>
            </a:endParaRPr>
          </a:p>
        </p:txBody>
      </p:sp>
    </p:spTree>
    <p:extLst>
      <p:ext uri="{BB962C8B-B14F-4D97-AF65-F5344CB8AC3E}">
        <p14:creationId xmlns:p14="http://schemas.microsoft.com/office/powerpoint/2010/main" val="4244822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F0525A-EABA-4DB7-923D-8F2741557823}"/>
              </a:ext>
            </a:extLst>
          </p:cNvPr>
          <p:cNvSpPr>
            <a:spLocks noGrp="1"/>
          </p:cNvSpPr>
          <p:nvPr>
            <p:ph type="title"/>
          </p:nvPr>
        </p:nvSpPr>
        <p:spPr/>
        <p:txBody>
          <a:bodyPr/>
          <a:lstStyle/>
          <a:p>
            <a:r>
              <a:rPr lang="en-CA" dirty="0"/>
              <a:t>Try…catch </a:t>
            </a:r>
          </a:p>
        </p:txBody>
      </p:sp>
      <p:sp>
        <p:nvSpPr>
          <p:cNvPr id="6" name="TextBox 5">
            <a:extLst>
              <a:ext uri="{FF2B5EF4-FFF2-40B4-BE49-F238E27FC236}">
                <a16:creationId xmlns:a16="http://schemas.microsoft.com/office/drawing/2014/main" id="{375ED0E4-D98A-440F-B5C1-67009F5B367F}"/>
              </a:ext>
            </a:extLst>
          </p:cNvPr>
          <p:cNvSpPr txBox="1"/>
          <p:nvPr/>
        </p:nvSpPr>
        <p:spPr>
          <a:xfrm>
            <a:off x="379961" y="984487"/>
            <a:ext cx="6989027" cy="3662541"/>
          </a:xfrm>
          <a:prstGeom prst="rect">
            <a:avLst/>
          </a:prstGeom>
          <a:solidFill>
            <a:srgbClr val="FCE1D3"/>
          </a:solidFill>
        </p:spPr>
        <p:txBody>
          <a:bodyPr wrap="square" numCol="1" rtlCol="0">
            <a:spAutoFit/>
          </a:bodyPr>
          <a:lstStyle/>
          <a:p>
            <a:pPr algn="l"/>
            <a:r>
              <a:rPr lang="pt-BR" sz="1200" b="1" i="0" u="none" strike="noStrike" baseline="0" dirty="0">
                <a:solidFill>
                  <a:srgbClr val="9A0000"/>
                </a:solidFill>
                <a:latin typeface="+mj-lt"/>
              </a:rPr>
              <a:t>DIVE DEEPER</a:t>
            </a:r>
          </a:p>
          <a:p>
            <a:pPr algn="l"/>
            <a:endParaRPr lang="pt-BR" sz="1200" b="1" dirty="0">
              <a:solidFill>
                <a:srgbClr val="9A0000"/>
              </a:solidFill>
              <a:latin typeface="+mj-lt"/>
            </a:endParaRPr>
          </a:p>
          <a:p>
            <a:pPr algn="l"/>
            <a:r>
              <a:rPr lang="en-US" sz="1600" b="0" i="0" u="none" strike="noStrike" baseline="0" dirty="0">
                <a:latin typeface="+mj-lt"/>
              </a:rPr>
              <a:t>When the browser’s JavaScript engine encounters a runtime error, it will throw an </a:t>
            </a:r>
            <a:r>
              <a:rPr lang="en-CA" sz="1600" b="1" i="0" u="none" strike="noStrike" baseline="0" dirty="0">
                <a:solidFill>
                  <a:schemeClr val="tx1"/>
                </a:solidFill>
                <a:latin typeface="+mj-lt"/>
              </a:rPr>
              <a:t>exception</a:t>
            </a:r>
            <a:r>
              <a:rPr lang="en-CA" sz="1600" b="0" i="0" u="none" strike="noStrike" baseline="0" dirty="0">
                <a:latin typeface="+mj-lt"/>
              </a:rPr>
              <a:t>. </a:t>
            </a:r>
            <a:r>
              <a:rPr lang="en-US" sz="1600" b="0" i="0" u="none" strike="noStrike" baseline="0" dirty="0">
                <a:latin typeface="+mj-lt"/>
              </a:rPr>
              <a:t>These exceptions interrupt the regular, sequential execution of the program and can stop the JavaScript engine altogether. However, you can optionally catch these errors (and thus prevent the disruption) using the </a:t>
            </a:r>
            <a:r>
              <a:rPr lang="en-US" sz="1600" b="1" i="0" u="none" strike="noStrike" baseline="0" dirty="0">
                <a:solidFill>
                  <a:schemeClr val="tx1"/>
                </a:solidFill>
                <a:latin typeface="+mj-lt"/>
              </a:rPr>
              <a:t>try . . . catch block </a:t>
            </a:r>
            <a:r>
              <a:rPr lang="en-US" sz="1600" b="0" i="0" u="none" strike="noStrike" baseline="0" dirty="0">
                <a:latin typeface="+mj-lt"/>
              </a:rPr>
              <a:t>as </a:t>
            </a:r>
            <a:r>
              <a:rPr lang="en-CA" sz="1600" b="0" i="0" u="none" strike="noStrike" baseline="0" dirty="0">
                <a:latin typeface="+mj-lt"/>
              </a:rPr>
              <a:t>shown below.</a:t>
            </a:r>
          </a:p>
          <a:p>
            <a:pPr algn="l"/>
            <a:r>
              <a:rPr lang="en-CA" sz="1600" b="0" i="0" u="none" strike="noStrike" baseline="0" dirty="0">
                <a:solidFill>
                  <a:srgbClr val="9A0000"/>
                </a:solidFill>
                <a:latin typeface="Calibri" panose="020F0502020204030204" pitchFamily="34" charset="0"/>
                <a:cs typeface="Calibri" panose="020F0502020204030204" pitchFamily="34" charset="0"/>
              </a:rPr>
              <a:t>try </a:t>
            </a:r>
            <a:r>
              <a:rPr lang="en-CA" sz="1600" b="0" i="0" u="none" strike="noStrike" baseline="0" dirty="0">
                <a:latin typeface="Calibri" panose="020F0502020204030204" pitchFamily="34" charset="0"/>
                <a:cs typeface="Calibri" panose="020F0502020204030204" pitchFamily="34" charset="0"/>
              </a:rPr>
              <a:t>{</a:t>
            </a:r>
          </a:p>
          <a:p>
            <a:pPr algn="l"/>
            <a:r>
              <a:rPr lang="en-CA" sz="1600" b="0" i="0" u="none" strike="noStrike" baseline="0" dirty="0" err="1">
                <a:latin typeface="Calibri" panose="020F0502020204030204" pitchFamily="34" charset="0"/>
                <a:cs typeface="Calibri" panose="020F0502020204030204" pitchFamily="34" charset="0"/>
              </a:rPr>
              <a:t>nonexistantfunction</a:t>
            </a:r>
            <a:r>
              <a:rPr lang="en-CA" sz="1600" b="0" i="0" u="none" strike="noStrike" baseline="0" dirty="0">
                <a:latin typeface="Calibri" panose="020F0502020204030204" pitchFamily="34" charset="0"/>
                <a:cs typeface="Calibri" panose="020F0502020204030204" pitchFamily="34" charset="0"/>
              </a:rPr>
              <a:t>("hello");</a:t>
            </a:r>
          </a:p>
          <a:p>
            <a:pPr algn="l"/>
            <a:r>
              <a:rPr lang="en-CA" sz="1600" b="0" i="0" u="none" strike="noStrike" baseline="0" dirty="0">
                <a:latin typeface="Calibri" panose="020F0502020204030204" pitchFamily="34" charset="0"/>
                <a:cs typeface="Calibri" panose="020F0502020204030204" pitchFamily="34" charset="0"/>
              </a:rPr>
              <a:t>}</a:t>
            </a:r>
          </a:p>
          <a:p>
            <a:pPr algn="l"/>
            <a:r>
              <a:rPr lang="en-CA" sz="1600" b="0" i="0" u="none" strike="noStrike" baseline="0" dirty="0">
                <a:solidFill>
                  <a:srgbClr val="9A0000"/>
                </a:solidFill>
                <a:latin typeface="Calibri" panose="020F0502020204030204" pitchFamily="34" charset="0"/>
                <a:cs typeface="Calibri" panose="020F0502020204030204" pitchFamily="34" charset="0"/>
              </a:rPr>
              <a:t>catch</a:t>
            </a:r>
            <a:r>
              <a:rPr lang="en-CA" sz="1600" b="0" i="0" u="none" strike="noStrike" baseline="0" dirty="0">
                <a:latin typeface="Calibri" panose="020F0502020204030204" pitchFamily="34" charset="0"/>
                <a:cs typeface="Calibri" panose="020F0502020204030204" pitchFamily="34" charset="0"/>
              </a:rPr>
              <a:t>(err) {</a:t>
            </a:r>
          </a:p>
          <a:p>
            <a:pPr algn="l"/>
            <a:r>
              <a:rPr lang="en-US" sz="1600" b="0" i="0" u="none" strike="noStrike" baseline="0" dirty="0">
                <a:latin typeface="Calibri" panose="020F0502020204030204" pitchFamily="34" charset="0"/>
                <a:cs typeface="Calibri" panose="020F0502020204030204" pitchFamily="34" charset="0"/>
              </a:rPr>
              <a:t>alert ("An exception was caught:" + err);</a:t>
            </a:r>
          </a:p>
          <a:p>
            <a:pPr algn="l"/>
            <a:r>
              <a:rPr lang="en-CA" sz="1600" b="0" i="0" u="none" strike="noStrike" baseline="0" dirty="0">
                <a:latin typeface="Calibri" panose="020F0502020204030204" pitchFamily="34" charset="0"/>
                <a:cs typeface="Calibri" panose="020F0502020204030204" pitchFamily="34" charset="0"/>
              </a:rPr>
              <a:t>}</a:t>
            </a:r>
          </a:p>
          <a:p>
            <a:pPr algn="l"/>
            <a:endParaRPr lang="en-CA" sz="1600" b="0" i="0" u="none" strike="noStrike" baseline="0" dirty="0">
              <a:solidFill>
                <a:srgbClr val="000000"/>
              </a:solidFill>
              <a:latin typeface="Calibri" panose="020F0502020204030204" pitchFamily="34" charset="0"/>
              <a:cs typeface="Calibri" panose="020F0502020204030204" pitchFamily="34" charset="0"/>
            </a:endParaRPr>
          </a:p>
          <a:p>
            <a:pPr algn="l"/>
            <a:r>
              <a:rPr lang="en-US" sz="1600" b="0" i="0" u="none" strike="noStrike" baseline="0" dirty="0">
                <a:solidFill>
                  <a:srgbClr val="000000"/>
                </a:solidFill>
                <a:latin typeface="+mj-lt"/>
              </a:rPr>
              <a:t>try...catch can also be used to your own error messages. </a:t>
            </a:r>
            <a:endParaRPr lang="en-US" sz="1200" b="0" i="0" u="none" strike="noStrike" baseline="0" dirty="0">
              <a:solidFill>
                <a:srgbClr val="000000"/>
              </a:solidFill>
              <a:latin typeface="Calibri" panose="020F0502020204030204" pitchFamily="34" charset="0"/>
              <a:cs typeface="Calibri" panose="020F0502020204030204" pitchFamily="34" charset="0"/>
            </a:endParaRPr>
          </a:p>
        </p:txBody>
      </p:sp>
      <p:pic>
        <p:nvPicPr>
          <p:cNvPr id="7" name="Picture 6">
            <a:extLst>
              <a:ext uri="{FF2B5EF4-FFF2-40B4-BE49-F238E27FC236}">
                <a16:creationId xmlns:a16="http://schemas.microsoft.com/office/drawing/2014/main" id="{1EC5EDFA-3C78-452A-A6FB-68FB244A7A3C}"/>
              </a:ext>
              <a:ext uri="{C183D7F6-B498-43B3-948B-1728B52AA6E4}">
                <adec:decorative xmlns:adec="http://schemas.microsoft.com/office/drawing/2017/decorative" val="1"/>
              </a:ext>
            </a:extLst>
          </p:cNvPr>
          <p:cNvPicPr>
            <a:picLocks noChangeAspect="1"/>
          </p:cNvPicPr>
          <p:nvPr/>
        </p:nvPicPr>
        <p:blipFill>
          <a:blip r:embed="rId2"/>
          <a:srcRect/>
          <a:stretch/>
        </p:blipFill>
        <p:spPr>
          <a:xfrm flipH="1">
            <a:off x="7349110" y="984487"/>
            <a:ext cx="1481295" cy="3662541"/>
          </a:xfrm>
          <a:prstGeom prst="rect">
            <a:avLst/>
          </a:prstGeom>
        </p:spPr>
      </p:pic>
    </p:spTree>
    <p:extLst>
      <p:ext uri="{BB962C8B-B14F-4D97-AF65-F5344CB8AC3E}">
        <p14:creationId xmlns:p14="http://schemas.microsoft.com/office/powerpoint/2010/main" val="266823817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217AD-A51E-44A1-8FF8-802EC6DEFB36}"/>
              </a:ext>
            </a:extLst>
          </p:cNvPr>
          <p:cNvSpPr>
            <a:spLocks noGrp="1"/>
          </p:cNvSpPr>
          <p:nvPr>
            <p:ph type="title"/>
          </p:nvPr>
        </p:nvSpPr>
        <p:spPr/>
        <p:txBody>
          <a:bodyPr/>
          <a:lstStyle/>
          <a:p>
            <a:r>
              <a:rPr lang="en-CA" dirty="0"/>
              <a:t>Arrays</a:t>
            </a:r>
          </a:p>
        </p:txBody>
      </p:sp>
      <p:sp>
        <p:nvSpPr>
          <p:cNvPr id="3" name="Text Placeholder 2">
            <a:extLst>
              <a:ext uri="{FF2B5EF4-FFF2-40B4-BE49-F238E27FC236}">
                <a16:creationId xmlns:a16="http://schemas.microsoft.com/office/drawing/2014/main" id="{CE80502E-DD78-4535-99E8-683109CDF111}"/>
              </a:ext>
            </a:extLst>
          </p:cNvPr>
          <p:cNvSpPr>
            <a:spLocks noGrp="1"/>
          </p:cNvSpPr>
          <p:nvPr>
            <p:ph type="body" idx="1"/>
          </p:nvPr>
        </p:nvSpPr>
        <p:spPr/>
        <p:txBody>
          <a:bodyPr/>
          <a:lstStyle/>
          <a:p>
            <a:pPr marL="114300" indent="0">
              <a:buNone/>
            </a:pPr>
            <a:r>
              <a:rPr lang="en-US" sz="1800" b="1" i="0" u="none" strike="noStrike" baseline="0" dirty="0">
                <a:solidFill>
                  <a:srgbClr val="009A9A"/>
                </a:solidFill>
                <a:latin typeface="+mj-lt"/>
              </a:rPr>
              <a:t>Arrays </a:t>
            </a:r>
            <a:r>
              <a:rPr lang="en-US" sz="1800" b="0" i="0" u="none" strike="noStrike" baseline="0" dirty="0">
                <a:solidFill>
                  <a:srgbClr val="000000"/>
                </a:solidFill>
                <a:latin typeface="+mj-lt"/>
              </a:rPr>
              <a:t>are one of the most commonly used data structures in programming.</a:t>
            </a:r>
          </a:p>
          <a:p>
            <a:pPr marL="114300" indent="0" algn="l">
              <a:buNone/>
            </a:pPr>
            <a:r>
              <a:rPr lang="en-US" sz="1800" b="0" i="0" u="none" strike="noStrike" baseline="0" dirty="0">
                <a:latin typeface="+mj-lt"/>
              </a:rPr>
              <a:t>JavaScript provides two main ways to define an array. </a:t>
            </a:r>
          </a:p>
          <a:p>
            <a:pPr marL="114300" indent="0" algn="l">
              <a:buNone/>
            </a:pPr>
            <a:r>
              <a:rPr lang="en-US" sz="1800" dirty="0">
                <a:solidFill>
                  <a:schemeClr val="tx1"/>
                </a:solidFill>
                <a:latin typeface="+mj-lt"/>
              </a:rPr>
              <a:t>First approach is </a:t>
            </a:r>
            <a:r>
              <a:rPr lang="en-US" sz="1800" b="1" dirty="0">
                <a:solidFill>
                  <a:srgbClr val="009A9A"/>
                </a:solidFill>
                <a:latin typeface="+mj-lt"/>
              </a:rPr>
              <a:t>A</a:t>
            </a:r>
            <a:r>
              <a:rPr lang="en-US" sz="1800" b="1" i="0" u="none" strike="noStrike" baseline="0" dirty="0">
                <a:solidFill>
                  <a:srgbClr val="009A9A"/>
                </a:solidFill>
                <a:latin typeface="+mj-lt"/>
              </a:rPr>
              <a:t>rray literal notation</a:t>
            </a:r>
            <a:r>
              <a:rPr lang="en-US" sz="1800" b="0" i="0" u="none" strike="noStrike" baseline="0" dirty="0">
                <a:solidFill>
                  <a:srgbClr val="000000"/>
                </a:solidFill>
                <a:latin typeface="+mj-lt"/>
              </a:rPr>
              <a:t>, which has the following syntax:</a:t>
            </a:r>
          </a:p>
          <a:p>
            <a:pPr algn="l"/>
            <a:r>
              <a:rPr lang="en-CA" sz="1800" b="0" i="0" u="none" strike="noStrike" baseline="0" dirty="0">
                <a:solidFill>
                  <a:srgbClr val="000000"/>
                </a:solidFill>
                <a:latin typeface="Calibri" panose="020F0502020204030204" pitchFamily="34" charset="0"/>
                <a:cs typeface="Calibri" panose="020F0502020204030204" pitchFamily="34" charset="0"/>
              </a:rPr>
              <a:t>const name = [</a:t>
            </a:r>
            <a:r>
              <a:rPr lang="en-CA" sz="1800" b="0" i="1" u="none" strike="noStrike" baseline="0" dirty="0">
                <a:solidFill>
                  <a:srgbClr val="00A6A6"/>
                </a:solidFill>
                <a:latin typeface="Calibri" panose="020F0502020204030204" pitchFamily="34" charset="0"/>
                <a:cs typeface="Calibri" panose="020F0502020204030204" pitchFamily="34" charset="0"/>
              </a:rPr>
              <a:t>value1</a:t>
            </a:r>
            <a:r>
              <a:rPr lang="en-CA" sz="1800" b="0" i="0" u="none" strike="noStrike" baseline="0" dirty="0">
                <a:solidFill>
                  <a:srgbClr val="000000"/>
                </a:solidFill>
                <a:latin typeface="Calibri" panose="020F0502020204030204" pitchFamily="34" charset="0"/>
                <a:cs typeface="Calibri" panose="020F0502020204030204" pitchFamily="34" charset="0"/>
              </a:rPr>
              <a:t>, </a:t>
            </a:r>
            <a:r>
              <a:rPr lang="en-CA" sz="1800" b="0" i="1" u="none" strike="noStrike" baseline="0" dirty="0">
                <a:solidFill>
                  <a:srgbClr val="00A6A6"/>
                </a:solidFill>
                <a:latin typeface="Calibri" panose="020F0502020204030204" pitchFamily="34" charset="0"/>
                <a:cs typeface="Calibri" panose="020F0502020204030204" pitchFamily="34" charset="0"/>
              </a:rPr>
              <a:t>value2</a:t>
            </a:r>
            <a:r>
              <a:rPr lang="en-CA" sz="1800" b="0" i="0" u="none" strike="noStrike" baseline="0" dirty="0">
                <a:solidFill>
                  <a:srgbClr val="000000"/>
                </a:solidFill>
                <a:latin typeface="Calibri" panose="020F0502020204030204" pitchFamily="34" charset="0"/>
                <a:cs typeface="Calibri" panose="020F0502020204030204" pitchFamily="34" charset="0"/>
              </a:rPr>
              <a:t>, ... ];</a:t>
            </a:r>
          </a:p>
          <a:p>
            <a:pPr marL="114300" indent="0" algn="l">
              <a:buNone/>
            </a:pPr>
            <a:r>
              <a:rPr lang="en-US" sz="1800" b="0" i="0" u="none" strike="noStrike" baseline="0" dirty="0">
                <a:solidFill>
                  <a:srgbClr val="000000"/>
                </a:solidFill>
                <a:latin typeface="+mj-lt"/>
              </a:rPr>
              <a:t>The second approach is to use the Array() constructor:</a:t>
            </a:r>
          </a:p>
          <a:p>
            <a:pPr algn="l"/>
            <a:r>
              <a:rPr lang="en-US" sz="1800" b="0" i="0" u="none" strike="noStrike" baseline="0" dirty="0">
                <a:solidFill>
                  <a:srgbClr val="000000"/>
                </a:solidFill>
                <a:latin typeface="Calibri" panose="020F0502020204030204" pitchFamily="34" charset="0"/>
                <a:cs typeface="Calibri" panose="020F0502020204030204" pitchFamily="34" charset="0"/>
              </a:rPr>
              <a:t>const name = new Array(</a:t>
            </a:r>
            <a:r>
              <a:rPr lang="en-US" sz="1800" b="0" i="1" u="none" strike="noStrike" baseline="0" dirty="0">
                <a:solidFill>
                  <a:srgbClr val="00A6A6"/>
                </a:solidFill>
                <a:latin typeface="Calibri" panose="020F0502020204030204" pitchFamily="34" charset="0"/>
                <a:cs typeface="Calibri" panose="020F0502020204030204" pitchFamily="34" charset="0"/>
              </a:rPr>
              <a:t>value1</a:t>
            </a:r>
            <a:r>
              <a:rPr lang="en-US" sz="1800" b="0" i="0" u="none" strike="noStrike" baseline="0" dirty="0">
                <a:solidFill>
                  <a:srgbClr val="000000"/>
                </a:solidFill>
                <a:latin typeface="Calibri" panose="020F0502020204030204" pitchFamily="34" charset="0"/>
                <a:cs typeface="Calibri" panose="020F0502020204030204" pitchFamily="34" charset="0"/>
              </a:rPr>
              <a:t>, </a:t>
            </a:r>
            <a:r>
              <a:rPr lang="en-US" sz="1800" b="0" i="1" u="none" strike="noStrike" baseline="0" dirty="0">
                <a:solidFill>
                  <a:srgbClr val="00A6A6"/>
                </a:solidFill>
                <a:latin typeface="Calibri" panose="020F0502020204030204" pitchFamily="34" charset="0"/>
                <a:cs typeface="Calibri" panose="020F0502020204030204" pitchFamily="34" charset="0"/>
              </a:rPr>
              <a:t>value2</a:t>
            </a:r>
            <a:r>
              <a:rPr lang="en-US" sz="1800" b="0" i="0" u="none" strike="noStrike" baseline="0" dirty="0">
                <a:solidFill>
                  <a:srgbClr val="000000"/>
                </a:solidFill>
                <a:latin typeface="Calibri" panose="020F0502020204030204" pitchFamily="34" charset="0"/>
                <a:cs typeface="Calibri" panose="020F0502020204030204" pitchFamily="34" charset="0"/>
              </a:rPr>
              <a:t>, ... );</a:t>
            </a:r>
            <a:endParaRPr lang="en-CA"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844797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F27989-7546-4FCA-9C12-52047E15B66A}"/>
              </a:ext>
            </a:extLst>
          </p:cNvPr>
          <p:cNvSpPr>
            <a:spLocks noGrp="1"/>
          </p:cNvSpPr>
          <p:nvPr>
            <p:ph type="title"/>
          </p:nvPr>
        </p:nvSpPr>
        <p:spPr/>
        <p:txBody>
          <a:bodyPr/>
          <a:lstStyle/>
          <a:p>
            <a:r>
              <a:rPr lang="en-US" dirty="0"/>
              <a:t>Array example</a:t>
            </a:r>
            <a:endParaRPr lang="en-CA" dirty="0"/>
          </a:p>
        </p:txBody>
      </p:sp>
      <p:sp>
        <p:nvSpPr>
          <p:cNvPr id="4" name="TextBox 3" descr="LISTING 4.2 Embedded styles example">
            <a:extLst>
              <a:ext uri="{FF2B5EF4-FFF2-40B4-BE49-F238E27FC236}">
                <a16:creationId xmlns:a16="http://schemas.microsoft.com/office/drawing/2014/main" id="{6E7EF814-02C8-48A9-81FD-A7B9636A5A4A}"/>
              </a:ext>
            </a:extLst>
          </p:cNvPr>
          <p:cNvSpPr txBox="1"/>
          <p:nvPr/>
        </p:nvSpPr>
        <p:spPr>
          <a:xfrm>
            <a:off x="466412" y="984487"/>
            <a:ext cx="4114801" cy="3352078"/>
          </a:xfrm>
          <a:prstGeom prst="rect">
            <a:avLst/>
          </a:prstGeom>
          <a:solidFill>
            <a:srgbClr val="E6F0F5"/>
          </a:solidFill>
        </p:spPr>
        <p:txBody>
          <a:bodyPr wrap="square" numCol="1" rtlCol="0">
            <a:noAutofit/>
          </a:bodyPr>
          <a:lstStyle/>
          <a:p>
            <a:pPr algn="l"/>
            <a:r>
              <a:rPr lang="en-US" b="0" i="0" u="none" strike="noStrike" baseline="0" dirty="0">
                <a:solidFill>
                  <a:srgbClr val="000000"/>
                </a:solidFill>
                <a:latin typeface="Calibri" panose="020F0502020204030204" pitchFamily="34" charset="0"/>
                <a:cs typeface="Calibri" panose="020F0502020204030204" pitchFamily="34" charset="0"/>
              </a:rPr>
              <a:t>const years = [1855, 1648, 1420];</a:t>
            </a:r>
          </a:p>
          <a:p>
            <a:pPr algn="l"/>
            <a:endParaRPr lang="en-CA" b="0" i="0" u="none" strike="noStrike" baseline="0" dirty="0">
              <a:solidFill>
                <a:srgbClr val="000000"/>
              </a:solidFill>
              <a:latin typeface="Calibri" panose="020F0502020204030204" pitchFamily="34" charset="0"/>
              <a:cs typeface="Calibri" panose="020F0502020204030204" pitchFamily="34" charset="0"/>
            </a:endParaRPr>
          </a:p>
          <a:p>
            <a:pPr algn="l"/>
            <a:endParaRPr lang="en-CA" dirty="0">
              <a:latin typeface="Calibri" panose="020F0502020204030204" pitchFamily="34" charset="0"/>
              <a:cs typeface="Calibri" panose="020F0502020204030204" pitchFamily="34" charset="0"/>
            </a:endParaRPr>
          </a:p>
          <a:p>
            <a:pPr algn="l"/>
            <a:r>
              <a:rPr lang="en-CA" b="0" i="0" u="none" strike="noStrike" baseline="0" dirty="0">
                <a:solidFill>
                  <a:srgbClr val="000000"/>
                </a:solidFill>
                <a:latin typeface="Calibri" panose="020F0502020204030204" pitchFamily="34" charset="0"/>
                <a:cs typeface="Calibri" panose="020F0502020204030204" pitchFamily="34" charset="0"/>
              </a:rPr>
              <a:t>const countries = ["Canada", "France",</a:t>
            </a:r>
          </a:p>
          <a:p>
            <a:pPr algn="l"/>
            <a:r>
              <a:rPr lang="en-CA" b="0" i="0" u="none" strike="noStrike" baseline="0" dirty="0">
                <a:solidFill>
                  <a:srgbClr val="000000"/>
                </a:solidFill>
                <a:latin typeface="Calibri" panose="020F0502020204030204" pitchFamily="34" charset="0"/>
                <a:cs typeface="Calibri" panose="020F0502020204030204" pitchFamily="34" charset="0"/>
              </a:rPr>
              <a:t>"Germany", "Nigeria",</a:t>
            </a:r>
          </a:p>
          <a:p>
            <a:pPr algn="l"/>
            <a:r>
              <a:rPr lang="en-CA" b="0" i="0" u="none" strike="noStrike" baseline="0" dirty="0">
                <a:solidFill>
                  <a:srgbClr val="000000"/>
                </a:solidFill>
                <a:latin typeface="Calibri" panose="020F0502020204030204" pitchFamily="34" charset="0"/>
                <a:cs typeface="Calibri" panose="020F0502020204030204" pitchFamily="34" charset="0"/>
              </a:rPr>
              <a:t>"Thailand", "United States"];</a:t>
            </a:r>
          </a:p>
          <a:p>
            <a:pPr algn="l"/>
            <a:endParaRPr lang="en-US" b="0" i="1" u="none" strike="noStrike" baseline="0" dirty="0">
              <a:solidFill>
                <a:srgbClr val="00A6A6"/>
              </a:solidFill>
              <a:latin typeface="Calibri" panose="020F0502020204030204" pitchFamily="34" charset="0"/>
              <a:cs typeface="Calibri" panose="020F0502020204030204" pitchFamily="34" charset="0"/>
            </a:endParaRPr>
          </a:p>
          <a:p>
            <a:pPr algn="l"/>
            <a:r>
              <a:rPr lang="en-US" b="0" i="1" u="none" strike="noStrike" baseline="0" dirty="0">
                <a:solidFill>
                  <a:srgbClr val="002060"/>
                </a:solidFill>
                <a:latin typeface="Calibri" panose="020F0502020204030204" pitchFamily="34" charset="0"/>
                <a:cs typeface="Calibri" panose="020F0502020204030204" pitchFamily="34" charset="0"/>
              </a:rPr>
              <a:t>// arrays can also be multi-dimensional ... notice the commas!</a:t>
            </a:r>
          </a:p>
          <a:p>
            <a:pPr algn="l"/>
            <a:r>
              <a:rPr lang="en-CA" b="0" i="0" u="none" strike="noStrike" baseline="0" dirty="0">
                <a:solidFill>
                  <a:srgbClr val="000000"/>
                </a:solidFill>
                <a:latin typeface="Calibri" panose="020F0502020204030204" pitchFamily="34" charset="0"/>
                <a:cs typeface="Calibri" panose="020F0502020204030204" pitchFamily="34" charset="0"/>
              </a:rPr>
              <a:t>const </a:t>
            </a:r>
            <a:r>
              <a:rPr lang="en-CA" b="0" i="0" u="none" strike="noStrike" baseline="0" dirty="0" err="1">
                <a:solidFill>
                  <a:srgbClr val="000000"/>
                </a:solidFill>
                <a:latin typeface="Calibri" panose="020F0502020204030204" pitchFamily="34" charset="0"/>
                <a:cs typeface="Calibri" panose="020F0502020204030204" pitchFamily="34" charset="0"/>
              </a:rPr>
              <a:t>twoWeeks</a:t>
            </a:r>
            <a:r>
              <a:rPr lang="en-CA" b="0" i="0" u="none" strike="noStrike" baseline="0" dirty="0">
                <a:solidFill>
                  <a:srgbClr val="000000"/>
                </a:solidFill>
                <a:latin typeface="Calibri" panose="020F0502020204030204" pitchFamily="34" charset="0"/>
                <a:cs typeface="Calibri" panose="020F0502020204030204" pitchFamily="34" charset="0"/>
              </a:rPr>
              <a:t> = [</a:t>
            </a:r>
          </a:p>
          <a:p>
            <a:pPr algn="l"/>
            <a:r>
              <a:rPr lang="en-US" b="0" i="0" u="none" strike="noStrike" baseline="0" dirty="0">
                <a:solidFill>
                  <a:srgbClr val="000000"/>
                </a:solidFill>
                <a:latin typeface="Calibri" panose="020F0502020204030204" pitchFamily="34" charset="0"/>
                <a:cs typeface="Calibri" panose="020F0502020204030204" pitchFamily="34" charset="0"/>
              </a:rPr>
              <a:t>["</a:t>
            </a:r>
            <a:r>
              <a:rPr lang="en-US" b="0" i="0" u="none" strike="noStrike" baseline="0" dirty="0" err="1">
                <a:solidFill>
                  <a:srgbClr val="000000"/>
                </a:solidFill>
                <a:latin typeface="Calibri" panose="020F0502020204030204" pitchFamily="34" charset="0"/>
                <a:cs typeface="Calibri" panose="020F0502020204030204" pitchFamily="34" charset="0"/>
              </a:rPr>
              <a:t>Mon","Tue","Wed","Thu","Fri</a:t>
            </a:r>
            <a:r>
              <a:rPr lang="en-US" b="0" i="0" u="none" strike="noStrike" baseline="0" dirty="0">
                <a:solidFill>
                  <a:srgbClr val="000000"/>
                </a:solidFill>
                <a:latin typeface="Calibri" panose="020F0502020204030204" pitchFamily="34" charset="0"/>
                <a:cs typeface="Calibri" panose="020F0502020204030204" pitchFamily="34" charset="0"/>
              </a:rPr>
              <a:t>"],</a:t>
            </a:r>
          </a:p>
          <a:p>
            <a:pPr algn="l"/>
            <a:r>
              <a:rPr lang="en-US" b="0" i="0" u="none" strike="noStrike" baseline="0" dirty="0">
                <a:solidFill>
                  <a:srgbClr val="000000"/>
                </a:solidFill>
                <a:latin typeface="Calibri" panose="020F0502020204030204" pitchFamily="34" charset="0"/>
                <a:cs typeface="Calibri" panose="020F0502020204030204" pitchFamily="34" charset="0"/>
              </a:rPr>
              <a:t>["</a:t>
            </a:r>
            <a:r>
              <a:rPr lang="en-US" b="0" i="0" u="none" strike="noStrike" baseline="0" dirty="0" err="1">
                <a:solidFill>
                  <a:srgbClr val="000000"/>
                </a:solidFill>
                <a:latin typeface="Calibri" panose="020F0502020204030204" pitchFamily="34" charset="0"/>
                <a:cs typeface="Calibri" panose="020F0502020204030204" pitchFamily="34" charset="0"/>
              </a:rPr>
              <a:t>Mon","Tue","Wed","Thu","Fri</a:t>
            </a:r>
            <a:r>
              <a:rPr lang="en-US" b="0" i="0" u="none" strike="noStrike" baseline="0" dirty="0">
                <a:solidFill>
                  <a:srgbClr val="000000"/>
                </a:solidFill>
                <a:latin typeface="Calibri" panose="020F0502020204030204" pitchFamily="34" charset="0"/>
                <a:cs typeface="Calibri" panose="020F0502020204030204" pitchFamily="34" charset="0"/>
              </a:rPr>
              <a:t>"]</a:t>
            </a:r>
          </a:p>
          <a:p>
            <a:pPr algn="l"/>
            <a:r>
              <a:rPr lang="en-CA" b="0" i="0" u="none" strike="noStrike" baseline="0" dirty="0">
                <a:solidFill>
                  <a:srgbClr val="000000"/>
                </a:solidFill>
                <a:latin typeface="Calibri" panose="020F0502020204030204" pitchFamily="34" charset="0"/>
                <a:cs typeface="Calibri" panose="020F0502020204030204" pitchFamily="34" charset="0"/>
              </a:rPr>
              <a:t>];</a:t>
            </a:r>
          </a:p>
          <a:p>
            <a:pPr algn="l"/>
            <a:r>
              <a:rPr lang="en-US" b="0" i="1" u="none" strike="noStrike" baseline="0" dirty="0">
                <a:solidFill>
                  <a:srgbClr val="002060"/>
                </a:solidFill>
                <a:latin typeface="Calibri" panose="020F0502020204030204" pitchFamily="34" charset="0"/>
                <a:cs typeface="Calibri" panose="020F0502020204030204" pitchFamily="34" charset="0"/>
              </a:rPr>
              <a:t>// JavaScript arrays can contain different data types</a:t>
            </a:r>
          </a:p>
          <a:p>
            <a:pPr algn="l"/>
            <a:r>
              <a:rPr lang="en-CA" b="0" i="0" u="none" strike="noStrike" baseline="0" dirty="0">
                <a:solidFill>
                  <a:srgbClr val="000000"/>
                </a:solidFill>
                <a:latin typeface="Calibri" panose="020F0502020204030204" pitchFamily="34" charset="0"/>
                <a:cs typeface="Calibri" panose="020F0502020204030204" pitchFamily="34" charset="0"/>
              </a:rPr>
              <a:t>const mess = [53, "Canada", true, 1420];</a:t>
            </a:r>
            <a:endParaRPr lang="en-CA" sz="700" b="0" i="0" u="none" strike="noStrike" baseline="0" dirty="0">
              <a:solidFill>
                <a:srgbClr val="000000"/>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F4EAD50C-C403-43A7-B200-72E7867305FD}"/>
              </a:ext>
            </a:extLst>
          </p:cNvPr>
          <p:cNvSpPr txBox="1"/>
          <p:nvPr/>
        </p:nvSpPr>
        <p:spPr>
          <a:xfrm>
            <a:off x="457200" y="4336565"/>
            <a:ext cx="4038953" cy="276999"/>
          </a:xfrm>
          <a:prstGeom prst="rect">
            <a:avLst/>
          </a:prstGeom>
          <a:noFill/>
        </p:spPr>
        <p:txBody>
          <a:bodyPr wrap="square" rtlCol="0">
            <a:spAutoFit/>
          </a:bodyPr>
          <a:lstStyle/>
          <a:p>
            <a:r>
              <a:rPr lang="en-US" sz="1200" b="1" i="0" u="none" strike="noStrike" baseline="0" dirty="0">
                <a:solidFill>
                  <a:srgbClr val="009A9A"/>
                </a:solidFill>
                <a:latin typeface="+mj-lt"/>
              </a:rPr>
              <a:t>LISTING 8.6 </a:t>
            </a:r>
            <a:r>
              <a:rPr lang="en-US" sz="1200" b="0" i="0" u="none" strike="noStrike" baseline="0" dirty="0">
                <a:solidFill>
                  <a:srgbClr val="000000"/>
                </a:solidFill>
                <a:latin typeface="+mj-lt"/>
              </a:rPr>
              <a:t>Creating arrays using array literal notation</a:t>
            </a:r>
            <a:endParaRPr lang="en-CA" sz="1200" dirty="0">
              <a:latin typeface="+mj-lt"/>
            </a:endParaRPr>
          </a:p>
        </p:txBody>
      </p:sp>
      <p:pic>
        <p:nvPicPr>
          <p:cNvPr id="9" name="Picture 8" descr="FIGURE 8.12 JavaScript array with indexes and values illustrated">
            <a:extLst>
              <a:ext uri="{FF2B5EF4-FFF2-40B4-BE49-F238E27FC236}">
                <a16:creationId xmlns:a16="http://schemas.microsoft.com/office/drawing/2014/main" id="{3AD9275A-47DD-4271-BFA6-0F5936FD86B0}"/>
              </a:ext>
            </a:extLst>
          </p:cNvPr>
          <p:cNvPicPr>
            <a:picLocks noChangeAspect="1"/>
          </p:cNvPicPr>
          <p:nvPr/>
        </p:nvPicPr>
        <p:blipFill rotWithShape="1">
          <a:blip r:embed="rId2"/>
          <a:srcRect b="72624"/>
          <a:stretch/>
        </p:blipFill>
        <p:spPr>
          <a:xfrm>
            <a:off x="4858634" y="1007001"/>
            <a:ext cx="3735827" cy="769584"/>
          </a:xfrm>
          <a:prstGeom prst="rect">
            <a:avLst/>
          </a:prstGeom>
        </p:spPr>
      </p:pic>
    </p:spTree>
    <p:extLst>
      <p:ext uri="{BB962C8B-B14F-4D97-AF65-F5344CB8AC3E}">
        <p14:creationId xmlns:p14="http://schemas.microsoft.com/office/powerpoint/2010/main" val="37909245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270B9F-5E04-4092-8FB7-2E6D21D18291}"/>
              </a:ext>
            </a:extLst>
          </p:cNvPr>
          <p:cNvSpPr>
            <a:spLocks noGrp="1"/>
          </p:cNvSpPr>
          <p:nvPr>
            <p:ph type="title"/>
          </p:nvPr>
        </p:nvSpPr>
        <p:spPr/>
        <p:txBody>
          <a:bodyPr/>
          <a:lstStyle/>
          <a:p>
            <a:r>
              <a:rPr lang="en-US" dirty="0"/>
              <a:t>Iterating an array using for . . . of</a:t>
            </a:r>
            <a:endParaRPr lang="en-CA" dirty="0"/>
          </a:p>
        </p:txBody>
      </p:sp>
      <p:sp>
        <p:nvSpPr>
          <p:cNvPr id="3" name="Text Placeholder 2">
            <a:extLst>
              <a:ext uri="{FF2B5EF4-FFF2-40B4-BE49-F238E27FC236}">
                <a16:creationId xmlns:a16="http://schemas.microsoft.com/office/drawing/2014/main" id="{71F99997-0C4E-455C-A1BB-E63AA4C4C95C}"/>
              </a:ext>
            </a:extLst>
          </p:cNvPr>
          <p:cNvSpPr>
            <a:spLocks noGrp="1"/>
          </p:cNvSpPr>
          <p:nvPr>
            <p:ph type="body" idx="1"/>
          </p:nvPr>
        </p:nvSpPr>
        <p:spPr/>
        <p:txBody>
          <a:bodyPr numCol="2"/>
          <a:lstStyle/>
          <a:p>
            <a:pPr marL="114300" indent="0" algn="l">
              <a:buNone/>
            </a:pPr>
            <a:r>
              <a:rPr lang="en-US" sz="1800" b="0" i="0" u="none" strike="noStrike" baseline="0" dirty="0">
                <a:solidFill>
                  <a:srgbClr val="000000"/>
                </a:solidFill>
                <a:latin typeface="+mj-lt"/>
              </a:rPr>
              <a:t>ES6 introduced an alternate way to iterate through an array, known as the for...of loop, which looks as follows.</a:t>
            </a:r>
          </a:p>
          <a:p>
            <a:pPr marL="571500" lvl="1" indent="0">
              <a:buNone/>
            </a:pPr>
            <a:r>
              <a:rPr lang="en-CA" sz="1800" b="0" i="0" u="none" strike="noStrike" baseline="0" dirty="0">
                <a:solidFill>
                  <a:srgbClr val="002060"/>
                </a:solidFill>
                <a:latin typeface="Calibri" panose="020F0502020204030204" pitchFamily="34" charset="0"/>
                <a:cs typeface="Calibri" panose="020F0502020204030204" pitchFamily="34" charset="0"/>
              </a:rPr>
              <a:t>// iterating through an array</a:t>
            </a:r>
          </a:p>
          <a:p>
            <a:pPr marL="571500" lvl="1" indent="0">
              <a:buNone/>
            </a:pPr>
            <a:r>
              <a:rPr lang="en-US" sz="1800" b="1" i="0" u="none" strike="noStrike" baseline="0" dirty="0">
                <a:solidFill>
                  <a:srgbClr val="000000"/>
                </a:solidFill>
                <a:latin typeface="Calibri" panose="020F0502020204030204" pitchFamily="34" charset="0"/>
                <a:cs typeface="Calibri" panose="020F0502020204030204" pitchFamily="34" charset="0"/>
              </a:rPr>
              <a:t>for (let </a:t>
            </a:r>
            <a:r>
              <a:rPr lang="en-US" sz="1800" b="1" i="0" u="none" strike="noStrike" baseline="0" dirty="0" err="1">
                <a:solidFill>
                  <a:srgbClr val="000000"/>
                </a:solidFill>
                <a:latin typeface="Calibri" panose="020F0502020204030204" pitchFamily="34" charset="0"/>
                <a:cs typeface="Calibri" panose="020F0502020204030204" pitchFamily="34" charset="0"/>
              </a:rPr>
              <a:t>yr</a:t>
            </a:r>
            <a:r>
              <a:rPr lang="en-US" sz="1800" b="1" i="0" u="none" strike="noStrike" baseline="0" dirty="0">
                <a:solidFill>
                  <a:srgbClr val="000000"/>
                </a:solidFill>
                <a:latin typeface="Calibri" panose="020F0502020204030204" pitchFamily="34" charset="0"/>
                <a:cs typeface="Calibri" panose="020F0502020204030204" pitchFamily="34" charset="0"/>
              </a:rPr>
              <a:t> of years) {</a:t>
            </a:r>
          </a:p>
          <a:p>
            <a:pPr marL="571500" lvl="1" indent="0">
              <a:buNone/>
            </a:pPr>
            <a:r>
              <a:rPr lang="en-CA" sz="1800" b="1" i="0" u="none" strike="noStrike" baseline="0" dirty="0">
                <a:solidFill>
                  <a:srgbClr val="000000"/>
                </a:solidFill>
                <a:latin typeface="Calibri" panose="020F0502020204030204" pitchFamily="34" charset="0"/>
                <a:cs typeface="Calibri" panose="020F0502020204030204" pitchFamily="34" charset="0"/>
              </a:rPr>
              <a:t>	console.log(</a:t>
            </a:r>
            <a:r>
              <a:rPr lang="en-CA" sz="1800" b="1" i="0" u="none" strike="noStrike" baseline="0" dirty="0" err="1">
                <a:solidFill>
                  <a:srgbClr val="000000"/>
                </a:solidFill>
                <a:latin typeface="Calibri" panose="020F0502020204030204" pitchFamily="34" charset="0"/>
                <a:cs typeface="Calibri" panose="020F0502020204030204" pitchFamily="34" charset="0"/>
              </a:rPr>
              <a:t>yr</a:t>
            </a:r>
            <a:r>
              <a:rPr lang="en-CA" sz="1800" b="1" i="0" u="none" strike="noStrike" baseline="0" dirty="0">
                <a:solidFill>
                  <a:srgbClr val="000000"/>
                </a:solidFill>
                <a:latin typeface="Calibri" panose="020F0502020204030204" pitchFamily="34" charset="0"/>
                <a:cs typeface="Calibri" panose="020F0502020204030204" pitchFamily="34" charset="0"/>
              </a:rPr>
              <a:t>);</a:t>
            </a:r>
          </a:p>
          <a:p>
            <a:pPr marL="571500" lvl="1" indent="0">
              <a:buNone/>
            </a:pPr>
            <a:r>
              <a:rPr lang="en-CA" sz="1800" b="1" i="0" u="none" strike="noStrike" baseline="0" dirty="0">
                <a:solidFill>
                  <a:srgbClr val="000000"/>
                </a:solidFill>
                <a:latin typeface="Calibri" panose="020F0502020204030204" pitchFamily="34" charset="0"/>
                <a:cs typeface="Calibri" panose="020F0502020204030204" pitchFamily="34" charset="0"/>
              </a:rPr>
              <a:t>}</a:t>
            </a:r>
          </a:p>
          <a:p>
            <a:pPr marL="571500" lvl="1" indent="0">
              <a:buNone/>
            </a:pPr>
            <a:endParaRPr lang="en-CA" sz="1800" dirty="0">
              <a:solidFill>
                <a:srgbClr val="000000"/>
              </a:solidFill>
              <a:latin typeface="Calibri" panose="020F0502020204030204" pitchFamily="34" charset="0"/>
              <a:cs typeface="Calibri" panose="020F0502020204030204" pitchFamily="34" charset="0"/>
            </a:endParaRPr>
          </a:p>
          <a:p>
            <a:pPr marL="571500" lvl="1" indent="0">
              <a:buNone/>
            </a:pPr>
            <a:endParaRPr lang="en-CA" sz="1800" b="0" i="0" u="none" strike="noStrike" baseline="0" dirty="0">
              <a:solidFill>
                <a:srgbClr val="000000"/>
              </a:solidFill>
              <a:latin typeface="Calibri" panose="020F0502020204030204" pitchFamily="34" charset="0"/>
              <a:cs typeface="Calibri" panose="020F0502020204030204" pitchFamily="34" charset="0"/>
            </a:endParaRPr>
          </a:p>
          <a:p>
            <a:pPr marL="571500" lvl="1" indent="0">
              <a:buNone/>
            </a:pPr>
            <a:endParaRPr lang="nn-NO" sz="1800" dirty="0">
              <a:solidFill>
                <a:srgbClr val="002060"/>
              </a:solidFill>
              <a:latin typeface="Calibri" panose="020F0502020204030204" pitchFamily="34" charset="0"/>
              <a:cs typeface="Calibri" panose="020F0502020204030204" pitchFamily="34" charset="0"/>
            </a:endParaRPr>
          </a:p>
          <a:p>
            <a:pPr marL="571500" lvl="1" indent="0">
              <a:buNone/>
            </a:pPr>
            <a:endParaRPr lang="nn-NO" sz="1800" dirty="0">
              <a:solidFill>
                <a:srgbClr val="002060"/>
              </a:solidFill>
              <a:latin typeface="Calibri" panose="020F0502020204030204" pitchFamily="34" charset="0"/>
              <a:cs typeface="Calibri" panose="020F0502020204030204" pitchFamily="34" charset="0"/>
            </a:endParaRPr>
          </a:p>
          <a:p>
            <a:pPr marL="571500" lvl="1" indent="0">
              <a:buNone/>
            </a:pPr>
            <a:endParaRPr lang="nn-NO" sz="1800" dirty="0">
              <a:solidFill>
                <a:srgbClr val="002060"/>
              </a:solidFill>
              <a:latin typeface="Calibri" panose="020F0502020204030204" pitchFamily="34" charset="0"/>
              <a:cs typeface="Calibri" panose="020F0502020204030204" pitchFamily="34" charset="0"/>
            </a:endParaRPr>
          </a:p>
          <a:p>
            <a:pPr marL="571500" lvl="1" indent="0">
              <a:buNone/>
            </a:pPr>
            <a:r>
              <a:rPr lang="nn-NO" sz="1800" dirty="0">
                <a:solidFill>
                  <a:srgbClr val="002060"/>
                </a:solidFill>
                <a:latin typeface="Calibri" panose="020F0502020204030204" pitchFamily="34" charset="0"/>
                <a:cs typeface="Calibri" panose="020F0502020204030204" pitchFamily="34" charset="0"/>
              </a:rPr>
              <a:t>//</a:t>
            </a:r>
            <a:r>
              <a:rPr lang="en-US" sz="1800" dirty="0">
                <a:solidFill>
                  <a:srgbClr val="002060"/>
                </a:solidFill>
                <a:latin typeface="Calibri" panose="020F0502020204030204" pitchFamily="34" charset="0"/>
                <a:cs typeface="Calibri" panose="020F0502020204030204" pitchFamily="34" charset="0"/>
              </a:rPr>
              <a:t>functionally equivalent to</a:t>
            </a:r>
            <a:br>
              <a:rPr lang="nn-NO" sz="1800" dirty="0">
                <a:solidFill>
                  <a:srgbClr val="000000"/>
                </a:solidFill>
                <a:latin typeface="Calibri" panose="020F0502020204030204" pitchFamily="34" charset="0"/>
                <a:cs typeface="Calibri" panose="020F0502020204030204" pitchFamily="34" charset="0"/>
              </a:rPr>
            </a:br>
            <a:r>
              <a:rPr lang="nn-NO" sz="1800" dirty="0">
                <a:solidFill>
                  <a:srgbClr val="000000"/>
                </a:solidFill>
                <a:latin typeface="Calibri" panose="020F0502020204030204" pitchFamily="34" charset="0"/>
                <a:cs typeface="Calibri" panose="020F0502020204030204" pitchFamily="34" charset="0"/>
              </a:rPr>
              <a:t>for (let i = 0; i &lt; years.length; i++) {</a:t>
            </a:r>
          </a:p>
          <a:p>
            <a:pPr marL="571500" lvl="1" indent="0">
              <a:buNone/>
            </a:pPr>
            <a:r>
              <a:rPr lang="en-CA" sz="1800" dirty="0">
                <a:solidFill>
                  <a:srgbClr val="000000"/>
                </a:solidFill>
                <a:latin typeface="Calibri" panose="020F0502020204030204" pitchFamily="34" charset="0"/>
                <a:cs typeface="Calibri" panose="020F0502020204030204" pitchFamily="34" charset="0"/>
              </a:rPr>
              <a:t>	let </a:t>
            </a:r>
            <a:r>
              <a:rPr lang="en-CA" sz="1800" dirty="0" err="1">
                <a:solidFill>
                  <a:srgbClr val="000000"/>
                </a:solidFill>
                <a:latin typeface="Calibri" panose="020F0502020204030204" pitchFamily="34" charset="0"/>
                <a:cs typeface="Calibri" panose="020F0502020204030204" pitchFamily="34" charset="0"/>
              </a:rPr>
              <a:t>yr</a:t>
            </a:r>
            <a:r>
              <a:rPr lang="en-CA" sz="1800" dirty="0">
                <a:solidFill>
                  <a:srgbClr val="000000"/>
                </a:solidFill>
                <a:latin typeface="Calibri" panose="020F0502020204030204" pitchFamily="34" charset="0"/>
                <a:cs typeface="Calibri" panose="020F0502020204030204" pitchFamily="34" charset="0"/>
              </a:rPr>
              <a:t> = years[</a:t>
            </a:r>
            <a:r>
              <a:rPr lang="en-CA" sz="1800" dirty="0" err="1">
                <a:solidFill>
                  <a:srgbClr val="000000"/>
                </a:solidFill>
                <a:latin typeface="Calibri" panose="020F0502020204030204" pitchFamily="34" charset="0"/>
                <a:cs typeface="Calibri" panose="020F0502020204030204" pitchFamily="34" charset="0"/>
              </a:rPr>
              <a:t>i</a:t>
            </a:r>
            <a:r>
              <a:rPr lang="en-CA" sz="1800" dirty="0">
                <a:solidFill>
                  <a:srgbClr val="000000"/>
                </a:solidFill>
                <a:latin typeface="Calibri" panose="020F0502020204030204" pitchFamily="34" charset="0"/>
                <a:cs typeface="Calibri" panose="020F0502020204030204" pitchFamily="34" charset="0"/>
              </a:rPr>
              <a:t>];</a:t>
            </a:r>
          </a:p>
          <a:p>
            <a:pPr marL="571500" lvl="1" indent="0">
              <a:buNone/>
            </a:pPr>
            <a:r>
              <a:rPr lang="en-CA" sz="1800" dirty="0">
                <a:solidFill>
                  <a:srgbClr val="000000"/>
                </a:solidFill>
                <a:latin typeface="Calibri" panose="020F0502020204030204" pitchFamily="34" charset="0"/>
                <a:cs typeface="Calibri" panose="020F0502020204030204" pitchFamily="34" charset="0"/>
              </a:rPr>
              <a:t>	console.log(</a:t>
            </a:r>
            <a:r>
              <a:rPr lang="en-CA" sz="1800" dirty="0" err="1">
                <a:solidFill>
                  <a:srgbClr val="000000"/>
                </a:solidFill>
                <a:latin typeface="Calibri" panose="020F0502020204030204" pitchFamily="34" charset="0"/>
                <a:cs typeface="Calibri" panose="020F0502020204030204" pitchFamily="34" charset="0"/>
              </a:rPr>
              <a:t>yr</a:t>
            </a:r>
            <a:r>
              <a:rPr lang="en-CA" sz="1800" dirty="0">
                <a:solidFill>
                  <a:srgbClr val="000000"/>
                </a:solidFill>
                <a:latin typeface="Calibri" panose="020F0502020204030204" pitchFamily="34" charset="0"/>
                <a:cs typeface="Calibri" panose="020F0502020204030204" pitchFamily="34" charset="0"/>
              </a:rPr>
              <a:t>);</a:t>
            </a:r>
          </a:p>
          <a:p>
            <a:pPr marL="571500" lvl="1" indent="0">
              <a:buNone/>
            </a:pPr>
            <a:r>
              <a:rPr lang="en-CA" sz="1800" dirty="0">
                <a:solidFill>
                  <a:srgbClr val="000000"/>
                </a:solidFill>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9395340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09078-BAF0-4703-AE32-28D71CB577A5}"/>
              </a:ext>
            </a:extLst>
          </p:cNvPr>
          <p:cNvSpPr>
            <a:spLocks noGrp="1"/>
          </p:cNvSpPr>
          <p:nvPr>
            <p:ph type="title"/>
          </p:nvPr>
        </p:nvSpPr>
        <p:spPr/>
        <p:txBody>
          <a:bodyPr/>
          <a:lstStyle/>
          <a:p>
            <a:r>
              <a:rPr lang="en-CA" dirty="0"/>
              <a:t>Array </a:t>
            </a:r>
            <a:r>
              <a:rPr lang="en-CA" dirty="0" err="1"/>
              <a:t>Destructuring</a:t>
            </a:r>
            <a:endParaRPr lang="en-CA" dirty="0"/>
          </a:p>
        </p:txBody>
      </p:sp>
      <p:sp>
        <p:nvSpPr>
          <p:cNvPr id="3" name="Text Placeholder 2">
            <a:extLst>
              <a:ext uri="{FF2B5EF4-FFF2-40B4-BE49-F238E27FC236}">
                <a16:creationId xmlns:a16="http://schemas.microsoft.com/office/drawing/2014/main" id="{6EB7F62B-3EAF-4BFB-A32A-96002225EF6B}"/>
              </a:ext>
            </a:extLst>
          </p:cNvPr>
          <p:cNvSpPr>
            <a:spLocks noGrp="1"/>
          </p:cNvSpPr>
          <p:nvPr>
            <p:ph type="body" idx="1"/>
          </p:nvPr>
        </p:nvSpPr>
        <p:spPr/>
        <p:txBody>
          <a:bodyPr/>
          <a:lstStyle/>
          <a:p>
            <a:pPr marL="114300" indent="0">
              <a:buNone/>
            </a:pPr>
            <a:r>
              <a:rPr lang="en-US" dirty="0">
                <a:latin typeface="+mj-lt"/>
              </a:rPr>
              <a:t>L</a:t>
            </a:r>
            <a:r>
              <a:rPr lang="en-US" b="0" i="0" u="none" strike="noStrike" baseline="0" dirty="0">
                <a:latin typeface="+mj-lt"/>
              </a:rPr>
              <a:t>et’s say you have the following array:</a:t>
            </a:r>
          </a:p>
          <a:p>
            <a:pPr marL="571500" lvl="1" indent="0">
              <a:buNone/>
            </a:pPr>
            <a:r>
              <a:rPr lang="en-US" b="0" i="0" u="none" strike="noStrike" baseline="0" dirty="0">
                <a:latin typeface="Calibri" panose="020F0502020204030204" pitchFamily="34" charset="0"/>
                <a:cs typeface="Calibri" panose="020F0502020204030204" pitchFamily="34" charset="0"/>
              </a:rPr>
              <a:t>const league = ["Liverpool", "Man City", "Arsenal", "Chelsea"];</a:t>
            </a:r>
          </a:p>
          <a:p>
            <a:pPr marL="114300" indent="0" algn="l">
              <a:buNone/>
            </a:pPr>
            <a:r>
              <a:rPr lang="en-US" b="0" i="0" u="none" strike="noStrike" baseline="0" dirty="0">
                <a:latin typeface="+mj-lt"/>
              </a:rPr>
              <a:t>Now imagine that we want to extract the first three elements into their own variables. The “old-fashioned” way to do this would look like the following:</a:t>
            </a:r>
          </a:p>
          <a:p>
            <a:pPr marL="571500" lvl="1" indent="0">
              <a:buNone/>
            </a:pPr>
            <a:r>
              <a:rPr lang="en-CA" b="0" i="0" u="none" strike="noStrike" baseline="0" dirty="0">
                <a:latin typeface="Calibri" panose="020F0502020204030204" pitchFamily="34" charset="0"/>
                <a:cs typeface="Calibri" panose="020F0502020204030204" pitchFamily="34" charset="0"/>
              </a:rPr>
              <a:t>let first = league[0];</a:t>
            </a:r>
          </a:p>
          <a:p>
            <a:pPr marL="571500" lvl="1" indent="0">
              <a:buNone/>
            </a:pPr>
            <a:r>
              <a:rPr lang="en-CA" b="0" i="0" u="none" strike="noStrike" baseline="0" dirty="0">
                <a:latin typeface="Calibri" panose="020F0502020204030204" pitchFamily="34" charset="0"/>
                <a:cs typeface="Calibri" panose="020F0502020204030204" pitchFamily="34" charset="0"/>
              </a:rPr>
              <a:t>let second = league[1];</a:t>
            </a:r>
          </a:p>
          <a:p>
            <a:pPr marL="571500" lvl="1" indent="0">
              <a:buNone/>
            </a:pPr>
            <a:r>
              <a:rPr lang="en-CA" b="0" i="0" u="none" strike="noStrike" baseline="0" dirty="0">
                <a:latin typeface="Calibri" panose="020F0502020204030204" pitchFamily="34" charset="0"/>
                <a:cs typeface="Calibri" panose="020F0502020204030204" pitchFamily="34" charset="0"/>
              </a:rPr>
              <a:t>let third = league[2];</a:t>
            </a:r>
          </a:p>
          <a:p>
            <a:pPr marL="114300" indent="0" algn="l">
              <a:buNone/>
            </a:pPr>
            <a:r>
              <a:rPr lang="en-US" b="0" i="0" u="none" strike="noStrike" baseline="0" dirty="0">
                <a:latin typeface="+mj-lt"/>
              </a:rPr>
              <a:t>By using array </a:t>
            </a:r>
            <a:r>
              <a:rPr lang="en-US" b="0" i="0" u="none" strike="noStrike" baseline="0" dirty="0" err="1">
                <a:latin typeface="+mj-lt"/>
              </a:rPr>
              <a:t>destructuring</a:t>
            </a:r>
            <a:r>
              <a:rPr lang="en-US" b="0" i="0" u="none" strike="noStrike" baseline="0" dirty="0">
                <a:latin typeface="+mj-lt"/>
              </a:rPr>
              <a:t>, we can create the equivalent code in just a single </a:t>
            </a:r>
            <a:r>
              <a:rPr lang="en-CA" b="0" i="0" u="none" strike="noStrike" baseline="0" dirty="0">
                <a:latin typeface="+mj-lt"/>
              </a:rPr>
              <a:t>line:</a:t>
            </a:r>
          </a:p>
          <a:p>
            <a:pPr marL="571500" lvl="1" indent="0">
              <a:buNone/>
            </a:pPr>
            <a:r>
              <a:rPr lang="en-US" b="0" i="0" u="none" strike="noStrike" baseline="0" dirty="0">
                <a:latin typeface="Calibri" panose="020F0502020204030204" pitchFamily="34" charset="0"/>
                <a:cs typeface="Calibri" panose="020F0502020204030204" pitchFamily="34" charset="0"/>
              </a:rPr>
              <a:t>let [</a:t>
            </a:r>
            <a:r>
              <a:rPr lang="en-US" b="0" i="0" u="none" strike="noStrike" baseline="0" dirty="0" err="1">
                <a:latin typeface="Calibri" panose="020F0502020204030204" pitchFamily="34" charset="0"/>
                <a:cs typeface="Calibri" panose="020F0502020204030204" pitchFamily="34" charset="0"/>
              </a:rPr>
              <a:t>first,second,third</a:t>
            </a:r>
            <a:r>
              <a:rPr lang="en-US" b="0" i="0" u="none" strike="noStrike" baseline="0" dirty="0">
                <a:latin typeface="Calibri" panose="020F0502020204030204" pitchFamily="34" charset="0"/>
                <a:cs typeface="Calibri" panose="020F0502020204030204" pitchFamily="34" charset="0"/>
              </a:rPr>
              <a:t>] = league;</a:t>
            </a:r>
            <a:endParaRPr lang="en-CA" sz="1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485481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535C9A-E8E3-457A-88CA-0170A105388F}"/>
              </a:ext>
            </a:extLst>
          </p:cNvPr>
          <p:cNvSpPr>
            <a:spLocks noGrp="1"/>
          </p:cNvSpPr>
          <p:nvPr>
            <p:ph type="title"/>
          </p:nvPr>
        </p:nvSpPr>
        <p:spPr/>
        <p:txBody>
          <a:bodyPr/>
          <a:lstStyle/>
          <a:p>
            <a:r>
              <a:rPr lang="en-CA" dirty="0"/>
              <a:t>Objects</a:t>
            </a:r>
          </a:p>
        </p:txBody>
      </p:sp>
      <p:sp>
        <p:nvSpPr>
          <p:cNvPr id="3" name="Text Placeholder 2">
            <a:extLst>
              <a:ext uri="{FF2B5EF4-FFF2-40B4-BE49-F238E27FC236}">
                <a16:creationId xmlns:a16="http://schemas.microsoft.com/office/drawing/2014/main" id="{63D3C225-A771-45AA-8A2D-F73C7C9C9AD0}"/>
              </a:ext>
            </a:extLst>
          </p:cNvPr>
          <p:cNvSpPr>
            <a:spLocks noGrp="1"/>
          </p:cNvSpPr>
          <p:nvPr>
            <p:ph type="body" idx="1"/>
          </p:nvPr>
        </p:nvSpPr>
        <p:spPr/>
        <p:txBody>
          <a:bodyPr/>
          <a:lstStyle/>
          <a:p>
            <a:pPr marL="114300" indent="0" algn="l">
              <a:buNone/>
            </a:pPr>
            <a:r>
              <a:rPr lang="en-CA" sz="1800" b="0" i="0" u="none" strike="noStrike" baseline="0" dirty="0">
                <a:latin typeface="+mj-lt"/>
              </a:rPr>
              <a:t>We have already </a:t>
            </a:r>
            <a:r>
              <a:rPr lang="en-US" sz="1800" b="0" i="0" u="none" strike="noStrike" baseline="0" dirty="0">
                <a:latin typeface="+mj-lt"/>
              </a:rPr>
              <a:t>encountered a few of the built-in objects in JavaScript, namely, arrays along with the Math, Date, and document objects.</a:t>
            </a:r>
          </a:p>
          <a:p>
            <a:pPr marL="114300" indent="0" algn="l">
              <a:buNone/>
            </a:pPr>
            <a:r>
              <a:rPr lang="en-US" sz="1800" dirty="0">
                <a:latin typeface="+mj-lt"/>
              </a:rPr>
              <a:t>In th</a:t>
            </a:r>
            <a:r>
              <a:rPr lang="en-US" sz="1800" b="0" i="0" u="none" strike="noStrike" baseline="0" dirty="0">
                <a:latin typeface="+mj-lt"/>
              </a:rPr>
              <a:t>is section, we will learn how to create our</a:t>
            </a:r>
            <a:r>
              <a:rPr lang="en-US" sz="1800" dirty="0">
                <a:latin typeface="+mj-lt"/>
              </a:rPr>
              <a:t> o</a:t>
            </a:r>
            <a:r>
              <a:rPr lang="en-US" sz="1800" b="0" i="0" u="none" strike="noStrike" baseline="0" dirty="0">
                <a:latin typeface="+mj-lt"/>
              </a:rPr>
              <a:t>wn objects and examine some of the unique features of objects within JavaScript.</a:t>
            </a:r>
          </a:p>
          <a:p>
            <a:pPr marL="114300" indent="0" algn="l">
              <a:buNone/>
            </a:pPr>
            <a:r>
              <a:rPr lang="en-US" sz="1800" b="0" i="0" u="none" strike="noStrike" baseline="0" dirty="0">
                <a:solidFill>
                  <a:srgbClr val="000000"/>
                </a:solidFill>
                <a:latin typeface="+mj-lt"/>
              </a:rPr>
              <a:t>In JavaScript, </a:t>
            </a:r>
            <a:r>
              <a:rPr lang="en-US" sz="1800" b="1" i="0" u="none" strike="noStrike" baseline="0" dirty="0">
                <a:solidFill>
                  <a:srgbClr val="009A9A"/>
                </a:solidFill>
                <a:latin typeface="+mj-lt"/>
              </a:rPr>
              <a:t>objects </a:t>
            </a:r>
            <a:r>
              <a:rPr lang="en-US" sz="1800" b="0" i="0" u="none" strike="noStrike" baseline="0" dirty="0">
                <a:solidFill>
                  <a:srgbClr val="000000"/>
                </a:solidFill>
                <a:latin typeface="+mj-lt"/>
              </a:rPr>
              <a:t>are a collection of named values (which are called </a:t>
            </a:r>
            <a:r>
              <a:rPr lang="en-US" sz="1800" b="1" i="0" u="none" strike="noStrike" baseline="0" dirty="0">
                <a:solidFill>
                  <a:srgbClr val="009A9A"/>
                </a:solidFill>
                <a:latin typeface="+mj-lt"/>
              </a:rPr>
              <a:t>properties </a:t>
            </a:r>
            <a:r>
              <a:rPr lang="en-CA" sz="1800" b="0" i="0" u="none" strike="noStrike" baseline="0" dirty="0">
                <a:solidFill>
                  <a:srgbClr val="000000"/>
                </a:solidFill>
                <a:latin typeface="+mj-lt"/>
              </a:rPr>
              <a:t>in JavaScript).</a:t>
            </a:r>
          </a:p>
          <a:p>
            <a:pPr marL="114300" indent="0" algn="l">
              <a:buNone/>
            </a:pPr>
            <a:r>
              <a:rPr lang="en-US" sz="1800" dirty="0">
                <a:solidFill>
                  <a:srgbClr val="000000"/>
                </a:solidFill>
                <a:latin typeface="+mj-lt"/>
              </a:rPr>
              <a:t>Unlike languages such as C++ or Java, objects in JavaScript are </a:t>
            </a:r>
            <a:r>
              <a:rPr lang="en-US" sz="1800" i="1" dirty="0">
                <a:solidFill>
                  <a:srgbClr val="000000"/>
                </a:solidFill>
                <a:latin typeface="+mj-lt"/>
              </a:rPr>
              <a:t>not</a:t>
            </a:r>
            <a:r>
              <a:rPr lang="en-US" sz="1800" dirty="0">
                <a:solidFill>
                  <a:srgbClr val="000000"/>
                </a:solidFill>
                <a:latin typeface="+mj-lt"/>
              </a:rPr>
              <a:t> created from classes. JavaScript is a prototype based language, in that new objects are created from already existing prototype objects, an idea that we will examine in Chapter 10.</a:t>
            </a:r>
            <a:endParaRPr lang="en-CA" sz="1800" dirty="0">
              <a:solidFill>
                <a:srgbClr val="000000"/>
              </a:solidFill>
              <a:latin typeface="+mj-lt"/>
            </a:endParaRPr>
          </a:p>
        </p:txBody>
      </p:sp>
    </p:spTree>
    <p:extLst>
      <p:ext uri="{BB962C8B-B14F-4D97-AF65-F5344CB8AC3E}">
        <p14:creationId xmlns:p14="http://schemas.microsoft.com/office/powerpoint/2010/main" val="368503052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F01379-9333-4F7C-B9DD-71B65299C57D}"/>
              </a:ext>
            </a:extLst>
          </p:cNvPr>
          <p:cNvSpPr>
            <a:spLocks noGrp="1"/>
          </p:cNvSpPr>
          <p:nvPr>
            <p:ph type="title"/>
          </p:nvPr>
        </p:nvSpPr>
        <p:spPr/>
        <p:txBody>
          <a:bodyPr/>
          <a:lstStyle/>
          <a:p>
            <a:r>
              <a:rPr lang="en-US" sz="2800" dirty="0"/>
              <a:t>Object Creation Using Object Literal Notation</a:t>
            </a:r>
            <a:endParaRPr lang="en-CA" sz="2800" dirty="0"/>
          </a:p>
        </p:txBody>
      </p:sp>
      <p:sp>
        <p:nvSpPr>
          <p:cNvPr id="3" name="Text Placeholder 2">
            <a:extLst>
              <a:ext uri="{FF2B5EF4-FFF2-40B4-BE49-F238E27FC236}">
                <a16:creationId xmlns:a16="http://schemas.microsoft.com/office/drawing/2014/main" id="{38F07E97-6655-4BB8-B3C8-1414A80C8B39}"/>
              </a:ext>
            </a:extLst>
          </p:cNvPr>
          <p:cNvSpPr>
            <a:spLocks noGrp="1"/>
          </p:cNvSpPr>
          <p:nvPr>
            <p:ph type="body" idx="1"/>
          </p:nvPr>
        </p:nvSpPr>
        <p:spPr>
          <a:xfrm>
            <a:off x="457201" y="1081088"/>
            <a:ext cx="4114800" cy="3532476"/>
          </a:xfrm>
        </p:spPr>
        <p:txBody>
          <a:bodyPr/>
          <a:lstStyle/>
          <a:p>
            <a:pPr marL="114300" indent="0" algn="l">
              <a:buNone/>
            </a:pPr>
            <a:r>
              <a:rPr lang="en-US" sz="1800" b="0" i="0" u="none" strike="noStrike" baseline="0" dirty="0">
                <a:solidFill>
                  <a:srgbClr val="000000"/>
                </a:solidFill>
                <a:latin typeface="+mj-lt"/>
              </a:rPr>
              <a:t>The most common way is to use </a:t>
            </a:r>
            <a:r>
              <a:rPr lang="en-US" sz="1800" b="1" i="0" u="none" strike="noStrike" baseline="0" dirty="0">
                <a:solidFill>
                  <a:srgbClr val="009A9A"/>
                </a:solidFill>
                <a:latin typeface="+mj-lt"/>
              </a:rPr>
              <a:t>object literal notation </a:t>
            </a:r>
            <a:r>
              <a:rPr lang="en-US" sz="1800" b="0" i="0" u="none" strike="noStrike" baseline="0" dirty="0">
                <a:solidFill>
                  <a:srgbClr val="000000"/>
                </a:solidFill>
                <a:latin typeface="+mj-lt"/>
              </a:rPr>
              <a:t>(which we also saw earlier with arrays)</a:t>
            </a:r>
          </a:p>
          <a:p>
            <a:pPr marL="114300" indent="0" algn="l">
              <a:buNone/>
            </a:pPr>
            <a:r>
              <a:rPr lang="en-CA" sz="1800" b="0" i="0" u="none" strike="noStrike" baseline="0" dirty="0">
                <a:solidFill>
                  <a:srgbClr val="000000"/>
                </a:solidFill>
                <a:latin typeface="+mj-lt"/>
              </a:rPr>
              <a:t>An </a:t>
            </a:r>
            <a:r>
              <a:rPr lang="en-US" sz="1800" b="0" i="0" u="none" strike="noStrike" baseline="0" dirty="0">
                <a:solidFill>
                  <a:srgbClr val="000000"/>
                </a:solidFill>
                <a:latin typeface="+mj-lt"/>
              </a:rPr>
              <a:t>object is represented by a list of key-value pairs with colons between the key and value, with commas separating </a:t>
            </a:r>
            <a:r>
              <a:rPr lang="en-US" sz="1800" dirty="0">
                <a:solidFill>
                  <a:srgbClr val="000000"/>
                </a:solidFill>
                <a:latin typeface="+mj-lt"/>
              </a:rPr>
              <a:t>key-value pairs. </a:t>
            </a:r>
          </a:p>
          <a:p>
            <a:pPr marL="114300" indent="0" algn="l">
              <a:buNone/>
            </a:pPr>
            <a:r>
              <a:rPr lang="en-US" sz="1800" dirty="0">
                <a:solidFill>
                  <a:srgbClr val="000000"/>
                </a:solidFill>
                <a:latin typeface="+mj-lt"/>
              </a:rPr>
              <a:t>To reference this object’s properties, we can use either dot notation or square </a:t>
            </a:r>
            <a:r>
              <a:rPr lang="en-CA" sz="1800" dirty="0">
                <a:solidFill>
                  <a:srgbClr val="000000"/>
                </a:solidFill>
                <a:latin typeface="+mj-lt"/>
              </a:rPr>
              <a:t>bracket notation.</a:t>
            </a:r>
            <a:endParaRPr lang="en-US" sz="1800" dirty="0">
              <a:solidFill>
                <a:srgbClr val="000000"/>
              </a:solidFill>
              <a:latin typeface="+mj-lt"/>
            </a:endParaRPr>
          </a:p>
          <a:p>
            <a:pPr marL="571500" lvl="1" indent="0">
              <a:spcBef>
                <a:spcPts val="100"/>
              </a:spcBef>
              <a:buNone/>
            </a:pPr>
            <a:endParaRPr lang="en-CA" sz="1200" dirty="0">
              <a:latin typeface="+mj-lt"/>
            </a:endParaRPr>
          </a:p>
        </p:txBody>
      </p:sp>
      <p:sp>
        <p:nvSpPr>
          <p:cNvPr id="4" name="Text Placeholder 2">
            <a:extLst>
              <a:ext uri="{FF2B5EF4-FFF2-40B4-BE49-F238E27FC236}">
                <a16:creationId xmlns:a16="http://schemas.microsoft.com/office/drawing/2014/main" id="{3147DEA1-F8F7-458C-8A56-1D2EC2594484}"/>
              </a:ext>
            </a:extLst>
          </p:cNvPr>
          <p:cNvSpPr txBox="1">
            <a:spLocks/>
          </p:cNvSpPr>
          <p:nvPr/>
        </p:nvSpPr>
        <p:spPr>
          <a:xfrm>
            <a:off x="4572000" y="1053812"/>
            <a:ext cx="4114800" cy="353247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15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1pPr>
            <a:lvl2pPr marL="914400" marR="0" lvl="1"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2pPr>
            <a:lvl3pPr marL="1371600" marR="0" lvl="2" indent="-342900" algn="l" rtl="0">
              <a:lnSpc>
                <a:spcPct val="100000"/>
              </a:lnSpc>
              <a:spcBef>
                <a:spcPts val="600"/>
              </a:spcBef>
              <a:spcAft>
                <a:spcPts val="0"/>
              </a:spcAft>
              <a:buClr>
                <a:srgbClr val="007FA3"/>
              </a:buClr>
              <a:buSzPts val="1800"/>
              <a:buFont typeface="Noto Sans Symbols"/>
              <a:buChar char="▪"/>
              <a:defRPr sz="1600" b="0" i="0" u="none" strike="noStrike" cap="none">
                <a:solidFill>
                  <a:schemeClr val="dk1"/>
                </a:solidFill>
                <a:latin typeface="Arial"/>
                <a:ea typeface="Arial"/>
                <a:cs typeface="Arial"/>
                <a:sym typeface="Arial"/>
              </a:defRPr>
            </a:lvl3pPr>
            <a:lvl4pPr marL="1828800" marR="0" lvl="3"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4pPr>
            <a:lvl5pPr marL="2286000" marR="0" lvl="4"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6pPr>
            <a:lvl7pPr marL="3200400" marR="0" lvl="6"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7pPr>
            <a:lvl8pPr marL="3657600" marR="0" lvl="7"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8pPr>
            <a:lvl9pPr marL="4114800" marR="0" lvl="8"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9pPr>
          </a:lstStyle>
          <a:p>
            <a:pPr marL="571500" lvl="1" indent="0">
              <a:spcBef>
                <a:spcPts val="100"/>
              </a:spcBef>
              <a:buFont typeface="Arial"/>
              <a:buNone/>
            </a:pPr>
            <a:endParaRPr lang="en-CA" sz="1400" dirty="0">
              <a:solidFill>
                <a:srgbClr val="000000"/>
              </a:solidFill>
              <a:latin typeface="+mj-lt"/>
            </a:endParaRPr>
          </a:p>
          <a:p>
            <a:pPr marL="571500" lvl="1" indent="0">
              <a:spcBef>
                <a:spcPts val="100"/>
              </a:spcBef>
              <a:buFont typeface="Arial"/>
              <a:buNone/>
            </a:pPr>
            <a:r>
              <a:rPr lang="en-CA" sz="1400" dirty="0">
                <a:solidFill>
                  <a:srgbClr val="000000"/>
                </a:solidFill>
                <a:latin typeface="+mj-lt"/>
              </a:rPr>
              <a:t>const </a:t>
            </a:r>
            <a:r>
              <a:rPr lang="en-CA" sz="1400" dirty="0" err="1">
                <a:solidFill>
                  <a:srgbClr val="000000"/>
                </a:solidFill>
                <a:latin typeface="+mj-lt"/>
              </a:rPr>
              <a:t>objName</a:t>
            </a:r>
            <a:r>
              <a:rPr lang="en-CA" sz="1400" dirty="0">
                <a:solidFill>
                  <a:srgbClr val="000000"/>
                </a:solidFill>
                <a:latin typeface="+mj-lt"/>
              </a:rPr>
              <a:t> = {</a:t>
            </a:r>
          </a:p>
          <a:p>
            <a:pPr marL="571500" lvl="1" indent="0">
              <a:spcBef>
                <a:spcPts val="100"/>
              </a:spcBef>
              <a:buFont typeface="Arial"/>
              <a:buNone/>
            </a:pPr>
            <a:r>
              <a:rPr lang="en-CA" sz="1400" dirty="0">
                <a:solidFill>
                  <a:srgbClr val="000000"/>
                </a:solidFill>
                <a:latin typeface="+mj-lt"/>
              </a:rPr>
              <a:t>	name1: </a:t>
            </a:r>
            <a:r>
              <a:rPr lang="en-CA" sz="1400" i="1" dirty="0">
                <a:solidFill>
                  <a:srgbClr val="000000"/>
                </a:solidFill>
                <a:latin typeface="+mj-lt"/>
              </a:rPr>
              <a:t>value1</a:t>
            </a:r>
            <a:r>
              <a:rPr lang="en-CA" sz="1400" dirty="0">
                <a:solidFill>
                  <a:srgbClr val="000000"/>
                </a:solidFill>
                <a:latin typeface="+mj-lt"/>
              </a:rPr>
              <a:t>,</a:t>
            </a:r>
          </a:p>
          <a:p>
            <a:pPr marL="571500" lvl="1" indent="0">
              <a:spcBef>
                <a:spcPts val="100"/>
              </a:spcBef>
              <a:buFont typeface="Arial"/>
              <a:buNone/>
            </a:pPr>
            <a:r>
              <a:rPr lang="en-CA" sz="1400" dirty="0">
                <a:solidFill>
                  <a:srgbClr val="000000"/>
                </a:solidFill>
                <a:latin typeface="+mj-lt"/>
              </a:rPr>
              <a:t>	name2: </a:t>
            </a:r>
            <a:r>
              <a:rPr lang="en-CA" sz="1400" i="1" dirty="0">
                <a:solidFill>
                  <a:srgbClr val="000000"/>
                </a:solidFill>
                <a:latin typeface="+mj-lt"/>
              </a:rPr>
              <a:t>value2</a:t>
            </a:r>
            <a:r>
              <a:rPr lang="en-CA" sz="1400" dirty="0">
                <a:solidFill>
                  <a:srgbClr val="000000"/>
                </a:solidFill>
                <a:latin typeface="+mj-lt"/>
              </a:rPr>
              <a:t>,</a:t>
            </a:r>
          </a:p>
          <a:p>
            <a:pPr marL="571500" lvl="1" indent="0">
              <a:spcBef>
                <a:spcPts val="100"/>
              </a:spcBef>
              <a:buFont typeface="Arial"/>
              <a:buNone/>
            </a:pPr>
            <a:r>
              <a:rPr lang="en-CA" sz="1400" dirty="0">
                <a:solidFill>
                  <a:srgbClr val="00A6A6"/>
                </a:solidFill>
                <a:latin typeface="+mj-lt"/>
              </a:rPr>
              <a:t>	// ...</a:t>
            </a:r>
          </a:p>
          <a:p>
            <a:pPr marL="571500" lvl="1" indent="0">
              <a:spcBef>
                <a:spcPts val="100"/>
              </a:spcBef>
              <a:buFont typeface="Arial"/>
              <a:buNone/>
            </a:pPr>
            <a:r>
              <a:rPr lang="en-CA" sz="1400" dirty="0">
                <a:solidFill>
                  <a:srgbClr val="000000"/>
                </a:solidFill>
                <a:latin typeface="+mj-lt"/>
              </a:rPr>
              <a:t>	</a:t>
            </a:r>
            <a:r>
              <a:rPr lang="en-CA" sz="1400" dirty="0" err="1">
                <a:solidFill>
                  <a:srgbClr val="000000"/>
                </a:solidFill>
                <a:latin typeface="+mj-lt"/>
              </a:rPr>
              <a:t>nameN</a:t>
            </a:r>
            <a:r>
              <a:rPr lang="en-CA" sz="1400" dirty="0">
                <a:solidFill>
                  <a:srgbClr val="000000"/>
                </a:solidFill>
                <a:latin typeface="+mj-lt"/>
              </a:rPr>
              <a:t>: </a:t>
            </a:r>
            <a:r>
              <a:rPr lang="en-CA" sz="1400" i="1" dirty="0" err="1">
                <a:solidFill>
                  <a:srgbClr val="000000"/>
                </a:solidFill>
                <a:latin typeface="+mj-lt"/>
              </a:rPr>
              <a:t>valueN</a:t>
            </a:r>
            <a:endParaRPr lang="en-CA" sz="1400" i="1" dirty="0">
              <a:solidFill>
                <a:srgbClr val="000000"/>
              </a:solidFill>
              <a:latin typeface="+mj-lt"/>
            </a:endParaRPr>
          </a:p>
          <a:p>
            <a:pPr marL="571500" lvl="1" indent="0">
              <a:spcBef>
                <a:spcPts val="100"/>
              </a:spcBef>
              <a:buFont typeface="Arial"/>
              <a:buNone/>
            </a:pPr>
            <a:r>
              <a:rPr lang="en-CA" sz="1400" dirty="0">
                <a:solidFill>
                  <a:srgbClr val="000000"/>
                </a:solidFill>
                <a:latin typeface="+mj-lt"/>
              </a:rPr>
              <a:t>};</a:t>
            </a:r>
            <a:br>
              <a:rPr lang="en-CA" sz="1400" dirty="0">
                <a:solidFill>
                  <a:srgbClr val="000000"/>
                </a:solidFill>
                <a:latin typeface="+mj-lt"/>
              </a:rPr>
            </a:br>
            <a:br>
              <a:rPr lang="en-CA" sz="1400" dirty="0">
                <a:solidFill>
                  <a:srgbClr val="000000"/>
                </a:solidFill>
                <a:latin typeface="+mj-lt"/>
              </a:rPr>
            </a:br>
            <a:br>
              <a:rPr lang="en-CA" sz="1400" dirty="0">
                <a:solidFill>
                  <a:srgbClr val="000000"/>
                </a:solidFill>
                <a:latin typeface="+mj-lt"/>
              </a:rPr>
            </a:br>
            <a:br>
              <a:rPr lang="en-CA" sz="1400" dirty="0">
                <a:solidFill>
                  <a:srgbClr val="000000"/>
                </a:solidFill>
                <a:latin typeface="+mj-lt"/>
              </a:rPr>
            </a:br>
            <a:endParaRPr lang="en-CA" sz="1400" dirty="0">
              <a:solidFill>
                <a:srgbClr val="000000"/>
              </a:solidFill>
              <a:latin typeface="+mj-lt"/>
            </a:endParaRPr>
          </a:p>
          <a:p>
            <a:pPr marL="571500" lvl="1" indent="0">
              <a:spcBef>
                <a:spcPts val="100"/>
              </a:spcBef>
              <a:buFont typeface="Arial"/>
              <a:buNone/>
            </a:pPr>
            <a:endParaRPr lang="en-CA" sz="1400" dirty="0">
              <a:solidFill>
                <a:srgbClr val="000000"/>
              </a:solidFill>
              <a:latin typeface="+mj-lt"/>
            </a:endParaRPr>
          </a:p>
          <a:p>
            <a:pPr marL="571500" lvl="1" indent="0">
              <a:spcBef>
                <a:spcPts val="100"/>
              </a:spcBef>
              <a:buFont typeface="Arial"/>
              <a:buNone/>
            </a:pPr>
            <a:r>
              <a:rPr lang="en-CA" sz="1400" dirty="0">
                <a:solidFill>
                  <a:srgbClr val="000000"/>
                </a:solidFill>
                <a:latin typeface="+mj-lt"/>
              </a:rPr>
              <a:t>objName.name1</a:t>
            </a:r>
          </a:p>
          <a:p>
            <a:pPr marL="571500" lvl="1" indent="0">
              <a:spcBef>
                <a:spcPts val="100"/>
              </a:spcBef>
              <a:buFont typeface="Arial"/>
              <a:buNone/>
            </a:pPr>
            <a:r>
              <a:rPr lang="en-CA" sz="1400" dirty="0" err="1">
                <a:solidFill>
                  <a:srgbClr val="000000"/>
                </a:solidFill>
                <a:latin typeface="+mj-lt"/>
              </a:rPr>
              <a:t>objName</a:t>
            </a:r>
            <a:r>
              <a:rPr lang="en-CA" sz="1400" dirty="0">
                <a:solidFill>
                  <a:srgbClr val="000000"/>
                </a:solidFill>
                <a:latin typeface="+mj-lt"/>
              </a:rPr>
              <a:t>["name1"]</a:t>
            </a:r>
            <a:endParaRPr lang="en-CA" sz="1200" dirty="0">
              <a:latin typeface="+mj-lt"/>
            </a:endParaRPr>
          </a:p>
        </p:txBody>
      </p:sp>
    </p:spTree>
    <p:extLst>
      <p:ext uri="{BB962C8B-B14F-4D97-AF65-F5344CB8AC3E}">
        <p14:creationId xmlns:p14="http://schemas.microsoft.com/office/powerpoint/2010/main" val="35741720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EF805B-1AF0-4206-AAD4-75FF4E6865D1}"/>
              </a:ext>
            </a:extLst>
          </p:cNvPr>
          <p:cNvSpPr>
            <a:spLocks noGrp="1"/>
          </p:cNvSpPr>
          <p:nvPr>
            <p:ph type="title"/>
          </p:nvPr>
        </p:nvSpPr>
        <p:spPr/>
        <p:txBody>
          <a:bodyPr/>
          <a:lstStyle/>
          <a:p>
            <a:r>
              <a:rPr lang="en-US" sz="2800" dirty="0"/>
              <a:t>Object Creation Using Object Constructor</a:t>
            </a:r>
            <a:endParaRPr lang="en-CA" sz="2800" dirty="0"/>
          </a:p>
        </p:txBody>
      </p:sp>
      <p:sp>
        <p:nvSpPr>
          <p:cNvPr id="3" name="Text Placeholder 2">
            <a:extLst>
              <a:ext uri="{FF2B5EF4-FFF2-40B4-BE49-F238E27FC236}">
                <a16:creationId xmlns:a16="http://schemas.microsoft.com/office/drawing/2014/main" id="{2F173758-6045-41C1-8735-D86840331C5C}"/>
              </a:ext>
            </a:extLst>
          </p:cNvPr>
          <p:cNvSpPr>
            <a:spLocks noGrp="1"/>
          </p:cNvSpPr>
          <p:nvPr>
            <p:ph type="body" idx="1"/>
          </p:nvPr>
        </p:nvSpPr>
        <p:spPr/>
        <p:txBody>
          <a:bodyPr/>
          <a:lstStyle/>
          <a:p>
            <a:pPr marL="114300" indent="0" algn="l">
              <a:buNone/>
            </a:pPr>
            <a:r>
              <a:rPr lang="en-US" sz="1800" b="0" i="0" u="none" strike="noStrike" baseline="0" dirty="0">
                <a:solidFill>
                  <a:srgbClr val="000000"/>
                </a:solidFill>
                <a:latin typeface="+mj-lt"/>
              </a:rPr>
              <a:t>Another way to create an instance of an object is to use the Object constructor, as </a:t>
            </a:r>
            <a:r>
              <a:rPr lang="en-CA" sz="1800" b="0" i="0" u="none" strike="noStrike" baseline="0" dirty="0">
                <a:solidFill>
                  <a:srgbClr val="000000"/>
                </a:solidFill>
                <a:latin typeface="+mj-lt"/>
              </a:rPr>
              <a:t>shown in the following:</a:t>
            </a:r>
          </a:p>
          <a:p>
            <a:pPr marL="571500" lvl="1" indent="0">
              <a:spcBef>
                <a:spcPts val="100"/>
              </a:spcBef>
              <a:buNone/>
            </a:pPr>
            <a:endParaRPr lang="en-US" sz="1400" dirty="0">
              <a:solidFill>
                <a:srgbClr val="000000"/>
              </a:solidFill>
              <a:latin typeface="+mj-lt"/>
            </a:endParaRPr>
          </a:p>
          <a:p>
            <a:pPr marL="571500" lvl="1" indent="0">
              <a:spcBef>
                <a:spcPts val="100"/>
              </a:spcBef>
              <a:buNone/>
            </a:pPr>
            <a:r>
              <a:rPr lang="en-US" sz="1400" dirty="0">
                <a:solidFill>
                  <a:srgbClr val="000000"/>
                </a:solidFill>
                <a:latin typeface="+mj-lt"/>
              </a:rPr>
              <a:t>// first create an empty object</a:t>
            </a:r>
          </a:p>
          <a:p>
            <a:pPr marL="571500" lvl="1" indent="0">
              <a:spcBef>
                <a:spcPts val="100"/>
              </a:spcBef>
              <a:buNone/>
            </a:pPr>
            <a:r>
              <a:rPr lang="en-CA" sz="1400" dirty="0">
                <a:solidFill>
                  <a:srgbClr val="000000"/>
                </a:solidFill>
                <a:latin typeface="+mj-lt"/>
              </a:rPr>
              <a:t>const </a:t>
            </a:r>
            <a:r>
              <a:rPr lang="en-CA" sz="1400" dirty="0" err="1">
                <a:solidFill>
                  <a:srgbClr val="000000"/>
                </a:solidFill>
                <a:latin typeface="+mj-lt"/>
              </a:rPr>
              <a:t>objName</a:t>
            </a:r>
            <a:r>
              <a:rPr lang="en-CA" sz="1400" dirty="0">
                <a:solidFill>
                  <a:srgbClr val="000000"/>
                </a:solidFill>
                <a:latin typeface="+mj-lt"/>
              </a:rPr>
              <a:t> = new Object();</a:t>
            </a:r>
          </a:p>
          <a:p>
            <a:pPr marL="571500" lvl="1" indent="0">
              <a:spcBef>
                <a:spcPts val="100"/>
              </a:spcBef>
              <a:buNone/>
            </a:pPr>
            <a:endParaRPr lang="en-CA" sz="1400" dirty="0">
              <a:solidFill>
                <a:srgbClr val="000000"/>
              </a:solidFill>
              <a:latin typeface="+mj-lt"/>
            </a:endParaRPr>
          </a:p>
          <a:p>
            <a:pPr marL="571500" lvl="1" indent="0">
              <a:spcBef>
                <a:spcPts val="100"/>
              </a:spcBef>
              <a:buNone/>
            </a:pPr>
            <a:r>
              <a:rPr lang="en-US" sz="1400" dirty="0">
                <a:solidFill>
                  <a:srgbClr val="000000"/>
                </a:solidFill>
                <a:latin typeface="+mj-lt"/>
              </a:rPr>
              <a:t>// then define properties for this object</a:t>
            </a:r>
          </a:p>
          <a:p>
            <a:pPr marL="571500" lvl="1" indent="0">
              <a:spcBef>
                <a:spcPts val="100"/>
              </a:spcBef>
              <a:buNone/>
            </a:pPr>
            <a:r>
              <a:rPr lang="en-CA" sz="1400" dirty="0">
                <a:solidFill>
                  <a:srgbClr val="000000"/>
                </a:solidFill>
                <a:latin typeface="+mj-lt"/>
              </a:rPr>
              <a:t>objName.name1 = value1;</a:t>
            </a:r>
          </a:p>
          <a:p>
            <a:pPr marL="571500" lvl="1" indent="0">
              <a:spcBef>
                <a:spcPts val="100"/>
              </a:spcBef>
              <a:buNone/>
            </a:pPr>
            <a:r>
              <a:rPr lang="en-CA" sz="1400" dirty="0">
                <a:solidFill>
                  <a:srgbClr val="000000"/>
                </a:solidFill>
                <a:latin typeface="+mj-lt"/>
              </a:rPr>
              <a:t>objName.name2 = value2;</a:t>
            </a:r>
          </a:p>
          <a:p>
            <a:pPr marL="571500" lvl="1" indent="0">
              <a:spcBef>
                <a:spcPts val="100"/>
              </a:spcBef>
              <a:buNone/>
            </a:pPr>
            <a:endParaRPr lang="en-CA" sz="1400" dirty="0">
              <a:solidFill>
                <a:srgbClr val="000000"/>
              </a:solidFill>
              <a:latin typeface="+mj-lt"/>
            </a:endParaRPr>
          </a:p>
          <a:p>
            <a:pPr marL="114300" indent="0" algn="l">
              <a:buNone/>
            </a:pPr>
            <a:r>
              <a:rPr lang="en-CA" sz="1800" dirty="0">
                <a:solidFill>
                  <a:srgbClr val="000000"/>
                </a:solidFill>
                <a:latin typeface="+mj-lt"/>
              </a:rPr>
              <a:t>Generally speaking, object literal </a:t>
            </a:r>
            <a:r>
              <a:rPr lang="en-US" sz="1800" dirty="0">
                <a:solidFill>
                  <a:srgbClr val="000000"/>
                </a:solidFill>
                <a:latin typeface="+mj-lt"/>
              </a:rPr>
              <a:t>notation is preferred in JavaScript over the constructed form.</a:t>
            </a:r>
            <a:endParaRPr lang="en-CA" sz="1800" dirty="0">
              <a:solidFill>
                <a:srgbClr val="000000"/>
              </a:solidFill>
              <a:latin typeface="+mj-lt"/>
            </a:endParaRPr>
          </a:p>
        </p:txBody>
      </p:sp>
    </p:spTree>
    <p:extLst>
      <p:ext uri="{BB962C8B-B14F-4D97-AF65-F5344CB8AC3E}">
        <p14:creationId xmlns:p14="http://schemas.microsoft.com/office/powerpoint/2010/main" val="13188023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09F1A0-7FA6-48A2-A121-DA25BE2A466F}"/>
              </a:ext>
            </a:extLst>
          </p:cNvPr>
          <p:cNvSpPr>
            <a:spLocks noGrp="1"/>
          </p:cNvSpPr>
          <p:nvPr>
            <p:ph type="title"/>
          </p:nvPr>
        </p:nvSpPr>
        <p:spPr/>
        <p:txBody>
          <a:bodyPr/>
          <a:lstStyle/>
          <a:p>
            <a:r>
              <a:rPr lang="en-CA" dirty="0"/>
              <a:t> Objects containing other content</a:t>
            </a:r>
          </a:p>
        </p:txBody>
      </p:sp>
      <p:pic>
        <p:nvPicPr>
          <p:cNvPr id="5" name="Picture 4" descr="FIGURE 8.14 Objects containing other content">
            <a:extLst>
              <a:ext uri="{FF2B5EF4-FFF2-40B4-BE49-F238E27FC236}">
                <a16:creationId xmlns:a16="http://schemas.microsoft.com/office/drawing/2014/main" id="{705C7820-AD1B-4D2C-814B-89DCC87F2268}"/>
              </a:ext>
            </a:extLst>
          </p:cNvPr>
          <p:cNvPicPr>
            <a:picLocks noChangeAspect="1"/>
          </p:cNvPicPr>
          <p:nvPr/>
        </p:nvPicPr>
        <p:blipFill rotWithShape="1">
          <a:blip r:embed="rId2"/>
          <a:srcRect b="57949"/>
          <a:stretch/>
        </p:blipFill>
        <p:spPr>
          <a:xfrm>
            <a:off x="1328934" y="1195297"/>
            <a:ext cx="6486131" cy="3335140"/>
          </a:xfrm>
          <a:prstGeom prst="rect">
            <a:avLst/>
          </a:prstGeom>
        </p:spPr>
      </p:pic>
    </p:spTree>
    <p:extLst>
      <p:ext uri="{BB962C8B-B14F-4D97-AF65-F5344CB8AC3E}">
        <p14:creationId xmlns:p14="http://schemas.microsoft.com/office/powerpoint/2010/main" val="321493752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89F519-4FDB-485E-B0FE-CDE38CBACC29}"/>
              </a:ext>
            </a:extLst>
          </p:cNvPr>
          <p:cNvSpPr>
            <a:spLocks noGrp="1"/>
          </p:cNvSpPr>
          <p:nvPr>
            <p:ph type="title"/>
          </p:nvPr>
        </p:nvSpPr>
        <p:spPr/>
        <p:txBody>
          <a:bodyPr/>
          <a:lstStyle/>
          <a:p>
            <a:r>
              <a:rPr lang="en-CA" dirty="0"/>
              <a:t>Object </a:t>
            </a:r>
            <a:r>
              <a:rPr lang="en-CA" dirty="0" err="1"/>
              <a:t>Destructuring</a:t>
            </a:r>
            <a:endParaRPr lang="en-CA" dirty="0"/>
          </a:p>
        </p:txBody>
      </p:sp>
      <p:sp>
        <p:nvSpPr>
          <p:cNvPr id="3" name="Text Placeholder 2">
            <a:extLst>
              <a:ext uri="{FF2B5EF4-FFF2-40B4-BE49-F238E27FC236}">
                <a16:creationId xmlns:a16="http://schemas.microsoft.com/office/drawing/2014/main" id="{FBA9BFF2-3E39-498D-9B45-14EBBC5C0266}"/>
              </a:ext>
            </a:extLst>
          </p:cNvPr>
          <p:cNvSpPr>
            <a:spLocks noGrp="1"/>
          </p:cNvSpPr>
          <p:nvPr>
            <p:ph type="body" idx="1"/>
          </p:nvPr>
        </p:nvSpPr>
        <p:spPr>
          <a:xfrm>
            <a:off x="457201" y="1081088"/>
            <a:ext cx="4114800" cy="3532476"/>
          </a:xfrm>
        </p:spPr>
        <p:txBody>
          <a:bodyPr/>
          <a:lstStyle/>
          <a:p>
            <a:pPr marL="114300" indent="0" algn="l">
              <a:buNone/>
            </a:pPr>
            <a:r>
              <a:rPr lang="en-US" sz="1800" b="0" i="0" u="none" strike="noStrike" baseline="0" dirty="0">
                <a:latin typeface="+mj-lt"/>
              </a:rPr>
              <a:t>Just as arrays can be </a:t>
            </a:r>
            <a:r>
              <a:rPr lang="en-US" sz="1800" b="0" i="0" u="none" strike="noStrike" baseline="0" dirty="0" err="1">
                <a:latin typeface="+mj-lt"/>
              </a:rPr>
              <a:t>destructured</a:t>
            </a:r>
            <a:r>
              <a:rPr lang="en-US" sz="1800" b="0" i="0" u="none" strike="noStrike" baseline="0" dirty="0">
                <a:latin typeface="+mj-lt"/>
              </a:rPr>
              <a:t>, so too can objects. </a:t>
            </a:r>
            <a:br>
              <a:rPr lang="en-US" sz="1800" b="0" i="0" u="none" strike="noStrike" baseline="0" dirty="0">
                <a:latin typeface="+mj-lt"/>
              </a:rPr>
            </a:br>
            <a:endParaRPr lang="en-US" sz="1800" b="0" i="0" u="none" strike="noStrike" baseline="0" dirty="0">
              <a:latin typeface="+mj-lt"/>
            </a:endParaRPr>
          </a:p>
          <a:p>
            <a:pPr marL="114300" indent="0" algn="l">
              <a:buNone/>
            </a:pPr>
            <a:endParaRPr lang="en-US" sz="1800" dirty="0">
              <a:latin typeface="+mj-lt"/>
            </a:endParaRPr>
          </a:p>
          <a:p>
            <a:pPr marL="114300" indent="0" algn="l">
              <a:buNone/>
            </a:pPr>
            <a:r>
              <a:rPr lang="en-US" sz="1800" b="0" i="0" u="none" strike="noStrike" baseline="0" dirty="0">
                <a:latin typeface="+mj-lt"/>
              </a:rPr>
              <a:t>Let’s use the following object literal definition.</a:t>
            </a:r>
          </a:p>
        </p:txBody>
      </p:sp>
      <p:sp>
        <p:nvSpPr>
          <p:cNvPr id="4" name="Text Placeholder 2">
            <a:extLst>
              <a:ext uri="{FF2B5EF4-FFF2-40B4-BE49-F238E27FC236}">
                <a16:creationId xmlns:a16="http://schemas.microsoft.com/office/drawing/2014/main" id="{98C02694-2FE8-4E4B-86A6-F0C788163721}"/>
              </a:ext>
            </a:extLst>
          </p:cNvPr>
          <p:cNvSpPr txBox="1">
            <a:spLocks/>
          </p:cNvSpPr>
          <p:nvPr/>
        </p:nvSpPr>
        <p:spPr>
          <a:xfrm>
            <a:off x="4571999" y="1081088"/>
            <a:ext cx="4114800" cy="353247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15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1pPr>
            <a:lvl2pPr marL="914400" marR="0" lvl="1"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2pPr>
            <a:lvl3pPr marL="1371600" marR="0" lvl="2" indent="-342900" algn="l" rtl="0">
              <a:lnSpc>
                <a:spcPct val="100000"/>
              </a:lnSpc>
              <a:spcBef>
                <a:spcPts val="600"/>
              </a:spcBef>
              <a:spcAft>
                <a:spcPts val="0"/>
              </a:spcAft>
              <a:buClr>
                <a:srgbClr val="007FA3"/>
              </a:buClr>
              <a:buSzPts val="1800"/>
              <a:buFont typeface="Noto Sans Symbols"/>
              <a:buChar char="▪"/>
              <a:defRPr sz="1600" b="0" i="0" u="none" strike="noStrike" cap="none">
                <a:solidFill>
                  <a:schemeClr val="dk1"/>
                </a:solidFill>
                <a:latin typeface="Arial"/>
                <a:ea typeface="Arial"/>
                <a:cs typeface="Arial"/>
                <a:sym typeface="Arial"/>
              </a:defRPr>
            </a:lvl3pPr>
            <a:lvl4pPr marL="1828800" marR="0" lvl="3"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4pPr>
            <a:lvl5pPr marL="2286000" marR="0" lvl="4"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6pPr>
            <a:lvl7pPr marL="3200400" marR="0" lvl="6"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7pPr>
            <a:lvl8pPr marL="3657600" marR="0" lvl="7"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8pPr>
            <a:lvl9pPr marL="4114800" marR="0" lvl="8"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9pPr>
          </a:lstStyle>
          <a:p>
            <a:pPr marL="114300" indent="0" algn="l">
              <a:spcBef>
                <a:spcPts val="200"/>
              </a:spcBef>
              <a:buNone/>
            </a:pPr>
            <a:r>
              <a:rPr lang="en-CA" sz="1800" b="0" i="0" u="none" strike="noStrike" baseline="0" dirty="0">
                <a:latin typeface="Calibri" panose="020F0502020204030204" pitchFamily="34" charset="0"/>
                <a:cs typeface="Calibri" panose="020F0502020204030204" pitchFamily="34" charset="0"/>
              </a:rPr>
              <a:t>const photo = {</a:t>
            </a:r>
          </a:p>
          <a:p>
            <a:pPr marL="114300" indent="0" algn="l">
              <a:spcBef>
                <a:spcPts val="200"/>
              </a:spcBef>
              <a:buNone/>
            </a:pPr>
            <a:r>
              <a:rPr lang="en-CA" sz="1800" b="0" i="0" u="none" strike="noStrike" baseline="0" dirty="0">
                <a:latin typeface="Calibri" panose="020F0502020204030204" pitchFamily="34" charset="0"/>
                <a:cs typeface="Calibri" panose="020F0502020204030204" pitchFamily="34" charset="0"/>
              </a:rPr>
              <a:t>    id: 1</a:t>
            </a:r>
            <a:r>
              <a:rPr lang="en-CA" sz="1800" b="0" i="1" u="none" strike="noStrike" baseline="0" dirty="0">
                <a:latin typeface="Calibri" panose="020F0502020204030204" pitchFamily="34" charset="0"/>
                <a:cs typeface="Calibri" panose="020F0502020204030204" pitchFamily="34" charset="0"/>
              </a:rPr>
              <a:t>,</a:t>
            </a:r>
          </a:p>
          <a:p>
            <a:pPr marL="114300" indent="0" algn="l">
              <a:spcBef>
                <a:spcPts val="200"/>
              </a:spcBef>
              <a:buNone/>
            </a:pPr>
            <a:r>
              <a:rPr lang="en-CA" sz="1800" b="0" i="0" u="none" strike="noStrike" baseline="0" dirty="0">
                <a:latin typeface="Calibri" panose="020F0502020204030204" pitchFamily="34" charset="0"/>
                <a:cs typeface="Calibri" panose="020F0502020204030204" pitchFamily="34" charset="0"/>
              </a:rPr>
              <a:t>    title: "Central Library",</a:t>
            </a:r>
          </a:p>
          <a:p>
            <a:pPr marL="114300" indent="0" algn="l">
              <a:spcBef>
                <a:spcPts val="200"/>
              </a:spcBef>
              <a:buNone/>
            </a:pPr>
            <a:r>
              <a:rPr lang="en-CA" sz="1800" b="0" i="0" u="none" strike="noStrike" baseline="0" dirty="0">
                <a:latin typeface="Calibri" panose="020F0502020204030204" pitchFamily="34" charset="0"/>
                <a:cs typeface="Calibri" panose="020F0502020204030204" pitchFamily="34" charset="0"/>
              </a:rPr>
              <a:t>    location: {</a:t>
            </a:r>
          </a:p>
          <a:p>
            <a:pPr marL="114300" indent="0" algn="l">
              <a:spcBef>
                <a:spcPts val="200"/>
              </a:spcBef>
              <a:buNone/>
            </a:pPr>
            <a:r>
              <a:rPr lang="en-CA" sz="1800" b="0" i="0" u="none" strike="noStrike" baseline="0" dirty="0">
                <a:latin typeface="Calibri" panose="020F0502020204030204" pitchFamily="34" charset="0"/>
                <a:cs typeface="Calibri" panose="020F0502020204030204" pitchFamily="34" charset="0"/>
              </a:rPr>
              <a:t>        country: "Canada",</a:t>
            </a:r>
          </a:p>
          <a:p>
            <a:pPr marL="114300" indent="0" algn="l">
              <a:spcBef>
                <a:spcPts val="200"/>
              </a:spcBef>
              <a:buNone/>
            </a:pPr>
            <a:r>
              <a:rPr lang="en-CA" sz="1800" b="0" i="0" u="none" strike="noStrike" baseline="0" dirty="0">
                <a:latin typeface="Calibri" panose="020F0502020204030204" pitchFamily="34" charset="0"/>
                <a:cs typeface="Calibri" panose="020F0502020204030204" pitchFamily="34" charset="0"/>
              </a:rPr>
              <a:t>        city: "Calgary"</a:t>
            </a:r>
          </a:p>
          <a:p>
            <a:pPr marL="114300" indent="0" algn="l">
              <a:spcBef>
                <a:spcPts val="200"/>
              </a:spcBef>
              <a:buNone/>
            </a:pPr>
            <a:r>
              <a:rPr lang="en-CA" sz="1800" b="0" i="0" u="none" strike="noStrike" baseline="0" dirty="0">
                <a:latin typeface="Calibri" panose="020F0502020204030204" pitchFamily="34" charset="0"/>
                <a:cs typeface="Calibri" panose="020F0502020204030204" pitchFamily="34" charset="0"/>
              </a:rPr>
              <a:t>    }</a:t>
            </a:r>
          </a:p>
          <a:p>
            <a:pPr marL="114300" indent="0" algn="l">
              <a:spcBef>
                <a:spcPts val="200"/>
              </a:spcBef>
              <a:buNone/>
            </a:pPr>
            <a:r>
              <a:rPr lang="en-CA" sz="1800" b="0" i="0" u="none" strike="noStrike" baseline="0" dirty="0">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438281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A13F8-530A-404B-AA5A-A9E03DE92DB2}"/>
              </a:ext>
            </a:extLst>
          </p:cNvPr>
          <p:cNvSpPr>
            <a:spLocks noGrp="1"/>
          </p:cNvSpPr>
          <p:nvPr>
            <p:ph type="title"/>
          </p:nvPr>
        </p:nvSpPr>
        <p:spPr/>
        <p:txBody>
          <a:bodyPr/>
          <a:lstStyle/>
          <a:p>
            <a:r>
              <a:rPr lang="en-CA" dirty="0"/>
              <a:t>Client-Side Scripting</a:t>
            </a:r>
          </a:p>
        </p:txBody>
      </p:sp>
      <p:sp>
        <p:nvSpPr>
          <p:cNvPr id="3" name="Text Placeholder 2">
            <a:extLst>
              <a:ext uri="{FF2B5EF4-FFF2-40B4-BE49-F238E27FC236}">
                <a16:creationId xmlns:a16="http://schemas.microsoft.com/office/drawing/2014/main" id="{BE503661-92BF-430C-B6DB-D7922F197A01}"/>
              </a:ext>
            </a:extLst>
          </p:cNvPr>
          <p:cNvSpPr>
            <a:spLocks noGrp="1"/>
          </p:cNvSpPr>
          <p:nvPr>
            <p:ph type="body" idx="1"/>
          </p:nvPr>
        </p:nvSpPr>
        <p:spPr>
          <a:xfrm>
            <a:off x="457200" y="1081088"/>
            <a:ext cx="3487479" cy="3532476"/>
          </a:xfrm>
        </p:spPr>
        <p:txBody>
          <a:bodyPr/>
          <a:lstStyle/>
          <a:p>
            <a:pPr marL="114300" indent="0" algn="l">
              <a:buNone/>
            </a:pPr>
            <a:r>
              <a:rPr lang="en-US" sz="1800" b="1" i="0" u="none" strike="noStrike" baseline="0" dirty="0">
                <a:solidFill>
                  <a:srgbClr val="009A9A"/>
                </a:solidFill>
                <a:latin typeface="+mj-lt"/>
              </a:rPr>
              <a:t>Client-side scripting </a:t>
            </a:r>
            <a:r>
              <a:rPr lang="en-US" sz="1800" b="0" i="0" u="none" strike="noStrike" baseline="0" dirty="0">
                <a:solidFill>
                  <a:srgbClr val="000000"/>
                </a:solidFill>
                <a:latin typeface="+mj-lt"/>
              </a:rPr>
              <a:t>refers to the client machine (i.e., the browser) running code locally rather than relying on the server to execute code and return the result.</a:t>
            </a:r>
          </a:p>
          <a:p>
            <a:pPr marL="114300" indent="0" algn="l">
              <a:buNone/>
            </a:pPr>
            <a:r>
              <a:rPr lang="en-US" sz="1800" dirty="0">
                <a:latin typeface="+mj-lt"/>
              </a:rPr>
              <a:t>A</a:t>
            </a:r>
            <a:r>
              <a:rPr lang="en-US" sz="1800" b="0" i="0" u="none" strike="noStrike" baseline="0" dirty="0">
                <a:latin typeface="+mj-lt"/>
              </a:rPr>
              <a:t> client machine downloads and executes JavaScript code</a:t>
            </a:r>
            <a:endParaRPr lang="en-CA" dirty="0">
              <a:latin typeface="+mj-lt"/>
            </a:endParaRPr>
          </a:p>
        </p:txBody>
      </p:sp>
      <p:pic>
        <p:nvPicPr>
          <p:cNvPr id="5" name="Picture 4" descr="FIGURE 8.1 Downloading and executing a client-side JavaScript script">
            <a:extLst>
              <a:ext uri="{FF2B5EF4-FFF2-40B4-BE49-F238E27FC236}">
                <a16:creationId xmlns:a16="http://schemas.microsoft.com/office/drawing/2014/main" id="{219B84E5-DB98-4A39-99A6-CEB6DF68BABD}"/>
              </a:ext>
            </a:extLst>
          </p:cNvPr>
          <p:cNvPicPr>
            <a:picLocks noChangeAspect="1"/>
          </p:cNvPicPr>
          <p:nvPr/>
        </p:nvPicPr>
        <p:blipFill>
          <a:blip r:embed="rId2"/>
          <a:stretch>
            <a:fillRect/>
          </a:stretch>
        </p:blipFill>
        <p:spPr>
          <a:xfrm>
            <a:off x="4022151" y="1197109"/>
            <a:ext cx="4664649" cy="3300434"/>
          </a:xfrm>
          <a:prstGeom prst="rect">
            <a:avLst/>
          </a:prstGeom>
        </p:spPr>
      </p:pic>
    </p:spTree>
    <p:extLst>
      <p:ext uri="{BB962C8B-B14F-4D97-AF65-F5344CB8AC3E}">
        <p14:creationId xmlns:p14="http://schemas.microsoft.com/office/powerpoint/2010/main" val="176800824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89F519-4FDB-485E-B0FE-CDE38CBACC29}"/>
              </a:ext>
            </a:extLst>
          </p:cNvPr>
          <p:cNvSpPr>
            <a:spLocks noGrp="1"/>
          </p:cNvSpPr>
          <p:nvPr>
            <p:ph type="title"/>
          </p:nvPr>
        </p:nvSpPr>
        <p:spPr/>
        <p:txBody>
          <a:bodyPr/>
          <a:lstStyle/>
          <a:p>
            <a:r>
              <a:rPr lang="en-CA" dirty="0"/>
              <a:t>Object </a:t>
            </a:r>
            <a:r>
              <a:rPr lang="en-CA" dirty="0" err="1"/>
              <a:t>Destructuring</a:t>
            </a:r>
            <a:r>
              <a:rPr lang="en-CA" dirty="0"/>
              <a:t> (ii)</a:t>
            </a:r>
          </a:p>
        </p:txBody>
      </p:sp>
      <p:sp>
        <p:nvSpPr>
          <p:cNvPr id="3" name="Text Placeholder 2">
            <a:extLst>
              <a:ext uri="{FF2B5EF4-FFF2-40B4-BE49-F238E27FC236}">
                <a16:creationId xmlns:a16="http://schemas.microsoft.com/office/drawing/2014/main" id="{FBA9BFF2-3E39-498D-9B45-14EBBC5C0266}"/>
              </a:ext>
            </a:extLst>
          </p:cNvPr>
          <p:cNvSpPr>
            <a:spLocks noGrp="1"/>
          </p:cNvSpPr>
          <p:nvPr>
            <p:ph type="body" idx="1"/>
          </p:nvPr>
        </p:nvSpPr>
        <p:spPr>
          <a:xfrm>
            <a:off x="304800" y="1081088"/>
            <a:ext cx="4017818" cy="3532476"/>
          </a:xfrm>
        </p:spPr>
        <p:txBody>
          <a:bodyPr/>
          <a:lstStyle/>
          <a:p>
            <a:pPr marL="114300" indent="0">
              <a:buNone/>
            </a:pPr>
            <a:r>
              <a:rPr lang="en-US" dirty="0">
                <a:latin typeface="+mj-lt"/>
              </a:rPr>
              <a:t>One can extract out a given property using dot or bracket notation as follows.</a:t>
            </a:r>
          </a:p>
          <a:p>
            <a:pPr marL="114300" indent="0">
              <a:buNone/>
            </a:pPr>
            <a:endParaRPr lang="en-US" sz="1800" dirty="0">
              <a:latin typeface="+mj-lt"/>
            </a:endParaRPr>
          </a:p>
          <a:p>
            <a:pPr marL="114300" indent="0">
              <a:spcBef>
                <a:spcPts val="200"/>
              </a:spcBef>
              <a:buNone/>
            </a:pPr>
            <a:r>
              <a:rPr lang="en-CA" sz="1800" b="1" dirty="0">
                <a:latin typeface="Calibri" panose="020F0502020204030204" pitchFamily="34" charset="0"/>
                <a:cs typeface="Calibri" panose="020F0502020204030204" pitchFamily="34" charset="0"/>
              </a:rPr>
              <a:t>let id = photo.id;</a:t>
            </a:r>
          </a:p>
          <a:p>
            <a:pPr marL="114300" indent="0">
              <a:spcBef>
                <a:spcPts val="200"/>
              </a:spcBef>
              <a:buNone/>
            </a:pPr>
            <a:r>
              <a:rPr lang="en-CA" sz="1800" b="1" dirty="0">
                <a:latin typeface="Calibri" panose="020F0502020204030204" pitchFamily="34" charset="0"/>
                <a:cs typeface="Calibri" panose="020F0502020204030204" pitchFamily="34" charset="0"/>
              </a:rPr>
              <a:t>let title = photo["title"];</a:t>
            </a:r>
          </a:p>
          <a:p>
            <a:pPr marL="114300" indent="0">
              <a:spcBef>
                <a:spcPts val="200"/>
              </a:spcBef>
              <a:buNone/>
            </a:pPr>
            <a:endParaRPr lang="en-CA" sz="1800" dirty="0">
              <a:latin typeface="Calibri" panose="020F0502020204030204" pitchFamily="34" charset="0"/>
              <a:cs typeface="Calibri" panose="020F0502020204030204" pitchFamily="34" charset="0"/>
            </a:endParaRPr>
          </a:p>
          <a:p>
            <a:pPr marL="114300" indent="0">
              <a:spcBef>
                <a:spcPts val="200"/>
              </a:spcBef>
              <a:buNone/>
            </a:pPr>
            <a:endParaRPr lang="en-CA" sz="1800" dirty="0">
              <a:latin typeface="Calibri" panose="020F0502020204030204" pitchFamily="34" charset="0"/>
              <a:cs typeface="Calibri" panose="020F0502020204030204" pitchFamily="34" charset="0"/>
            </a:endParaRPr>
          </a:p>
          <a:p>
            <a:pPr marL="114300" indent="0">
              <a:spcBef>
                <a:spcPts val="200"/>
              </a:spcBef>
              <a:buNone/>
            </a:pPr>
            <a:r>
              <a:rPr lang="en-US" sz="1800" b="1" dirty="0">
                <a:latin typeface="Calibri" panose="020F0502020204030204" pitchFamily="34" charset="0"/>
                <a:cs typeface="Calibri" panose="020F0502020204030204" pitchFamily="34" charset="0"/>
              </a:rPr>
              <a:t>let country = </a:t>
            </a:r>
            <a:r>
              <a:rPr lang="en-US" sz="1800" b="1" dirty="0" err="1">
                <a:latin typeface="Calibri" panose="020F0502020204030204" pitchFamily="34" charset="0"/>
                <a:cs typeface="Calibri" panose="020F0502020204030204" pitchFamily="34" charset="0"/>
              </a:rPr>
              <a:t>photo.location.country</a:t>
            </a:r>
            <a:r>
              <a:rPr lang="en-US" sz="1800" b="1" dirty="0">
                <a:latin typeface="Calibri" panose="020F0502020204030204" pitchFamily="34" charset="0"/>
                <a:cs typeface="Calibri" panose="020F0502020204030204" pitchFamily="34" charset="0"/>
              </a:rPr>
              <a:t>;</a:t>
            </a:r>
          </a:p>
          <a:p>
            <a:pPr marL="114300" indent="0">
              <a:spcBef>
                <a:spcPts val="200"/>
              </a:spcBef>
              <a:buNone/>
            </a:pPr>
            <a:r>
              <a:rPr lang="en-US" sz="1800" b="1" dirty="0">
                <a:latin typeface="Calibri" panose="020F0502020204030204" pitchFamily="34" charset="0"/>
                <a:cs typeface="Calibri" panose="020F0502020204030204" pitchFamily="34" charset="0"/>
              </a:rPr>
              <a:t>let city = </a:t>
            </a:r>
            <a:r>
              <a:rPr lang="en-US" sz="1800" b="1" dirty="0" err="1">
                <a:latin typeface="Calibri" panose="020F0502020204030204" pitchFamily="34" charset="0"/>
                <a:cs typeface="Calibri" panose="020F0502020204030204" pitchFamily="34" charset="0"/>
              </a:rPr>
              <a:t>photo.location</a:t>
            </a:r>
            <a:r>
              <a:rPr lang="en-US" sz="1800" b="1" dirty="0">
                <a:latin typeface="Calibri" panose="020F0502020204030204" pitchFamily="34" charset="0"/>
                <a:cs typeface="Calibri" panose="020F0502020204030204" pitchFamily="34" charset="0"/>
              </a:rPr>
              <a:t>["country"];</a:t>
            </a:r>
            <a:endParaRPr lang="en-CA" sz="1800" b="1" dirty="0">
              <a:latin typeface="Calibri" panose="020F0502020204030204" pitchFamily="34" charset="0"/>
              <a:cs typeface="Calibri" panose="020F0502020204030204" pitchFamily="34" charset="0"/>
            </a:endParaRPr>
          </a:p>
        </p:txBody>
      </p:sp>
      <p:sp>
        <p:nvSpPr>
          <p:cNvPr id="4" name="Text Placeholder 2">
            <a:extLst>
              <a:ext uri="{FF2B5EF4-FFF2-40B4-BE49-F238E27FC236}">
                <a16:creationId xmlns:a16="http://schemas.microsoft.com/office/drawing/2014/main" id="{98C02694-2FE8-4E4B-86A6-F0C788163721}"/>
              </a:ext>
            </a:extLst>
          </p:cNvPr>
          <p:cNvSpPr txBox="1">
            <a:spLocks/>
          </p:cNvSpPr>
          <p:nvPr/>
        </p:nvSpPr>
        <p:spPr>
          <a:xfrm>
            <a:off x="4322618" y="1081088"/>
            <a:ext cx="4724400" cy="353247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15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1pPr>
            <a:lvl2pPr marL="914400" marR="0" lvl="1"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2pPr>
            <a:lvl3pPr marL="1371600" marR="0" lvl="2" indent="-342900" algn="l" rtl="0">
              <a:lnSpc>
                <a:spcPct val="100000"/>
              </a:lnSpc>
              <a:spcBef>
                <a:spcPts val="600"/>
              </a:spcBef>
              <a:spcAft>
                <a:spcPts val="0"/>
              </a:spcAft>
              <a:buClr>
                <a:srgbClr val="007FA3"/>
              </a:buClr>
              <a:buSzPts val="1800"/>
              <a:buFont typeface="Noto Sans Symbols"/>
              <a:buChar char="▪"/>
              <a:defRPr sz="1600" b="0" i="0" u="none" strike="noStrike" cap="none">
                <a:solidFill>
                  <a:schemeClr val="dk1"/>
                </a:solidFill>
                <a:latin typeface="Arial"/>
                <a:ea typeface="Arial"/>
                <a:cs typeface="Arial"/>
                <a:sym typeface="Arial"/>
              </a:defRPr>
            </a:lvl3pPr>
            <a:lvl4pPr marL="1828800" marR="0" lvl="3"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4pPr>
            <a:lvl5pPr marL="2286000" marR="0" lvl="4"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6pPr>
            <a:lvl7pPr marL="3200400" marR="0" lvl="6"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7pPr>
            <a:lvl8pPr marL="3657600" marR="0" lvl="7"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8pPr>
            <a:lvl9pPr marL="4114800" marR="0" lvl="8"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9pPr>
          </a:lstStyle>
          <a:p>
            <a:pPr marL="114300" indent="0" algn="l">
              <a:buNone/>
            </a:pPr>
            <a:r>
              <a:rPr lang="en-US" b="0" i="0" u="none" strike="noStrike" baseline="0" dirty="0">
                <a:latin typeface="+mj-lt"/>
              </a:rPr>
              <a:t>Equivalent assignments using object </a:t>
            </a:r>
            <a:r>
              <a:rPr lang="en-US" b="0" i="0" u="none" strike="noStrike" baseline="0" dirty="0" err="1">
                <a:latin typeface="+mj-lt"/>
              </a:rPr>
              <a:t>destructuring</a:t>
            </a:r>
            <a:r>
              <a:rPr lang="en-US" b="0" i="0" u="none" strike="noStrike" baseline="0" dirty="0">
                <a:latin typeface="+mj-lt"/>
              </a:rPr>
              <a:t> syntax would </a:t>
            </a:r>
            <a:r>
              <a:rPr lang="en-CA" b="0" i="0" u="none" strike="noStrike" baseline="0" dirty="0">
                <a:latin typeface="+mj-lt"/>
              </a:rPr>
              <a:t>be:</a:t>
            </a:r>
          </a:p>
          <a:p>
            <a:pPr marL="114300" indent="0" algn="l">
              <a:buNone/>
            </a:pPr>
            <a:endParaRPr lang="en-CA" sz="1800" b="0" i="0" u="none" strike="noStrike" baseline="0" dirty="0">
              <a:latin typeface="SabonLTPro-Roman"/>
            </a:endParaRPr>
          </a:p>
          <a:p>
            <a:pPr marL="114300" indent="0" algn="l">
              <a:spcBef>
                <a:spcPts val="200"/>
              </a:spcBef>
              <a:buNone/>
            </a:pPr>
            <a:r>
              <a:rPr lang="en-CA" sz="1800" b="1" dirty="0">
                <a:latin typeface="Calibri" panose="020F0502020204030204" pitchFamily="34" charset="0"/>
                <a:cs typeface="Calibri" panose="020F0502020204030204" pitchFamily="34" charset="0"/>
              </a:rPr>
              <a:t>let { </a:t>
            </a:r>
            <a:r>
              <a:rPr lang="en-CA" sz="1800" b="1" dirty="0" err="1">
                <a:latin typeface="Calibri" panose="020F0502020204030204" pitchFamily="34" charset="0"/>
                <a:cs typeface="Calibri" panose="020F0502020204030204" pitchFamily="34" charset="0"/>
              </a:rPr>
              <a:t>id,title</a:t>
            </a:r>
            <a:r>
              <a:rPr lang="en-CA" sz="1800" b="1" dirty="0">
                <a:latin typeface="Calibri" panose="020F0502020204030204" pitchFamily="34" charset="0"/>
                <a:cs typeface="Calibri" panose="020F0502020204030204" pitchFamily="34" charset="0"/>
              </a:rPr>
              <a:t> } = photo;</a:t>
            </a:r>
          </a:p>
          <a:p>
            <a:pPr marL="114300" indent="0" algn="l">
              <a:spcBef>
                <a:spcPts val="200"/>
              </a:spcBef>
              <a:buNone/>
            </a:pPr>
            <a:r>
              <a:rPr lang="en-US" sz="1800" b="1" dirty="0">
                <a:latin typeface="Calibri" panose="020F0502020204030204" pitchFamily="34" charset="0"/>
                <a:cs typeface="Calibri" panose="020F0502020204030204" pitchFamily="34" charset="0"/>
              </a:rPr>
              <a:t>let { </a:t>
            </a:r>
            <a:r>
              <a:rPr lang="en-US" sz="1800" b="1" dirty="0" err="1">
                <a:latin typeface="Calibri" panose="020F0502020204030204" pitchFamily="34" charset="0"/>
                <a:cs typeface="Calibri" panose="020F0502020204030204" pitchFamily="34" charset="0"/>
              </a:rPr>
              <a:t>country,city</a:t>
            </a:r>
            <a:r>
              <a:rPr lang="en-US" sz="1800" b="1" dirty="0">
                <a:latin typeface="Calibri" panose="020F0502020204030204" pitchFamily="34" charset="0"/>
                <a:cs typeface="Calibri" panose="020F0502020204030204" pitchFamily="34" charset="0"/>
              </a:rPr>
              <a:t> } = </a:t>
            </a:r>
            <a:r>
              <a:rPr lang="en-US" sz="1800" b="1" dirty="0" err="1">
                <a:latin typeface="Calibri" panose="020F0502020204030204" pitchFamily="34" charset="0"/>
                <a:cs typeface="Calibri" panose="020F0502020204030204" pitchFamily="34" charset="0"/>
              </a:rPr>
              <a:t>photo.location</a:t>
            </a:r>
            <a:r>
              <a:rPr lang="en-US" sz="1800" b="1" dirty="0">
                <a:latin typeface="Calibri" panose="020F0502020204030204" pitchFamily="34" charset="0"/>
                <a:cs typeface="Calibri" panose="020F0502020204030204" pitchFamily="34" charset="0"/>
              </a:rPr>
              <a:t>;</a:t>
            </a:r>
          </a:p>
          <a:p>
            <a:pPr marL="114300" indent="0" algn="l">
              <a:buNone/>
            </a:pPr>
            <a:r>
              <a:rPr lang="en-US" b="0" i="0" u="none" strike="noStrike" baseline="0" dirty="0">
                <a:latin typeface="+mj-lt"/>
              </a:rPr>
              <a:t>These two statements could be combined into one:</a:t>
            </a:r>
          </a:p>
          <a:p>
            <a:pPr marL="114300" indent="0">
              <a:spcBef>
                <a:spcPts val="200"/>
              </a:spcBef>
              <a:buNone/>
            </a:pPr>
            <a:endParaRPr lang="en-US" sz="1800" dirty="0">
              <a:latin typeface="Calibri" panose="020F0502020204030204" pitchFamily="34" charset="0"/>
              <a:cs typeface="Calibri" panose="020F0502020204030204" pitchFamily="34" charset="0"/>
            </a:endParaRPr>
          </a:p>
          <a:p>
            <a:pPr marL="114300" indent="0">
              <a:spcBef>
                <a:spcPts val="200"/>
              </a:spcBef>
              <a:buNone/>
            </a:pPr>
            <a:r>
              <a:rPr lang="en-US" sz="1800" b="1" dirty="0">
                <a:latin typeface="Calibri" panose="020F0502020204030204" pitchFamily="34" charset="0"/>
                <a:cs typeface="Calibri" panose="020F0502020204030204" pitchFamily="34" charset="0"/>
              </a:rPr>
              <a:t>let { id, title, location: {</a:t>
            </a:r>
            <a:r>
              <a:rPr lang="en-US" sz="1800" b="1" dirty="0" err="1">
                <a:latin typeface="Calibri" panose="020F0502020204030204" pitchFamily="34" charset="0"/>
                <a:cs typeface="Calibri" panose="020F0502020204030204" pitchFamily="34" charset="0"/>
              </a:rPr>
              <a:t>country,city</a:t>
            </a:r>
            <a:r>
              <a:rPr lang="en-US" sz="1800" b="1" dirty="0">
                <a:latin typeface="Calibri" panose="020F0502020204030204" pitchFamily="34" charset="0"/>
                <a:cs typeface="Calibri" panose="020F0502020204030204" pitchFamily="34" charset="0"/>
              </a:rPr>
              <a:t>} } = photo;</a:t>
            </a:r>
            <a:endParaRPr lang="en-CA" sz="18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390708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89F519-4FDB-485E-B0FE-CDE38CBACC29}"/>
              </a:ext>
            </a:extLst>
          </p:cNvPr>
          <p:cNvSpPr>
            <a:spLocks noGrp="1"/>
          </p:cNvSpPr>
          <p:nvPr>
            <p:ph type="title"/>
          </p:nvPr>
        </p:nvSpPr>
        <p:spPr/>
        <p:txBody>
          <a:bodyPr/>
          <a:lstStyle/>
          <a:p>
            <a:r>
              <a:rPr lang="en-CA" dirty="0"/>
              <a:t>Spread</a:t>
            </a:r>
          </a:p>
        </p:txBody>
      </p:sp>
      <p:sp>
        <p:nvSpPr>
          <p:cNvPr id="3" name="Text Placeholder 2">
            <a:extLst>
              <a:ext uri="{FF2B5EF4-FFF2-40B4-BE49-F238E27FC236}">
                <a16:creationId xmlns:a16="http://schemas.microsoft.com/office/drawing/2014/main" id="{FBA9BFF2-3E39-498D-9B45-14EBBC5C0266}"/>
              </a:ext>
            </a:extLst>
          </p:cNvPr>
          <p:cNvSpPr>
            <a:spLocks noGrp="1"/>
          </p:cNvSpPr>
          <p:nvPr>
            <p:ph type="body" idx="1"/>
          </p:nvPr>
        </p:nvSpPr>
        <p:spPr>
          <a:xfrm>
            <a:off x="304800" y="1081088"/>
            <a:ext cx="8382000" cy="3393930"/>
          </a:xfrm>
        </p:spPr>
        <p:txBody>
          <a:bodyPr/>
          <a:lstStyle/>
          <a:p>
            <a:pPr marL="114300" indent="0" algn="l">
              <a:buNone/>
            </a:pPr>
            <a:r>
              <a:rPr lang="en-US" sz="1800" b="0" i="0" u="none" strike="noStrike" baseline="0" dirty="0">
                <a:latin typeface="+mj-lt"/>
              </a:rPr>
              <a:t>You can also make use of the spread syntax to copy contents from one array into another. Using the </a:t>
            </a:r>
            <a:r>
              <a:rPr lang="en-US" sz="1800" b="1" i="0" u="none" strike="noStrike" baseline="0" dirty="0">
                <a:latin typeface="+mj-lt"/>
              </a:rPr>
              <a:t>photo</a:t>
            </a:r>
            <a:r>
              <a:rPr lang="en-US" sz="1800" b="0" i="0" u="none" strike="noStrike" baseline="0" dirty="0">
                <a:latin typeface="+mj-lt"/>
              </a:rPr>
              <a:t> object from the previous section, we could copy some of its properties into another object using spread syntax:</a:t>
            </a:r>
          </a:p>
          <a:p>
            <a:pPr marL="114300" indent="0" algn="l">
              <a:buNone/>
            </a:pPr>
            <a:r>
              <a:rPr lang="en-US" sz="1800" b="0" i="0" u="none" strike="noStrike" baseline="0" dirty="0">
                <a:latin typeface="Calibri" panose="020F0502020204030204" pitchFamily="34" charset="0"/>
                <a:cs typeface="Calibri" panose="020F0502020204030204" pitchFamily="34" charset="0"/>
              </a:rPr>
              <a:t>const foo = { </a:t>
            </a:r>
            <a:r>
              <a:rPr lang="en-US" sz="1800" b="0" i="0" u="none" strike="noStrike" baseline="0" dirty="0" err="1">
                <a:latin typeface="Calibri" panose="020F0502020204030204" pitchFamily="34" charset="0"/>
                <a:cs typeface="Calibri" panose="020F0502020204030204" pitchFamily="34" charset="0"/>
              </a:rPr>
              <a:t>name:"Bob</a:t>
            </a:r>
            <a:r>
              <a:rPr lang="en-US" sz="1800" b="0" i="0" u="none" strike="noStrike" baseline="0" dirty="0">
                <a:latin typeface="Calibri" panose="020F0502020204030204" pitchFamily="34" charset="0"/>
                <a:cs typeface="Calibri" panose="020F0502020204030204" pitchFamily="34" charset="0"/>
              </a:rPr>
              <a:t>", .. .</a:t>
            </a:r>
            <a:r>
              <a:rPr lang="en-US" sz="1800" b="0" i="0" u="none" strike="noStrike" baseline="0" dirty="0" err="1">
                <a:latin typeface="Calibri" panose="020F0502020204030204" pitchFamily="34" charset="0"/>
                <a:cs typeface="Calibri" panose="020F0502020204030204" pitchFamily="34" charset="0"/>
              </a:rPr>
              <a:t>photo.location</a:t>
            </a:r>
            <a:r>
              <a:rPr lang="en-US" sz="1800" b="0" i="0" u="none" strike="noStrike" baseline="0" dirty="0">
                <a:latin typeface="Calibri" panose="020F0502020204030204" pitchFamily="34" charset="0"/>
                <a:cs typeface="Calibri" panose="020F0502020204030204" pitchFamily="34" charset="0"/>
              </a:rPr>
              <a:t>, </a:t>
            </a:r>
            <a:r>
              <a:rPr lang="en-US" sz="1800" b="0" i="0" u="none" strike="noStrike" baseline="0" dirty="0" err="1">
                <a:latin typeface="Calibri" panose="020F0502020204030204" pitchFamily="34" charset="0"/>
                <a:cs typeface="Calibri" panose="020F0502020204030204" pitchFamily="34" charset="0"/>
              </a:rPr>
              <a:t>iso:"CA</a:t>
            </a:r>
            <a:r>
              <a:rPr lang="en-US" sz="1800" b="0" i="0" u="none" strike="noStrike" baseline="0" dirty="0">
                <a:latin typeface="Calibri" panose="020F0502020204030204" pitchFamily="34" charset="0"/>
                <a:cs typeface="Calibri" panose="020F0502020204030204" pitchFamily="34" charset="0"/>
              </a:rPr>
              <a:t>" };</a:t>
            </a:r>
          </a:p>
          <a:p>
            <a:pPr marL="114300" indent="0" algn="l">
              <a:buNone/>
            </a:pPr>
            <a:r>
              <a:rPr lang="en-CA" sz="1800" b="0" i="0" u="none" strike="noStrike" baseline="0" dirty="0">
                <a:latin typeface="+mj-lt"/>
                <a:cs typeface="Calibri" panose="020F0502020204030204" pitchFamily="34" charset="0"/>
              </a:rPr>
              <a:t>Is equivalent to:</a:t>
            </a:r>
          </a:p>
          <a:p>
            <a:pPr marL="114300" indent="0" algn="l">
              <a:buNone/>
            </a:pPr>
            <a:r>
              <a:rPr lang="en-CA" sz="1800" b="0" i="0" u="none" strike="noStrike" baseline="0" dirty="0">
                <a:latin typeface="Calibri" panose="020F0502020204030204" pitchFamily="34" charset="0"/>
                <a:cs typeface="Calibri" panose="020F0502020204030204" pitchFamily="34" charset="0"/>
              </a:rPr>
              <a:t>const foo = { </a:t>
            </a:r>
            <a:r>
              <a:rPr lang="en-US" sz="1800" b="0" i="0" u="none" strike="noStrike" baseline="0" dirty="0" err="1">
                <a:latin typeface="Calibri" panose="020F0502020204030204" pitchFamily="34" charset="0"/>
                <a:cs typeface="Calibri" panose="020F0502020204030204" pitchFamily="34" charset="0"/>
              </a:rPr>
              <a:t>name:"Bob</a:t>
            </a:r>
            <a:r>
              <a:rPr lang="en-US" sz="1800" b="0" i="0" u="none" strike="noStrike" baseline="0" dirty="0">
                <a:latin typeface="Calibri" panose="020F0502020204030204" pitchFamily="34" charset="0"/>
                <a:cs typeface="Calibri" panose="020F0502020204030204" pitchFamily="34" charset="0"/>
              </a:rPr>
              <a:t>", </a:t>
            </a:r>
            <a:r>
              <a:rPr lang="en-US" sz="1800" b="0" i="0" u="none" strike="noStrike" baseline="0" dirty="0" err="1">
                <a:latin typeface="Calibri" panose="020F0502020204030204" pitchFamily="34" charset="0"/>
                <a:cs typeface="Calibri" panose="020F0502020204030204" pitchFamily="34" charset="0"/>
              </a:rPr>
              <a:t>country:"Canada</a:t>
            </a:r>
            <a:r>
              <a:rPr lang="en-US" sz="1800" b="0" i="0" u="none" strike="noStrike" baseline="0" dirty="0">
                <a:latin typeface="Calibri" panose="020F0502020204030204" pitchFamily="34" charset="0"/>
                <a:cs typeface="Calibri" panose="020F0502020204030204" pitchFamily="34" charset="0"/>
              </a:rPr>
              <a:t>", </a:t>
            </a:r>
            <a:r>
              <a:rPr lang="en-US" sz="1800" b="0" i="0" u="none" strike="noStrike" baseline="0" dirty="0" err="1">
                <a:latin typeface="Calibri" panose="020F0502020204030204" pitchFamily="34" charset="0"/>
                <a:cs typeface="Calibri" panose="020F0502020204030204" pitchFamily="34" charset="0"/>
              </a:rPr>
              <a:t>city:"Calgary</a:t>
            </a:r>
            <a:r>
              <a:rPr lang="en-US" sz="1800" b="0" i="0" u="none" strike="noStrike" baseline="0" dirty="0">
                <a:latin typeface="Calibri" panose="020F0502020204030204" pitchFamily="34" charset="0"/>
                <a:cs typeface="Calibri" panose="020F0502020204030204" pitchFamily="34" charset="0"/>
              </a:rPr>
              <a:t>", </a:t>
            </a:r>
            <a:r>
              <a:rPr lang="en-US" sz="1800" b="0" i="0" u="none" strike="noStrike" baseline="0" dirty="0" err="1">
                <a:latin typeface="Calibri" panose="020F0502020204030204" pitchFamily="34" charset="0"/>
                <a:cs typeface="Calibri" panose="020F0502020204030204" pitchFamily="34" charset="0"/>
              </a:rPr>
              <a:t>iso:"CA</a:t>
            </a:r>
            <a:r>
              <a:rPr lang="en-US" sz="1800" b="0" i="0" u="none" strike="noStrike" baseline="0" dirty="0">
                <a:latin typeface="Calibri" panose="020F0502020204030204" pitchFamily="34" charset="0"/>
                <a:cs typeface="Calibri" panose="020F0502020204030204" pitchFamily="34" charset="0"/>
              </a:rPr>
              <a:t>"</a:t>
            </a:r>
            <a:r>
              <a:rPr lang="en-CA" sz="1800" b="0" i="0" u="none" strike="noStrike" baseline="0" dirty="0">
                <a:latin typeface="Calibri" panose="020F0502020204030204" pitchFamily="34" charset="0"/>
                <a:cs typeface="Calibri" panose="020F0502020204030204" pitchFamily="34" charset="0"/>
              </a:rPr>
              <a:t>};</a:t>
            </a:r>
            <a:endParaRPr lang="en-CA" sz="1800" b="1" dirty="0">
              <a:latin typeface="Calibri" panose="020F0502020204030204" pitchFamily="34" charset="0"/>
              <a:cs typeface="Calibri" panose="020F0502020204030204" pitchFamily="34" charset="0"/>
            </a:endParaRPr>
          </a:p>
          <a:p>
            <a:pPr marL="114300" indent="0" algn="l">
              <a:buNone/>
            </a:pPr>
            <a:r>
              <a:rPr lang="en-US" sz="1800" b="0" i="0" u="none" strike="noStrike" baseline="0" dirty="0">
                <a:solidFill>
                  <a:srgbClr val="000000"/>
                </a:solidFill>
                <a:latin typeface="+mj-lt"/>
              </a:rPr>
              <a:t>It should be noted that this is a </a:t>
            </a:r>
            <a:r>
              <a:rPr lang="en-US" sz="1800" b="1" i="0" u="none" strike="noStrike" baseline="0" dirty="0">
                <a:solidFill>
                  <a:srgbClr val="009A9A"/>
                </a:solidFill>
                <a:latin typeface="+mj-lt"/>
              </a:rPr>
              <a:t>shallow copy</a:t>
            </a:r>
            <a:r>
              <a:rPr lang="en-US" sz="1800" b="0" i="0" u="none" strike="noStrike" baseline="0" dirty="0">
                <a:solidFill>
                  <a:srgbClr val="000000"/>
                </a:solidFill>
                <a:latin typeface="+mj-lt"/>
              </a:rPr>
              <a:t>, in that primitive values are </a:t>
            </a:r>
            <a:r>
              <a:rPr lang="en-US" sz="1800" b="0" i="0" u="none" strike="noStrike" baseline="0" dirty="0" err="1">
                <a:solidFill>
                  <a:srgbClr val="000000"/>
                </a:solidFill>
                <a:latin typeface="+mj-lt"/>
              </a:rPr>
              <a:t>copied,but</a:t>
            </a:r>
            <a:r>
              <a:rPr lang="en-US" sz="1800" b="0" i="0" u="none" strike="noStrike" baseline="0" dirty="0">
                <a:solidFill>
                  <a:srgbClr val="000000"/>
                </a:solidFill>
                <a:latin typeface="+mj-lt"/>
              </a:rPr>
              <a:t> for object references, only the references are copied.</a:t>
            </a:r>
            <a:endParaRPr lang="en-CA" sz="1800" dirty="0">
              <a:latin typeface="+mj-lt"/>
              <a:cs typeface="Calibri" panose="020F0502020204030204" pitchFamily="34" charset="0"/>
            </a:endParaRPr>
          </a:p>
        </p:txBody>
      </p:sp>
    </p:spTree>
    <p:extLst>
      <p:ext uri="{BB962C8B-B14F-4D97-AF65-F5344CB8AC3E}">
        <p14:creationId xmlns:p14="http://schemas.microsoft.com/office/powerpoint/2010/main" val="75059679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8A4E20-7A3F-40E5-A107-4A1CAA225B58}"/>
              </a:ext>
            </a:extLst>
          </p:cNvPr>
          <p:cNvSpPr>
            <a:spLocks noGrp="1"/>
          </p:cNvSpPr>
          <p:nvPr>
            <p:ph type="title"/>
          </p:nvPr>
        </p:nvSpPr>
        <p:spPr/>
        <p:txBody>
          <a:bodyPr/>
          <a:lstStyle/>
          <a:p>
            <a:r>
              <a:rPr lang="en-CA" dirty="0"/>
              <a:t>JSON</a:t>
            </a:r>
          </a:p>
        </p:txBody>
      </p:sp>
      <p:sp>
        <p:nvSpPr>
          <p:cNvPr id="3" name="Text Placeholder 2">
            <a:extLst>
              <a:ext uri="{FF2B5EF4-FFF2-40B4-BE49-F238E27FC236}">
                <a16:creationId xmlns:a16="http://schemas.microsoft.com/office/drawing/2014/main" id="{256AAD64-C920-4DC6-80C9-5F22ACBB89AA}"/>
              </a:ext>
            </a:extLst>
          </p:cNvPr>
          <p:cNvSpPr>
            <a:spLocks noGrp="1"/>
          </p:cNvSpPr>
          <p:nvPr>
            <p:ph type="body" idx="1"/>
          </p:nvPr>
        </p:nvSpPr>
        <p:spPr/>
        <p:txBody>
          <a:bodyPr/>
          <a:lstStyle/>
          <a:p>
            <a:pPr marL="114300" indent="0">
              <a:buNone/>
            </a:pPr>
            <a:r>
              <a:rPr lang="en-US" sz="1800" b="1" dirty="0">
                <a:solidFill>
                  <a:srgbClr val="009A9A"/>
                </a:solidFill>
                <a:latin typeface="+mj-lt"/>
              </a:rPr>
              <a:t>JavaScript Object Notation</a:t>
            </a:r>
            <a:r>
              <a:rPr lang="en-US" dirty="0"/>
              <a:t> or JSON  is used as a language-independent data interchange format analogous in use to XML. </a:t>
            </a:r>
          </a:p>
          <a:p>
            <a:pPr marL="114300" indent="0">
              <a:buNone/>
            </a:pPr>
            <a:r>
              <a:rPr lang="en-US" dirty="0"/>
              <a:t>The main difference between JSON and object literal notation is that property names are enclosed in quotes, as shown in the following example:</a:t>
            </a:r>
            <a:br>
              <a:rPr lang="en-US" dirty="0"/>
            </a:br>
            <a:endParaRPr lang="en-US" sz="1800" b="1" dirty="0">
              <a:solidFill>
                <a:srgbClr val="009A9A"/>
              </a:solidFill>
              <a:latin typeface="+mj-lt"/>
            </a:endParaRPr>
          </a:p>
          <a:p>
            <a:pPr marL="114300" indent="0">
              <a:spcBef>
                <a:spcPts val="200"/>
              </a:spcBef>
              <a:buNone/>
            </a:pPr>
            <a:r>
              <a:rPr lang="en-US" dirty="0">
                <a:latin typeface="Calibri" panose="020F0502020204030204" pitchFamily="34" charset="0"/>
                <a:cs typeface="Calibri" panose="020F0502020204030204" pitchFamily="34" charset="0"/>
              </a:rPr>
              <a:t>// </a:t>
            </a:r>
            <a:r>
              <a:rPr lang="en-US" b="1" dirty="0">
                <a:latin typeface="Calibri" panose="020F0502020204030204" pitchFamily="34" charset="0"/>
                <a:cs typeface="Calibri" panose="020F0502020204030204" pitchFamily="34" charset="0"/>
              </a:rPr>
              <a:t>this is just a string </a:t>
            </a:r>
            <a:r>
              <a:rPr lang="en-US" dirty="0">
                <a:latin typeface="Calibri" panose="020F0502020204030204" pitchFamily="34" charset="0"/>
                <a:cs typeface="Calibri" panose="020F0502020204030204" pitchFamily="34" charset="0"/>
              </a:rPr>
              <a:t>though it looks like an object literal</a:t>
            </a:r>
          </a:p>
          <a:p>
            <a:pPr marL="114300" indent="0">
              <a:spcBef>
                <a:spcPts val="200"/>
              </a:spcBef>
              <a:buNone/>
            </a:pPr>
            <a:r>
              <a:rPr lang="en-US" dirty="0">
                <a:latin typeface="Calibri" panose="020F0502020204030204" pitchFamily="34" charset="0"/>
                <a:cs typeface="Calibri" panose="020F0502020204030204" pitchFamily="34" charset="0"/>
              </a:rPr>
              <a:t>const text = </a:t>
            </a:r>
            <a:r>
              <a:rPr lang="en-US" b="1" dirty="0">
                <a:solidFill>
                  <a:srgbClr val="C00000"/>
                </a:solidFill>
                <a:latin typeface="Calibri" panose="020F0502020204030204" pitchFamily="34" charset="0"/>
                <a:cs typeface="Calibri" panose="020F0502020204030204" pitchFamily="34" charset="0"/>
              </a:rPr>
              <a:t>'</a:t>
            </a:r>
            <a:r>
              <a:rPr lang="en-US" dirty="0">
                <a:latin typeface="Calibri" panose="020F0502020204030204" pitchFamily="34" charset="0"/>
                <a:cs typeface="Calibri" panose="020F0502020204030204" pitchFamily="34" charset="0"/>
              </a:rPr>
              <a:t>{ "name1" : "value1",</a:t>
            </a:r>
          </a:p>
          <a:p>
            <a:pPr marL="114300" indent="0">
              <a:spcBef>
                <a:spcPts val="200"/>
              </a:spcBef>
              <a:buNone/>
            </a:pPr>
            <a:r>
              <a:rPr lang="en-US" dirty="0">
                <a:latin typeface="Calibri" panose="020F0502020204030204" pitchFamily="34" charset="0"/>
                <a:cs typeface="Calibri" panose="020F0502020204030204" pitchFamily="34" charset="0"/>
              </a:rPr>
              <a:t>    "name2" : "value2",</a:t>
            </a:r>
          </a:p>
          <a:p>
            <a:pPr marL="114300" indent="0">
              <a:spcBef>
                <a:spcPts val="200"/>
              </a:spcBef>
              <a:buNone/>
            </a:pPr>
            <a:r>
              <a:rPr lang="en-US" dirty="0">
                <a:latin typeface="Calibri" panose="020F0502020204030204" pitchFamily="34" charset="0"/>
                <a:cs typeface="Calibri" panose="020F0502020204030204" pitchFamily="34" charset="0"/>
              </a:rPr>
              <a:t>    "name3" : "value3"</a:t>
            </a:r>
          </a:p>
          <a:p>
            <a:pPr marL="114300" indent="0">
              <a:spcBef>
                <a:spcPts val="200"/>
              </a:spcBef>
              <a:buNone/>
            </a:pPr>
            <a:r>
              <a:rPr lang="en-US" dirty="0">
                <a:latin typeface="Calibri" panose="020F0502020204030204" pitchFamily="34" charset="0"/>
                <a:cs typeface="Calibri" panose="020F0502020204030204" pitchFamily="34" charset="0"/>
              </a:rPr>
              <a:t>}</a:t>
            </a:r>
            <a:r>
              <a:rPr lang="en-US" b="1" dirty="0">
                <a:solidFill>
                  <a:srgbClr val="C00000"/>
                </a:solidFill>
                <a:latin typeface="Calibri" panose="020F0502020204030204" pitchFamily="34" charset="0"/>
                <a:cs typeface="Calibri" panose="020F0502020204030204" pitchFamily="34" charset="0"/>
              </a:rPr>
              <a:t>'</a:t>
            </a:r>
            <a:r>
              <a:rPr lang="en-US" dirty="0">
                <a:latin typeface="Calibri" panose="020F0502020204030204" pitchFamily="34" charset="0"/>
                <a:cs typeface="Calibri" panose="020F0502020204030204" pitchFamily="34" charset="0"/>
              </a:rPr>
              <a:t>;</a:t>
            </a:r>
            <a:endParaRPr lang="en-CA"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4720215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8A4E20-7A3F-40E5-A107-4A1CAA225B58}"/>
              </a:ext>
            </a:extLst>
          </p:cNvPr>
          <p:cNvSpPr>
            <a:spLocks noGrp="1"/>
          </p:cNvSpPr>
          <p:nvPr>
            <p:ph type="title"/>
          </p:nvPr>
        </p:nvSpPr>
        <p:spPr/>
        <p:txBody>
          <a:bodyPr/>
          <a:lstStyle/>
          <a:p>
            <a:r>
              <a:rPr lang="en-CA" dirty="0"/>
              <a:t>JSON object</a:t>
            </a:r>
          </a:p>
        </p:txBody>
      </p:sp>
      <p:sp>
        <p:nvSpPr>
          <p:cNvPr id="3" name="Text Placeholder 2">
            <a:extLst>
              <a:ext uri="{FF2B5EF4-FFF2-40B4-BE49-F238E27FC236}">
                <a16:creationId xmlns:a16="http://schemas.microsoft.com/office/drawing/2014/main" id="{256AAD64-C920-4DC6-80C9-5F22ACBB89AA}"/>
              </a:ext>
            </a:extLst>
          </p:cNvPr>
          <p:cNvSpPr>
            <a:spLocks noGrp="1"/>
          </p:cNvSpPr>
          <p:nvPr>
            <p:ph type="body" idx="1"/>
          </p:nvPr>
        </p:nvSpPr>
        <p:spPr/>
        <p:txBody>
          <a:bodyPr/>
          <a:lstStyle/>
          <a:p>
            <a:pPr marL="114300" indent="0" algn="l">
              <a:buNone/>
            </a:pPr>
            <a:r>
              <a:rPr lang="en-US" sz="1800" b="0" i="0" u="none" strike="noStrike" baseline="0" dirty="0">
                <a:solidFill>
                  <a:srgbClr val="000000"/>
                </a:solidFill>
                <a:latin typeface="SabonLTPro-Roman"/>
              </a:rPr>
              <a:t>The string literal on the last slide contains an object definition in JSON format (but is still just a string). To turn this string into an actual JavaScript object requires using the built-in JSON object.</a:t>
            </a:r>
          </a:p>
          <a:p>
            <a:pPr marL="114300" indent="0" algn="l">
              <a:buNone/>
            </a:pPr>
            <a:endParaRPr lang="en-US" sz="1800" b="0" i="0" u="none" strike="noStrike" baseline="0" dirty="0">
              <a:solidFill>
                <a:srgbClr val="000000"/>
              </a:solidFill>
              <a:latin typeface="SabonLTPro-Roman"/>
            </a:endParaRPr>
          </a:p>
          <a:p>
            <a:pPr marL="571500" lvl="1" indent="0">
              <a:spcBef>
                <a:spcPts val="200"/>
              </a:spcBef>
              <a:buNone/>
            </a:pPr>
            <a:r>
              <a:rPr lang="en-US" sz="1800" b="0" i="1" u="none" strike="noStrike" baseline="0" dirty="0">
                <a:solidFill>
                  <a:srgbClr val="00A6A6"/>
                </a:solidFill>
                <a:latin typeface="Calibri" panose="020F0502020204030204" pitchFamily="34" charset="0"/>
                <a:cs typeface="Calibri" panose="020F0502020204030204" pitchFamily="34" charset="0"/>
              </a:rPr>
              <a:t>// this turns the JSON string into an object</a:t>
            </a:r>
          </a:p>
          <a:p>
            <a:pPr marL="571500" lvl="1" indent="0">
              <a:spcBef>
                <a:spcPts val="200"/>
              </a:spcBef>
              <a:buNone/>
            </a:pPr>
            <a:r>
              <a:rPr lang="en-US" sz="1800" b="0" i="0" u="none" strike="noStrike" baseline="0" dirty="0">
                <a:solidFill>
                  <a:srgbClr val="000000"/>
                </a:solidFill>
                <a:latin typeface="Calibri" panose="020F0502020204030204" pitchFamily="34" charset="0"/>
                <a:cs typeface="Calibri" panose="020F0502020204030204" pitchFamily="34" charset="0"/>
              </a:rPr>
              <a:t>const </a:t>
            </a:r>
            <a:r>
              <a:rPr lang="en-US" sz="1800" b="0" i="0" u="none" strike="noStrike" baseline="0" dirty="0" err="1">
                <a:solidFill>
                  <a:srgbClr val="000000"/>
                </a:solidFill>
                <a:latin typeface="Calibri" panose="020F0502020204030204" pitchFamily="34" charset="0"/>
                <a:cs typeface="Calibri" panose="020F0502020204030204" pitchFamily="34" charset="0"/>
              </a:rPr>
              <a:t>anObj</a:t>
            </a:r>
            <a:r>
              <a:rPr lang="en-US" sz="1800" b="0" i="0" u="none" strike="noStrike" baseline="0" dirty="0">
                <a:solidFill>
                  <a:srgbClr val="000000"/>
                </a:solidFill>
                <a:latin typeface="Calibri" panose="020F0502020204030204" pitchFamily="34" charset="0"/>
                <a:cs typeface="Calibri" panose="020F0502020204030204" pitchFamily="34" charset="0"/>
              </a:rPr>
              <a:t> = </a:t>
            </a:r>
            <a:r>
              <a:rPr lang="en-US" sz="1800" b="0" i="0" u="none" strike="noStrike" baseline="0" dirty="0" err="1">
                <a:solidFill>
                  <a:srgbClr val="000000"/>
                </a:solidFill>
                <a:latin typeface="Calibri" panose="020F0502020204030204" pitchFamily="34" charset="0"/>
                <a:cs typeface="Calibri" panose="020F0502020204030204" pitchFamily="34" charset="0"/>
              </a:rPr>
              <a:t>JSON.parse</a:t>
            </a:r>
            <a:r>
              <a:rPr lang="en-US" sz="1800" b="0" i="0" u="none" strike="noStrike" baseline="0" dirty="0">
                <a:solidFill>
                  <a:srgbClr val="000000"/>
                </a:solidFill>
                <a:latin typeface="Calibri" panose="020F0502020204030204" pitchFamily="34" charset="0"/>
                <a:cs typeface="Calibri" panose="020F0502020204030204" pitchFamily="34" charset="0"/>
              </a:rPr>
              <a:t>(text);</a:t>
            </a:r>
          </a:p>
          <a:p>
            <a:pPr marL="571500" lvl="1" indent="0">
              <a:spcBef>
                <a:spcPts val="200"/>
              </a:spcBef>
              <a:buNone/>
            </a:pPr>
            <a:r>
              <a:rPr lang="en-CA" sz="1800" b="0" i="1" u="none" strike="noStrike" baseline="0" dirty="0">
                <a:solidFill>
                  <a:srgbClr val="00A6A6"/>
                </a:solidFill>
                <a:latin typeface="Calibri" panose="020F0502020204030204" pitchFamily="34" charset="0"/>
                <a:cs typeface="Calibri" panose="020F0502020204030204" pitchFamily="34" charset="0"/>
              </a:rPr>
              <a:t>// displays "value1"</a:t>
            </a:r>
          </a:p>
          <a:p>
            <a:pPr marL="571500" lvl="1" indent="0">
              <a:spcBef>
                <a:spcPts val="200"/>
              </a:spcBef>
              <a:buNone/>
            </a:pPr>
            <a:r>
              <a:rPr lang="en-CA" sz="1800" b="0" i="0" u="none" strike="noStrike" baseline="0" dirty="0">
                <a:solidFill>
                  <a:srgbClr val="000000"/>
                </a:solidFill>
                <a:latin typeface="Calibri" panose="020F0502020204030204" pitchFamily="34" charset="0"/>
                <a:cs typeface="Calibri" panose="020F0502020204030204" pitchFamily="34" charset="0"/>
              </a:rPr>
              <a:t>console.log(anObj.name1);</a:t>
            </a:r>
            <a:endParaRPr lang="en-CA"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3632110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F3F3D-46BC-4184-B19E-94C279271BEE}"/>
              </a:ext>
            </a:extLst>
          </p:cNvPr>
          <p:cNvSpPr>
            <a:spLocks noGrp="1"/>
          </p:cNvSpPr>
          <p:nvPr>
            <p:ph type="title"/>
          </p:nvPr>
        </p:nvSpPr>
        <p:spPr/>
        <p:txBody>
          <a:bodyPr/>
          <a:lstStyle/>
          <a:p>
            <a:r>
              <a:rPr lang="en-US" sz="3200" dirty="0"/>
              <a:t>JSON in contemporary web development</a:t>
            </a:r>
            <a:endParaRPr lang="en-CA" sz="3200" dirty="0"/>
          </a:p>
        </p:txBody>
      </p:sp>
      <p:sp>
        <p:nvSpPr>
          <p:cNvPr id="6" name="Text Placeholder 2">
            <a:extLst>
              <a:ext uri="{FF2B5EF4-FFF2-40B4-BE49-F238E27FC236}">
                <a16:creationId xmlns:a16="http://schemas.microsoft.com/office/drawing/2014/main" id="{5411313E-50B5-4063-A07E-16505B4021E1}"/>
              </a:ext>
            </a:extLst>
          </p:cNvPr>
          <p:cNvSpPr>
            <a:spLocks noGrp="1"/>
          </p:cNvSpPr>
          <p:nvPr>
            <p:ph type="body" idx="1"/>
          </p:nvPr>
        </p:nvSpPr>
        <p:spPr>
          <a:xfrm>
            <a:off x="457201" y="1081088"/>
            <a:ext cx="4114800" cy="3532476"/>
          </a:xfrm>
        </p:spPr>
        <p:txBody>
          <a:bodyPr/>
          <a:lstStyle/>
          <a:p>
            <a:pPr marL="114300" indent="0" algn="l">
              <a:buNone/>
            </a:pPr>
            <a:r>
              <a:rPr lang="en-US" dirty="0">
                <a:latin typeface="+mj-lt"/>
                <a:cs typeface="Calibri" panose="020F0502020204030204" pitchFamily="34" charset="0"/>
              </a:rPr>
              <a:t>JSON is encountered frequently in contemporary web development. </a:t>
            </a:r>
          </a:p>
          <a:p>
            <a:pPr marL="114300" indent="0" algn="l">
              <a:buNone/>
            </a:pPr>
            <a:r>
              <a:rPr lang="en-US" dirty="0">
                <a:latin typeface="+mj-lt"/>
                <a:cs typeface="Calibri" panose="020F0502020204030204" pitchFamily="34" charset="0"/>
              </a:rPr>
              <a:t>It is used by developers as part of their workflow, and most importantly, many web applications receive JSON from other sources, like other programs or websites. </a:t>
            </a:r>
          </a:p>
          <a:p>
            <a:pPr marL="114300" indent="0" algn="l">
              <a:buNone/>
            </a:pPr>
            <a:r>
              <a:rPr lang="en-US" dirty="0">
                <a:latin typeface="+mj-lt"/>
                <a:cs typeface="Calibri" panose="020F0502020204030204" pitchFamily="34" charset="0"/>
              </a:rPr>
              <a:t>This ability to interact with other web-based programs or sites will be covered in more detail in Chapter 10</a:t>
            </a:r>
            <a:endParaRPr lang="en-CA" dirty="0">
              <a:latin typeface="+mj-lt"/>
              <a:cs typeface="Calibri" panose="020F0502020204030204" pitchFamily="34" charset="0"/>
            </a:endParaRPr>
          </a:p>
        </p:txBody>
      </p:sp>
      <p:pic>
        <p:nvPicPr>
          <p:cNvPr id="5" name="Picture 4" descr="FIGURE 8.15 JSON in contemporary web development">
            <a:extLst>
              <a:ext uri="{FF2B5EF4-FFF2-40B4-BE49-F238E27FC236}">
                <a16:creationId xmlns:a16="http://schemas.microsoft.com/office/drawing/2014/main" id="{134D12F0-5101-45B7-B862-3AE752C27F2E}"/>
              </a:ext>
            </a:extLst>
          </p:cNvPr>
          <p:cNvPicPr>
            <a:picLocks noChangeAspect="1"/>
          </p:cNvPicPr>
          <p:nvPr/>
        </p:nvPicPr>
        <p:blipFill>
          <a:blip r:embed="rId2"/>
          <a:stretch>
            <a:fillRect/>
          </a:stretch>
        </p:blipFill>
        <p:spPr>
          <a:xfrm>
            <a:off x="4780705" y="984487"/>
            <a:ext cx="3906095" cy="3454478"/>
          </a:xfrm>
          <a:prstGeom prst="rect">
            <a:avLst/>
          </a:prstGeom>
        </p:spPr>
      </p:pic>
    </p:spTree>
    <p:extLst>
      <p:ext uri="{BB962C8B-B14F-4D97-AF65-F5344CB8AC3E}">
        <p14:creationId xmlns:p14="http://schemas.microsoft.com/office/powerpoint/2010/main" val="390190495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01195E-E5B0-48E7-9B70-B2B11C432071}"/>
              </a:ext>
            </a:extLst>
          </p:cNvPr>
          <p:cNvSpPr>
            <a:spLocks noGrp="1"/>
          </p:cNvSpPr>
          <p:nvPr>
            <p:ph type="title"/>
          </p:nvPr>
        </p:nvSpPr>
        <p:spPr/>
        <p:txBody>
          <a:bodyPr/>
          <a:lstStyle/>
          <a:p>
            <a:r>
              <a:rPr lang="en-CA" dirty="0"/>
              <a:t>Functions</a:t>
            </a:r>
          </a:p>
        </p:txBody>
      </p:sp>
      <p:sp>
        <p:nvSpPr>
          <p:cNvPr id="3" name="Text Placeholder 2">
            <a:extLst>
              <a:ext uri="{FF2B5EF4-FFF2-40B4-BE49-F238E27FC236}">
                <a16:creationId xmlns:a16="http://schemas.microsoft.com/office/drawing/2014/main" id="{4B327BEF-1C34-4764-A969-7879DCF360D5}"/>
              </a:ext>
            </a:extLst>
          </p:cNvPr>
          <p:cNvSpPr>
            <a:spLocks noGrp="1"/>
          </p:cNvSpPr>
          <p:nvPr>
            <p:ph type="body" idx="1"/>
          </p:nvPr>
        </p:nvSpPr>
        <p:spPr/>
        <p:txBody>
          <a:bodyPr/>
          <a:lstStyle/>
          <a:p>
            <a:pPr marL="114300" indent="0">
              <a:buNone/>
            </a:pPr>
            <a:r>
              <a:rPr lang="en-US" sz="1800" b="1" dirty="0">
                <a:solidFill>
                  <a:srgbClr val="009A9A"/>
                </a:solidFill>
                <a:latin typeface="+mj-lt"/>
              </a:rPr>
              <a:t>Functions</a:t>
            </a:r>
            <a:r>
              <a:rPr lang="en-US" sz="1800" dirty="0"/>
              <a:t> are defined by using the reserved word </a:t>
            </a:r>
            <a:r>
              <a:rPr lang="en-US" sz="1800" b="1" dirty="0"/>
              <a:t>function</a:t>
            </a:r>
            <a:r>
              <a:rPr lang="en-US" sz="1800" dirty="0"/>
              <a:t> and then the function name and (optional) parameters. </a:t>
            </a:r>
          </a:p>
          <a:p>
            <a:pPr marL="114300" indent="0">
              <a:buNone/>
            </a:pPr>
            <a:r>
              <a:rPr lang="en-US" sz="1800" dirty="0"/>
              <a:t>Functions do not require a return type, nor do the parameters require type specifications.</a:t>
            </a:r>
          </a:p>
        </p:txBody>
      </p:sp>
    </p:spTree>
    <p:extLst>
      <p:ext uri="{BB962C8B-B14F-4D97-AF65-F5344CB8AC3E}">
        <p14:creationId xmlns:p14="http://schemas.microsoft.com/office/powerpoint/2010/main" val="315264086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AAF57E-FE9C-4D59-B34D-0B2717C69875}"/>
              </a:ext>
            </a:extLst>
          </p:cNvPr>
          <p:cNvSpPr>
            <a:spLocks noGrp="1"/>
          </p:cNvSpPr>
          <p:nvPr>
            <p:ph type="title"/>
          </p:nvPr>
        </p:nvSpPr>
        <p:spPr/>
        <p:txBody>
          <a:bodyPr/>
          <a:lstStyle/>
          <a:p>
            <a:r>
              <a:rPr lang="en-CA" dirty="0"/>
              <a:t>Declaring and calling functions</a:t>
            </a:r>
          </a:p>
        </p:txBody>
      </p:sp>
      <p:sp>
        <p:nvSpPr>
          <p:cNvPr id="3" name="Text Placeholder 2">
            <a:extLst>
              <a:ext uri="{FF2B5EF4-FFF2-40B4-BE49-F238E27FC236}">
                <a16:creationId xmlns:a16="http://schemas.microsoft.com/office/drawing/2014/main" id="{C87C19D0-4FB1-4B30-841A-1D4121876676}"/>
              </a:ext>
            </a:extLst>
          </p:cNvPr>
          <p:cNvSpPr>
            <a:spLocks noGrp="1"/>
          </p:cNvSpPr>
          <p:nvPr>
            <p:ph type="body" idx="1"/>
          </p:nvPr>
        </p:nvSpPr>
        <p:spPr/>
        <p:txBody>
          <a:bodyPr/>
          <a:lstStyle/>
          <a:p>
            <a:pPr marL="114300" indent="0">
              <a:buNone/>
            </a:pPr>
            <a:r>
              <a:rPr lang="en-CA" sz="1800" b="0" i="0" u="none" strike="noStrike" baseline="0" dirty="0">
                <a:latin typeface="+mj-lt"/>
              </a:rPr>
              <a:t>A function to calculate a subtotal </a:t>
            </a:r>
            <a:r>
              <a:rPr lang="en-US" sz="1800" b="0" i="0" u="none" strike="noStrike" baseline="0" dirty="0">
                <a:latin typeface="+mj-lt"/>
              </a:rPr>
              <a:t>as the price of a product multiplied by the quantity might be defined as follows:</a:t>
            </a:r>
          </a:p>
          <a:p>
            <a:pPr marL="571500" lvl="1" indent="0">
              <a:buNone/>
            </a:pPr>
            <a:r>
              <a:rPr lang="en-CA" sz="1800" b="1" i="0" u="none" strike="noStrike" baseline="0" dirty="0">
                <a:latin typeface="Calibri" panose="020F0502020204030204" pitchFamily="34" charset="0"/>
                <a:cs typeface="Calibri" panose="020F0502020204030204" pitchFamily="34" charset="0"/>
              </a:rPr>
              <a:t>function subtotal(</a:t>
            </a:r>
            <a:r>
              <a:rPr lang="en-CA" sz="1800" b="1" i="0" u="none" strike="noStrike" baseline="0" dirty="0" err="1">
                <a:latin typeface="Calibri" panose="020F0502020204030204" pitchFamily="34" charset="0"/>
                <a:cs typeface="Calibri" panose="020F0502020204030204" pitchFamily="34" charset="0"/>
              </a:rPr>
              <a:t>price,quantity</a:t>
            </a:r>
            <a:r>
              <a:rPr lang="en-CA" sz="1800" b="1" i="0" u="none" strike="noStrike" baseline="0" dirty="0">
                <a:latin typeface="Calibri" panose="020F0502020204030204" pitchFamily="34" charset="0"/>
                <a:cs typeface="Calibri" panose="020F0502020204030204" pitchFamily="34" charset="0"/>
              </a:rPr>
              <a:t>) {</a:t>
            </a:r>
          </a:p>
          <a:p>
            <a:pPr marL="571500" lvl="1" indent="0">
              <a:buNone/>
            </a:pPr>
            <a:r>
              <a:rPr lang="en-CA" sz="1800" b="1" i="0" u="none" strike="noStrike" baseline="0" dirty="0">
                <a:latin typeface="Calibri" panose="020F0502020204030204" pitchFamily="34" charset="0"/>
                <a:cs typeface="Calibri" panose="020F0502020204030204" pitchFamily="34" charset="0"/>
              </a:rPr>
              <a:t>	return price * quantity;</a:t>
            </a:r>
          </a:p>
          <a:p>
            <a:pPr marL="571500" lvl="1" indent="0">
              <a:buNone/>
            </a:pPr>
            <a:r>
              <a:rPr lang="en-CA" sz="1800" b="1" i="0" u="none" strike="noStrike" baseline="0" dirty="0">
                <a:latin typeface="Calibri" panose="020F0502020204030204" pitchFamily="34" charset="0"/>
                <a:cs typeface="Calibri" panose="020F0502020204030204" pitchFamily="34" charset="0"/>
              </a:rPr>
              <a:t>}</a:t>
            </a:r>
            <a:endParaRPr lang="en-CA" sz="1800" b="1" dirty="0">
              <a:latin typeface="Calibri" panose="020F0502020204030204" pitchFamily="34" charset="0"/>
              <a:cs typeface="Calibri" panose="020F0502020204030204" pitchFamily="34" charset="0"/>
            </a:endParaRPr>
          </a:p>
          <a:p>
            <a:pPr marL="114300" indent="0" algn="l">
              <a:buNone/>
            </a:pPr>
            <a:r>
              <a:rPr lang="en-US" sz="1800" b="0" i="0" u="none" strike="noStrike" baseline="0" dirty="0">
                <a:solidFill>
                  <a:srgbClr val="000000"/>
                </a:solidFill>
                <a:latin typeface="+mj-lt"/>
              </a:rPr>
              <a:t>The above is formally called a </a:t>
            </a:r>
            <a:r>
              <a:rPr lang="en-US" sz="1800" b="1" i="0" u="none" strike="noStrike" baseline="0" dirty="0">
                <a:solidFill>
                  <a:srgbClr val="009A9A"/>
                </a:solidFill>
                <a:latin typeface="+mj-lt"/>
              </a:rPr>
              <a:t>function declaration</a:t>
            </a:r>
            <a:r>
              <a:rPr lang="en-US" sz="1800" b="0" i="0" u="none" strike="noStrike" baseline="0" dirty="0">
                <a:solidFill>
                  <a:srgbClr val="000000"/>
                </a:solidFill>
                <a:latin typeface="+mj-lt"/>
              </a:rPr>
              <a:t>. Such a declared function can be called or </a:t>
            </a:r>
            <a:r>
              <a:rPr lang="en-US" sz="1800" b="0" i="1" u="none" strike="noStrike" baseline="0" dirty="0">
                <a:solidFill>
                  <a:srgbClr val="000000"/>
                </a:solidFill>
                <a:latin typeface="+mj-lt"/>
              </a:rPr>
              <a:t>invoked </a:t>
            </a:r>
            <a:r>
              <a:rPr lang="en-US" sz="1800" b="0" i="0" u="none" strike="noStrike" baseline="0" dirty="0">
                <a:solidFill>
                  <a:srgbClr val="000000"/>
                </a:solidFill>
                <a:latin typeface="+mj-lt"/>
              </a:rPr>
              <a:t>by using the () operator.</a:t>
            </a:r>
          </a:p>
          <a:p>
            <a:pPr marL="571500" lvl="1" indent="0">
              <a:buNone/>
            </a:pPr>
            <a:r>
              <a:rPr lang="en-CA" sz="1800" b="1" dirty="0">
                <a:latin typeface="Calibri" panose="020F0502020204030204" pitchFamily="34" charset="0"/>
                <a:cs typeface="Calibri" panose="020F0502020204030204" pitchFamily="34" charset="0"/>
              </a:rPr>
              <a:t>let result = subtotal(10,2);</a:t>
            </a:r>
          </a:p>
        </p:txBody>
      </p:sp>
    </p:spTree>
    <p:extLst>
      <p:ext uri="{BB962C8B-B14F-4D97-AF65-F5344CB8AC3E}">
        <p14:creationId xmlns:p14="http://schemas.microsoft.com/office/powerpoint/2010/main" val="48112918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AC09DD-F244-49C3-B8CA-895DB3BBB839}"/>
              </a:ext>
            </a:extLst>
          </p:cNvPr>
          <p:cNvSpPr>
            <a:spLocks noGrp="1"/>
          </p:cNvSpPr>
          <p:nvPr>
            <p:ph type="title"/>
          </p:nvPr>
        </p:nvSpPr>
        <p:spPr/>
        <p:txBody>
          <a:bodyPr/>
          <a:lstStyle/>
          <a:p>
            <a:r>
              <a:rPr lang="en-CA" dirty="0"/>
              <a:t>Function expressions</a:t>
            </a:r>
          </a:p>
        </p:txBody>
      </p:sp>
      <p:sp>
        <p:nvSpPr>
          <p:cNvPr id="3" name="Text Placeholder 2">
            <a:extLst>
              <a:ext uri="{FF2B5EF4-FFF2-40B4-BE49-F238E27FC236}">
                <a16:creationId xmlns:a16="http://schemas.microsoft.com/office/drawing/2014/main" id="{FC90E4E0-8E74-40E7-A3C4-092B64756FE3}"/>
              </a:ext>
            </a:extLst>
          </p:cNvPr>
          <p:cNvSpPr>
            <a:spLocks noGrp="1"/>
          </p:cNvSpPr>
          <p:nvPr>
            <p:ph type="body" idx="1"/>
          </p:nvPr>
        </p:nvSpPr>
        <p:spPr>
          <a:xfrm>
            <a:off x="457201" y="1081088"/>
            <a:ext cx="3338944" cy="3532476"/>
          </a:xfrm>
        </p:spPr>
        <p:txBody>
          <a:bodyPr/>
          <a:lstStyle/>
          <a:p>
            <a:pPr marL="114300" indent="0" algn="l">
              <a:buNone/>
            </a:pPr>
            <a:r>
              <a:rPr lang="en-US" b="0" i="0" u="none" strike="noStrike" baseline="0" dirty="0">
                <a:solidFill>
                  <a:srgbClr val="000000"/>
                </a:solidFill>
                <a:latin typeface="+mj-lt"/>
              </a:rPr>
              <a:t>The object nature of functions can be further seen in the next example, which creates a function using a </a:t>
            </a:r>
            <a:r>
              <a:rPr lang="en-US" b="1" i="0" u="none" strike="noStrike" baseline="0" dirty="0">
                <a:solidFill>
                  <a:srgbClr val="009A9A"/>
                </a:solidFill>
                <a:latin typeface="+mj-lt"/>
              </a:rPr>
              <a:t>function expression</a:t>
            </a:r>
            <a:r>
              <a:rPr lang="en-US" b="0" i="0" u="none" strike="noStrike" baseline="0" dirty="0">
                <a:solidFill>
                  <a:srgbClr val="000000"/>
                </a:solidFill>
                <a:latin typeface="+mj-lt"/>
              </a:rPr>
              <a:t>.</a:t>
            </a:r>
          </a:p>
          <a:p>
            <a:pPr marL="114300" indent="0" algn="l">
              <a:buNone/>
            </a:pPr>
            <a:r>
              <a:rPr lang="en-US" dirty="0">
                <a:solidFill>
                  <a:srgbClr val="000000"/>
                </a:solidFill>
                <a:latin typeface="+mj-lt"/>
              </a:rPr>
              <a:t>When </a:t>
            </a:r>
            <a:r>
              <a:rPr lang="en-US" b="0" i="0" u="none" strike="noStrike" baseline="0" dirty="0">
                <a:solidFill>
                  <a:srgbClr val="000000"/>
                </a:solidFill>
                <a:latin typeface="+mj-lt"/>
              </a:rPr>
              <a:t>we invoked the function via the object variable name it is conventional to leave out the function name for so called </a:t>
            </a:r>
            <a:r>
              <a:rPr lang="en-CA" b="1" i="0" u="none" strike="noStrike" baseline="0" dirty="0">
                <a:solidFill>
                  <a:srgbClr val="009A9A"/>
                </a:solidFill>
                <a:latin typeface="+mj-lt"/>
              </a:rPr>
              <a:t>anonymous functions</a:t>
            </a:r>
            <a:endParaRPr lang="en-CA" sz="1400" dirty="0">
              <a:latin typeface="+mj-lt"/>
            </a:endParaRPr>
          </a:p>
        </p:txBody>
      </p:sp>
      <p:sp>
        <p:nvSpPr>
          <p:cNvPr id="4" name="TextBox 3" descr="LISTING 4.2 Embedded styles example">
            <a:extLst>
              <a:ext uri="{FF2B5EF4-FFF2-40B4-BE49-F238E27FC236}">
                <a16:creationId xmlns:a16="http://schemas.microsoft.com/office/drawing/2014/main" id="{210D9829-80CE-47F6-AE89-43594570E1AA}"/>
              </a:ext>
            </a:extLst>
          </p:cNvPr>
          <p:cNvSpPr txBox="1"/>
          <p:nvPr/>
        </p:nvSpPr>
        <p:spPr>
          <a:xfrm>
            <a:off x="3796145" y="1081087"/>
            <a:ext cx="4890656" cy="2981325"/>
          </a:xfrm>
          <a:prstGeom prst="rect">
            <a:avLst/>
          </a:prstGeom>
          <a:solidFill>
            <a:srgbClr val="E6F0F5"/>
          </a:solidFill>
        </p:spPr>
        <p:txBody>
          <a:bodyPr wrap="square" numCol="1" rtlCol="0">
            <a:noAutofit/>
          </a:bodyPr>
          <a:lstStyle/>
          <a:p>
            <a:pPr algn="l"/>
            <a:r>
              <a:rPr lang="en-US" b="0" i="1" u="none" strike="noStrike" baseline="0" dirty="0">
                <a:solidFill>
                  <a:schemeClr val="tx1"/>
                </a:solidFill>
                <a:latin typeface="Calibri" panose="020F0502020204030204" pitchFamily="34" charset="0"/>
                <a:cs typeface="Calibri" panose="020F0502020204030204" pitchFamily="34" charset="0"/>
              </a:rPr>
              <a:t>// defines a function using an anonymous function expression</a:t>
            </a:r>
          </a:p>
          <a:p>
            <a:pPr algn="l"/>
            <a:r>
              <a:rPr lang="en-CA" b="0" i="0" u="none" strike="noStrike" baseline="0" dirty="0">
                <a:solidFill>
                  <a:schemeClr val="tx1"/>
                </a:solidFill>
                <a:latin typeface="Calibri" panose="020F0502020204030204" pitchFamily="34" charset="0"/>
                <a:cs typeface="Calibri" panose="020F0502020204030204" pitchFamily="34" charset="0"/>
              </a:rPr>
              <a:t>const </a:t>
            </a:r>
            <a:r>
              <a:rPr lang="en-CA" b="0" i="0" u="none" strike="noStrike" baseline="0" dirty="0" err="1">
                <a:solidFill>
                  <a:schemeClr val="tx1"/>
                </a:solidFill>
                <a:latin typeface="Calibri" panose="020F0502020204030204" pitchFamily="34" charset="0"/>
                <a:cs typeface="Calibri" panose="020F0502020204030204" pitchFamily="34" charset="0"/>
              </a:rPr>
              <a:t>calculateSubtotal</a:t>
            </a:r>
            <a:r>
              <a:rPr lang="en-CA" b="0" i="0" u="none" strike="noStrike" baseline="0" dirty="0">
                <a:solidFill>
                  <a:schemeClr val="tx1"/>
                </a:solidFill>
                <a:latin typeface="Calibri" panose="020F0502020204030204" pitchFamily="34" charset="0"/>
                <a:cs typeface="Calibri" panose="020F0502020204030204" pitchFamily="34" charset="0"/>
              </a:rPr>
              <a:t> = function (</a:t>
            </a:r>
            <a:r>
              <a:rPr lang="en-CA" b="0" i="0" u="none" strike="noStrike" baseline="0" dirty="0" err="1">
                <a:solidFill>
                  <a:schemeClr val="tx1"/>
                </a:solidFill>
                <a:latin typeface="Calibri" panose="020F0502020204030204" pitchFamily="34" charset="0"/>
                <a:cs typeface="Calibri" panose="020F0502020204030204" pitchFamily="34" charset="0"/>
              </a:rPr>
              <a:t>price,quantity</a:t>
            </a:r>
            <a:r>
              <a:rPr lang="en-CA" b="0" i="0" u="none" strike="noStrike" baseline="0" dirty="0">
                <a:solidFill>
                  <a:schemeClr val="tx1"/>
                </a:solidFill>
                <a:latin typeface="Calibri" panose="020F0502020204030204" pitchFamily="34" charset="0"/>
                <a:cs typeface="Calibri" panose="020F0502020204030204" pitchFamily="34" charset="0"/>
              </a:rPr>
              <a:t>) {</a:t>
            </a:r>
          </a:p>
          <a:p>
            <a:pPr algn="l"/>
            <a:r>
              <a:rPr lang="en-CA" b="0" i="0" u="none" strike="noStrike" baseline="0" dirty="0">
                <a:solidFill>
                  <a:schemeClr val="tx1"/>
                </a:solidFill>
                <a:latin typeface="Calibri" panose="020F0502020204030204" pitchFamily="34" charset="0"/>
                <a:cs typeface="Calibri" panose="020F0502020204030204" pitchFamily="34" charset="0"/>
              </a:rPr>
              <a:t>	return price * quantity;</a:t>
            </a:r>
          </a:p>
          <a:p>
            <a:pPr algn="l"/>
            <a:r>
              <a:rPr lang="en-CA" b="0" i="0" u="none" strike="noStrike" baseline="0" dirty="0">
                <a:solidFill>
                  <a:schemeClr val="tx1"/>
                </a:solidFill>
                <a:latin typeface="Calibri" panose="020F0502020204030204" pitchFamily="34" charset="0"/>
                <a:cs typeface="Calibri" panose="020F0502020204030204" pitchFamily="34" charset="0"/>
              </a:rPr>
              <a:t>};</a:t>
            </a:r>
          </a:p>
          <a:p>
            <a:pPr algn="l"/>
            <a:endParaRPr lang="en-CA" b="0" i="0" u="none" strike="noStrike" baseline="0" dirty="0">
              <a:solidFill>
                <a:schemeClr val="tx1"/>
              </a:solidFill>
              <a:latin typeface="Calibri" panose="020F0502020204030204" pitchFamily="34" charset="0"/>
              <a:cs typeface="Calibri" panose="020F0502020204030204" pitchFamily="34" charset="0"/>
            </a:endParaRPr>
          </a:p>
          <a:p>
            <a:pPr algn="l"/>
            <a:r>
              <a:rPr lang="en-CA" b="0" i="1" u="none" strike="noStrike" baseline="0" dirty="0">
                <a:solidFill>
                  <a:schemeClr val="tx1"/>
                </a:solidFill>
                <a:latin typeface="Calibri" panose="020F0502020204030204" pitchFamily="34" charset="0"/>
                <a:cs typeface="Calibri" panose="020F0502020204030204" pitchFamily="34" charset="0"/>
              </a:rPr>
              <a:t>// invokes the function</a:t>
            </a:r>
          </a:p>
          <a:p>
            <a:pPr algn="l"/>
            <a:r>
              <a:rPr lang="en-CA" b="0" i="0" u="none" strike="noStrike" baseline="0" dirty="0">
                <a:solidFill>
                  <a:schemeClr val="tx1"/>
                </a:solidFill>
                <a:latin typeface="Calibri" panose="020F0502020204030204" pitchFamily="34" charset="0"/>
                <a:cs typeface="Calibri" panose="020F0502020204030204" pitchFamily="34" charset="0"/>
              </a:rPr>
              <a:t>let result = </a:t>
            </a:r>
            <a:r>
              <a:rPr lang="en-CA" b="0" i="0" u="none" strike="noStrike" baseline="0" dirty="0" err="1">
                <a:solidFill>
                  <a:schemeClr val="tx1"/>
                </a:solidFill>
                <a:latin typeface="Calibri" panose="020F0502020204030204" pitchFamily="34" charset="0"/>
                <a:cs typeface="Calibri" panose="020F0502020204030204" pitchFamily="34" charset="0"/>
              </a:rPr>
              <a:t>calculateSubtotal</a:t>
            </a:r>
            <a:r>
              <a:rPr lang="en-CA" b="0" i="0" u="none" strike="noStrike" baseline="0" dirty="0">
                <a:solidFill>
                  <a:schemeClr val="tx1"/>
                </a:solidFill>
                <a:latin typeface="Calibri" panose="020F0502020204030204" pitchFamily="34" charset="0"/>
                <a:cs typeface="Calibri" panose="020F0502020204030204" pitchFamily="34" charset="0"/>
              </a:rPr>
              <a:t>(10,2);</a:t>
            </a:r>
          </a:p>
          <a:p>
            <a:pPr algn="l"/>
            <a:endParaRPr lang="en-CA" b="0" i="1" u="none" strike="noStrike" baseline="0" dirty="0">
              <a:solidFill>
                <a:schemeClr val="tx1"/>
              </a:solidFill>
              <a:latin typeface="Calibri" panose="020F0502020204030204" pitchFamily="34" charset="0"/>
              <a:cs typeface="Calibri" panose="020F0502020204030204" pitchFamily="34" charset="0"/>
            </a:endParaRPr>
          </a:p>
          <a:p>
            <a:pPr algn="l"/>
            <a:r>
              <a:rPr lang="en-CA" b="0" i="1" u="none" strike="noStrike" baseline="0" dirty="0">
                <a:solidFill>
                  <a:schemeClr val="tx1"/>
                </a:solidFill>
                <a:latin typeface="Calibri" panose="020F0502020204030204" pitchFamily="34" charset="0"/>
                <a:cs typeface="Calibri" panose="020F0502020204030204" pitchFamily="34" charset="0"/>
              </a:rPr>
              <a:t>// define another function</a:t>
            </a:r>
          </a:p>
          <a:p>
            <a:pPr algn="l"/>
            <a:r>
              <a:rPr lang="en-US" b="0" i="0" u="none" strike="noStrike" baseline="0" dirty="0">
                <a:solidFill>
                  <a:schemeClr val="tx1"/>
                </a:solidFill>
                <a:latin typeface="Calibri" panose="020F0502020204030204" pitchFamily="34" charset="0"/>
                <a:cs typeface="Calibri" panose="020F0502020204030204" pitchFamily="34" charset="0"/>
              </a:rPr>
              <a:t>const warn = function(msg) { alert(msg); };</a:t>
            </a:r>
          </a:p>
          <a:p>
            <a:pPr algn="l"/>
            <a:endParaRPr lang="en-CA" b="0" i="1" u="none" strike="noStrike" baseline="0" dirty="0">
              <a:solidFill>
                <a:schemeClr val="tx1"/>
              </a:solidFill>
              <a:latin typeface="Calibri" panose="020F0502020204030204" pitchFamily="34" charset="0"/>
              <a:cs typeface="Calibri" panose="020F0502020204030204" pitchFamily="34" charset="0"/>
            </a:endParaRPr>
          </a:p>
          <a:p>
            <a:pPr algn="l"/>
            <a:r>
              <a:rPr lang="en-CA" b="0" i="1" u="none" strike="noStrike" baseline="0" dirty="0">
                <a:solidFill>
                  <a:schemeClr val="tx1"/>
                </a:solidFill>
                <a:latin typeface="Calibri" panose="020F0502020204030204" pitchFamily="34" charset="0"/>
                <a:cs typeface="Calibri" panose="020F0502020204030204" pitchFamily="34" charset="0"/>
              </a:rPr>
              <a:t>// now invoke that function</a:t>
            </a:r>
          </a:p>
          <a:p>
            <a:pPr algn="l"/>
            <a:r>
              <a:rPr lang="en-US" b="0" i="0" u="none" strike="noStrike" baseline="0" dirty="0">
                <a:solidFill>
                  <a:schemeClr val="tx1"/>
                </a:solidFill>
                <a:latin typeface="Calibri" panose="020F0502020204030204" pitchFamily="34" charset="0"/>
                <a:cs typeface="Calibri" panose="020F0502020204030204" pitchFamily="34" charset="0"/>
              </a:rPr>
              <a:t>warn("This doesn't return anything");</a:t>
            </a:r>
            <a:endParaRPr lang="en-CA" sz="500" b="0" i="0" u="none" strike="noStrike" baseline="0" dirty="0">
              <a:solidFill>
                <a:schemeClr val="tx1"/>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C303AB96-E712-426B-897C-8B2CB331A36F}"/>
              </a:ext>
            </a:extLst>
          </p:cNvPr>
          <p:cNvSpPr txBox="1"/>
          <p:nvPr/>
        </p:nvSpPr>
        <p:spPr>
          <a:xfrm>
            <a:off x="3796145" y="4159012"/>
            <a:ext cx="4818929" cy="276185"/>
          </a:xfrm>
          <a:prstGeom prst="rect">
            <a:avLst/>
          </a:prstGeom>
          <a:noFill/>
        </p:spPr>
        <p:txBody>
          <a:bodyPr wrap="square" rtlCol="0">
            <a:spAutoFit/>
          </a:bodyPr>
          <a:lstStyle/>
          <a:p>
            <a:r>
              <a:rPr lang="en-US" sz="1200" b="1" i="0" u="none" strike="noStrike" baseline="0" dirty="0">
                <a:solidFill>
                  <a:srgbClr val="009A9A"/>
                </a:solidFill>
                <a:latin typeface="+mj-lt"/>
              </a:rPr>
              <a:t>LISTING 8.11 </a:t>
            </a:r>
            <a:r>
              <a:rPr lang="en-US" sz="1200" b="0" i="0" u="none" strike="noStrike" baseline="0" dirty="0">
                <a:solidFill>
                  <a:srgbClr val="000000"/>
                </a:solidFill>
                <a:latin typeface="+mj-lt"/>
              </a:rPr>
              <a:t>Sample function expressions</a:t>
            </a:r>
            <a:endParaRPr lang="en-CA" sz="1200" dirty="0">
              <a:latin typeface="+mj-lt"/>
            </a:endParaRPr>
          </a:p>
        </p:txBody>
      </p:sp>
    </p:spTree>
    <p:extLst>
      <p:ext uri="{BB962C8B-B14F-4D97-AF65-F5344CB8AC3E}">
        <p14:creationId xmlns:p14="http://schemas.microsoft.com/office/powerpoint/2010/main" val="57790367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3DE5A8-ED7E-49ED-9A42-72ABAAE3C819}"/>
              </a:ext>
            </a:extLst>
          </p:cNvPr>
          <p:cNvSpPr>
            <a:spLocks noGrp="1"/>
          </p:cNvSpPr>
          <p:nvPr>
            <p:ph type="title"/>
          </p:nvPr>
        </p:nvSpPr>
        <p:spPr/>
        <p:txBody>
          <a:bodyPr/>
          <a:lstStyle/>
          <a:p>
            <a:r>
              <a:rPr lang="en-CA" dirty="0"/>
              <a:t>Default Parameters</a:t>
            </a:r>
          </a:p>
        </p:txBody>
      </p:sp>
      <p:sp>
        <p:nvSpPr>
          <p:cNvPr id="3" name="Text Placeholder 2">
            <a:extLst>
              <a:ext uri="{FF2B5EF4-FFF2-40B4-BE49-F238E27FC236}">
                <a16:creationId xmlns:a16="http://schemas.microsoft.com/office/drawing/2014/main" id="{F1BDEDA4-7A8D-4A3E-BAE6-C4EEFDEACDBF}"/>
              </a:ext>
            </a:extLst>
          </p:cNvPr>
          <p:cNvSpPr>
            <a:spLocks noGrp="1"/>
          </p:cNvSpPr>
          <p:nvPr>
            <p:ph type="body" idx="1"/>
          </p:nvPr>
        </p:nvSpPr>
        <p:spPr/>
        <p:txBody>
          <a:bodyPr/>
          <a:lstStyle/>
          <a:p>
            <a:pPr marL="114300" indent="0" algn="l">
              <a:buNone/>
            </a:pPr>
            <a:r>
              <a:rPr lang="en-US" sz="1800" b="0" i="0" u="none" strike="noStrike" baseline="0" dirty="0">
                <a:latin typeface="+mj-lt"/>
              </a:rPr>
              <a:t>In the following code, what will happen (i.e., what will bar be equal to)?</a:t>
            </a:r>
          </a:p>
          <a:p>
            <a:pPr marL="571500" lvl="1" indent="0">
              <a:buNone/>
            </a:pPr>
            <a:r>
              <a:rPr lang="en-CA" b="0" i="0" u="none" strike="noStrike" baseline="0" dirty="0">
                <a:latin typeface="Calibri" panose="020F0502020204030204" pitchFamily="34" charset="0"/>
                <a:cs typeface="Calibri" panose="020F0502020204030204" pitchFamily="34" charset="0"/>
              </a:rPr>
              <a:t>function foo(</a:t>
            </a:r>
            <a:r>
              <a:rPr lang="en-CA" b="0" i="0" u="none" strike="noStrike" baseline="0" dirty="0" err="1">
                <a:latin typeface="Calibri" panose="020F0502020204030204" pitchFamily="34" charset="0"/>
                <a:cs typeface="Calibri" panose="020F0502020204030204" pitchFamily="34" charset="0"/>
              </a:rPr>
              <a:t>a,b</a:t>
            </a:r>
            <a:r>
              <a:rPr lang="en-CA" b="0" i="0" u="none" strike="noStrike" baseline="0" dirty="0">
                <a:latin typeface="Calibri" panose="020F0502020204030204" pitchFamily="34" charset="0"/>
                <a:cs typeface="Calibri" panose="020F0502020204030204" pitchFamily="34" charset="0"/>
              </a:rPr>
              <a:t>) {</a:t>
            </a:r>
          </a:p>
          <a:p>
            <a:pPr marL="571500" lvl="1" indent="0">
              <a:buNone/>
            </a:pPr>
            <a:r>
              <a:rPr lang="en-CA" b="0" i="0" u="none" strike="noStrike" baseline="0" dirty="0">
                <a:latin typeface="Calibri" panose="020F0502020204030204" pitchFamily="34" charset="0"/>
                <a:cs typeface="Calibri" panose="020F0502020204030204" pitchFamily="34" charset="0"/>
              </a:rPr>
              <a:t>	return </a:t>
            </a:r>
            <a:r>
              <a:rPr lang="en-CA" b="0" i="0" u="none" strike="noStrike" baseline="0" dirty="0" err="1">
                <a:latin typeface="Calibri" panose="020F0502020204030204" pitchFamily="34" charset="0"/>
                <a:cs typeface="Calibri" panose="020F0502020204030204" pitchFamily="34" charset="0"/>
              </a:rPr>
              <a:t>a+b</a:t>
            </a:r>
            <a:r>
              <a:rPr lang="en-CA" b="0" i="0" u="none" strike="noStrike" baseline="0" dirty="0">
                <a:latin typeface="Calibri" panose="020F0502020204030204" pitchFamily="34" charset="0"/>
                <a:cs typeface="Calibri" panose="020F0502020204030204" pitchFamily="34" charset="0"/>
              </a:rPr>
              <a:t>;</a:t>
            </a:r>
          </a:p>
          <a:p>
            <a:pPr marL="571500" lvl="1" indent="0">
              <a:buNone/>
            </a:pPr>
            <a:r>
              <a:rPr lang="en-CA" b="0" i="0" u="none" strike="noStrike" baseline="0" dirty="0">
                <a:latin typeface="Calibri" panose="020F0502020204030204" pitchFamily="34" charset="0"/>
                <a:cs typeface="Calibri" panose="020F0502020204030204" pitchFamily="34" charset="0"/>
              </a:rPr>
              <a:t>}</a:t>
            </a:r>
          </a:p>
          <a:p>
            <a:pPr marL="571500" lvl="1" indent="0">
              <a:buNone/>
            </a:pPr>
            <a:r>
              <a:rPr lang="en-CA" b="0" i="0" u="none" strike="noStrike" baseline="0" dirty="0">
                <a:latin typeface="Calibri" panose="020F0502020204030204" pitchFamily="34" charset="0"/>
                <a:cs typeface="Calibri" panose="020F0502020204030204" pitchFamily="34" charset="0"/>
              </a:rPr>
              <a:t>let </a:t>
            </a:r>
            <a:r>
              <a:rPr lang="en-CA" b="1" i="0" u="none" strike="noStrike" baseline="0" dirty="0">
                <a:latin typeface="Calibri" panose="020F0502020204030204" pitchFamily="34" charset="0"/>
                <a:cs typeface="Calibri" panose="020F0502020204030204" pitchFamily="34" charset="0"/>
              </a:rPr>
              <a:t>bar</a:t>
            </a:r>
            <a:r>
              <a:rPr lang="en-CA" b="0" i="0" u="none" strike="noStrike" baseline="0" dirty="0">
                <a:latin typeface="Calibri" panose="020F0502020204030204" pitchFamily="34" charset="0"/>
                <a:cs typeface="Calibri" panose="020F0502020204030204" pitchFamily="34" charset="0"/>
              </a:rPr>
              <a:t> = foo(3);   </a:t>
            </a:r>
            <a:endParaRPr lang="en-US" b="0" i="0" u="none" strike="noStrike" baseline="0" dirty="0">
              <a:latin typeface="Calibri" panose="020F0502020204030204" pitchFamily="34" charset="0"/>
              <a:cs typeface="Calibri" panose="020F0502020204030204" pitchFamily="34" charset="0"/>
            </a:endParaRPr>
          </a:p>
          <a:p>
            <a:pPr marL="114300" indent="0" algn="l">
              <a:buNone/>
            </a:pPr>
            <a:r>
              <a:rPr lang="en-US" sz="1800" dirty="0">
                <a:solidFill>
                  <a:srgbClr val="000000"/>
                </a:solidFill>
                <a:latin typeface="+mj-lt"/>
              </a:rPr>
              <a:t>The answer is </a:t>
            </a:r>
            <a:r>
              <a:rPr lang="en-US" sz="1800" b="1" dirty="0" err="1">
                <a:solidFill>
                  <a:srgbClr val="000000"/>
                </a:solidFill>
                <a:latin typeface="+mj-lt"/>
              </a:rPr>
              <a:t>NaN</a:t>
            </a:r>
            <a:r>
              <a:rPr lang="en-US" sz="1800" dirty="0">
                <a:solidFill>
                  <a:srgbClr val="000000"/>
                </a:solidFill>
                <a:latin typeface="+mj-lt"/>
              </a:rPr>
              <a:t>. However, th</a:t>
            </a:r>
            <a:r>
              <a:rPr lang="en-US" sz="1800" b="0" i="0" u="none" strike="noStrike" baseline="0" dirty="0">
                <a:solidFill>
                  <a:srgbClr val="000000"/>
                </a:solidFill>
                <a:latin typeface="+mj-lt"/>
              </a:rPr>
              <a:t>ere is a way to specify </a:t>
            </a:r>
            <a:r>
              <a:rPr lang="en-US" sz="1800" b="1" i="0" u="none" strike="noStrike" baseline="0" dirty="0">
                <a:solidFill>
                  <a:srgbClr val="009A9A"/>
                </a:solidFill>
                <a:latin typeface="+mj-lt"/>
              </a:rPr>
              <a:t>default parameters </a:t>
            </a:r>
          </a:p>
          <a:p>
            <a:pPr marL="571500" lvl="1" indent="0">
              <a:buNone/>
            </a:pPr>
            <a:endParaRPr lang="en-US" dirty="0">
              <a:latin typeface="Calibri" panose="020F0502020204030204" pitchFamily="34" charset="0"/>
              <a:cs typeface="Calibri" panose="020F0502020204030204" pitchFamily="34" charset="0"/>
            </a:endParaRPr>
          </a:p>
          <a:p>
            <a:pPr marL="571500" lvl="1" indent="0">
              <a:buNone/>
            </a:pPr>
            <a:r>
              <a:rPr lang="en-US" dirty="0">
                <a:latin typeface="Calibri" panose="020F0502020204030204" pitchFamily="34" charset="0"/>
                <a:cs typeface="Calibri" panose="020F0502020204030204" pitchFamily="34" charset="0"/>
              </a:rPr>
              <a:t>function foo(a</a:t>
            </a:r>
            <a:r>
              <a:rPr lang="en-US" b="1" dirty="0">
                <a:solidFill>
                  <a:srgbClr val="C00000"/>
                </a:solidFill>
                <a:latin typeface="Calibri" panose="020F0502020204030204" pitchFamily="34" charset="0"/>
                <a:cs typeface="Calibri" panose="020F0502020204030204" pitchFamily="34" charset="0"/>
              </a:rPr>
              <a:t>=10</a:t>
            </a:r>
            <a:r>
              <a:rPr lang="en-US" dirty="0">
                <a:latin typeface="Calibri" panose="020F0502020204030204" pitchFamily="34" charset="0"/>
                <a:cs typeface="Calibri" panose="020F0502020204030204" pitchFamily="34" charset="0"/>
              </a:rPr>
              <a:t>,b</a:t>
            </a:r>
            <a:r>
              <a:rPr lang="en-US" b="1" dirty="0">
                <a:solidFill>
                  <a:srgbClr val="C00000"/>
                </a:solidFill>
                <a:latin typeface="Calibri" panose="020F0502020204030204" pitchFamily="34" charset="0"/>
                <a:cs typeface="Calibri" panose="020F0502020204030204" pitchFamily="34" charset="0"/>
              </a:rPr>
              <a:t>=0</a:t>
            </a:r>
            <a:r>
              <a:rPr lang="en-US" dirty="0">
                <a:latin typeface="Calibri" panose="020F0502020204030204" pitchFamily="34" charset="0"/>
                <a:cs typeface="Calibri" panose="020F0502020204030204" pitchFamily="34" charset="0"/>
              </a:rPr>
              <a:t>) { return </a:t>
            </a:r>
            <a:r>
              <a:rPr lang="en-US" dirty="0" err="1">
                <a:latin typeface="Calibri" panose="020F0502020204030204" pitchFamily="34" charset="0"/>
                <a:cs typeface="Calibri" panose="020F0502020204030204" pitchFamily="34" charset="0"/>
              </a:rPr>
              <a:t>a+b</a:t>
            </a:r>
            <a:r>
              <a:rPr lang="en-US" dirty="0">
                <a:latin typeface="Calibri" panose="020F0502020204030204" pitchFamily="34" charset="0"/>
                <a:cs typeface="Calibri" panose="020F0502020204030204" pitchFamily="34" charset="0"/>
              </a:rPr>
              <a:t>; }</a:t>
            </a:r>
          </a:p>
          <a:p>
            <a:pPr marL="114300" indent="0">
              <a:buNone/>
            </a:pPr>
            <a:r>
              <a:rPr lang="en-US" sz="1800" b="0" i="0" u="none" strike="noStrike" baseline="0" dirty="0">
                <a:latin typeface="+mj-lt"/>
              </a:rPr>
              <a:t>Now </a:t>
            </a:r>
            <a:r>
              <a:rPr lang="en-US" sz="1800" b="1" i="0" u="none" strike="noStrike" baseline="0" dirty="0">
                <a:latin typeface="+mj-lt"/>
              </a:rPr>
              <a:t>bar</a:t>
            </a:r>
            <a:r>
              <a:rPr lang="en-US" sz="1800" b="0" i="0" u="none" strike="noStrike" baseline="0" dirty="0">
                <a:latin typeface="+mj-lt"/>
              </a:rPr>
              <a:t> in the above example will be equal to 3.</a:t>
            </a:r>
            <a:endParaRPr lang="en-US" dirty="0">
              <a:latin typeface="+mj-lt"/>
              <a:cs typeface="Calibri" panose="020F0502020204030204" pitchFamily="34" charset="0"/>
            </a:endParaRPr>
          </a:p>
        </p:txBody>
      </p:sp>
    </p:spTree>
    <p:extLst>
      <p:ext uri="{BB962C8B-B14F-4D97-AF65-F5344CB8AC3E}">
        <p14:creationId xmlns:p14="http://schemas.microsoft.com/office/powerpoint/2010/main" val="351580666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9DC99B-3CBF-4FC6-9CBE-33D6EAA53A8C}"/>
              </a:ext>
            </a:extLst>
          </p:cNvPr>
          <p:cNvSpPr>
            <a:spLocks noGrp="1"/>
          </p:cNvSpPr>
          <p:nvPr>
            <p:ph type="title"/>
          </p:nvPr>
        </p:nvSpPr>
        <p:spPr/>
        <p:txBody>
          <a:bodyPr/>
          <a:lstStyle/>
          <a:p>
            <a:r>
              <a:rPr lang="en-CA" dirty="0"/>
              <a:t>Rest Parameters</a:t>
            </a:r>
          </a:p>
        </p:txBody>
      </p:sp>
      <p:sp>
        <p:nvSpPr>
          <p:cNvPr id="3" name="Text Placeholder 2">
            <a:extLst>
              <a:ext uri="{FF2B5EF4-FFF2-40B4-BE49-F238E27FC236}">
                <a16:creationId xmlns:a16="http://schemas.microsoft.com/office/drawing/2014/main" id="{C32317CE-5A71-4BCA-BAE3-E0DEB79C0E6E}"/>
              </a:ext>
            </a:extLst>
          </p:cNvPr>
          <p:cNvSpPr>
            <a:spLocks noGrp="1"/>
          </p:cNvSpPr>
          <p:nvPr>
            <p:ph type="body" idx="1"/>
          </p:nvPr>
        </p:nvSpPr>
        <p:spPr>
          <a:xfrm>
            <a:off x="457200" y="1081088"/>
            <a:ext cx="3519055" cy="3532476"/>
          </a:xfrm>
        </p:spPr>
        <p:txBody>
          <a:bodyPr/>
          <a:lstStyle/>
          <a:p>
            <a:pPr marL="114300" indent="0" algn="l">
              <a:buNone/>
            </a:pPr>
            <a:r>
              <a:rPr lang="en-US" sz="1800" dirty="0">
                <a:latin typeface="+mj-lt"/>
              </a:rPr>
              <a:t>H</a:t>
            </a:r>
            <a:r>
              <a:rPr lang="en-US" sz="1800" b="0" i="0" u="none" strike="noStrike" baseline="0" dirty="0">
                <a:latin typeface="+mj-lt"/>
              </a:rPr>
              <a:t>ow to write a function that can take a variable number of parameters?</a:t>
            </a:r>
            <a:endParaRPr lang="en-US" sz="1800" dirty="0">
              <a:latin typeface="+mj-lt"/>
            </a:endParaRPr>
          </a:p>
          <a:p>
            <a:pPr marL="114300" indent="0" algn="l">
              <a:buNone/>
            </a:pPr>
            <a:r>
              <a:rPr lang="en-US" sz="1800" b="0" i="0" u="none" strike="noStrike" baseline="0" dirty="0">
                <a:solidFill>
                  <a:srgbClr val="000000"/>
                </a:solidFill>
                <a:latin typeface="+mj-lt"/>
              </a:rPr>
              <a:t>The solution is to use the </a:t>
            </a:r>
            <a:r>
              <a:rPr lang="en-US" sz="1800" b="1" i="0" u="none" strike="noStrike" baseline="0" dirty="0">
                <a:solidFill>
                  <a:srgbClr val="009A9A"/>
                </a:solidFill>
                <a:latin typeface="+mj-lt"/>
              </a:rPr>
              <a:t>rest operator </a:t>
            </a:r>
            <a:r>
              <a:rPr lang="en-US" sz="1800" b="0" i="0" u="none" strike="noStrike" baseline="0" dirty="0">
                <a:solidFill>
                  <a:srgbClr val="000000"/>
                </a:solidFill>
                <a:latin typeface="+mj-lt"/>
              </a:rPr>
              <a:t>(...) </a:t>
            </a:r>
          </a:p>
          <a:p>
            <a:pPr marL="114300" indent="0" algn="l">
              <a:buNone/>
            </a:pPr>
            <a:r>
              <a:rPr lang="en-US" sz="1800" b="0" i="0" u="none" strike="noStrike" baseline="0" dirty="0">
                <a:solidFill>
                  <a:srgbClr val="000000"/>
                </a:solidFill>
                <a:latin typeface="+mj-lt"/>
              </a:rPr>
              <a:t>The</a:t>
            </a:r>
            <a:r>
              <a:rPr lang="en-US" sz="1800" dirty="0">
                <a:solidFill>
                  <a:srgbClr val="000000"/>
                </a:solidFill>
                <a:latin typeface="+mj-lt"/>
              </a:rPr>
              <a:t> </a:t>
            </a:r>
            <a:r>
              <a:rPr lang="en-US" sz="1800" b="0" i="0" u="none" strike="noStrike" baseline="0" dirty="0">
                <a:solidFill>
                  <a:srgbClr val="000000"/>
                </a:solidFill>
                <a:latin typeface="+mj-lt"/>
              </a:rPr>
              <a:t>concatenate method takes an indeterminate number of string parameters separated </a:t>
            </a:r>
            <a:r>
              <a:rPr lang="en-CA" sz="1800" b="0" i="0" u="none" strike="noStrike" baseline="0" dirty="0">
                <a:solidFill>
                  <a:srgbClr val="000000"/>
                </a:solidFill>
                <a:latin typeface="+mj-lt"/>
              </a:rPr>
              <a:t>by spaces.</a:t>
            </a:r>
          </a:p>
        </p:txBody>
      </p:sp>
      <p:sp>
        <p:nvSpPr>
          <p:cNvPr id="4" name="Text Placeholder 2">
            <a:extLst>
              <a:ext uri="{FF2B5EF4-FFF2-40B4-BE49-F238E27FC236}">
                <a16:creationId xmlns:a16="http://schemas.microsoft.com/office/drawing/2014/main" id="{73C0D9FD-58CE-41E5-A66F-FE8EAA27AB54}"/>
              </a:ext>
            </a:extLst>
          </p:cNvPr>
          <p:cNvSpPr txBox="1">
            <a:spLocks/>
          </p:cNvSpPr>
          <p:nvPr/>
        </p:nvSpPr>
        <p:spPr>
          <a:xfrm>
            <a:off x="3976255" y="1026484"/>
            <a:ext cx="4710545" cy="353247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15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1pPr>
            <a:lvl2pPr marL="914400" marR="0" lvl="1"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2pPr>
            <a:lvl3pPr marL="1371600" marR="0" lvl="2" indent="-342900" algn="l" rtl="0">
              <a:lnSpc>
                <a:spcPct val="100000"/>
              </a:lnSpc>
              <a:spcBef>
                <a:spcPts val="600"/>
              </a:spcBef>
              <a:spcAft>
                <a:spcPts val="0"/>
              </a:spcAft>
              <a:buClr>
                <a:srgbClr val="007FA3"/>
              </a:buClr>
              <a:buSzPts val="1800"/>
              <a:buFont typeface="Noto Sans Symbols"/>
              <a:buChar char="▪"/>
              <a:defRPr sz="1600" b="0" i="0" u="none" strike="noStrike" cap="none">
                <a:solidFill>
                  <a:schemeClr val="dk1"/>
                </a:solidFill>
                <a:latin typeface="Arial"/>
                <a:ea typeface="Arial"/>
                <a:cs typeface="Arial"/>
                <a:sym typeface="Arial"/>
              </a:defRPr>
            </a:lvl3pPr>
            <a:lvl4pPr marL="1828800" marR="0" lvl="3"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4pPr>
            <a:lvl5pPr marL="2286000" marR="0" lvl="4" indent="-342900" algn="l" rtl="0">
              <a:lnSpc>
                <a:spcPct val="100000"/>
              </a:lnSpc>
              <a:spcBef>
                <a:spcPts val="6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6pPr>
            <a:lvl7pPr marL="3200400" marR="0" lvl="6"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7pPr>
            <a:lvl8pPr marL="3657600" marR="0" lvl="7"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8pPr>
            <a:lvl9pPr marL="4114800" marR="0" lvl="8" indent="-342900" algn="l" rtl="0">
              <a:lnSpc>
                <a:spcPct val="100000"/>
              </a:lnSpc>
              <a:spcBef>
                <a:spcPts val="300"/>
              </a:spcBef>
              <a:spcAft>
                <a:spcPts val="0"/>
              </a:spcAft>
              <a:buClr>
                <a:srgbClr val="007FA3"/>
              </a:buClr>
              <a:buSzPts val="1800"/>
              <a:buFont typeface="Arial"/>
              <a:buChar char="•"/>
              <a:defRPr sz="1600" b="0" i="0" u="none" strike="noStrike" cap="none">
                <a:solidFill>
                  <a:schemeClr val="dk1"/>
                </a:solidFill>
                <a:latin typeface="Arial"/>
                <a:ea typeface="Arial"/>
                <a:cs typeface="Arial"/>
                <a:sym typeface="Arial"/>
              </a:defRPr>
            </a:lvl9pPr>
          </a:lstStyle>
          <a:p>
            <a:pPr marL="114300" indent="0">
              <a:spcBef>
                <a:spcPts val="200"/>
              </a:spcBef>
              <a:buNone/>
            </a:pPr>
            <a:r>
              <a:rPr lang="en-CA" dirty="0">
                <a:solidFill>
                  <a:srgbClr val="000000"/>
                </a:solidFill>
                <a:latin typeface="Calibri" panose="020F0502020204030204" pitchFamily="34" charset="0"/>
                <a:cs typeface="Calibri" panose="020F0502020204030204" pitchFamily="34" charset="0"/>
              </a:rPr>
              <a:t>function concatenate(</a:t>
            </a:r>
            <a:r>
              <a:rPr lang="en-CA" dirty="0">
                <a:solidFill>
                  <a:srgbClr val="9A0000"/>
                </a:solidFill>
                <a:latin typeface="Calibri" panose="020F0502020204030204" pitchFamily="34" charset="0"/>
                <a:cs typeface="Calibri" panose="020F0502020204030204" pitchFamily="34" charset="0"/>
              </a:rPr>
              <a:t>...</a:t>
            </a:r>
            <a:r>
              <a:rPr lang="en-CA" dirty="0" err="1">
                <a:solidFill>
                  <a:srgbClr val="000000"/>
                </a:solidFill>
                <a:latin typeface="Calibri" panose="020F0502020204030204" pitchFamily="34" charset="0"/>
                <a:cs typeface="Calibri" panose="020F0502020204030204" pitchFamily="34" charset="0"/>
              </a:rPr>
              <a:t>args</a:t>
            </a:r>
            <a:r>
              <a:rPr lang="en-CA" dirty="0">
                <a:solidFill>
                  <a:srgbClr val="000000"/>
                </a:solidFill>
                <a:latin typeface="Calibri" panose="020F0502020204030204" pitchFamily="34" charset="0"/>
                <a:cs typeface="Calibri" panose="020F0502020204030204" pitchFamily="34" charset="0"/>
              </a:rPr>
              <a:t>) {</a:t>
            </a:r>
          </a:p>
          <a:p>
            <a:pPr marL="114300" indent="0">
              <a:spcBef>
                <a:spcPts val="200"/>
              </a:spcBef>
              <a:buNone/>
            </a:pPr>
            <a:r>
              <a:rPr lang="en-CA" dirty="0">
                <a:solidFill>
                  <a:srgbClr val="000000"/>
                </a:solidFill>
                <a:latin typeface="Calibri" panose="020F0502020204030204" pitchFamily="34" charset="0"/>
                <a:cs typeface="Calibri" panose="020F0502020204030204" pitchFamily="34" charset="0"/>
              </a:rPr>
              <a:t>	let s = "";</a:t>
            </a:r>
          </a:p>
          <a:p>
            <a:pPr marL="114300" indent="0">
              <a:spcBef>
                <a:spcPts val="200"/>
              </a:spcBef>
              <a:buNone/>
            </a:pPr>
            <a:r>
              <a:rPr lang="en-US" dirty="0">
                <a:solidFill>
                  <a:srgbClr val="000000"/>
                </a:solidFill>
                <a:latin typeface="Calibri" panose="020F0502020204030204" pitchFamily="34" charset="0"/>
                <a:cs typeface="Calibri" panose="020F0502020204030204" pitchFamily="34" charset="0"/>
              </a:rPr>
              <a:t>	for (let a of </a:t>
            </a:r>
            <a:r>
              <a:rPr lang="en-US" dirty="0" err="1">
                <a:solidFill>
                  <a:srgbClr val="000000"/>
                </a:solidFill>
                <a:latin typeface="Calibri" panose="020F0502020204030204" pitchFamily="34" charset="0"/>
                <a:cs typeface="Calibri" panose="020F0502020204030204" pitchFamily="34" charset="0"/>
              </a:rPr>
              <a:t>args</a:t>
            </a:r>
            <a:r>
              <a:rPr lang="en-US" dirty="0">
                <a:solidFill>
                  <a:srgbClr val="000000"/>
                </a:solidFill>
                <a:latin typeface="Calibri" panose="020F0502020204030204" pitchFamily="34" charset="0"/>
                <a:cs typeface="Calibri" panose="020F0502020204030204" pitchFamily="34" charset="0"/>
              </a:rPr>
              <a:t>)</a:t>
            </a:r>
          </a:p>
          <a:p>
            <a:pPr marL="114300" indent="0">
              <a:spcBef>
                <a:spcPts val="200"/>
              </a:spcBef>
              <a:buNone/>
            </a:pPr>
            <a:r>
              <a:rPr lang="en-CA" dirty="0">
                <a:solidFill>
                  <a:srgbClr val="000000"/>
                </a:solidFill>
                <a:latin typeface="Calibri" panose="020F0502020204030204" pitchFamily="34" charset="0"/>
                <a:cs typeface="Calibri" panose="020F0502020204030204" pitchFamily="34" charset="0"/>
              </a:rPr>
              <a:t>		s += a + " ";</a:t>
            </a:r>
          </a:p>
          <a:p>
            <a:pPr marL="114300" indent="0">
              <a:spcBef>
                <a:spcPts val="200"/>
              </a:spcBef>
              <a:buNone/>
            </a:pPr>
            <a:r>
              <a:rPr lang="en-CA" dirty="0">
                <a:solidFill>
                  <a:srgbClr val="000000"/>
                </a:solidFill>
                <a:latin typeface="Calibri" panose="020F0502020204030204" pitchFamily="34" charset="0"/>
                <a:cs typeface="Calibri" panose="020F0502020204030204" pitchFamily="34" charset="0"/>
              </a:rPr>
              <a:t>	return s;</a:t>
            </a:r>
          </a:p>
          <a:p>
            <a:pPr marL="114300" indent="0">
              <a:spcBef>
                <a:spcPts val="200"/>
              </a:spcBef>
              <a:buNone/>
            </a:pPr>
            <a:r>
              <a:rPr lang="en-CA" dirty="0">
                <a:solidFill>
                  <a:srgbClr val="000000"/>
                </a:solidFill>
                <a:latin typeface="Calibri" panose="020F0502020204030204" pitchFamily="34" charset="0"/>
                <a:cs typeface="Calibri" panose="020F0502020204030204" pitchFamily="34" charset="0"/>
              </a:rPr>
              <a:t>}</a:t>
            </a:r>
          </a:p>
          <a:p>
            <a:pPr marL="114300" indent="0" algn="l">
              <a:spcBef>
                <a:spcPts val="200"/>
              </a:spcBef>
              <a:buNone/>
            </a:pPr>
            <a:r>
              <a:rPr lang="en-CA" b="0" i="0" u="none" strike="noStrike" baseline="0" dirty="0">
                <a:solidFill>
                  <a:srgbClr val="000000"/>
                </a:solidFill>
                <a:latin typeface="Calibri" panose="020F0502020204030204" pitchFamily="34" charset="0"/>
                <a:cs typeface="Calibri" panose="020F0502020204030204" pitchFamily="34" charset="0"/>
              </a:rPr>
              <a:t>let girls = concatenate("</a:t>
            </a:r>
            <a:r>
              <a:rPr lang="en-CA" b="0" i="0" u="none" strike="noStrike" baseline="0" dirty="0" err="1">
                <a:solidFill>
                  <a:srgbClr val="000000"/>
                </a:solidFill>
                <a:latin typeface="Calibri" panose="020F0502020204030204" pitchFamily="34" charset="0"/>
                <a:cs typeface="Calibri" panose="020F0502020204030204" pitchFamily="34" charset="0"/>
              </a:rPr>
              <a:t>fatima</a:t>
            </a:r>
            <a:r>
              <a:rPr lang="en-CA" b="0" i="0" u="none" strike="noStrike" baseline="0" dirty="0">
                <a:solidFill>
                  <a:srgbClr val="000000"/>
                </a:solidFill>
                <a:latin typeface="Calibri" panose="020F0502020204030204" pitchFamily="34" charset="0"/>
                <a:cs typeface="Calibri" panose="020F0502020204030204" pitchFamily="34" charset="0"/>
              </a:rPr>
              <a:t>","</a:t>
            </a:r>
            <a:r>
              <a:rPr lang="en-CA" b="0" i="0" u="none" strike="noStrike" baseline="0" dirty="0" err="1">
                <a:solidFill>
                  <a:srgbClr val="000000"/>
                </a:solidFill>
                <a:latin typeface="Calibri" panose="020F0502020204030204" pitchFamily="34" charset="0"/>
                <a:cs typeface="Calibri" panose="020F0502020204030204" pitchFamily="34" charset="0"/>
              </a:rPr>
              <a:t>hema</a:t>
            </a:r>
            <a:r>
              <a:rPr lang="en-CA" b="0" i="0" u="none" strike="noStrike" baseline="0" dirty="0">
                <a:solidFill>
                  <a:srgbClr val="000000"/>
                </a:solidFill>
                <a:latin typeface="Calibri" panose="020F0502020204030204" pitchFamily="34" charset="0"/>
                <a:cs typeface="Calibri" panose="020F0502020204030204" pitchFamily="34" charset="0"/>
              </a:rPr>
              <a:t>","jane","</a:t>
            </a:r>
            <a:r>
              <a:rPr lang="en-CA" b="0" i="0" u="none" strike="noStrike" baseline="0" dirty="0" err="1">
                <a:solidFill>
                  <a:srgbClr val="000000"/>
                </a:solidFill>
                <a:latin typeface="Calibri" panose="020F0502020204030204" pitchFamily="34" charset="0"/>
                <a:cs typeface="Calibri" panose="020F0502020204030204" pitchFamily="34" charset="0"/>
              </a:rPr>
              <a:t>alilah</a:t>
            </a:r>
            <a:r>
              <a:rPr lang="en-CA" b="0" i="0" u="none" strike="noStrike" baseline="0" dirty="0">
                <a:solidFill>
                  <a:srgbClr val="000000"/>
                </a:solidFill>
                <a:latin typeface="Calibri" panose="020F0502020204030204" pitchFamily="34" charset="0"/>
                <a:cs typeface="Calibri" panose="020F0502020204030204" pitchFamily="34" charset="0"/>
              </a:rPr>
              <a:t>");</a:t>
            </a:r>
          </a:p>
          <a:p>
            <a:pPr marL="114300" indent="0" algn="l">
              <a:spcBef>
                <a:spcPts val="200"/>
              </a:spcBef>
              <a:buNone/>
            </a:pPr>
            <a:r>
              <a:rPr lang="en-US" b="0" i="0" u="none" strike="noStrike" baseline="0" dirty="0">
                <a:solidFill>
                  <a:srgbClr val="000000"/>
                </a:solidFill>
                <a:latin typeface="Calibri" panose="020F0502020204030204" pitchFamily="34" charset="0"/>
                <a:cs typeface="Calibri" panose="020F0502020204030204" pitchFamily="34" charset="0"/>
              </a:rPr>
              <a:t>let boys = concatenate("</a:t>
            </a:r>
            <a:r>
              <a:rPr lang="en-US" b="0" i="0" u="none" strike="noStrike" baseline="0" dirty="0" err="1">
                <a:solidFill>
                  <a:srgbClr val="000000"/>
                </a:solidFill>
                <a:latin typeface="Calibri" panose="020F0502020204030204" pitchFamily="34" charset="0"/>
                <a:cs typeface="Calibri" panose="020F0502020204030204" pitchFamily="34" charset="0"/>
              </a:rPr>
              <a:t>jamal</a:t>
            </a:r>
            <a:r>
              <a:rPr lang="en-US" b="0" i="0" u="none" strike="noStrike" baseline="0" dirty="0">
                <a:solidFill>
                  <a:srgbClr val="000000"/>
                </a:solidFill>
                <a:latin typeface="Calibri" panose="020F0502020204030204" pitchFamily="34" charset="0"/>
                <a:cs typeface="Calibri" panose="020F0502020204030204" pitchFamily="34" charset="0"/>
              </a:rPr>
              <a:t>","</a:t>
            </a:r>
            <a:r>
              <a:rPr lang="en-US" b="0" i="0" u="none" strike="noStrike" baseline="0" dirty="0" err="1">
                <a:solidFill>
                  <a:srgbClr val="000000"/>
                </a:solidFill>
                <a:latin typeface="Calibri" panose="020F0502020204030204" pitchFamily="34" charset="0"/>
                <a:cs typeface="Calibri" panose="020F0502020204030204" pitchFamily="34" charset="0"/>
              </a:rPr>
              <a:t>nasir</a:t>
            </a:r>
            <a:r>
              <a:rPr lang="en-US" b="0" i="0" u="none" strike="noStrike" baseline="0" dirty="0">
                <a:solidFill>
                  <a:srgbClr val="000000"/>
                </a:solidFill>
                <a:latin typeface="Calibri" panose="020F0502020204030204" pitchFamily="34" charset="0"/>
                <a:cs typeface="Calibri" panose="020F0502020204030204" pitchFamily="34" charset="0"/>
              </a:rPr>
              <a:t>");</a:t>
            </a:r>
          </a:p>
          <a:p>
            <a:pPr marL="114300" indent="0" algn="l">
              <a:spcBef>
                <a:spcPts val="200"/>
              </a:spcBef>
              <a:buNone/>
            </a:pPr>
            <a:endParaRPr lang="en-CA" b="0" i="0" u="none" strike="noStrike" baseline="0" dirty="0">
              <a:solidFill>
                <a:srgbClr val="000000"/>
              </a:solidFill>
              <a:latin typeface="Calibri" panose="020F0502020204030204" pitchFamily="34" charset="0"/>
              <a:cs typeface="Calibri" panose="020F0502020204030204" pitchFamily="34" charset="0"/>
            </a:endParaRPr>
          </a:p>
          <a:p>
            <a:pPr marL="114300" indent="0" algn="l">
              <a:spcBef>
                <a:spcPts val="200"/>
              </a:spcBef>
              <a:buNone/>
            </a:pPr>
            <a:r>
              <a:rPr lang="en-CA" b="0" i="0" u="none" strike="noStrike" baseline="0" dirty="0">
                <a:solidFill>
                  <a:srgbClr val="000000"/>
                </a:solidFill>
                <a:latin typeface="Calibri" panose="020F0502020204030204" pitchFamily="34" charset="0"/>
                <a:cs typeface="Calibri" panose="020F0502020204030204" pitchFamily="34" charset="0"/>
              </a:rPr>
              <a:t>console.log(girls);</a:t>
            </a:r>
            <a:r>
              <a:rPr lang="en-CA" b="0" i="1" u="none" strike="noStrike" baseline="0" dirty="0">
                <a:solidFill>
                  <a:srgbClr val="00A6A6"/>
                </a:solidFill>
                <a:latin typeface="Calibri" panose="020F0502020204030204" pitchFamily="34" charset="0"/>
                <a:cs typeface="Calibri" panose="020F0502020204030204" pitchFamily="34" charset="0"/>
              </a:rPr>
              <a:t> //  "</a:t>
            </a:r>
            <a:r>
              <a:rPr lang="en-CA" b="0" i="1" u="none" strike="noStrike" baseline="0" dirty="0" err="1">
                <a:solidFill>
                  <a:srgbClr val="00A6A6"/>
                </a:solidFill>
                <a:latin typeface="Calibri" panose="020F0502020204030204" pitchFamily="34" charset="0"/>
                <a:cs typeface="Calibri" panose="020F0502020204030204" pitchFamily="34" charset="0"/>
              </a:rPr>
              <a:t>fatima</a:t>
            </a:r>
            <a:r>
              <a:rPr lang="en-CA" b="0" i="1" u="none" strike="noStrike" baseline="0" dirty="0">
                <a:solidFill>
                  <a:srgbClr val="00A6A6"/>
                </a:solidFill>
                <a:latin typeface="Calibri" panose="020F0502020204030204" pitchFamily="34" charset="0"/>
                <a:cs typeface="Calibri" panose="020F0502020204030204" pitchFamily="34" charset="0"/>
              </a:rPr>
              <a:t> </a:t>
            </a:r>
            <a:r>
              <a:rPr lang="en-CA" b="0" i="1" u="none" strike="noStrike" baseline="0" dirty="0" err="1">
                <a:solidFill>
                  <a:srgbClr val="00A6A6"/>
                </a:solidFill>
                <a:latin typeface="Calibri" panose="020F0502020204030204" pitchFamily="34" charset="0"/>
                <a:cs typeface="Calibri" panose="020F0502020204030204" pitchFamily="34" charset="0"/>
              </a:rPr>
              <a:t>hema</a:t>
            </a:r>
            <a:r>
              <a:rPr lang="en-CA" b="0" i="1" u="none" strike="noStrike" baseline="0" dirty="0">
                <a:solidFill>
                  <a:srgbClr val="00A6A6"/>
                </a:solidFill>
                <a:latin typeface="Calibri" panose="020F0502020204030204" pitchFamily="34" charset="0"/>
                <a:cs typeface="Calibri" panose="020F0502020204030204" pitchFamily="34" charset="0"/>
              </a:rPr>
              <a:t> jane </a:t>
            </a:r>
            <a:r>
              <a:rPr lang="en-CA" b="0" i="1" u="none" strike="noStrike" baseline="0" dirty="0" err="1">
                <a:solidFill>
                  <a:srgbClr val="00A6A6"/>
                </a:solidFill>
                <a:latin typeface="Calibri" panose="020F0502020204030204" pitchFamily="34" charset="0"/>
                <a:cs typeface="Calibri" panose="020F0502020204030204" pitchFamily="34" charset="0"/>
              </a:rPr>
              <a:t>alilah</a:t>
            </a:r>
            <a:r>
              <a:rPr lang="en-CA" b="0" i="1" u="none" strike="noStrike" baseline="0" dirty="0">
                <a:solidFill>
                  <a:srgbClr val="00A6A6"/>
                </a:solidFill>
                <a:latin typeface="Calibri" panose="020F0502020204030204" pitchFamily="34" charset="0"/>
                <a:cs typeface="Calibri" panose="020F0502020204030204" pitchFamily="34" charset="0"/>
              </a:rPr>
              <a:t>“</a:t>
            </a:r>
            <a:br>
              <a:rPr lang="en-CA" b="0" i="1" u="none" strike="noStrike" baseline="0" dirty="0">
                <a:solidFill>
                  <a:srgbClr val="00A6A6"/>
                </a:solidFill>
                <a:latin typeface="Calibri" panose="020F0502020204030204" pitchFamily="34" charset="0"/>
                <a:cs typeface="Calibri" panose="020F0502020204030204" pitchFamily="34" charset="0"/>
              </a:rPr>
            </a:br>
            <a:endParaRPr lang="en-CA" b="0" i="0" u="none" strike="noStrike" baseline="0" dirty="0">
              <a:solidFill>
                <a:srgbClr val="000000"/>
              </a:solidFill>
              <a:latin typeface="Calibri" panose="020F0502020204030204" pitchFamily="34" charset="0"/>
              <a:cs typeface="Calibri" panose="020F0502020204030204" pitchFamily="34" charset="0"/>
            </a:endParaRPr>
          </a:p>
          <a:p>
            <a:pPr marL="114300" indent="0" algn="l">
              <a:spcBef>
                <a:spcPts val="200"/>
              </a:spcBef>
              <a:buNone/>
            </a:pPr>
            <a:r>
              <a:rPr lang="en-CA" b="0" i="0" u="none" strike="noStrike" baseline="0" dirty="0">
                <a:solidFill>
                  <a:srgbClr val="000000"/>
                </a:solidFill>
                <a:latin typeface="Calibri" panose="020F0502020204030204" pitchFamily="34" charset="0"/>
                <a:cs typeface="Calibri" panose="020F0502020204030204" pitchFamily="34" charset="0"/>
              </a:rPr>
              <a:t>console.log(boys); </a:t>
            </a:r>
            <a:r>
              <a:rPr lang="en-CA" i="1" dirty="0">
                <a:solidFill>
                  <a:srgbClr val="00A6A6"/>
                </a:solidFill>
                <a:latin typeface="Calibri" panose="020F0502020204030204" pitchFamily="34" charset="0"/>
                <a:cs typeface="Calibri" panose="020F0502020204030204" pitchFamily="34" charset="0"/>
              </a:rPr>
              <a:t>// "</a:t>
            </a:r>
            <a:r>
              <a:rPr lang="en-CA" i="1" dirty="0" err="1">
                <a:solidFill>
                  <a:srgbClr val="00A6A6"/>
                </a:solidFill>
                <a:latin typeface="Calibri" panose="020F0502020204030204" pitchFamily="34" charset="0"/>
                <a:cs typeface="Calibri" panose="020F0502020204030204" pitchFamily="34" charset="0"/>
              </a:rPr>
              <a:t>jamal</a:t>
            </a:r>
            <a:r>
              <a:rPr lang="en-CA" i="1" dirty="0">
                <a:solidFill>
                  <a:srgbClr val="00A6A6"/>
                </a:solidFill>
                <a:latin typeface="Calibri" panose="020F0502020204030204" pitchFamily="34" charset="0"/>
                <a:cs typeface="Calibri" panose="020F0502020204030204" pitchFamily="34" charset="0"/>
              </a:rPr>
              <a:t> </a:t>
            </a:r>
            <a:r>
              <a:rPr lang="en-CA" i="1" dirty="0" err="1">
                <a:solidFill>
                  <a:srgbClr val="00A6A6"/>
                </a:solidFill>
                <a:latin typeface="Calibri" panose="020F0502020204030204" pitchFamily="34" charset="0"/>
                <a:cs typeface="Calibri" panose="020F0502020204030204" pitchFamily="34" charset="0"/>
              </a:rPr>
              <a:t>nasir</a:t>
            </a:r>
            <a:r>
              <a:rPr lang="en-CA" i="1" dirty="0">
                <a:solidFill>
                  <a:srgbClr val="00A6A6"/>
                </a:solidFill>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1161056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A13F8-530A-404B-AA5A-A9E03DE92DB2}"/>
              </a:ext>
            </a:extLst>
          </p:cNvPr>
          <p:cNvSpPr>
            <a:spLocks noGrp="1"/>
          </p:cNvSpPr>
          <p:nvPr>
            <p:ph type="title"/>
          </p:nvPr>
        </p:nvSpPr>
        <p:spPr/>
        <p:txBody>
          <a:bodyPr/>
          <a:lstStyle/>
          <a:p>
            <a:r>
              <a:rPr lang="en-CA" dirty="0"/>
              <a:t>Client-Side Scripting: Advantages</a:t>
            </a:r>
          </a:p>
        </p:txBody>
      </p:sp>
      <p:sp>
        <p:nvSpPr>
          <p:cNvPr id="3" name="Text Placeholder 2">
            <a:extLst>
              <a:ext uri="{FF2B5EF4-FFF2-40B4-BE49-F238E27FC236}">
                <a16:creationId xmlns:a16="http://schemas.microsoft.com/office/drawing/2014/main" id="{BE503661-92BF-430C-B6DB-D7922F197A01}"/>
              </a:ext>
            </a:extLst>
          </p:cNvPr>
          <p:cNvSpPr>
            <a:spLocks noGrp="1"/>
          </p:cNvSpPr>
          <p:nvPr>
            <p:ph type="body" idx="1"/>
          </p:nvPr>
        </p:nvSpPr>
        <p:spPr>
          <a:xfrm>
            <a:off x="457200" y="1081088"/>
            <a:ext cx="8229600" cy="3532476"/>
          </a:xfrm>
        </p:spPr>
        <p:txBody>
          <a:bodyPr/>
          <a:lstStyle/>
          <a:p>
            <a:pPr algn="l"/>
            <a:r>
              <a:rPr lang="en-US" sz="1800" b="0" i="0" u="none" strike="noStrike" baseline="0" dirty="0">
                <a:solidFill>
                  <a:srgbClr val="000000"/>
                </a:solidFill>
                <a:latin typeface="+mj-lt"/>
              </a:rPr>
              <a:t>Processing can be off-loaded from the server to client machines, thereby reducing the load on the server.</a:t>
            </a:r>
          </a:p>
          <a:p>
            <a:pPr algn="l"/>
            <a:r>
              <a:rPr lang="en-US" sz="1800" b="0" i="0" u="none" strike="noStrike" baseline="0" dirty="0">
                <a:solidFill>
                  <a:srgbClr val="000000"/>
                </a:solidFill>
                <a:latin typeface="+mj-lt"/>
              </a:rPr>
              <a:t>The browser can respond more rapidly to user events than a request to a remote server ever could, which improves the user experience.</a:t>
            </a:r>
          </a:p>
          <a:p>
            <a:pPr algn="l"/>
            <a:r>
              <a:rPr lang="en-US" sz="1800" b="0" i="0" u="none" strike="noStrike" baseline="0" dirty="0">
                <a:solidFill>
                  <a:srgbClr val="000000"/>
                </a:solidFill>
                <a:latin typeface="+mj-lt"/>
              </a:rPr>
              <a:t>JavaScript can interact with the downloaded HTML in a way that the server cannot, creating a user experience more like desktop software than simple </a:t>
            </a:r>
            <a:r>
              <a:rPr lang="en-CA" sz="1800" b="0" i="0" u="none" strike="noStrike" baseline="0" dirty="0">
                <a:solidFill>
                  <a:srgbClr val="000000"/>
                </a:solidFill>
                <a:latin typeface="+mj-lt"/>
              </a:rPr>
              <a:t>HTML ever could.</a:t>
            </a:r>
            <a:endParaRPr lang="en-CA" dirty="0">
              <a:latin typeface="+mj-lt"/>
            </a:endParaRPr>
          </a:p>
        </p:txBody>
      </p:sp>
    </p:spTree>
    <p:extLst>
      <p:ext uri="{BB962C8B-B14F-4D97-AF65-F5344CB8AC3E}">
        <p14:creationId xmlns:p14="http://schemas.microsoft.com/office/powerpoint/2010/main" val="403490005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AC09DD-F244-49C3-B8CA-895DB3BBB839}"/>
              </a:ext>
            </a:extLst>
          </p:cNvPr>
          <p:cNvSpPr>
            <a:spLocks noGrp="1"/>
          </p:cNvSpPr>
          <p:nvPr>
            <p:ph type="title"/>
          </p:nvPr>
        </p:nvSpPr>
        <p:spPr/>
        <p:txBody>
          <a:bodyPr/>
          <a:lstStyle/>
          <a:p>
            <a:r>
              <a:rPr lang="en-CA" dirty="0"/>
              <a:t>Nested Functions</a:t>
            </a:r>
          </a:p>
        </p:txBody>
      </p:sp>
      <p:sp>
        <p:nvSpPr>
          <p:cNvPr id="3" name="Text Placeholder 2">
            <a:extLst>
              <a:ext uri="{FF2B5EF4-FFF2-40B4-BE49-F238E27FC236}">
                <a16:creationId xmlns:a16="http://schemas.microsoft.com/office/drawing/2014/main" id="{FC90E4E0-8E74-40E7-A3C4-092B64756FE3}"/>
              </a:ext>
            </a:extLst>
          </p:cNvPr>
          <p:cNvSpPr>
            <a:spLocks noGrp="1"/>
          </p:cNvSpPr>
          <p:nvPr>
            <p:ph type="body" idx="1"/>
          </p:nvPr>
        </p:nvSpPr>
        <p:spPr>
          <a:xfrm>
            <a:off x="457201" y="1081088"/>
            <a:ext cx="3338944" cy="3532476"/>
          </a:xfrm>
        </p:spPr>
        <p:txBody>
          <a:bodyPr/>
          <a:lstStyle/>
          <a:p>
            <a:pPr marL="114300" indent="0" algn="l">
              <a:buNone/>
            </a:pPr>
            <a:r>
              <a:rPr lang="en-US" b="0" i="0" u="none" strike="noStrike" baseline="0" dirty="0">
                <a:solidFill>
                  <a:srgbClr val="000000"/>
                </a:solidFill>
                <a:latin typeface="+mj-lt"/>
              </a:rPr>
              <a:t>The object nature of functions can be further seen in the next example, which creates a function using a </a:t>
            </a:r>
            <a:r>
              <a:rPr lang="en-US" b="1" i="0" u="none" strike="noStrike" baseline="0" dirty="0">
                <a:solidFill>
                  <a:srgbClr val="009A9A"/>
                </a:solidFill>
                <a:latin typeface="+mj-lt"/>
              </a:rPr>
              <a:t>function expression</a:t>
            </a:r>
            <a:r>
              <a:rPr lang="en-US" b="0" i="0" u="none" strike="noStrike" baseline="0" dirty="0">
                <a:solidFill>
                  <a:srgbClr val="000000"/>
                </a:solidFill>
                <a:latin typeface="+mj-lt"/>
              </a:rPr>
              <a:t>.</a:t>
            </a:r>
          </a:p>
          <a:p>
            <a:pPr marL="114300" indent="0" algn="l">
              <a:buNone/>
            </a:pPr>
            <a:r>
              <a:rPr lang="en-US" dirty="0">
                <a:solidFill>
                  <a:srgbClr val="000000"/>
                </a:solidFill>
                <a:latin typeface="+mj-lt"/>
              </a:rPr>
              <a:t>When </a:t>
            </a:r>
            <a:r>
              <a:rPr lang="en-US" b="0" i="0" u="none" strike="noStrike" baseline="0" dirty="0">
                <a:solidFill>
                  <a:srgbClr val="000000"/>
                </a:solidFill>
                <a:latin typeface="+mj-lt"/>
              </a:rPr>
              <a:t>we invoked the function via the object variable name it is conventional to leave out the function name for so called </a:t>
            </a:r>
            <a:r>
              <a:rPr lang="en-CA" b="1" i="0" u="none" strike="noStrike" baseline="0" dirty="0">
                <a:solidFill>
                  <a:srgbClr val="009A9A"/>
                </a:solidFill>
                <a:latin typeface="+mj-lt"/>
              </a:rPr>
              <a:t>anonymous functions</a:t>
            </a:r>
            <a:endParaRPr lang="en-CA" sz="1400" dirty="0">
              <a:latin typeface="+mj-lt"/>
            </a:endParaRPr>
          </a:p>
        </p:txBody>
      </p:sp>
      <p:sp>
        <p:nvSpPr>
          <p:cNvPr id="4" name="TextBox 3" descr="LISTING 4.2 Embedded styles example">
            <a:extLst>
              <a:ext uri="{FF2B5EF4-FFF2-40B4-BE49-F238E27FC236}">
                <a16:creationId xmlns:a16="http://schemas.microsoft.com/office/drawing/2014/main" id="{210D9829-80CE-47F6-AE89-43594570E1AA}"/>
              </a:ext>
            </a:extLst>
          </p:cNvPr>
          <p:cNvSpPr txBox="1"/>
          <p:nvPr/>
        </p:nvSpPr>
        <p:spPr>
          <a:xfrm>
            <a:off x="3796145" y="1081087"/>
            <a:ext cx="4890656" cy="2981325"/>
          </a:xfrm>
          <a:prstGeom prst="rect">
            <a:avLst/>
          </a:prstGeom>
          <a:solidFill>
            <a:srgbClr val="E6F0F5"/>
          </a:solidFill>
        </p:spPr>
        <p:txBody>
          <a:bodyPr wrap="square" numCol="1" rtlCol="0">
            <a:noAutofit/>
          </a:bodyPr>
          <a:lstStyle/>
          <a:p>
            <a:pPr algn="l"/>
            <a:r>
              <a:rPr lang="en-CA" sz="1800" b="0" i="0" u="none" strike="noStrike" baseline="0" dirty="0">
                <a:solidFill>
                  <a:schemeClr val="tx1"/>
                </a:solidFill>
                <a:latin typeface="Calibri" panose="020F0502020204030204" pitchFamily="34" charset="0"/>
                <a:cs typeface="Calibri" panose="020F0502020204030204" pitchFamily="34" charset="0"/>
              </a:rPr>
              <a:t>function </a:t>
            </a:r>
            <a:r>
              <a:rPr lang="en-CA" sz="1800" b="0" i="0" u="none" strike="noStrike" baseline="0" dirty="0" err="1">
                <a:solidFill>
                  <a:schemeClr val="tx1"/>
                </a:solidFill>
                <a:latin typeface="Calibri" panose="020F0502020204030204" pitchFamily="34" charset="0"/>
                <a:cs typeface="Calibri" panose="020F0502020204030204" pitchFamily="34" charset="0"/>
              </a:rPr>
              <a:t>calculateTotal</a:t>
            </a:r>
            <a:r>
              <a:rPr lang="en-CA" sz="1800" b="0" i="0" u="none" strike="noStrike" baseline="0" dirty="0">
                <a:solidFill>
                  <a:schemeClr val="tx1"/>
                </a:solidFill>
                <a:latin typeface="Calibri" panose="020F0502020204030204" pitchFamily="34" charset="0"/>
                <a:cs typeface="Calibri" panose="020F0502020204030204" pitchFamily="34" charset="0"/>
              </a:rPr>
              <a:t>(</a:t>
            </a:r>
            <a:r>
              <a:rPr lang="en-CA" sz="1800" b="0" i="0" u="none" strike="noStrike" baseline="0" dirty="0" err="1">
                <a:solidFill>
                  <a:schemeClr val="tx1"/>
                </a:solidFill>
                <a:latin typeface="Calibri" panose="020F0502020204030204" pitchFamily="34" charset="0"/>
                <a:cs typeface="Calibri" panose="020F0502020204030204" pitchFamily="34" charset="0"/>
              </a:rPr>
              <a:t>price,quantity</a:t>
            </a:r>
            <a:r>
              <a:rPr lang="en-CA" sz="1800" b="0" i="0" u="none" strike="noStrike" baseline="0" dirty="0">
                <a:solidFill>
                  <a:schemeClr val="tx1"/>
                </a:solidFill>
                <a:latin typeface="Calibri" panose="020F0502020204030204" pitchFamily="34" charset="0"/>
                <a:cs typeface="Calibri" panose="020F0502020204030204" pitchFamily="34" charset="0"/>
              </a:rPr>
              <a:t>) {</a:t>
            </a:r>
          </a:p>
          <a:p>
            <a:pPr algn="l"/>
            <a:r>
              <a:rPr lang="en-CA" sz="1800" b="0" i="0" u="none" strike="noStrike" baseline="0" dirty="0">
                <a:solidFill>
                  <a:schemeClr val="tx1"/>
                </a:solidFill>
                <a:latin typeface="Calibri" panose="020F0502020204030204" pitchFamily="34" charset="0"/>
                <a:cs typeface="Calibri" panose="020F0502020204030204" pitchFamily="34" charset="0"/>
              </a:rPr>
              <a:t>    let subtotal = price * quantity;</a:t>
            </a:r>
          </a:p>
          <a:p>
            <a:pPr algn="l"/>
            <a:r>
              <a:rPr lang="en-CA" sz="1800" b="0" i="0" u="none" strike="noStrike" baseline="0" dirty="0">
                <a:solidFill>
                  <a:schemeClr val="tx1"/>
                </a:solidFill>
                <a:latin typeface="Calibri" panose="020F0502020204030204" pitchFamily="34" charset="0"/>
                <a:cs typeface="Calibri" panose="020F0502020204030204" pitchFamily="34" charset="0"/>
              </a:rPr>
              <a:t>    return subtotal + </a:t>
            </a:r>
            <a:r>
              <a:rPr lang="en-CA" sz="1800" b="0" i="0" u="none" strike="noStrike" baseline="0" dirty="0" err="1">
                <a:solidFill>
                  <a:schemeClr val="tx1"/>
                </a:solidFill>
                <a:latin typeface="Calibri" panose="020F0502020204030204" pitchFamily="34" charset="0"/>
                <a:cs typeface="Calibri" panose="020F0502020204030204" pitchFamily="34" charset="0"/>
              </a:rPr>
              <a:t>calculateTax</a:t>
            </a:r>
            <a:r>
              <a:rPr lang="en-CA" sz="1800" b="0" i="0" u="none" strike="noStrike" baseline="0" dirty="0">
                <a:solidFill>
                  <a:schemeClr val="tx1"/>
                </a:solidFill>
                <a:latin typeface="Calibri" panose="020F0502020204030204" pitchFamily="34" charset="0"/>
                <a:cs typeface="Calibri" panose="020F0502020204030204" pitchFamily="34" charset="0"/>
              </a:rPr>
              <a:t>(subtotal);</a:t>
            </a:r>
          </a:p>
          <a:p>
            <a:pPr algn="l"/>
            <a:endParaRPr lang="en-CA" sz="1800" b="0" i="1" u="none" strike="noStrike" baseline="0" dirty="0">
              <a:solidFill>
                <a:schemeClr val="tx1"/>
              </a:solidFill>
              <a:latin typeface="Calibri" panose="020F0502020204030204" pitchFamily="34" charset="0"/>
              <a:cs typeface="Calibri" panose="020F0502020204030204" pitchFamily="34" charset="0"/>
            </a:endParaRPr>
          </a:p>
          <a:p>
            <a:pPr algn="l"/>
            <a:r>
              <a:rPr lang="en-CA" sz="1800" i="1" dirty="0">
                <a:solidFill>
                  <a:schemeClr val="tx1"/>
                </a:solidFill>
                <a:latin typeface="Calibri" panose="020F0502020204030204" pitchFamily="34" charset="0"/>
                <a:cs typeface="Calibri" panose="020F0502020204030204" pitchFamily="34" charset="0"/>
              </a:rPr>
              <a:t>    </a:t>
            </a:r>
            <a:r>
              <a:rPr lang="en-CA" sz="1800" b="0" i="1" u="none" strike="noStrike" baseline="0" dirty="0">
                <a:solidFill>
                  <a:schemeClr val="tx1"/>
                </a:solidFill>
                <a:latin typeface="Calibri" panose="020F0502020204030204" pitchFamily="34" charset="0"/>
                <a:cs typeface="Calibri" panose="020F0502020204030204" pitchFamily="34" charset="0"/>
              </a:rPr>
              <a:t>// this function is nested</a:t>
            </a:r>
          </a:p>
          <a:p>
            <a:pPr algn="l"/>
            <a:r>
              <a:rPr lang="en-CA" sz="1800" b="0" i="0" u="none" strike="noStrike" baseline="0" dirty="0">
                <a:solidFill>
                  <a:schemeClr val="tx1"/>
                </a:solidFill>
                <a:latin typeface="Calibri" panose="020F0502020204030204" pitchFamily="34" charset="0"/>
                <a:cs typeface="Calibri" panose="020F0502020204030204" pitchFamily="34" charset="0"/>
              </a:rPr>
              <a:t>    function </a:t>
            </a:r>
            <a:r>
              <a:rPr lang="en-CA" sz="1800" b="0" i="0" u="none" strike="noStrike" baseline="0" dirty="0" err="1">
                <a:solidFill>
                  <a:schemeClr val="tx1"/>
                </a:solidFill>
                <a:latin typeface="Calibri" panose="020F0502020204030204" pitchFamily="34" charset="0"/>
                <a:cs typeface="Calibri" panose="020F0502020204030204" pitchFamily="34" charset="0"/>
              </a:rPr>
              <a:t>calculateTax</a:t>
            </a:r>
            <a:r>
              <a:rPr lang="en-CA" sz="1800" b="0" i="0" u="none" strike="noStrike" baseline="0" dirty="0">
                <a:solidFill>
                  <a:schemeClr val="tx1"/>
                </a:solidFill>
                <a:latin typeface="Calibri" panose="020F0502020204030204" pitchFamily="34" charset="0"/>
                <a:cs typeface="Calibri" panose="020F0502020204030204" pitchFamily="34" charset="0"/>
              </a:rPr>
              <a:t>(subtotal) {</a:t>
            </a:r>
          </a:p>
          <a:p>
            <a:pPr algn="l"/>
            <a:r>
              <a:rPr lang="en-CA" sz="1800" b="0" i="0" u="none" strike="noStrike" baseline="0" dirty="0">
                <a:solidFill>
                  <a:schemeClr val="tx1"/>
                </a:solidFill>
                <a:latin typeface="Calibri" panose="020F0502020204030204" pitchFamily="34" charset="0"/>
                <a:cs typeface="Calibri" panose="020F0502020204030204" pitchFamily="34" charset="0"/>
              </a:rPr>
              <a:t>        let </a:t>
            </a:r>
            <a:r>
              <a:rPr lang="en-CA" sz="1800" b="0" i="0" u="none" strike="noStrike" baseline="0" dirty="0" err="1">
                <a:solidFill>
                  <a:schemeClr val="tx1"/>
                </a:solidFill>
                <a:latin typeface="Calibri" panose="020F0502020204030204" pitchFamily="34" charset="0"/>
                <a:cs typeface="Calibri" panose="020F0502020204030204" pitchFamily="34" charset="0"/>
              </a:rPr>
              <a:t>taxRate</a:t>
            </a:r>
            <a:r>
              <a:rPr lang="en-CA" sz="1800" b="0" i="0" u="none" strike="noStrike" baseline="0" dirty="0">
                <a:solidFill>
                  <a:schemeClr val="tx1"/>
                </a:solidFill>
                <a:latin typeface="Calibri" panose="020F0502020204030204" pitchFamily="34" charset="0"/>
                <a:cs typeface="Calibri" panose="020F0502020204030204" pitchFamily="34" charset="0"/>
              </a:rPr>
              <a:t> = 0.05;</a:t>
            </a:r>
          </a:p>
          <a:p>
            <a:pPr algn="l"/>
            <a:r>
              <a:rPr lang="en-CA" sz="1800" b="0" i="0" u="none" strike="noStrike" baseline="0" dirty="0">
                <a:solidFill>
                  <a:schemeClr val="tx1"/>
                </a:solidFill>
                <a:latin typeface="Calibri" panose="020F0502020204030204" pitchFamily="34" charset="0"/>
                <a:cs typeface="Calibri" panose="020F0502020204030204" pitchFamily="34" charset="0"/>
              </a:rPr>
              <a:t>        return subtotal * </a:t>
            </a:r>
            <a:r>
              <a:rPr lang="en-CA" sz="1800" b="0" i="0" u="none" strike="noStrike" baseline="0" dirty="0" err="1">
                <a:solidFill>
                  <a:schemeClr val="tx1"/>
                </a:solidFill>
                <a:latin typeface="Calibri" panose="020F0502020204030204" pitchFamily="34" charset="0"/>
                <a:cs typeface="Calibri" panose="020F0502020204030204" pitchFamily="34" charset="0"/>
              </a:rPr>
              <a:t>taxRate</a:t>
            </a:r>
            <a:r>
              <a:rPr lang="en-CA" sz="1800" b="0" i="0" u="none" strike="noStrike" baseline="0" dirty="0">
                <a:solidFill>
                  <a:schemeClr val="tx1"/>
                </a:solidFill>
                <a:latin typeface="Calibri" panose="020F0502020204030204" pitchFamily="34" charset="0"/>
                <a:cs typeface="Calibri" panose="020F0502020204030204" pitchFamily="34" charset="0"/>
              </a:rPr>
              <a:t>;</a:t>
            </a:r>
          </a:p>
          <a:p>
            <a:pPr algn="l"/>
            <a:r>
              <a:rPr lang="en-CA" sz="1800" b="0" i="0" u="none" strike="noStrike" baseline="0" dirty="0">
                <a:solidFill>
                  <a:schemeClr val="tx1"/>
                </a:solidFill>
                <a:latin typeface="Calibri" panose="020F0502020204030204" pitchFamily="34" charset="0"/>
                <a:cs typeface="Calibri" panose="020F0502020204030204" pitchFamily="34" charset="0"/>
              </a:rPr>
              <a:t>    }</a:t>
            </a:r>
          </a:p>
          <a:p>
            <a:pPr algn="l"/>
            <a:r>
              <a:rPr lang="en-CA" sz="1800" b="0" i="0" u="none" strike="noStrike" baseline="0" dirty="0">
                <a:solidFill>
                  <a:schemeClr val="tx1"/>
                </a:solidFill>
                <a:latin typeface="Calibri" panose="020F0502020204030204" pitchFamily="34" charset="0"/>
                <a:cs typeface="Calibri" panose="020F0502020204030204" pitchFamily="34" charset="0"/>
              </a:rPr>
              <a:t>}</a:t>
            </a:r>
            <a:endParaRPr lang="en-CA" sz="500" b="0" i="0" u="none" strike="noStrike" baseline="0" dirty="0">
              <a:solidFill>
                <a:schemeClr val="tx1"/>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C303AB96-E712-426B-897C-8B2CB331A36F}"/>
              </a:ext>
            </a:extLst>
          </p:cNvPr>
          <p:cNvSpPr txBox="1"/>
          <p:nvPr/>
        </p:nvSpPr>
        <p:spPr>
          <a:xfrm>
            <a:off x="3796145" y="4159012"/>
            <a:ext cx="4818929" cy="276185"/>
          </a:xfrm>
          <a:prstGeom prst="rect">
            <a:avLst/>
          </a:prstGeom>
          <a:noFill/>
        </p:spPr>
        <p:txBody>
          <a:bodyPr wrap="square" rtlCol="0">
            <a:spAutoFit/>
          </a:bodyPr>
          <a:lstStyle/>
          <a:p>
            <a:r>
              <a:rPr lang="en-US" sz="1200" b="1" i="0" u="none" strike="noStrike" baseline="0" dirty="0">
                <a:solidFill>
                  <a:srgbClr val="009A9A"/>
                </a:solidFill>
                <a:latin typeface="+mj-lt"/>
              </a:rPr>
              <a:t>LISTING 8.12 </a:t>
            </a:r>
            <a:r>
              <a:rPr lang="en-US" sz="1200" b="0" i="0" u="none" strike="noStrike" baseline="0" dirty="0">
                <a:solidFill>
                  <a:srgbClr val="000000"/>
                </a:solidFill>
                <a:latin typeface="+mj-lt"/>
              </a:rPr>
              <a:t>Nesting functions</a:t>
            </a:r>
            <a:endParaRPr lang="en-CA" sz="1200" dirty="0">
              <a:latin typeface="+mj-lt"/>
            </a:endParaRPr>
          </a:p>
        </p:txBody>
      </p:sp>
    </p:spTree>
    <p:extLst>
      <p:ext uri="{BB962C8B-B14F-4D97-AF65-F5344CB8AC3E}">
        <p14:creationId xmlns:p14="http://schemas.microsoft.com/office/powerpoint/2010/main" val="150339852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FE7193-6354-461D-8664-6A69910871F0}"/>
              </a:ext>
            </a:extLst>
          </p:cNvPr>
          <p:cNvSpPr>
            <a:spLocks noGrp="1"/>
          </p:cNvSpPr>
          <p:nvPr>
            <p:ph type="title"/>
          </p:nvPr>
        </p:nvSpPr>
        <p:spPr/>
        <p:txBody>
          <a:bodyPr/>
          <a:lstStyle/>
          <a:p>
            <a:r>
              <a:rPr lang="en-CA" dirty="0"/>
              <a:t>Hoisting in JavaScript</a:t>
            </a:r>
          </a:p>
        </p:txBody>
      </p:sp>
      <p:sp>
        <p:nvSpPr>
          <p:cNvPr id="6" name="Text Placeholder 2">
            <a:extLst>
              <a:ext uri="{FF2B5EF4-FFF2-40B4-BE49-F238E27FC236}">
                <a16:creationId xmlns:a16="http://schemas.microsoft.com/office/drawing/2014/main" id="{B468D490-5EEF-4BCC-B324-8F542E25EFE1}"/>
              </a:ext>
            </a:extLst>
          </p:cNvPr>
          <p:cNvSpPr>
            <a:spLocks noGrp="1"/>
          </p:cNvSpPr>
          <p:nvPr>
            <p:ph type="body" idx="1"/>
          </p:nvPr>
        </p:nvSpPr>
        <p:spPr>
          <a:xfrm>
            <a:off x="457200" y="1081088"/>
            <a:ext cx="3186545" cy="3532476"/>
          </a:xfrm>
        </p:spPr>
        <p:txBody>
          <a:bodyPr/>
          <a:lstStyle/>
          <a:p>
            <a:pPr marL="114300" indent="0" algn="l">
              <a:buNone/>
            </a:pPr>
            <a:r>
              <a:rPr lang="en-US" sz="1800" b="0" i="0" u="none" strike="noStrike" baseline="0" dirty="0">
                <a:latin typeface="+mj-lt"/>
              </a:rPr>
              <a:t>JavaScript function declarations are </a:t>
            </a:r>
            <a:r>
              <a:rPr lang="en-US" sz="1800" b="0" i="1" u="none" strike="noStrike" baseline="0" dirty="0">
                <a:latin typeface="+mj-lt"/>
              </a:rPr>
              <a:t>hoisted</a:t>
            </a:r>
            <a:r>
              <a:rPr lang="en-US" sz="1800" b="0" i="0" u="none" strike="noStrike" baseline="0" dirty="0">
                <a:latin typeface="+mj-lt"/>
              </a:rPr>
              <a:t> to the beginning of their current level</a:t>
            </a:r>
          </a:p>
          <a:p>
            <a:pPr marL="114300" indent="0" algn="l">
              <a:buNone/>
            </a:pPr>
            <a:endParaRPr lang="en-US" sz="1800" dirty="0">
              <a:solidFill>
                <a:srgbClr val="000000"/>
              </a:solidFill>
              <a:latin typeface="+mj-lt"/>
            </a:endParaRPr>
          </a:p>
          <a:p>
            <a:pPr marL="114300" indent="0" algn="l">
              <a:buNone/>
            </a:pPr>
            <a:r>
              <a:rPr lang="en-US" sz="1800" b="0" i="0" u="none" strike="noStrike" baseline="0" dirty="0">
                <a:solidFill>
                  <a:srgbClr val="000000"/>
                </a:solidFill>
                <a:latin typeface="+mj-lt"/>
              </a:rPr>
              <a:t>Note:</a:t>
            </a:r>
            <a:r>
              <a:rPr lang="en-US" sz="1800" dirty="0">
                <a:solidFill>
                  <a:srgbClr val="000000"/>
                </a:solidFill>
                <a:latin typeface="+mj-lt"/>
              </a:rPr>
              <a:t> </a:t>
            </a:r>
            <a:r>
              <a:rPr lang="en-CA" sz="1800" b="0" i="0" u="none" strike="noStrike" baseline="0" dirty="0">
                <a:latin typeface="+mj-lt"/>
              </a:rPr>
              <a:t>the assignments are NOT hoisted.</a:t>
            </a:r>
            <a:endParaRPr lang="en-CA" sz="1800" b="0" i="0" u="none" strike="noStrike" baseline="0" dirty="0">
              <a:solidFill>
                <a:srgbClr val="000000"/>
              </a:solidFill>
              <a:latin typeface="+mj-lt"/>
            </a:endParaRPr>
          </a:p>
        </p:txBody>
      </p:sp>
      <p:pic>
        <p:nvPicPr>
          <p:cNvPr id="5" name="Picture 4" descr="FIGURE 8.16 Function hoisting in JavaScript">
            <a:extLst>
              <a:ext uri="{FF2B5EF4-FFF2-40B4-BE49-F238E27FC236}">
                <a16:creationId xmlns:a16="http://schemas.microsoft.com/office/drawing/2014/main" id="{15CF983B-7E68-4DD8-A0FD-10F08D448E13}"/>
              </a:ext>
            </a:extLst>
          </p:cNvPr>
          <p:cNvPicPr>
            <a:picLocks noChangeAspect="1"/>
          </p:cNvPicPr>
          <p:nvPr/>
        </p:nvPicPr>
        <p:blipFill>
          <a:blip r:embed="rId2"/>
          <a:stretch>
            <a:fillRect/>
          </a:stretch>
        </p:blipFill>
        <p:spPr>
          <a:xfrm>
            <a:off x="4391891" y="886691"/>
            <a:ext cx="4294909" cy="3872458"/>
          </a:xfrm>
          <a:prstGeom prst="rect">
            <a:avLst/>
          </a:prstGeom>
        </p:spPr>
      </p:pic>
    </p:spTree>
    <p:extLst>
      <p:ext uri="{BB962C8B-B14F-4D97-AF65-F5344CB8AC3E}">
        <p14:creationId xmlns:p14="http://schemas.microsoft.com/office/powerpoint/2010/main" val="26203924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B0B7F9-230D-4FCA-9858-5FD3B075F61E}"/>
              </a:ext>
            </a:extLst>
          </p:cNvPr>
          <p:cNvSpPr>
            <a:spLocks noGrp="1"/>
          </p:cNvSpPr>
          <p:nvPr>
            <p:ph type="title"/>
          </p:nvPr>
        </p:nvSpPr>
        <p:spPr/>
        <p:txBody>
          <a:bodyPr/>
          <a:lstStyle/>
          <a:p>
            <a:r>
              <a:rPr lang="en-CA" dirty="0"/>
              <a:t>Callback Functions</a:t>
            </a:r>
          </a:p>
        </p:txBody>
      </p:sp>
      <p:sp>
        <p:nvSpPr>
          <p:cNvPr id="3" name="Text Placeholder 2">
            <a:extLst>
              <a:ext uri="{FF2B5EF4-FFF2-40B4-BE49-F238E27FC236}">
                <a16:creationId xmlns:a16="http://schemas.microsoft.com/office/drawing/2014/main" id="{6ECC38C2-AC73-4A12-9790-1E071C5619AA}"/>
              </a:ext>
            </a:extLst>
          </p:cNvPr>
          <p:cNvSpPr>
            <a:spLocks noGrp="1"/>
          </p:cNvSpPr>
          <p:nvPr>
            <p:ph type="body" idx="1"/>
          </p:nvPr>
        </p:nvSpPr>
        <p:spPr>
          <a:xfrm>
            <a:off x="457200" y="1081087"/>
            <a:ext cx="3435927" cy="3657167"/>
          </a:xfrm>
        </p:spPr>
        <p:txBody>
          <a:bodyPr/>
          <a:lstStyle/>
          <a:p>
            <a:pPr marL="114300" indent="0" algn="l">
              <a:buNone/>
            </a:pPr>
            <a:r>
              <a:rPr lang="en-US" sz="1800" b="0" i="0" u="none" strike="noStrike" baseline="0" dirty="0">
                <a:latin typeface="+mj-lt"/>
              </a:rPr>
              <a:t>Since JavaScript functions are full-fledged objects, you can pass a function as an </a:t>
            </a:r>
            <a:r>
              <a:rPr lang="en-CA" sz="1800" b="0" i="0" u="none" strike="noStrike" baseline="0" dirty="0">
                <a:latin typeface="+mj-lt"/>
              </a:rPr>
              <a:t>argument to another function.</a:t>
            </a:r>
          </a:p>
          <a:p>
            <a:pPr marL="114300" indent="0" algn="l">
              <a:buNone/>
            </a:pPr>
            <a:r>
              <a:rPr lang="en-US" sz="1800" b="1" dirty="0">
                <a:solidFill>
                  <a:srgbClr val="009A9A"/>
                </a:solidFill>
                <a:latin typeface="+mj-lt"/>
              </a:rPr>
              <a:t>C</a:t>
            </a:r>
            <a:r>
              <a:rPr lang="en-US" sz="1800" b="1" i="0" u="none" strike="noStrike" baseline="0" dirty="0">
                <a:solidFill>
                  <a:srgbClr val="009A9A"/>
                </a:solidFill>
                <a:latin typeface="+mj-lt"/>
              </a:rPr>
              <a:t>allback function </a:t>
            </a:r>
            <a:r>
              <a:rPr lang="en-US" sz="1800" b="0" i="0" u="none" strike="noStrike" baseline="0" dirty="0">
                <a:solidFill>
                  <a:srgbClr val="000000"/>
                </a:solidFill>
                <a:latin typeface="+mj-lt"/>
              </a:rPr>
              <a:t>is simply a function that is passed to another function.</a:t>
            </a:r>
            <a:endParaRPr lang="en-CA" dirty="0">
              <a:latin typeface="+mj-lt"/>
            </a:endParaRPr>
          </a:p>
        </p:txBody>
      </p:sp>
      <p:pic>
        <p:nvPicPr>
          <p:cNvPr id="5" name="Picture 4" descr="FIGURE 8.17 Using a callback function">
            <a:extLst>
              <a:ext uri="{FF2B5EF4-FFF2-40B4-BE49-F238E27FC236}">
                <a16:creationId xmlns:a16="http://schemas.microsoft.com/office/drawing/2014/main" id="{D14B65B8-43B1-463A-A522-E3DF2E8A864F}"/>
              </a:ext>
            </a:extLst>
          </p:cNvPr>
          <p:cNvPicPr>
            <a:picLocks noChangeAspect="1"/>
          </p:cNvPicPr>
          <p:nvPr/>
        </p:nvPicPr>
        <p:blipFill>
          <a:blip r:embed="rId2"/>
          <a:stretch>
            <a:fillRect/>
          </a:stretch>
        </p:blipFill>
        <p:spPr>
          <a:xfrm>
            <a:off x="3920835" y="1517504"/>
            <a:ext cx="5238189" cy="2784331"/>
          </a:xfrm>
          <a:prstGeom prst="rect">
            <a:avLst/>
          </a:prstGeom>
        </p:spPr>
      </p:pic>
    </p:spTree>
    <p:extLst>
      <p:ext uri="{BB962C8B-B14F-4D97-AF65-F5344CB8AC3E}">
        <p14:creationId xmlns:p14="http://schemas.microsoft.com/office/powerpoint/2010/main" val="57310833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F79C97-A0A2-4908-9BC7-20C289C2328A}"/>
              </a:ext>
            </a:extLst>
          </p:cNvPr>
          <p:cNvSpPr>
            <a:spLocks noGrp="1"/>
          </p:cNvSpPr>
          <p:nvPr>
            <p:ph type="title"/>
          </p:nvPr>
        </p:nvSpPr>
        <p:spPr/>
        <p:txBody>
          <a:bodyPr/>
          <a:lstStyle/>
          <a:p>
            <a:r>
              <a:rPr lang="en-CA" dirty="0"/>
              <a:t>Callback Functions (ii)</a:t>
            </a:r>
          </a:p>
        </p:txBody>
      </p:sp>
      <p:sp>
        <p:nvSpPr>
          <p:cNvPr id="3" name="Text Placeholder 2">
            <a:extLst>
              <a:ext uri="{FF2B5EF4-FFF2-40B4-BE49-F238E27FC236}">
                <a16:creationId xmlns:a16="http://schemas.microsoft.com/office/drawing/2014/main" id="{9C8C1C99-3930-4041-B1BE-ACB7F67B8225}"/>
              </a:ext>
            </a:extLst>
          </p:cNvPr>
          <p:cNvSpPr>
            <a:spLocks noGrp="1"/>
          </p:cNvSpPr>
          <p:nvPr>
            <p:ph type="body" idx="1"/>
          </p:nvPr>
        </p:nvSpPr>
        <p:spPr>
          <a:xfrm>
            <a:off x="457200" y="1081088"/>
            <a:ext cx="8229599" cy="595312"/>
          </a:xfrm>
        </p:spPr>
        <p:txBody>
          <a:bodyPr/>
          <a:lstStyle/>
          <a:p>
            <a:pPr marL="114300" indent="0" algn="l">
              <a:buNone/>
            </a:pPr>
            <a:r>
              <a:rPr lang="en-US" sz="1800" dirty="0">
                <a:latin typeface="+mj-lt"/>
              </a:rPr>
              <a:t>W</a:t>
            </a:r>
            <a:r>
              <a:rPr lang="en-US" sz="1800" b="0" i="0" u="none" strike="noStrike" baseline="0" dirty="0">
                <a:latin typeface="+mj-lt"/>
              </a:rPr>
              <a:t>e can actually define a function definition directly within the invocation</a:t>
            </a:r>
            <a:endParaRPr lang="en-CA" dirty="0">
              <a:latin typeface="+mj-lt"/>
            </a:endParaRPr>
          </a:p>
        </p:txBody>
      </p:sp>
      <p:pic>
        <p:nvPicPr>
          <p:cNvPr id="5" name="Picture 4" descr="FIGURE 8.18 Passing a function definition to another function">
            <a:extLst>
              <a:ext uri="{FF2B5EF4-FFF2-40B4-BE49-F238E27FC236}">
                <a16:creationId xmlns:a16="http://schemas.microsoft.com/office/drawing/2014/main" id="{F0AA4D9F-7E17-4868-80E6-83ACED4B6A32}"/>
              </a:ext>
            </a:extLst>
          </p:cNvPr>
          <p:cNvPicPr>
            <a:picLocks noChangeAspect="1"/>
          </p:cNvPicPr>
          <p:nvPr/>
        </p:nvPicPr>
        <p:blipFill>
          <a:blip r:embed="rId2"/>
          <a:stretch>
            <a:fillRect/>
          </a:stretch>
        </p:blipFill>
        <p:spPr>
          <a:xfrm>
            <a:off x="1388799" y="2000966"/>
            <a:ext cx="6366402" cy="2356863"/>
          </a:xfrm>
          <a:prstGeom prst="rect">
            <a:avLst/>
          </a:prstGeom>
        </p:spPr>
      </p:pic>
    </p:spTree>
    <p:extLst>
      <p:ext uri="{BB962C8B-B14F-4D97-AF65-F5344CB8AC3E}">
        <p14:creationId xmlns:p14="http://schemas.microsoft.com/office/powerpoint/2010/main" val="74120055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121CD-6C23-4FFA-A8C6-7AA3DA926172}"/>
              </a:ext>
            </a:extLst>
          </p:cNvPr>
          <p:cNvSpPr>
            <a:spLocks noGrp="1"/>
          </p:cNvSpPr>
          <p:nvPr>
            <p:ph type="title"/>
          </p:nvPr>
        </p:nvSpPr>
        <p:spPr/>
        <p:txBody>
          <a:bodyPr/>
          <a:lstStyle/>
          <a:p>
            <a:r>
              <a:rPr lang="en-CA" dirty="0"/>
              <a:t>Objects and Functions Together</a:t>
            </a:r>
          </a:p>
        </p:txBody>
      </p:sp>
      <p:sp>
        <p:nvSpPr>
          <p:cNvPr id="3" name="Text Placeholder 2">
            <a:extLst>
              <a:ext uri="{FF2B5EF4-FFF2-40B4-BE49-F238E27FC236}">
                <a16:creationId xmlns:a16="http://schemas.microsoft.com/office/drawing/2014/main" id="{E5A28E86-A90F-43D0-9AD0-F00573A2350B}"/>
              </a:ext>
            </a:extLst>
          </p:cNvPr>
          <p:cNvSpPr>
            <a:spLocks noGrp="1"/>
          </p:cNvSpPr>
          <p:nvPr>
            <p:ph type="body" idx="1"/>
          </p:nvPr>
        </p:nvSpPr>
        <p:spPr>
          <a:xfrm>
            <a:off x="457200" y="984487"/>
            <a:ext cx="3338945" cy="3629077"/>
          </a:xfrm>
        </p:spPr>
        <p:txBody>
          <a:bodyPr/>
          <a:lstStyle/>
          <a:p>
            <a:pPr marL="114300" indent="0" algn="l">
              <a:buNone/>
            </a:pPr>
            <a:r>
              <a:rPr lang="en-US" sz="1800" b="0" i="0" u="none" strike="noStrike" baseline="0" dirty="0">
                <a:latin typeface="+mj-lt"/>
              </a:rPr>
              <a:t>In a class-oriented programming language like Java, we say classes define behavior via </a:t>
            </a:r>
            <a:r>
              <a:rPr lang="en-US" sz="1800" b="1" i="0" u="none" strike="noStrike" baseline="0" dirty="0">
                <a:latin typeface="+mj-lt"/>
              </a:rPr>
              <a:t>methods</a:t>
            </a:r>
            <a:r>
              <a:rPr lang="en-US" sz="1800" b="0" i="0" u="none" strike="noStrike" baseline="0" dirty="0">
                <a:latin typeface="+mj-lt"/>
              </a:rPr>
              <a:t>. </a:t>
            </a:r>
          </a:p>
          <a:p>
            <a:pPr marL="114300" indent="0" algn="l">
              <a:buNone/>
            </a:pPr>
            <a:r>
              <a:rPr lang="en-US" sz="1800" b="0" i="0" u="none" strike="noStrike" baseline="0" dirty="0">
                <a:latin typeface="+mj-lt"/>
              </a:rPr>
              <a:t>In a functional programming language like JavaScript, we say objects have properties that are </a:t>
            </a:r>
            <a:r>
              <a:rPr lang="en-US" sz="1800" b="1" i="0" u="none" strike="noStrike" baseline="0" dirty="0">
                <a:latin typeface="+mj-lt"/>
              </a:rPr>
              <a:t>functions</a:t>
            </a:r>
            <a:r>
              <a:rPr lang="en-US" sz="1800" b="0" i="0" u="none" strike="noStrike" baseline="0" dirty="0">
                <a:latin typeface="+mj-lt"/>
              </a:rPr>
              <a:t>.</a:t>
            </a:r>
            <a:br>
              <a:rPr lang="en-US" sz="1800" b="0" i="0" u="none" strike="noStrike" baseline="0" dirty="0">
                <a:latin typeface="+mj-lt"/>
              </a:rPr>
            </a:br>
            <a:br>
              <a:rPr lang="en-US" sz="1800" b="0" i="0" u="none" strike="noStrike" baseline="0" dirty="0">
                <a:latin typeface="+mj-lt"/>
              </a:rPr>
            </a:br>
            <a:r>
              <a:rPr lang="en-US" sz="1800" b="0" i="0" u="none" strike="noStrike" baseline="0" dirty="0">
                <a:latin typeface="+mj-lt"/>
              </a:rPr>
              <a:t>Note the use of the keyword </a:t>
            </a:r>
            <a:r>
              <a:rPr lang="en-US" sz="1800" b="0" i="1" u="none" strike="noStrike" baseline="0" dirty="0">
                <a:latin typeface="+mj-lt"/>
              </a:rPr>
              <a:t>this</a:t>
            </a:r>
            <a:r>
              <a:rPr lang="en-US" sz="1800" b="0" i="0" u="none" strike="noStrike" baseline="0" dirty="0">
                <a:latin typeface="+mj-lt"/>
              </a:rPr>
              <a:t> in the two functions</a:t>
            </a:r>
            <a:endParaRPr lang="en-CA" dirty="0">
              <a:latin typeface="+mj-lt"/>
            </a:endParaRPr>
          </a:p>
        </p:txBody>
      </p:sp>
      <p:sp>
        <p:nvSpPr>
          <p:cNvPr id="8" name="TextBox 7" descr="LISTING 4.2 Embedded styles example">
            <a:extLst>
              <a:ext uri="{FF2B5EF4-FFF2-40B4-BE49-F238E27FC236}">
                <a16:creationId xmlns:a16="http://schemas.microsoft.com/office/drawing/2014/main" id="{23D6FFE1-5D9A-444C-A2B9-8691101D8C38}"/>
              </a:ext>
            </a:extLst>
          </p:cNvPr>
          <p:cNvSpPr txBox="1"/>
          <p:nvPr/>
        </p:nvSpPr>
        <p:spPr>
          <a:xfrm>
            <a:off x="3796145" y="1015227"/>
            <a:ext cx="4890656" cy="3459792"/>
          </a:xfrm>
          <a:prstGeom prst="rect">
            <a:avLst/>
          </a:prstGeom>
          <a:solidFill>
            <a:srgbClr val="E6F0F5"/>
          </a:solidFill>
        </p:spPr>
        <p:txBody>
          <a:bodyPr wrap="square" numCol="1" rtlCol="0">
            <a:noAutofit/>
          </a:bodyPr>
          <a:lstStyle/>
          <a:p>
            <a:pPr algn="l"/>
            <a:r>
              <a:rPr lang="en-CA" b="0" i="0" u="none" strike="noStrike" baseline="0" dirty="0">
                <a:solidFill>
                  <a:srgbClr val="000000"/>
                </a:solidFill>
                <a:latin typeface="Calibri" panose="020F0502020204030204" pitchFamily="34" charset="0"/>
                <a:cs typeface="Calibri" panose="020F0502020204030204" pitchFamily="34" charset="0"/>
              </a:rPr>
              <a:t>const order ={</a:t>
            </a:r>
          </a:p>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	</a:t>
            </a:r>
            <a:r>
              <a:rPr lang="en-CA" b="0" i="0" u="none" strike="noStrike" baseline="0" dirty="0" err="1">
                <a:solidFill>
                  <a:srgbClr val="000000"/>
                </a:solidFill>
                <a:latin typeface="Calibri" panose="020F0502020204030204" pitchFamily="34" charset="0"/>
                <a:cs typeface="Calibri" panose="020F0502020204030204" pitchFamily="34" charset="0"/>
              </a:rPr>
              <a:t>salesDate</a:t>
            </a:r>
            <a:r>
              <a:rPr lang="en-CA" b="0" i="0" u="none" strike="noStrike" baseline="0" dirty="0">
                <a:solidFill>
                  <a:srgbClr val="000000"/>
                </a:solidFill>
                <a:latin typeface="Calibri" panose="020F0502020204030204" pitchFamily="34" charset="0"/>
                <a:cs typeface="Calibri" panose="020F0502020204030204" pitchFamily="34" charset="0"/>
              </a:rPr>
              <a:t> : "May 5, 2016",</a:t>
            </a:r>
          </a:p>
          <a:p>
            <a:pPr algn="l" defTabSz="180000"/>
            <a:r>
              <a:rPr lang="en-CA" dirty="0">
                <a:latin typeface="Calibri" panose="020F0502020204030204" pitchFamily="34" charset="0"/>
                <a:cs typeface="Calibri" panose="020F0502020204030204" pitchFamily="34" charset="0"/>
              </a:rPr>
              <a:t>	</a:t>
            </a:r>
            <a:r>
              <a:rPr lang="en-CA" b="0" i="0" u="none" strike="noStrike" baseline="0" dirty="0">
                <a:solidFill>
                  <a:srgbClr val="000000"/>
                </a:solidFill>
                <a:latin typeface="Calibri" panose="020F0502020204030204" pitchFamily="34" charset="0"/>
                <a:cs typeface="Calibri" panose="020F0502020204030204" pitchFamily="34" charset="0"/>
              </a:rPr>
              <a:t>product : {</a:t>
            </a:r>
          </a:p>
          <a:p>
            <a:pPr algn="l" defTabSz="180000"/>
            <a:r>
              <a:rPr lang="en-CA" dirty="0">
                <a:latin typeface="Calibri" panose="020F0502020204030204" pitchFamily="34" charset="0"/>
                <a:cs typeface="Calibri" panose="020F0502020204030204" pitchFamily="34" charset="0"/>
              </a:rPr>
              <a:t>		</a:t>
            </a:r>
            <a:r>
              <a:rPr lang="en-CA" b="0" i="0" u="none" strike="noStrike" baseline="0" dirty="0">
                <a:solidFill>
                  <a:srgbClr val="000000"/>
                </a:solidFill>
                <a:latin typeface="Calibri" panose="020F0502020204030204" pitchFamily="34" charset="0"/>
                <a:cs typeface="Calibri" panose="020F0502020204030204" pitchFamily="34" charset="0"/>
              </a:rPr>
              <a:t>price: 500.00,</a:t>
            </a:r>
          </a:p>
          <a:p>
            <a:pPr algn="l" defTabSz="180000"/>
            <a:r>
              <a:rPr lang="en-CA" dirty="0">
                <a:latin typeface="Calibri" panose="020F0502020204030204" pitchFamily="34" charset="0"/>
                <a:cs typeface="Calibri" panose="020F0502020204030204" pitchFamily="34" charset="0"/>
              </a:rPr>
              <a:t>		</a:t>
            </a:r>
            <a:r>
              <a:rPr lang="en-CA" b="0" i="0" u="none" strike="noStrike" baseline="0" dirty="0">
                <a:solidFill>
                  <a:srgbClr val="000000"/>
                </a:solidFill>
                <a:latin typeface="Calibri" panose="020F0502020204030204" pitchFamily="34" charset="0"/>
                <a:cs typeface="Calibri" panose="020F0502020204030204" pitchFamily="34" charset="0"/>
              </a:rPr>
              <a:t>brand: "Acer",</a:t>
            </a:r>
          </a:p>
          <a:p>
            <a:pPr algn="l" defTabSz="180000"/>
            <a:r>
              <a:rPr lang="en-CA" dirty="0">
                <a:latin typeface="Calibri" panose="020F0502020204030204" pitchFamily="34" charset="0"/>
                <a:cs typeface="Calibri" panose="020F0502020204030204" pitchFamily="34" charset="0"/>
              </a:rPr>
              <a:t>		</a:t>
            </a:r>
            <a:r>
              <a:rPr lang="en-CA" b="0" i="0" u="none" strike="noStrike" baseline="0" dirty="0">
                <a:solidFill>
                  <a:srgbClr val="9A0000"/>
                </a:solidFill>
                <a:latin typeface="Calibri" panose="020F0502020204030204" pitchFamily="34" charset="0"/>
                <a:cs typeface="Calibri" panose="020F0502020204030204" pitchFamily="34" charset="0"/>
              </a:rPr>
              <a:t>output: function () { </a:t>
            </a:r>
            <a:r>
              <a:rPr lang="en-CA" dirty="0">
                <a:solidFill>
                  <a:srgbClr val="9A0000"/>
                </a:solidFill>
                <a:latin typeface="Calibri" panose="020F0502020204030204" pitchFamily="34" charset="0"/>
                <a:cs typeface="Calibri" panose="020F0502020204030204" pitchFamily="34" charset="0"/>
              </a:rPr>
              <a:t>	</a:t>
            </a:r>
            <a:r>
              <a:rPr lang="en-US" b="0" i="0" u="none" strike="noStrike" baseline="0" dirty="0">
                <a:solidFill>
                  <a:srgbClr val="9A0000"/>
                </a:solidFill>
                <a:latin typeface="Calibri" panose="020F0502020204030204" pitchFamily="34" charset="0"/>
                <a:cs typeface="Calibri" panose="020F0502020204030204" pitchFamily="34" charset="0"/>
              </a:rPr>
              <a:t>return </a:t>
            </a:r>
            <a:r>
              <a:rPr lang="en-US" b="1" i="0" u="none" strike="noStrike" baseline="0" dirty="0" err="1">
                <a:solidFill>
                  <a:srgbClr val="9A0000"/>
                </a:solidFill>
                <a:latin typeface="Calibri" panose="020F0502020204030204" pitchFamily="34" charset="0"/>
                <a:cs typeface="Calibri" panose="020F0502020204030204" pitchFamily="34" charset="0"/>
              </a:rPr>
              <a:t>this</a:t>
            </a:r>
            <a:r>
              <a:rPr lang="en-US" b="0" i="0" u="none" strike="noStrike" baseline="0" dirty="0" err="1">
                <a:solidFill>
                  <a:srgbClr val="9A0000"/>
                </a:solidFill>
                <a:latin typeface="Calibri" panose="020F0502020204030204" pitchFamily="34" charset="0"/>
                <a:cs typeface="Calibri" panose="020F0502020204030204" pitchFamily="34" charset="0"/>
              </a:rPr>
              <a:t>.brand</a:t>
            </a:r>
            <a:r>
              <a:rPr lang="en-US" b="0" i="0" u="none" strike="noStrike" baseline="0" dirty="0">
                <a:solidFill>
                  <a:srgbClr val="9A0000"/>
                </a:solidFill>
                <a:latin typeface="Calibri" panose="020F0502020204030204" pitchFamily="34" charset="0"/>
                <a:cs typeface="Calibri" panose="020F0502020204030204" pitchFamily="34" charset="0"/>
              </a:rPr>
              <a:t> + ' $' + </a:t>
            </a:r>
            <a:r>
              <a:rPr lang="en-US" b="1" i="0" u="none" strike="noStrike" baseline="0" dirty="0" err="1">
                <a:solidFill>
                  <a:srgbClr val="9A0000"/>
                </a:solidFill>
                <a:latin typeface="Calibri" panose="020F0502020204030204" pitchFamily="34" charset="0"/>
                <a:cs typeface="Calibri" panose="020F0502020204030204" pitchFamily="34" charset="0"/>
              </a:rPr>
              <a:t>this</a:t>
            </a:r>
            <a:r>
              <a:rPr lang="en-US" b="0" i="0" u="none" strike="noStrike" baseline="0" dirty="0" err="1">
                <a:solidFill>
                  <a:srgbClr val="9A0000"/>
                </a:solidFill>
                <a:latin typeface="Calibri" panose="020F0502020204030204" pitchFamily="34" charset="0"/>
                <a:cs typeface="Calibri" panose="020F0502020204030204" pitchFamily="34" charset="0"/>
              </a:rPr>
              <a:t>.price</a:t>
            </a:r>
            <a:r>
              <a:rPr lang="en-US" b="0" i="0" u="none" strike="noStrike" baseline="0" dirty="0">
                <a:solidFill>
                  <a:srgbClr val="9A0000"/>
                </a:solidFill>
                <a:latin typeface="Calibri" panose="020F0502020204030204" pitchFamily="34" charset="0"/>
                <a:cs typeface="Calibri" panose="020F0502020204030204" pitchFamily="34" charset="0"/>
              </a:rPr>
              <a:t>; </a:t>
            </a:r>
            <a:r>
              <a:rPr lang="en-CA" b="0" i="0" u="none" strike="noStrike" baseline="0" dirty="0">
                <a:solidFill>
                  <a:srgbClr val="9A0000"/>
                </a:solidFill>
                <a:latin typeface="Calibri" panose="020F0502020204030204" pitchFamily="34" charset="0"/>
                <a:cs typeface="Calibri" panose="020F0502020204030204" pitchFamily="34" charset="0"/>
              </a:rPr>
              <a:t>}</a:t>
            </a:r>
          </a:p>
          <a:p>
            <a:pPr algn="l" defTabSz="180000"/>
            <a:r>
              <a:rPr lang="en-CA" dirty="0">
                <a:solidFill>
                  <a:srgbClr val="9A0000"/>
                </a:solidFill>
                <a:latin typeface="Calibri" panose="020F0502020204030204" pitchFamily="34" charset="0"/>
                <a:cs typeface="Calibri" panose="020F0502020204030204" pitchFamily="34" charset="0"/>
              </a:rPr>
              <a:t>	</a:t>
            </a:r>
            <a:r>
              <a:rPr lang="en-CA" b="0" i="0" u="none" strike="noStrike" baseline="0" dirty="0">
                <a:solidFill>
                  <a:srgbClr val="000000"/>
                </a:solidFill>
                <a:latin typeface="Calibri" panose="020F0502020204030204" pitchFamily="34" charset="0"/>
                <a:cs typeface="Calibri" panose="020F0502020204030204" pitchFamily="34" charset="0"/>
              </a:rPr>
              <a:t>},</a:t>
            </a:r>
          </a:p>
          <a:p>
            <a:pPr algn="l" defTabSz="180000"/>
            <a:r>
              <a:rPr lang="en-CA" dirty="0">
                <a:latin typeface="Calibri" panose="020F0502020204030204" pitchFamily="34" charset="0"/>
                <a:cs typeface="Calibri" panose="020F0502020204030204" pitchFamily="34" charset="0"/>
              </a:rPr>
              <a:t>	</a:t>
            </a:r>
            <a:r>
              <a:rPr lang="en-CA" b="0" i="0" u="none" strike="noStrike" baseline="0" dirty="0">
                <a:solidFill>
                  <a:srgbClr val="000000"/>
                </a:solidFill>
                <a:latin typeface="Calibri" panose="020F0502020204030204" pitchFamily="34" charset="0"/>
                <a:cs typeface="Calibri" panose="020F0502020204030204" pitchFamily="34" charset="0"/>
              </a:rPr>
              <a:t>customer : {</a:t>
            </a:r>
          </a:p>
          <a:p>
            <a:pPr algn="l" defTabSz="180000"/>
            <a:r>
              <a:rPr lang="en-CA" dirty="0">
                <a:latin typeface="Calibri" panose="020F0502020204030204" pitchFamily="34" charset="0"/>
                <a:cs typeface="Calibri" panose="020F0502020204030204" pitchFamily="34" charset="0"/>
              </a:rPr>
              <a:t>		</a:t>
            </a:r>
            <a:r>
              <a:rPr lang="en-CA" b="0" i="0" u="none" strike="noStrike" baseline="0" dirty="0">
                <a:solidFill>
                  <a:srgbClr val="000000"/>
                </a:solidFill>
                <a:latin typeface="Calibri" panose="020F0502020204030204" pitchFamily="34" charset="0"/>
                <a:cs typeface="Calibri" panose="020F0502020204030204" pitchFamily="34" charset="0"/>
              </a:rPr>
              <a:t>name: "Sue Smith",</a:t>
            </a:r>
          </a:p>
          <a:p>
            <a:pPr algn="l" defTabSz="180000"/>
            <a:r>
              <a:rPr lang="en-CA" dirty="0">
                <a:latin typeface="Calibri" panose="020F0502020204030204" pitchFamily="34" charset="0"/>
                <a:cs typeface="Calibri" panose="020F0502020204030204" pitchFamily="34" charset="0"/>
              </a:rPr>
              <a:t>		</a:t>
            </a:r>
            <a:r>
              <a:rPr lang="en-CA" b="0" i="0" u="none" strike="noStrike" baseline="0" dirty="0">
                <a:solidFill>
                  <a:srgbClr val="000000"/>
                </a:solidFill>
                <a:latin typeface="Calibri" panose="020F0502020204030204" pitchFamily="34" charset="0"/>
                <a:cs typeface="Calibri" panose="020F0502020204030204" pitchFamily="34" charset="0"/>
              </a:rPr>
              <a:t>address: "123 Somewhere St",</a:t>
            </a:r>
          </a:p>
          <a:p>
            <a:pPr algn="l" defTabSz="180000"/>
            <a:r>
              <a:rPr lang="en-CA" dirty="0">
                <a:latin typeface="Calibri" panose="020F0502020204030204" pitchFamily="34" charset="0"/>
                <a:cs typeface="Calibri" panose="020F0502020204030204" pitchFamily="34" charset="0"/>
              </a:rPr>
              <a:t>		</a:t>
            </a:r>
            <a:r>
              <a:rPr lang="en-CA" b="0" i="0" u="none" strike="noStrike" baseline="0" dirty="0">
                <a:solidFill>
                  <a:srgbClr val="9A0000"/>
                </a:solidFill>
                <a:latin typeface="Calibri" panose="020F0502020204030204" pitchFamily="34" charset="0"/>
                <a:cs typeface="Calibri" panose="020F0502020204030204" pitchFamily="34" charset="0"/>
              </a:rPr>
              <a:t>output: function () {</a:t>
            </a:r>
            <a:r>
              <a:rPr lang="en-CA" dirty="0">
                <a:solidFill>
                  <a:srgbClr val="9A0000"/>
                </a:solidFill>
                <a:latin typeface="Calibri" panose="020F0502020204030204" pitchFamily="34" charset="0"/>
                <a:cs typeface="Calibri" panose="020F0502020204030204" pitchFamily="34" charset="0"/>
              </a:rPr>
              <a:t>	</a:t>
            </a:r>
            <a:r>
              <a:rPr lang="en-US" b="0" i="0" u="none" strike="noStrike" baseline="0" dirty="0">
                <a:solidFill>
                  <a:srgbClr val="9A0000"/>
                </a:solidFill>
                <a:latin typeface="Calibri" panose="020F0502020204030204" pitchFamily="34" charset="0"/>
                <a:cs typeface="Calibri" panose="020F0502020204030204" pitchFamily="34" charset="0"/>
              </a:rPr>
              <a:t>return </a:t>
            </a:r>
            <a:r>
              <a:rPr lang="en-US" b="1" i="0" u="none" strike="noStrike" baseline="0" dirty="0">
                <a:solidFill>
                  <a:srgbClr val="9A0000"/>
                </a:solidFill>
                <a:latin typeface="Calibri" panose="020F0502020204030204" pitchFamily="34" charset="0"/>
                <a:cs typeface="Calibri" panose="020F0502020204030204" pitchFamily="34" charset="0"/>
              </a:rPr>
              <a:t>this</a:t>
            </a:r>
            <a:r>
              <a:rPr lang="en-US" b="0" i="0" u="none" strike="noStrike" baseline="0" dirty="0">
                <a:solidFill>
                  <a:srgbClr val="9A0000"/>
                </a:solidFill>
                <a:latin typeface="Calibri" panose="020F0502020204030204" pitchFamily="34" charset="0"/>
                <a:cs typeface="Calibri" panose="020F0502020204030204" pitchFamily="34" charset="0"/>
              </a:rPr>
              <a:t>.name + ', ' + </a:t>
            </a:r>
            <a:r>
              <a:rPr lang="en-US" b="1" i="0" u="none" strike="noStrike" baseline="0" dirty="0" err="1">
                <a:solidFill>
                  <a:srgbClr val="9A0000"/>
                </a:solidFill>
                <a:latin typeface="Calibri" panose="020F0502020204030204" pitchFamily="34" charset="0"/>
                <a:cs typeface="Calibri" panose="020F0502020204030204" pitchFamily="34" charset="0"/>
              </a:rPr>
              <a:t>this</a:t>
            </a:r>
            <a:r>
              <a:rPr lang="en-US" b="0" i="0" u="none" strike="noStrike" baseline="0" dirty="0" err="1">
                <a:solidFill>
                  <a:srgbClr val="9A0000"/>
                </a:solidFill>
                <a:latin typeface="Calibri" panose="020F0502020204030204" pitchFamily="34" charset="0"/>
                <a:cs typeface="Calibri" panose="020F0502020204030204" pitchFamily="34" charset="0"/>
              </a:rPr>
              <a:t>.address</a:t>
            </a:r>
            <a:r>
              <a:rPr lang="en-US" dirty="0">
                <a:solidFill>
                  <a:srgbClr val="9A0000"/>
                </a:solidFill>
                <a:latin typeface="Calibri" panose="020F0502020204030204" pitchFamily="34" charset="0"/>
                <a:cs typeface="Calibri" panose="020F0502020204030204" pitchFamily="34" charset="0"/>
              </a:rPr>
              <a:t>; </a:t>
            </a:r>
            <a:r>
              <a:rPr lang="en-CA" dirty="0">
                <a:solidFill>
                  <a:srgbClr val="9A0000"/>
                </a:solidFill>
                <a:latin typeface="Calibri" panose="020F0502020204030204" pitchFamily="34" charset="0"/>
                <a:cs typeface="Calibri" panose="020F0502020204030204" pitchFamily="34" charset="0"/>
              </a:rPr>
              <a:t>}</a:t>
            </a:r>
          </a:p>
          <a:p>
            <a:pPr algn="l" defTabSz="180000"/>
            <a:r>
              <a:rPr lang="en-CA" dirty="0">
                <a:latin typeface="Calibri" panose="020F0502020204030204" pitchFamily="34" charset="0"/>
                <a:cs typeface="Calibri" panose="020F0502020204030204" pitchFamily="34" charset="0"/>
              </a:rPr>
              <a:t>	</a:t>
            </a:r>
            <a:r>
              <a:rPr lang="en-CA" b="0" i="0" u="none" strike="noStrike" baseline="0" dirty="0">
                <a:solidFill>
                  <a:srgbClr val="000000"/>
                </a:solidFill>
                <a:latin typeface="Calibri" panose="020F0502020204030204" pitchFamily="34" charset="0"/>
                <a:cs typeface="Calibri" panose="020F0502020204030204" pitchFamily="34" charset="0"/>
              </a:rPr>
              <a:t>}</a:t>
            </a:r>
          </a:p>
          <a:p>
            <a:pPr algn="l" defTabSz="180000"/>
            <a:r>
              <a:rPr lang="en-CA" b="0" i="0" u="none" strike="noStrike" baseline="0" dirty="0">
                <a:solidFill>
                  <a:srgbClr val="000000"/>
                </a:solidFill>
                <a:latin typeface="Calibri" panose="020F0502020204030204" pitchFamily="34" charset="0"/>
                <a:cs typeface="Calibri" panose="020F0502020204030204" pitchFamily="34" charset="0"/>
              </a:rPr>
              <a:t>};</a:t>
            </a:r>
          </a:p>
          <a:p>
            <a:pPr algn="l" defTabSz="180000"/>
            <a:endParaRPr lang="en-CA" b="0" i="0" u="none" strike="noStrike" baseline="0" dirty="0">
              <a:solidFill>
                <a:srgbClr val="000000"/>
              </a:solidFill>
              <a:latin typeface="Calibri" panose="020F0502020204030204" pitchFamily="34" charset="0"/>
              <a:cs typeface="Calibri" panose="020F0502020204030204" pitchFamily="34" charset="0"/>
            </a:endParaRPr>
          </a:p>
          <a:p>
            <a:pPr algn="l"/>
            <a:r>
              <a:rPr lang="en-CA" b="0" i="0" u="none" strike="noStrike" baseline="0" dirty="0">
                <a:solidFill>
                  <a:srgbClr val="000000"/>
                </a:solidFill>
                <a:latin typeface="Calibri" panose="020F0502020204030204" pitchFamily="34" charset="0"/>
                <a:cs typeface="Calibri" panose="020F0502020204030204" pitchFamily="34" charset="0"/>
              </a:rPr>
              <a:t>alert(</a:t>
            </a:r>
            <a:r>
              <a:rPr lang="en-CA" b="0" i="0" u="none" strike="noStrike" baseline="0" dirty="0" err="1">
                <a:solidFill>
                  <a:srgbClr val="000000"/>
                </a:solidFill>
                <a:latin typeface="Calibri" panose="020F0502020204030204" pitchFamily="34" charset="0"/>
                <a:cs typeface="Calibri" panose="020F0502020204030204" pitchFamily="34" charset="0"/>
              </a:rPr>
              <a:t>order.product.</a:t>
            </a:r>
            <a:r>
              <a:rPr lang="en-CA" b="0" i="0" u="none" strike="noStrike" baseline="0" dirty="0" err="1">
                <a:solidFill>
                  <a:srgbClr val="9A0000"/>
                </a:solidFill>
                <a:latin typeface="Calibri" panose="020F0502020204030204" pitchFamily="34" charset="0"/>
                <a:cs typeface="Calibri" panose="020F0502020204030204" pitchFamily="34" charset="0"/>
              </a:rPr>
              <a:t>output</a:t>
            </a:r>
            <a:r>
              <a:rPr lang="en-CA" b="0" i="0" u="none" strike="noStrike" baseline="0" dirty="0">
                <a:solidFill>
                  <a:srgbClr val="9A0000"/>
                </a:solidFill>
                <a:latin typeface="Calibri" panose="020F0502020204030204" pitchFamily="34" charset="0"/>
                <a:cs typeface="Calibri" panose="020F0502020204030204" pitchFamily="34" charset="0"/>
              </a:rPr>
              <a:t>()</a:t>
            </a:r>
            <a:r>
              <a:rPr lang="en-CA" b="0" i="0" u="none" strike="noStrike" baseline="0" dirty="0">
                <a:solidFill>
                  <a:srgbClr val="000000"/>
                </a:solidFill>
                <a:latin typeface="Calibri" panose="020F0502020204030204" pitchFamily="34" charset="0"/>
                <a:cs typeface="Calibri" panose="020F0502020204030204" pitchFamily="34" charset="0"/>
              </a:rPr>
              <a:t>);</a:t>
            </a:r>
          </a:p>
          <a:p>
            <a:pPr algn="l"/>
            <a:r>
              <a:rPr lang="en-CA" b="0" i="0" u="none" strike="noStrike" baseline="0" dirty="0">
                <a:solidFill>
                  <a:srgbClr val="000000"/>
                </a:solidFill>
                <a:latin typeface="Calibri" panose="020F0502020204030204" pitchFamily="34" charset="0"/>
                <a:cs typeface="Calibri" panose="020F0502020204030204" pitchFamily="34" charset="0"/>
              </a:rPr>
              <a:t>alert(</a:t>
            </a:r>
            <a:r>
              <a:rPr lang="en-CA" b="0" i="0" u="none" strike="noStrike" baseline="0" dirty="0" err="1">
                <a:solidFill>
                  <a:srgbClr val="000000"/>
                </a:solidFill>
                <a:latin typeface="Calibri" panose="020F0502020204030204" pitchFamily="34" charset="0"/>
                <a:cs typeface="Calibri" panose="020F0502020204030204" pitchFamily="34" charset="0"/>
              </a:rPr>
              <a:t>order.customer.</a:t>
            </a:r>
            <a:r>
              <a:rPr lang="en-CA" b="0" i="0" u="none" strike="noStrike" baseline="0" dirty="0" err="1">
                <a:solidFill>
                  <a:srgbClr val="9A0000"/>
                </a:solidFill>
                <a:latin typeface="Calibri" panose="020F0502020204030204" pitchFamily="34" charset="0"/>
                <a:cs typeface="Calibri" panose="020F0502020204030204" pitchFamily="34" charset="0"/>
              </a:rPr>
              <a:t>output</a:t>
            </a:r>
            <a:r>
              <a:rPr lang="en-CA" b="0" i="0" u="none" strike="noStrike" baseline="0" dirty="0">
                <a:solidFill>
                  <a:srgbClr val="9A0000"/>
                </a:solidFill>
                <a:latin typeface="Calibri" panose="020F0502020204030204" pitchFamily="34" charset="0"/>
                <a:cs typeface="Calibri" panose="020F0502020204030204" pitchFamily="34" charset="0"/>
              </a:rPr>
              <a:t>()</a:t>
            </a:r>
            <a:r>
              <a:rPr lang="en-CA" b="0" i="0" u="none" strike="noStrike" baseline="0" dirty="0">
                <a:solidFill>
                  <a:srgbClr val="000000"/>
                </a:solidFill>
                <a:latin typeface="Calibri" panose="020F0502020204030204" pitchFamily="34" charset="0"/>
                <a:cs typeface="Calibri" panose="020F0502020204030204" pitchFamily="34" charset="0"/>
              </a:rPr>
              <a:t>);</a:t>
            </a:r>
            <a:endParaRPr lang="en-CA" sz="300" b="0" i="0" u="none" strike="noStrike" baseline="0" dirty="0">
              <a:solidFill>
                <a:srgbClr val="000000"/>
              </a:solidFill>
              <a:latin typeface="Calibri" panose="020F0502020204030204" pitchFamily="34" charset="0"/>
              <a:cs typeface="Calibri" panose="020F0502020204030204" pitchFamily="34" charset="0"/>
            </a:endParaRPr>
          </a:p>
        </p:txBody>
      </p:sp>
      <p:sp>
        <p:nvSpPr>
          <p:cNvPr id="9" name="TextBox 8">
            <a:extLst>
              <a:ext uri="{FF2B5EF4-FFF2-40B4-BE49-F238E27FC236}">
                <a16:creationId xmlns:a16="http://schemas.microsoft.com/office/drawing/2014/main" id="{3F699D34-27A7-4500-9E53-DDDE7909C05D}"/>
              </a:ext>
            </a:extLst>
          </p:cNvPr>
          <p:cNvSpPr txBox="1"/>
          <p:nvPr/>
        </p:nvSpPr>
        <p:spPr>
          <a:xfrm>
            <a:off x="3796145" y="4475471"/>
            <a:ext cx="4818929" cy="276185"/>
          </a:xfrm>
          <a:prstGeom prst="rect">
            <a:avLst/>
          </a:prstGeom>
          <a:noFill/>
        </p:spPr>
        <p:txBody>
          <a:bodyPr wrap="square" rtlCol="0">
            <a:spAutoFit/>
          </a:bodyPr>
          <a:lstStyle/>
          <a:p>
            <a:r>
              <a:rPr lang="en-US" sz="1200" b="1" i="0" u="none" strike="noStrike" baseline="0" dirty="0">
                <a:solidFill>
                  <a:srgbClr val="009A9A"/>
                </a:solidFill>
                <a:latin typeface="+mj-lt"/>
              </a:rPr>
              <a:t>LISTING 8.13 </a:t>
            </a:r>
            <a:r>
              <a:rPr lang="en-US" sz="1200" b="0" i="0" u="none" strike="noStrike" baseline="0" dirty="0">
                <a:solidFill>
                  <a:srgbClr val="000000"/>
                </a:solidFill>
                <a:latin typeface="+mj-lt"/>
              </a:rPr>
              <a:t>Objects with functions</a:t>
            </a:r>
            <a:endParaRPr lang="en-CA" sz="1200" dirty="0">
              <a:latin typeface="+mj-lt"/>
            </a:endParaRPr>
          </a:p>
        </p:txBody>
      </p:sp>
    </p:spTree>
    <p:extLst>
      <p:ext uri="{BB962C8B-B14F-4D97-AF65-F5344CB8AC3E}">
        <p14:creationId xmlns:p14="http://schemas.microsoft.com/office/powerpoint/2010/main" val="410422311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3FE2FF-6139-463B-BC1C-ADF4616532E7}"/>
              </a:ext>
            </a:extLst>
          </p:cNvPr>
          <p:cNvSpPr>
            <a:spLocks noGrp="1"/>
          </p:cNvSpPr>
          <p:nvPr>
            <p:ph type="title"/>
          </p:nvPr>
        </p:nvSpPr>
        <p:spPr/>
        <p:txBody>
          <a:bodyPr/>
          <a:lstStyle/>
          <a:p>
            <a:r>
              <a:rPr lang="en-US" sz="3200" dirty="0"/>
              <a:t>Contextual meaning of the this keyword</a:t>
            </a:r>
            <a:endParaRPr lang="en-CA" sz="3200" dirty="0"/>
          </a:p>
        </p:txBody>
      </p:sp>
      <p:sp>
        <p:nvSpPr>
          <p:cNvPr id="10" name="Text Placeholder 2">
            <a:extLst>
              <a:ext uri="{FF2B5EF4-FFF2-40B4-BE49-F238E27FC236}">
                <a16:creationId xmlns:a16="http://schemas.microsoft.com/office/drawing/2014/main" id="{2767BDF9-7D3E-448D-9813-FFEE06BDBEA3}"/>
              </a:ext>
            </a:extLst>
          </p:cNvPr>
          <p:cNvSpPr>
            <a:spLocks noGrp="1"/>
          </p:cNvSpPr>
          <p:nvPr>
            <p:ph type="body" idx="1"/>
          </p:nvPr>
        </p:nvSpPr>
        <p:spPr>
          <a:xfrm>
            <a:off x="457200" y="984487"/>
            <a:ext cx="3338945" cy="3629077"/>
          </a:xfrm>
        </p:spPr>
        <p:txBody>
          <a:bodyPr/>
          <a:lstStyle/>
          <a:p>
            <a:pPr marL="114300" indent="0" algn="l">
              <a:buNone/>
            </a:pPr>
            <a:r>
              <a:rPr lang="en-US" sz="1800" b="0" i="0" u="none" strike="noStrike" baseline="0" dirty="0">
                <a:latin typeface="+mj-lt"/>
              </a:rPr>
              <a:t>Note the use of the keyword </a:t>
            </a:r>
            <a:r>
              <a:rPr lang="en-US" sz="1800" b="0" i="1" u="none" strike="noStrike" baseline="0" dirty="0">
                <a:latin typeface="+mj-lt"/>
              </a:rPr>
              <a:t>this</a:t>
            </a:r>
            <a:r>
              <a:rPr lang="en-US" sz="1800" b="0" i="0" u="none" strike="noStrike" baseline="0" dirty="0">
                <a:latin typeface="+mj-lt"/>
              </a:rPr>
              <a:t> in the two functions</a:t>
            </a:r>
          </a:p>
          <a:p>
            <a:pPr marL="114300" indent="0" algn="l">
              <a:buNone/>
            </a:pPr>
            <a:r>
              <a:rPr lang="en-US" sz="1800" b="0" i="1" u="none" strike="noStrike" baseline="0" dirty="0">
                <a:latin typeface="+mj-lt"/>
              </a:rPr>
              <a:t>this</a:t>
            </a:r>
            <a:r>
              <a:rPr lang="en-US" sz="1800" b="0" i="0" u="none" strike="noStrike" baseline="0" dirty="0">
                <a:latin typeface="+mj-lt"/>
              </a:rPr>
              <a:t> is normally contextual and sometimes requires a full understanding of the current state</a:t>
            </a:r>
          </a:p>
          <a:p>
            <a:pPr marL="114300" indent="0" algn="l">
              <a:buNone/>
            </a:pPr>
            <a:r>
              <a:rPr lang="en-CA" sz="1800" b="0" i="0" u="none" strike="noStrike" baseline="0" dirty="0">
                <a:latin typeface="+mj-lt"/>
              </a:rPr>
              <a:t>Luckily </a:t>
            </a:r>
            <a:r>
              <a:rPr lang="en-US" sz="1800" b="0" i="0" u="none" strike="noStrike" baseline="0" dirty="0">
                <a:latin typeface="+mj-lt"/>
              </a:rPr>
              <a:t>right now, we don’t have to do anything so complex to understand the </a:t>
            </a:r>
            <a:r>
              <a:rPr lang="en-US" sz="1800" b="0" i="1" u="none" strike="noStrike" baseline="0" dirty="0">
                <a:latin typeface="+mj-lt"/>
              </a:rPr>
              <a:t>this</a:t>
            </a:r>
            <a:r>
              <a:rPr lang="en-US" sz="1800" b="0" i="0" u="none" strike="noStrike" baseline="0" dirty="0">
                <a:latin typeface="+mj-lt"/>
              </a:rPr>
              <a:t> </a:t>
            </a:r>
            <a:r>
              <a:rPr lang="en-CA" sz="1800" b="0" i="0" u="none" strike="noStrike" baseline="0" dirty="0">
                <a:latin typeface="+mj-lt"/>
              </a:rPr>
              <a:t>in the example</a:t>
            </a:r>
            <a:endParaRPr lang="en-US" sz="1800" b="0" i="0" u="none" strike="noStrike" baseline="0" dirty="0">
              <a:latin typeface="+mj-lt"/>
            </a:endParaRPr>
          </a:p>
          <a:p>
            <a:pPr marL="114300" indent="0" algn="l">
              <a:buNone/>
            </a:pPr>
            <a:endParaRPr lang="en-CA" dirty="0">
              <a:latin typeface="+mj-lt"/>
            </a:endParaRPr>
          </a:p>
        </p:txBody>
      </p:sp>
      <p:pic>
        <p:nvPicPr>
          <p:cNvPr id="5" name="Picture 4" descr="FIGURE 8.19 Contextual meaning of the this keyword">
            <a:extLst>
              <a:ext uri="{FF2B5EF4-FFF2-40B4-BE49-F238E27FC236}">
                <a16:creationId xmlns:a16="http://schemas.microsoft.com/office/drawing/2014/main" id="{A49685BC-328E-4959-AA3B-BE516CC3CB22}"/>
              </a:ext>
            </a:extLst>
          </p:cNvPr>
          <p:cNvPicPr>
            <a:picLocks noChangeAspect="1"/>
          </p:cNvPicPr>
          <p:nvPr/>
        </p:nvPicPr>
        <p:blipFill>
          <a:blip r:embed="rId2"/>
          <a:stretch>
            <a:fillRect/>
          </a:stretch>
        </p:blipFill>
        <p:spPr>
          <a:xfrm>
            <a:off x="4304365" y="1102698"/>
            <a:ext cx="4382435" cy="3486620"/>
          </a:xfrm>
          <a:prstGeom prst="rect">
            <a:avLst/>
          </a:prstGeom>
        </p:spPr>
      </p:pic>
    </p:spTree>
    <p:extLst>
      <p:ext uri="{BB962C8B-B14F-4D97-AF65-F5344CB8AC3E}">
        <p14:creationId xmlns:p14="http://schemas.microsoft.com/office/powerpoint/2010/main" val="387875122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3A07BF-6E31-40CC-9944-CF6038D3E278}"/>
              </a:ext>
            </a:extLst>
          </p:cNvPr>
          <p:cNvSpPr>
            <a:spLocks noGrp="1"/>
          </p:cNvSpPr>
          <p:nvPr>
            <p:ph type="title"/>
          </p:nvPr>
        </p:nvSpPr>
        <p:spPr/>
        <p:txBody>
          <a:bodyPr/>
          <a:lstStyle/>
          <a:p>
            <a:r>
              <a:rPr lang="en-CA" dirty="0"/>
              <a:t>Function constructors	</a:t>
            </a:r>
          </a:p>
        </p:txBody>
      </p:sp>
      <p:sp>
        <p:nvSpPr>
          <p:cNvPr id="6" name="Text Placeholder 2">
            <a:extLst>
              <a:ext uri="{FF2B5EF4-FFF2-40B4-BE49-F238E27FC236}">
                <a16:creationId xmlns:a16="http://schemas.microsoft.com/office/drawing/2014/main" id="{4D9AD612-BD45-477F-8116-51D42D5E7844}"/>
              </a:ext>
            </a:extLst>
          </p:cNvPr>
          <p:cNvSpPr>
            <a:spLocks noGrp="1"/>
          </p:cNvSpPr>
          <p:nvPr>
            <p:ph type="body" idx="1"/>
          </p:nvPr>
        </p:nvSpPr>
        <p:spPr>
          <a:xfrm>
            <a:off x="457200" y="984487"/>
            <a:ext cx="3194647" cy="3629077"/>
          </a:xfrm>
        </p:spPr>
        <p:txBody>
          <a:bodyPr/>
          <a:lstStyle/>
          <a:p>
            <a:pPr marL="114300" indent="0" algn="l">
              <a:buNone/>
            </a:pPr>
            <a:r>
              <a:rPr lang="en-CA" sz="1800" b="0" i="0" u="none" strike="noStrike" baseline="0" dirty="0">
                <a:latin typeface="+mj-lt"/>
              </a:rPr>
              <a:t>Looks similar to the </a:t>
            </a:r>
            <a:r>
              <a:rPr lang="en-US" sz="1800" b="0" i="0" u="none" strike="noStrike" baseline="0" dirty="0">
                <a:latin typeface="+mj-lt"/>
              </a:rPr>
              <a:t>approach used to create instances of objects in a class-based language like Java </a:t>
            </a:r>
          </a:p>
          <a:p>
            <a:pPr marL="114300" indent="0" algn="l">
              <a:buNone/>
            </a:pPr>
            <a:r>
              <a:rPr lang="en-US" sz="1800" b="0" i="0" u="none" strike="noStrike" baseline="0" dirty="0">
                <a:latin typeface="+mj-lt"/>
              </a:rPr>
              <a:t>The key difference between using a function constructor and using a regular function resides in the use of the </a:t>
            </a:r>
            <a:r>
              <a:rPr lang="en-US" sz="1800" b="1" i="0" u="none" strike="noStrike" baseline="0" dirty="0">
                <a:latin typeface="+mj-lt"/>
              </a:rPr>
              <a:t>new</a:t>
            </a:r>
            <a:r>
              <a:rPr lang="en-US" sz="1800" b="0" i="0" u="none" strike="noStrike" baseline="0" dirty="0">
                <a:latin typeface="+mj-lt"/>
              </a:rPr>
              <a:t> keyword before the function name.</a:t>
            </a:r>
          </a:p>
        </p:txBody>
      </p:sp>
      <p:sp>
        <p:nvSpPr>
          <p:cNvPr id="4" name="TextBox 3" descr="LISTING 4.2 Embedded styles example">
            <a:extLst>
              <a:ext uri="{FF2B5EF4-FFF2-40B4-BE49-F238E27FC236}">
                <a16:creationId xmlns:a16="http://schemas.microsoft.com/office/drawing/2014/main" id="{728ABD77-776B-4E6E-8FB9-ACBC691996B6}"/>
              </a:ext>
            </a:extLst>
          </p:cNvPr>
          <p:cNvSpPr txBox="1"/>
          <p:nvPr/>
        </p:nvSpPr>
        <p:spPr>
          <a:xfrm>
            <a:off x="3712195" y="984487"/>
            <a:ext cx="4974605" cy="3347454"/>
          </a:xfrm>
          <a:prstGeom prst="rect">
            <a:avLst/>
          </a:prstGeom>
          <a:solidFill>
            <a:srgbClr val="E6F0F5"/>
          </a:solidFill>
        </p:spPr>
        <p:txBody>
          <a:bodyPr wrap="square" numCol="1" rtlCol="0">
            <a:noAutofit/>
          </a:bodyPr>
          <a:lstStyle/>
          <a:p>
            <a:pPr algn="l"/>
            <a:r>
              <a:rPr lang="en-CA" b="0" i="1" u="none" strike="noStrike" baseline="0" dirty="0">
                <a:solidFill>
                  <a:schemeClr val="tx1"/>
                </a:solidFill>
                <a:latin typeface="Calibri" panose="020F0502020204030204" pitchFamily="34" charset="0"/>
                <a:cs typeface="Calibri" panose="020F0502020204030204" pitchFamily="34" charset="0"/>
              </a:rPr>
              <a:t>// function constructor</a:t>
            </a:r>
          </a:p>
          <a:p>
            <a:pPr algn="l" defTabSz="180000"/>
            <a:r>
              <a:rPr lang="en-US" b="0" i="0" u="none" strike="noStrike" baseline="0" dirty="0">
                <a:solidFill>
                  <a:schemeClr val="tx1"/>
                </a:solidFill>
                <a:latin typeface="Calibri" panose="020F0502020204030204" pitchFamily="34" charset="0"/>
                <a:cs typeface="Calibri" panose="020F0502020204030204" pitchFamily="34" charset="0"/>
              </a:rPr>
              <a:t>function Customer(</a:t>
            </a:r>
            <a:r>
              <a:rPr lang="en-US" b="0" i="0" u="none" strike="noStrike" baseline="0" dirty="0" err="1">
                <a:solidFill>
                  <a:schemeClr val="tx1"/>
                </a:solidFill>
                <a:latin typeface="Calibri" panose="020F0502020204030204" pitchFamily="34" charset="0"/>
                <a:cs typeface="Calibri" panose="020F0502020204030204" pitchFamily="34" charset="0"/>
              </a:rPr>
              <a:t>name,address,city</a:t>
            </a:r>
            <a:r>
              <a:rPr lang="en-US" b="0" i="0" u="none" strike="noStrike" baseline="0" dirty="0">
                <a:solidFill>
                  <a:schemeClr val="tx1"/>
                </a:solidFill>
                <a:latin typeface="Calibri" panose="020F0502020204030204" pitchFamily="34" charset="0"/>
                <a:cs typeface="Calibri" panose="020F0502020204030204" pitchFamily="34" charset="0"/>
              </a:rPr>
              <a:t>) {</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	this.name = name;</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	</a:t>
            </a:r>
            <a:r>
              <a:rPr lang="en-CA" b="0" i="0" u="none" strike="noStrike" baseline="0" dirty="0" err="1">
                <a:solidFill>
                  <a:schemeClr val="tx1"/>
                </a:solidFill>
                <a:latin typeface="Calibri" panose="020F0502020204030204" pitchFamily="34" charset="0"/>
                <a:cs typeface="Calibri" panose="020F0502020204030204" pitchFamily="34" charset="0"/>
              </a:rPr>
              <a:t>this.address</a:t>
            </a:r>
            <a:r>
              <a:rPr lang="en-CA" b="0" i="0" u="none" strike="noStrike" baseline="0" dirty="0">
                <a:solidFill>
                  <a:schemeClr val="tx1"/>
                </a:solidFill>
                <a:latin typeface="Calibri" panose="020F0502020204030204" pitchFamily="34" charset="0"/>
                <a:cs typeface="Calibri" panose="020F0502020204030204" pitchFamily="34" charset="0"/>
              </a:rPr>
              <a:t> = address;</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	</a:t>
            </a:r>
            <a:r>
              <a:rPr lang="en-CA" b="0" i="0" u="none" strike="noStrike" baseline="0" dirty="0" err="1">
                <a:solidFill>
                  <a:schemeClr val="tx1"/>
                </a:solidFill>
                <a:latin typeface="Calibri" panose="020F0502020204030204" pitchFamily="34" charset="0"/>
                <a:cs typeface="Calibri" panose="020F0502020204030204" pitchFamily="34" charset="0"/>
              </a:rPr>
              <a:t>this.city</a:t>
            </a:r>
            <a:r>
              <a:rPr lang="en-CA" b="0" i="0" u="none" strike="noStrike" baseline="0" dirty="0">
                <a:solidFill>
                  <a:schemeClr val="tx1"/>
                </a:solidFill>
                <a:latin typeface="Calibri" panose="020F0502020204030204" pitchFamily="34" charset="0"/>
                <a:cs typeface="Calibri" panose="020F0502020204030204" pitchFamily="34" charset="0"/>
              </a:rPr>
              <a:t> = city;</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	</a:t>
            </a:r>
            <a:r>
              <a:rPr lang="en-CA" b="0" i="0" u="none" strike="noStrike" baseline="0" dirty="0" err="1">
                <a:solidFill>
                  <a:schemeClr val="tx1"/>
                </a:solidFill>
                <a:latin typeface="Calibri" panose="020F0502020204030204" pitchFamily="34" charset="0"/>
                <a:cs typeface="Calibri" panose="020F0502020204030204" pitchFamily="34" charset="0"/>
              </a:rPr>
              <a:t>this.output</a:t>
            </a:r>
            <a:r>
              <a:rPr lang="en-CA" b="0" i="0" u="none" strike="noStrike" baseline="0" dirty="0">
                <a:solidFill>
                  <a:schemeClr val="tx1"/>
                </a:solidFill>
                <a:latin typeface="Calibri" panose="020F0502020204030204" pitchFamily="34" charset="0"/>
                <a:cs typeface="Calibri" panose="020F0502020204030204" pitchFamily="34" charset="0"/>
              </a:rPr>
              <a:t> = function () {</a:t>
            </a:r>
          </a:p>
          <a:p>
            <a:pPr algn="l" defTabSz="180000"/>
            <a:r>
              <a:rPr lang="en-US" b="0" i="0" u="none" strike="noStrike" baseline="0" dirty="0">
                <a:solidFill>
                  <a:schemeClr val="tx1"/>
                </a:solidFill>
                <a:latin typeface="Calibri" panose="020F0502020204030204" pitchFamily="34" charset="0"/>
                <a:cs typeface="Calibri" panose="020F0502020204030204" pitchFamily="34" charset="0"/>
              </a:rPr>
              <a:t>		return this.name + " " + </a:t>
            </a:r>
            <a:r>
              <a:rPr lang="en-US" b="0" i="0" u="none" strike="noStrike" baseline="0" dirty="0" err="1">
                <a:solidFill>
                  <a:schemeClr val="tx1"/>
                </a:solidFill>
                <a:latin typeface="Calibri" panose="020F0502020204030204" pitchFamily="34" charset="0"/>
                <a:cs typeface="Calibri" panose="020F0502020204030204" pitchFamily="34" charset="0"/>
              </a:rPr>
              <a:t>this.address</a:t>
            </a:r>
            <a:r>
              <a:rPr lang="en-US" b="0" i="0" u="none" strike="noStrike" baseline="0" dirty="0">
                <a:solidFill>
                  <a:schemeClr val="tx1"/>
                </a:solidFill>
                <a:latin typeface="Calibri" panose="020F0502020204030204" pitchFamily="34" charset="0"/>
                <a:cs typeface="Calibri" panose="020F0502020204030204" pitchFamily="34" charset="0"/>
              </a:rPr>
              <a:t> + " " + </a:t>
            </a:r>
            <a:r>
              <a:rPr lang="en-US" b="0" i="0" u="none" strike="noStrike" baseline="0" dirty="0" err="1">
                <a:solidFill>
                  <a:schemeClr val="tx1"/>
                </a:solidFill>
                <a:latin typeface="Calibri" panose="020F0502020204030204" pitchFamily="34" charset="0"/>
                <a:cs typeface="Calibri" panose="020F0502020204030204" pitchFamily="34" charset="0"/>
              </a:rPr>
              <a:t>this.city</a:t>
            </a:r>
            <a:r>
              <a:rPr lang="en-US" b="0" i="0" u="none" strike="noStrike" baseline="0" dirty="0">
                <a:solidFill>
                  <a:schemeClr val="tx1"/>
                </a:solidFill>
                <a:latin typeface="Calibri" panose="020F0502020204030204" pitchFamily="34" charset="0"/>
                <a:cs typeface="Calibri" panose="020F0502020204030204" pitchFamily="34" charset="0"/>
              </a:rPr>
              <a:t>;</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	};</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a:t>
            </a:r>
          </a:p>
          <a:p>
            <a:pPr algn="l" defTabSz="180000"/>
            <a:endParaRPr lang="en-CA" b="0" i="0" u="none" strike="noStrike" baseline="0" dirty="0">
              <a:solidFill>
                <a:schemeClr val="tx1"/>
              </a:solidFill>
              <a:latin typeface="Calibri" panose="020F0502020204030204" pitchFamily="34" charset="0"/>
              <a:cs typeface="Calibri" panose="020F0502020204030204" pitchFamily="34" charset="0"/>
            </a:endParaRPr>
          </a:p>
          <a:p>
            <a:pPr algn="l" defTabSz="180000"/>
            <a:r>
              <a:rPr lang="en-US" b="0" i="1" u="none" strike="noStrike" baseline="0" dirty="0">
                <a:solidFill>
                  <a:schemeClr val="tx1"/>
                </a:solidFill>
                <a:latin typeface="Calibri" panose="020F0502020204030204" pitchFamily="34" charset="0"/>
                <a:cs typeface="Calibri" panose="020F0502020204030204" pitchFamily="34" charset="0"/>
              </a:rPr>
              <a:t>// create instances of object using function constructor</a:t>
            </a:r>
          </a:p>
          <a:p>
            <a:pPr algn="l" defTabSz="180000"/>
            <a:r>
              <a:rPr lang="en-US" b="0" i="0" u="none" strike="noStrike" baseline="0" dirty="0">
                <a:solidFill>
                  <a:schemeClr val="tx1"/>
                </a:solidFill>
                <a:latin typeface="Calibri" panose="020F0502020204030204" pitchFamily="34" charset="0"/>
                <a:cs typeface="Calibri" panose="020F0502020204030204" pitchFamily="34" charset="0"/>
              </a:rPr>
              <a:t>const cust1 = new Customer("Sue", "123 Somewhere", "Calgary");</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alert(cust1.output());</a:t>
            </a:r>
          </a:p>
          <a:p>
            <a:pPr algn="l" defTabSz="180000"/>
            <a:r>
              <a:rPr lang="en-US" b="0" i="0" u="none" strike="noStrike" baseline="0" dirty="0">
                <a:solidFill>
                  <a:schemeClr val="tx1"/>
                </a:solidFill>
                <a:latin typeface="Calibri" panose="020F0502020204030204" pitchFamily="34" charset="0"/>
                <a:cs typeface="Calibri" panose="020F0502020204030204" pitchFamily="34" charset="0"/>
              </a:rPr>
              <a:t>const cust2 = new Customer("Fred", "32 Nowhere St", "Seattle");</a:t>
            </a:r>
          </a:p>
          <a:p>
            <a:pPr algn="l" defTabSz="180000"/>
            <a:r>
              <a:rPr lang="en-CA" b="0" i="0" u="none" strike="noStrike" baseline="0" dirty="0">
                <a:solidFill>
                  <a:schemeClr val="tx1"/>
                </a:solidFill>
                <a:latin typeface="Calibri" panose="020F0502020204030204" pitchFamily="34" charset="0"/>
                <a:cs typeface="Calibri" panose="020F0502020204030204" pitchFamily="34" charset="0"/>
              </a:rPr>
              <a:t>alert(cust2.output());</a:t>
            </a:r>
          </a:p>
        </p:txBody>
      </p:sp>
      <p:sp>
        <p:nvSpPr>
          <p:cNvPr id="5" name="TextBox 4">
            <a:extLst>
              <a:ext uri="{FF2B5EF4-FFF2-40B4-BE49-F238E27FC236}">
                <a16:creationId xmlns:a16="http://schemas.microsoft.com/office/drawing/2014/main" id="{30D3EA69-2774-414F-BA7D-2DFF06F077C9}"/>
              </a:ext>
            </a:extLst>
          </p:cNvPr>
          <p:cNvSpPr txBox="1"/>
          <p:nvPr/>
        </p:nvSpPr>
        <p:spPr>
          <a:xfrm>
            <a:off x="3651847" y="4331941"/>
            <a:ext cx="5034954" cy="276185"/>
          </a:xfrm>
          <a:prstGeom prst="rect">
            <a:avLst/>
          </a:prstGeom>
          <a:noFill/>
        </p:spPr>
        <p:txBody>
          <a:bodyPr wrap="square" rtlCol="0">
            <a:spAutoFit/>
          </a:bodyPr>
          <a:lstStyle/>
          <a:p>
            <a:r>
              <a:rPr lang="en-US" sz="1200" b="1" i="0" u="none" strike="noStrike" baseline="0" dirty="0">
                <a:solidFill>
                  <a:srgbClr val="009A9A"/>
                </a:solidFill>
                <a:latin typeface="+mj-lt"/>
              </a:rPr>
              <a:t>LISTING 8.14 </a:t>
            </a:r>
            <a:r>
              <a:rPr lang="en-US" sz="1200" b="0" i="0" u="none" strike="noStrike" baseline="0" dirty="0">
                <a:solidFill>
                  <a:srgbClr val="000000"/>
                </a:solidFill>
                <a:latin typeface="+mj-lt"/>
              </a:rPr>
              <a:t>Defining and using a function constructor</a:t>
            </a:r>
            <a:endParaRPr lang="en-CA" sz="1200" dirty="0">
              <a:latin typeface="+mj-lt"/>
            </a:endParaRPr>
          </a:p>
        </p:txBody>
      </p:sp>
    </p:spTree>
    <p:extLst>
      <p:ext uri="{BB962C8B-B14F-4D97-AF65-F5344CB8AC3E}">
        <p14:creationId xmlns:p14="http://schemas.microsoft.com/office/powerpoint/2010/main" val="59144495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31AECB-5BF9-4979-ABC0-4350686DD865}"/>
              </a:ext>
            </a:extLst>
          </p:cNvPr>
          <p:cNvSpPr>
            <a:spLocks noGrp="1"/>
          </p:cNvSpPr>
          <p:nvPr>
            <p:ph type="title"/>
          </p:nvPr>
        </p:nvSpPr>
        <p:spPr/>
        <p:txBody>
          <a:bodyPr/>
          <a:lstStyle/>
          <a:p>
            <a:r>
              <a:rPr lang="en-US" sz="2400" dirty="0"/>
              <a:t>What happens with a constructor call of a function</a:t>
            </a:r>
            <a:endParaRPr lang="en-CA" sz="2400" dirty="0"/>
          </a:p>
        </p:txBody>
      </p:sp>
      <p:pic>
        <p:nvPicPr>
          <p:cNvPr id="5" name="Picture 4" descr="FIGURE 8.20 What happens with a constructor call of a function">
            <a:extLst>
              <a:ext uri="{FF2B5EF4-FFF2-40B4-BE49-F238E27FC236}">
                <a16:creationId xmlns:a16="http://schemas.microsoft.com/office/drawing/2014/main" id="{428ACED4-4099-40DC-A4F4-352C984E5A3A}"/>
              </a:ext>
            </a:extLst>
          </p:cNvPr>
          <p:cNvPicPr>
            <a:picLocks noChangeAspect="1"/>
          </p:cNvPicPr>
          <p:nvPr/>
        </p:nvPicPr>
        <p:blipFill>
          <a:blip r:embed="rId2"/>
          <a:stretch>
            <a:fillRect/>
          </a:stretch>
        </p:blipFill>
        <p:spPr>
          <a:xfrm>
            <a:off x="1322344" y="1263511"/>
            <a:ext cx="6169125" cy="3167630"/>
          </a:xfrm>
          <a:prstGeom prst="rect">
            <a:avLst/>
          </a:prstGeom>
        </p:spPr>
      </p:pic>
    </p:spTree>
    <p:extLst>
      <p:ext uri="{BB962C8B-B14F-4D97-AF65-F5344CB8AC3E}">
        <p14:creationId xmlns:p14="http://schemas.microsoft.com/office/powerpoint/2010/main" val="360374622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987DD0-81DA-45BB-8007-A688489FF555}"/>
              </a:ext>
            </a:extLst>
          </p:cNvPr>
          <p:cNvSpPr>
            <a:spLocks noGrp="1"/>
          </p:cNvSpPr>
          <p:nvPr>
            <p:ph type="title"/>
          </p:nvPr>
        </p:nvSpPr>
        <p:spPr/>
        <p:txBody>
          <a:bodyPr/>
          <a:lstStyle/>
          <a:p>
            <a:r>
              <a:rPr lang="en-CA" dirty="0"/>
              <a:t>Arrow Syntax</a:t>
            </a:r>
          </a:p>
        </p:txBody>
      </p:sp>
      <p:sp>
        <p:nvSpPr>
          <p:cNvPr id="3" name="Text Placeholder 2">
            <a:extLst>
              <a:ext uri="{FF2B5EF4-FFF2-40B4-BE49-F238E27FC236}">
                <a16:creationId xmlns:a16="http://schemas.microsoft.com/office/drawing/2014/main" id="{4AF92275-8442-4529-8116-BB46F6BDBE45}"/>
              </a:ext>
            </a:extLst>
          </p:cNvPr>
          <p:cNvSpPr>
            <a:spLocks noGrp="1"/>
          </p:cNvSpPr>
          <p:nvPr>
            <p:ph type="body" idx="1"/>
          </p:nvPr>
        </p:nvSpPr>
        <p:spPr/>
        <p:txBody>
          <a:bodyPr/>
          <a:lstStyle/>
          <a:p>
            <a:pPr marL="114300" indent="0" algn="l">
              <a:buNone/>
            </a:pPr>
            <a:r>
              <a:rPr lang="en-CA" sz="1800" b="1" dirty="0">
                <a:solidFill>
                  <a:srgbClr val="009A9A"/>
                </a:solidFill>
                <a:latin typeface="+mj-lt"/>
              </a:rPr>
              <a:t>Arrow syntax </a:t>
            </a:r>
            <a:r>
              <a:rPr lang="en-CA" sz="1800" b="0" i="0" u="none" strike="noStrike" baseline="0" dirty="0">
                <a:latin typeface="+mj-lt"/>
              </a:rPr>
              <a:t>provide </a:t>
            </a:r>
            <a:r>
              <a:rPr lang="en-US" sz="1800" b="0" i="0" u="none" strike="noStrike" baseline="0" dirty="0">
                <a:latin typeface="+mj-lt"/>
              </a:rPr>
              <a:t>a more concise syntax for the definition of anonymous functions. They also provide a solution to a potential scope problem encountered with the </a:t>
            </a:r>
            <a:r>
              <a:rPr lang="en-US" sz="1800" b="1" i="0" u="none" strike="noStrike" baseline="0" dirty="0">
                <a:latin typeface="+mj-lt"/>
              </a:rPr>
              <a:t>this</a:t>
            </a:r>
            <a:r>
              <a:rPr lang="en-US" sz="1800" b="0" i="0" u="none" strike="noStrike" baseline="0" dirty="0">
                <a:latin typeface="+mj-lt"/>
              </a:rPr>
              <a:t> keyword </a:t>
            </a:r>
            <a:r>
              <a:rPr lang="en-CA" sz="1800" b="0" i="0" u="none" strike="noStrike" baseline="0" dirty="0">
                <a:latin typeface="+mj-lt"/>
              </a:rPr>
              <a:t>in callback functions.</a:t>
            </a:r>
            <a:endParaRPr lang="en-CA" sz="1800" dirty="0">
              <a:latin typeface="+mj-lt"/>
            </a:endParaRPr>
          </a:p>
          <a:p>
            <a:pPr marL="114300" indent="0" algn="l">
              <a:buNone/>
            </a:pPr>
            <a:r>
              <a:rPr lang="en-US" sz="1800" b="0" i="0" u="none" strike="noStrike" baseline="0" dirty="0">
                <a:latin typeface="+mj-lt"/>
              </a:rPr>
              <a:t>To begin, consider an example of a simple function expression.</a:t>
            </a:r>
          </a:p>
          <a:p>
            <a:pPr marL="571500" lvl="1" indent="0">
              <a:buNone/>
            </a:pPr>
            <a:r>
              <a:rPr lang="en-US" sz="1800" b="1" i="0" u="none" strike="noStrike" baseline="0" dirty="0">
                <a:latin typeface="Calibri" panose="020F0502020204030204" pitchFamily="34" charset="0"/>
                <a:cs typeface="Calibri" panose="020F0502020204030204" pitchFamily="34" charset="0"/>
              </a:rPr>
              <a:t>const </a:t>
            </a:r>
            <a:r>
              <a:rPr lang="en-US" sz="1800" b="1" i="0" u="none" strike="noStrike" baseline="0" dirty="0" err="1">
                <a:latin typeface="Calibri" panose="020F0502020204030204" pitchFamily="34" charset="0"/>
                <a:cs typeface="Calibri" panose="020F0502020204030204" pitchFamily="34" charset="0"/>
              </a:rPr>
              <a:t>taxRate</a:t>
            </a:r>
            <a:r>
              <a:rPr lang="en-US" sz="1800" b="1" i="0" u="none" strike="noStrike" baseline="0" dirty="0">
                <a:latin typeface="Calibri" panose="020F0502020204030204" pitchFamily="34" charset="0"/>
                <a:cs typeface="Calibri" panose="020F0502020204030204" pitchFamily="34" charset="0"/>
              </a:rPr>
              <a:t> = function () { return 0.05; };</a:t>
            </a:r>
          </a:p>
          <a:p>
            <a:pPr marL="114300" indent="0" algn="l">
              <a:buNone/>
            </a:pPr>
            <a:r>
              <a:rPr lang="en-US" sz="1800" b="0" i="0" u="none" strike="noStrike" baseline="0" dirty="0">
                <a:latin typeface="+mj-lt"/>
              </a:rPr>
              <a:t>The arrow function version would look like the following:</a:t>
            </a:r>
          </a:p>
          <a:p>
            <a:pPr marL="571500" lvl="1" indent="0">
              <a:buNone/>
            </a:pPr>
            <a:r>
              <a:rPr lang="en-CA" sz="1800" b="1" i="0" u="none" strike="noStrike" baseline="0" dirty="0">
                <a:latin typeface="Calibri" panose="020F0502020204030204" pitchFamily="34" charset="0"/>
                <a:cs typeface="Calibri" panose="020F0502020204030204" pitchFamily="34" charset="0"/>
              </a:rPr>
              <a:t>const </a:t>
            </a:r>
            <a:r>
              <a:rPr lang="en-CA" sz="1800" b="1" i="0" u="none" strike="noStrike" baseline="0" dirty="0" err="1">
                <a:latin typeface="Calibri" panose="020F0502020204030204" pitchFamily="34" charset="0"/>
                <a:cs typeface="Calibri" panose="020F0502020204030204" pitchFamily="34" charset="0"/>
              </a:rPr>
              <a:t>taxRate</a:t>
            </a:r>
            <a:r>
              <a:rPr lang="en-CA" sz="1800" b="1" i="0" u="none" strike="noStrike" baseline="0" dirty="0">
                <a:latin typeface="Calibri" panose="020F0502020204030204" pitchFamily="34" charset="0"/>
                <a:cs typeface="Calibri" panose="020F0502020204030204" pitchFamily="34" charset="0"/>
              </a:rPr>
              <a:t> = () =&gt; 0.05;</a:t>
            </a:r>
          </a:p>
          <a:p>
            <a:pPr marL="114300" indent="0">
              <a:buNone/>
            </a:pPr>
            <a:r>
              <a:rPr lang="en-US" sz="1800" b="0" i="0" u="none" strike="noStrike" baseline="0" dirty="0">
                <a:latin typeface="+mj-lt"/>
              </a:rPr>
              <a:t>As you can see, this is a pretty concise (but perhaps confusing) way of writing code.</a:t>
            </a:r>
            <a:endParaRPr lang="en-CA" dirty="0">
              <a:latin typeface="+mj-lt"/>
              <a:cs typeface="Calibri" panose="020F0502020204030204" pitchFamily="34" charset="0"/>
            </a:endParaRPr>
          </a:p>
        </p:txBody>
      </p:sp>
    </p:spTree>
    <p:extLst>
      <p:ext uri="{BB962C8B-B14F-4D97-AF65-F5344CB8AC3E}">
        <p14:creationId xmlns:p14="http://schemas.microsoft.com/office/powerpoint/2010/main" val="71446637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8A7962-67BC-4B50-8B21-512BE86079F3}"/>
              </a:ext>
            </a:extLst>
          </p:cNvPr>
          <p:cNvSpPr>
            <a:spLocks noGrp="1"/>
          </p:cNvSpPr>
          <p:nvPr>
            <p:ph type="title"/>
          </p:nvPr>
        </p:nvSpPr>
        <p:spPr/>
        <p:txBody>
          <a:bodyPr/>
          <a:lstStyle/>
          <a:p>
            <a:r>
              <a:rPr lang="en-CA" dirty="0"/>
              <a:t>Array syntax overview</a:t>
            </a:r>
          </a:p>
        </p:txBody>
      </p:sp>
      <p:pic>
        <p:nvPicPr>
          <p:cNvPr id="5" name="Picture 4" descr="FIGURE 8.21 Array syntax overview">
            <a:extLst>
              <a:ext uri="{FF2B5EF4-FFF2-40B4-BE49-F238E27FC236}">
                <a16:creationId xmlns:a16="http://schemas.microsoft.com/office/drawing/2014/main" id="{0B8F6ADB-CB2A-44FE-88F9-554AF41D889C}"/>
              </a:ext>
            </a:extLst>
          </p:cNvPr>
          <p:cNvPicPr>
            <a:picLocks noChangeAspect="1"/>
          </p:cNvPicPr>
          <p:nvPr/>
        </p:nvPicPr>
        <p:blipFill rotWithShape="1">
          <a:blip r:embed="rId2"/>
          <a:srcRect r="4834" b="46667"/>
          <a:stretch/>
        </p:blipFill>
        <p:spPr>
          <a:xfrm>
            <a:off x="457200" y="1156771"/>
            <a:ext cx="4004631" cy="2743200"/>
          </a:xfrm>
          <a:prstGeom prst="rect">
            <a:avLst/>
          </a:prstGeom>
        </p:spPr>
      </p:pic>
      <p:pic>
        <p:nvPicPr>
          <p:cNvPr id="6" name="Picture 5">
            <a:extLst>
              <a:ext uri="{FF2B5EF4-FFF2-40B4-BE49-F238E27FC236}">
                <a16:creationId xmlns:a16="http://schemas.microsoft.com/office/drawing/2014/main" id="{EE801052-63CD-48F7-B7F7-BBEA2F66A111}"/>
              </a:ext>
              <a:ext uri="{C183D7F6-B498-43B3-948B-1728B52AA6E4}">
                <adec:decorative xmlns:adec="http://schemas.microsoft.com/office/drawing/2017/decorative" val="1"/>
              </a:ext>
            </a:extLst>
          </p:cNvPr>
          <p:cNvPicPr>
            <a:picLocks noChangeAspect="1"/>
          </p:cNvPicPr>
          <p:nvPr/>
        </p:nvPicPr>
        <p:blipFill rotWithShape="1">
          <a:blip r:embed="rId2"/>
          <a:srcRect t="53260" b="308"/>
          <a:stretch/>
        </p:blipFill>
        <p:spPr>
          <a:xfrm>
            <a:off x="4572000" y="1277958"/>
            <a:ext cx="4208084" cy="2388250"/>
          </a:xfrm>
          <a:prstGeom prst="rect">
            <a:avLst/>
          </a:prstGeom>
        </p:spPr>
      </p:pic>
      <p:pic>
        <p:nvPicPr>
          <p:cNvPr id="7" name="Picture 6">
            <a:extLst>
              <a:ext uri="{FF2B5EF4-FFF2-40B4-BE49-F238E27FC236}">
                <a16:creationId xmlns:a16="http://schemas.microsoft.com/office/drawing/2014/main" id="{2F3B5AFA-B699-405F-AF53-C2E4E0955D0E}"/>
              </a:ext>
              <a:ext uri="{C183D7F6-B498-43B3-948B-1728B52AA6E4}">
                <adec:decorative xmlns:adec="http://schemas.microsoft.com/office/drawing/2017/decorative" val="1"/>
              </a:ext>
            </a:extLst>
          </p:cNvPr>
          <p:cNvPicPr>
            <a:picLocks noChangeAspect="1"/>
          </p:cNvPicPr>
          <p:nvPr/>
        </p:nvPicPr>
        <p:blipFill rotWithShape="1">
          <a:blip r:embed="rId2"/>
          <a:srcRect r="4834" b="97644"/>
          <a:stretch/>
        </p:blipFill>
        <p:spPr>
          <a:xfrm>
            <a:off x="4572000" y="1156771"/>
            <a:ext cx="4004631" cy="121187"/>
          </a:xfrm>
          <a:prstGeom prst="rect">
            <a:avLst/>
          </a:prstGeom>
        </p:spPr>
      </p:pic>
    </p:spTree>
    <p:extLst>
      <p:ext uri="{BB962C8B-B14F-4D97-AF65-F5344CB8AC3E}">
        <p14:creationId xmlns:p14="http://schemas.microsoft.com/office/powerpoint/2010/main" val="17211275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A13F8-530A-404B-AA5A-A9E03DE92DB2}"/>
              </a:ext>
            </a:extLst>
          </p:cNvPr>
          <p:cNvSpPr>
            <a:spLocks noGrp="1"/>
          </p:cNvSpPr>
          <p:nvPr>
            <p:ph type="title"/>
          </p:nvPr>
        </p:nvSpPr>
        <p:spPr/>
        <p:txBody>
          <a:bodyPr/>
          <a:lstStyle/>
          <a:p>
            <a:r>
              <a:rPr lang="en-CA" dirty="0"/>
              <a:t>Client-Side Scripting: Disadvantages</a:t>
            </a:r>
          </a:p>
        </p:txBody>
      </p:sp>
      <p:sp>
        <p:nvSpPr>
          <p:cNvPr id="3" name="Text Placeholder 2">
            <a:extLst>
              <a:ext uri="{FF2B5EF4-FFF2-40B4-BE49-F238E27FC236}">
                <a16:creationId xmlns:a16="http://schemas.microsoft.com/office/drawing/2014/main" id="{BE503661-92BF-430C-B6DB-D7922F197A01}"/>
              </a:ext>
            </a:extLst>
          </p:cNvPr>
          <p:cNvSpPr>
            <a:spLocks noGrp="1"/>
          </p:cNvSpPr>
          <p:nvPr>
            <p:ph type="body" idx="1"/>
          </p:nvPr>
        </p:nvSpPr>
        <p:spPr>
          <a:xfrm>
            <a:off x="457200" y="1081088"/>
            <a:ext cx="8229600" cy="3532476"/>
          </a:xfrm>
        </p:spPr>
        <p:txBody>
          <a:bodyPr/>
          <a:lstStyle/>
          <a:p>
            <a:pPr algn="l"/>
            <a:r>
              <a:rPr lang="en-US" sz="1800" b="0" i="0" u="none" strike="noStrike" baseline="0" dirty="0">
                <a:solidFill>
                  <a:srgbClr val="000000"/>
                </a:solidFill>
                <a:latin typeface="+mj-lt"/>
              </a:rPr>
              <a:t>There is no guarantee that the client has JavaScript enabled, meaning any required functionality must be implemented redundantly on the server.</a:t>
            </a:r>
          </a:p>
          <a:p>
            <a:pPr algn="l"/>
            <a:r>
              <a:rPr lang="en-US" sz="1800" b="0" i="0" u="none" strike="noStrike" baseline="0" dirty="0">
                <a:solidFill>
                  <a:srgbClr val="000000"/>
                </a:solidFill>
                <a:latin typeface="+mj-lt"/>
              </a:rPr>
              <a:t>JavaScript-heavy web applications can be complicated to debug and maintain.</a:t>
            </a:r>
          </a:p>
          <a:p>
            <a:pPr algn="l"/>
            <a:r>
              <a:rPr lang="en-US" sz="1800" b="0" i="0" u="none" strike="noStrike" baseline="0" dirty="0">
                <a:solidFill>
                  <a:srgbClr val="000000"/>
                </a:solidFill>
                <a:latin typeface="+mj-lt"/>
              </a:rPr>
              <a:t>JavaScript is not fault tolerant. Browsers are able to handle invalid HTML or CSS. But if your page has invalid JavaScript, it will simply stop execution </a:t>
            </a:r>
            <a:r>
              <a:rPr lang="en-CA" sz="1800" b="0" i="0" u="none" strike="noStrike" baseline="0" dirty="0">
                <a:solidFill>
                  <a:srgbClr val="000000"/>
                </a:solidFill>
                <a:latin typeface="+mj-lt"/>
              </a:rPr>
              <a:t>at the invalid line.</a:t>
            </a:r>
          </a:p>
          <a:p>
            <a:pPr algn="l"/>
            <a:r>
              <a:rPr lang="en-US" sz="1800" b="0" i="0" u="none" strike="noStrike" baseline="0" dirty="0">
                <a:solidFill>
                  <a:srgbClr val="000000"/>
                </a:solidFill>
                <a:latin typeface="+mj-lt"/>
              </a:rPr>
              <a:t>While JavaScript is universally supported in all contemporary browsers, the language (and its APIs) is continually being expanded. As such, newer features of the language may not be supported in all browsers.</a:t>
            </a:r>
            <a:endParaRPr lang="en-CA" dirty="0">
              <a:latin typeface="+mj-lt"/>
            </a:endParaRPr>
          </a:p>
        </p:txBody>
      </p:sp>
    </p:spTree>
    <p:extLst>
      <p:ext uri="{BB962C8B-B14F-4D97-AF65-F5344CB8AC3E}">
        <p14:creationId xmlns:p14="http://schemas.microsoft.com/office/powerpoint/2010/main" val="341489692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88A671-260F-4199-A56B-EE5384B20FFB}"/>
              </a:ext>
            </a:extLst>
          </p:cNvPr>
          <p:cNvSpPr>
            <a:spLocks noGrp="1"/>
          </p:cNvSpPr>
          <p:nvPr>
            <p:ph type="title"/>
          </p:nvPr>
        </p:nvSpPr>
        <p:spPr/>
        <p:txBody>
          <a:bodyPr/>
          <a:lstStyle/>
          <a:p>
            <a:r>
              <a:rPr lang="en-US" sz="3200" dirty="0"/>
              <a:t>Changes to “this” in Arrow Functions</a:t>
            </a:r>
            <a:endParaRPr lang="en-CA" sz="3200" dirty="0"/>
          </a:p>
        </p:txBody>
      </p:sp>
      <p:sp>
        <p:nvSpPr>
          <p:cNvPr id="3" name="Text Placeholder 2">
            <a:extLst>
              <a:ext uri="{FF2B5EF4-FFF2-40B4-BE49-F238E27FC236}">
                <a16:creationId xmlns:a16="http://schemas.microsoft.com/office/drawing/2014/main" id="{6FA0C2B9-59AF-4911-9ECB-2FFE92BA4BBD}"/>
              </a:ext>
            </a:extLst>
          </p:cNvPr>
          <p:cNvSpPr>
            <a:spLocks noGrp="1"/>
          </p:cNvSpPr>
          <p:nvPr>
            <p:ph type="body" idx="1"/>
          </p:nvPr>
        </p:nvSpPr>
        <p:spPr/>
        <p:txBody>
          <a:bodyPr/>
          <a:lstStyle/>
          <a:p>
            <a:pPr marL="114300" indent="0" algn="l">
              <a:buNone/>
            </a:pPr>
            <a:r>
              <a:rPr lang="en-US" sz="1800" b="0" i="0" u="none" strike="noStrike" baseline="0" dirty="0">
                <a:latin typeface="+mj-lt"/>
              </a:rPr>
              <a:t>Arrow functions do not have their own </a:t>
            </a:r>
            <a:r>
              <a:rPr lang="en-US" sz="1800" b="1" i="0" u="none" strike="noStrike" baseline="0" dirty="0">
                <a:latin typeface="+mj-lt"/>
              </a:rPr>
              <a:t>this</a:t>
            </a:r>
            <a:r>
              <a:rPr lang="en-US" sz="1800" b="0" i="0" u="none" strike="noStrike" baseline="0" dirty="0">
                <a:latin typeface="+mj-lt"/>
              </a:rPr>
              <a:t> value (see Figure 8.22). Instead, the value of this within an arrow function is that of the enclosing lexical context (i.e., its enclosing parental scope at design time). </a:t>
            </a:r>
          </a:p>
          <a:p>
            <a:pPr marL="114300" indent="0" algn="l">
              <a:buNone/>
            </a:pPr>
            <a:r>
              <a:rPr lang="en-US" sz="1800" b="0" i="0" u="none" strike="noStrike" baseline="0" dirty="0">
                <a:latin typeface="+mj-lt"/>
              </a:rPr>
              <a:t>While this can occasionally be a limitation, it does allow the use of the </a:t>
            </a:r>
            <a:r>
              <a:rPr lang="en-US" sz="1800" b="1" i="0" u="none" strike="noStrike" baseline="0" dirty="0">
                <a:latin typeface="+mj-lt"/>
              </a:rPr>
              <a:t>this</a:t>
            </a:r>
            <a:r>
              <a:rPr lang="en-US" sz="1800" b="0" i="0" u="none" strike="noStrike" baseline="0" dirty="0">
                <a:latin typeface="+mj-lt"/>
              </a:rPr>
              <a:t> keyword in a way more familiar to object-oriented programming techniques in languages such as Java and C#. </a:t>
            </a:r>
          </a:p>
          <a:p>
            <a:pPr marL="114300" indent="0" algn="l">
              <a:buNone/>
            </a:pPr>
            <a:r>
              <a:rPr lang="en-US" sz="1800" b="0" i="0" u="none" strike="noStrike" baseline="0" dirty="0">
                <a:latin typeface="+mj-lt"/>
              </a:rPr>
              <a:t>When we finally get to React development in Chapter 11, the use of arrow functions within ES6 classes will indeed make our code look a lot more like class </a:t>
            </a:r>
            <a:r>
              <a:rPr lang="en-CA" sz="1800" b="0" i="0" u="none" strike="noStrike" baseline="0" dirty="0">
                <a:latin typeface="+mj-lt"/>
              </a:rPr>
              <a:t>code in a language like Java.</a:t>
            </a:r>
            <a:endParaRPr lang="en-CA" dirty="0">
              <a:latin typeface="+mj-lt"/>
            </a:endParaRPr>
          </a:p>
        </p:txBody>
      </p:sp>
    </p:spTree>
    <p:extLst>
      <p:ext uri="{BB962C8B-B14F-4D97-AF65-F5344CB8AC3E}">
        <p14:creationId xmlns:p14="http://schemas.microsoft.com/office/powerpoint/2010/main" val="361337813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735F1F-1742-4582-B1DE-F6A22FDD825E}"/>
              </a:ext>
            </a:extLst>
          </p:cNvPr>
          <p:cNvSpPr>
            <a:spLocks noGrp="1"/>
          </p:cNvSpPr>
          <p:nvPr>
            <p:ph type="title"/>
          </p:nvPr>
        </p:nvSpPr>
        <p:spPr/>
        <p:txBody>
          <a:bodyPr/>
          <a:lstStyle/>
          <a:p>
            <a:r>
              <a:rPr lang="en-US" dirty="0"/>
              <a:t>Scope in JavaScript</a:t>
            </a:r>
            <a:endParaRPr lang="en-CA" dirty="0"/>
          </a:p>
        </p:txBody>
      </p:sp>
      <p:sp>
        <p:nvSpPr>
          <p:cNvPr id="3" name="Text Placeholder 2">
            <a:extLst>
              <a:ext uri="{FF2B5EF4-FFF2-40B4-BE49-F238E27FC236}">
                <a16:creationId xmlns:a16="http://schemas.microsoft.com/office/drawing/2014/main" id="{C8001F0A-F3BC-42F4-9AD4-FD0D32F403FC}"/>
              </a:ext>
            </a:extLst>
          </p:cNvPr>
          <p:cNvSpPr>
            <a:spLocks noGrp="1"/>
          </p:cNvSpPr>
          <p:nvPr>
            <p:ph type="body" idx="1"/>
          </p:nvPr>
        </p:nvSpPr>
        <p:spPr>
          <a:xfrm>
            <a:off x="457201" y="1081088"/>
            <a:ext cx="4114799" cy="3532476"/>
          </a:xfrm>
        </p:spPr>
        <p:txBody>
          <a:bodyPr/>
          <a:lstStyle/>
          <a:p>
            <a:pPr marL="114300" indent="0" algn="l">
              <a:buNone/>
            </a:pPr>
            <a:r>
              <a:rPr lang="en-US" sz="1800" b="1" i="0" u="none" strike="noStrike" baseline="0" dirty="0">
                <a:solidFill>
                  <a:srgbClr val="009A9A"/>
                </a:solidFill>
                <a:latin typeface="+mj-lt"/>
              </a:rPr>
              <a:t>Scope </a:t>
            </a:r>
            <a:r>
              <a:rPr lang="en-US" sz="1800" b="0" i="0" u="none" strike="noStrike" baseline="0" dirty="0">
                <a:solidFill>
                  <a:srgbClr val="000000"/>
                </a:solidFill>
                <a:latin typeface="+mj-lt"/>
              </a:rPr>
              <a:t>generally refers to the context in which code is being executed. </a:t>
            </a:r>
          </a:p>
          <a:p>
            <a:pPr marL="114300" indent="0" algn="l">
              <a:buNone/>
            </a:pPr>
            <a:r>
              <a:rPr lang="en-US" sz="1800" b="0" i="0" u="none" strike="noStrike" baseline="0" dirty="0">
                <a:solidFill>
                  <a:srgbClr val="000000"/>
                </a:solidFill>
                <a:latin typeface="+mj-lt"/>
              </a:rPr>
              <a:t>JavaScript has four scopes: </a:t>
            </a:r>
          </a:p>
          <a:p>
            <a:r>
              <a:rPr lang="en-US" sz="1800" b="1" i="0" u="none" strike="noStrike" baseline="0" dirty="0">
                <a:solidFill>
                  <a:srgbClr val="009A9A"/>
                </a:solidFill>
                <a:latin typeface="+mj-lt"/>
              </a:rPr>
              <a:t>function scope </a:t>
            </a:r>
            <a:r>
              <a:rPr lang="en-US" sz="1800" b="0" i="0" u="none" strike="noStrike" baseline="0" dirty="0">
                <a:solidFill>
                  <a:srgbClr val="000000"/>
                </a:solidFill>
                <a:latin typeface="+mj-lt"/>
              </a:rPr>
              <a:t>(also called local scope), </a:t>
            </a:r>
          </a:p>
          <a:p>
            <a:r>
              <a:rPr lang="en-US" sz="1800" b="1" i="0" u="none" strike="noStrike" baseline="0" dirty="0">
                <a:solidFill>
                  <a:srgbClr val="009A9A"/>
                </a:solidFill>
                <a:latin typeface="+mj-lt"/>
              </a:rPr>
              <a:t>block scope</a:t>
            </a:r>
            <a:r>
              <a:rPr lang="en-US" sz="1800" b="0" i="0" u="none" strike="noStrike" baseline="0" dirty="0">
                <a:solidFill>
                  <a:srgbClr val="000000"/>
                </a:solidFill>
                <a:latin typeface="+mj-lt"/>
              </a:rPr>
              <a:t>,</a:t>
            </a:r>
          </a:p>
          <a:p>
            <a:r>
              <a:rPr lang="en-CA" sz="1800" b="1" i="0" u="none" strike="noStrike" baseline="0" dirty="0">
                <a:solidFill>
                  <a:srgbClr val="009A9A"/>
                </a:solidFill>
                <a:latin typeface="+mj-lt"/>
              </a:rPr>
              <a:t>module scope</a:t>
            </a:r>
            <a:r>
              <a:rPr lang="en-CA" sz="1800" b="0" i="0" u="none" strike="noStrike" baseline="0" dirty="0">
                <a:solidFill>
                  <a:srgbClr val="000000"/>
                </a:solidFill>
                <a:latin typeface="+mj-lt"/>
              </a:rPr>
              <a:t> (in Chapter 10)</a:t>
            </a:r>
          </a:p>
          <a:p>
            <a:r>
              <a:rPr lang="en-CA" sz="1800" b="1" i="0" u="none" strike="noStrike" baseline="0" dirty="0">
                <a:solidFill>
                  <a:srgbClr val="009A9A"/>
                </a:solidFill>
                <a:latin typeface="+mj-lt"/>
              </a:rPr>
              <a:t>global scope</a:t>
            </a:r>
            <a:r>
              <a:rPr lang="en-CA" sz="1800" b="0" i="0" u="none" strike="noStrike" baseline="0" dirty="0">
                <a:solidFill>
                  <a:srgbClr val="000000"/>
                </a:solidFill>
                <a:latin typeface="+mj-lt"/>
              </a:rPr>
              <a:t>.</a:t>
            </a:r>
            <a:endParaRPr lang="en-CA" dirty="0">
              <a:latin typeface="+mj-lt"/>
            </a:endParaRPr>
          </a:p>
        </p:txBody>
      </p:sp>
      <p:pic>
        <p:nvPicPr>
          <p:cNvPr id="7" name="Picture 6" descr="FIGURE 8.25 Visualizing scope">
            <a:extLst>
              <a:ext uri="{FF2B5EF4-FFF2-40B4-BE49-F238E27FC236}">
                <a16:creationId xmlns:a16="http://schemas.microsoft.com/office/drawing/2014/main" id="{DE77FBF0-85AE-4E59-B9E0-12083DB5A7C4}"/>
              </a:ext>
            </a:extLst>
          </p:cNvPr>
          <p:cNvPicPr>
            <a:picLocks noChangeAspect="1"/>
          </p:cNvPicPr>
          <p:nvPr/>
        </p:nvPicPr>
        <p:blipFill>
          <a:blip r:embed="rId2"/>
          <a:stretch>
            <a:fillRect/>
          </a:stretch>
        </p:blipFill>
        <p:spPr>
          <a:xfrm>
            <a:off x="4572000" y="1608463"/>
            <a:ext cx="4286119" cy="2608186"/>
          </a:xfrm>
          <a:prstGeom prst="rect">
            <a:avLst/>
          </a:prstGeom>
        </p:spPr>
      </p:pic>
    </p:spTree>
    <p:extLst>
      <p:ext uri="{BB962C8B-B14F-4D97-AF65-F5344CB8AC3E}">
        <p14:creationId xmlns:p14="http://schemas.microsoft.com/office/powerpoint/2010/main" val="360242601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480962-1155-41A5-8B5F-3655880B30A7}"/>
              </a:ext>
            </a:extLst>
          </p:cNvPr>
          <p:cNvSpPr>
            <a:spLocks noGrp="1"/>
          </p:cNvSpPr>
          <p:nvPr>
            <p:ph type="title"/>
          </p:nvPr>
        </p:nvSpPr>
        <p:spPr/>
        <p:txBody>
          <a:bodyPr/>
          <a:lstStyle/>
          <a:p>
            <a:r>
              <a:rPr lang="en-CA" dirty="0"/>
              <a:t>Block scope</a:t>
            </a:r>
          </a:p>
        </p:txBody>
      </p:sp>
      <p:sp>
        <p:nvSpPr>
          <p:cNvPr id="3" name="Text Placeholder 2">
            <a:extLst>
              <a:ext uri="{FF2B5EF4-FFF2-40B4-BE49-F238E27FC236}">
                <a16:creationId xmlns:a16="http://schemas.microsoft.com/office/drawing/2014/main" id="{0C4FEF64-D45D-42D8-9FD5-94D522B617F6}"/>
              </a:ext>
            </a:extLst>
          </p:cNvPr>
          <p:cNvSpPr>
            <a:spLocks noGrp="1"/>
          </p:cNvSpPr>
          <p:nvPr>
            <p:ph type="body" idx="1"/>
          </p:nvPr>
        </p:nvSpPr>
        <p:spPr>
          <a:xfrm>
            <a:off x="457201" y="1081088"/>
            <a:ext cx="3961718" cy="3532476"/>
          </a:xfrm>
        </p:spPr>
        <p:txBody>
          <a:bodyPr/>
          <a:lstStyle/>
          <a:p>
            <a:pPr marL="114300" indent="0" algn="l">
              <a:buNone/>
            </a:pPr>
            <a:r>
              <a:rPr lang="en-US" sz="1800" b="1" dirty="0">
                <a:solidFill>
                  <a:srgbClr val="009A9A"/>
                </a:solidFill>
                <a:latin typeface="+mj-lt"/>
              </a:rPr>
              <a:t>Block-level scope </a:t>
            </a:r>
            <a:r>
              <a:rPr lang="en-US" sz="1800" b="0" i="0" u="none" strike="noStrike" baseline="0" dirty="0">
                <a:latin typeface="+mj-lt"/>
              </a:rPr>
              <a:t>means variables</a:t>
            </a:r>
            <a:r>
              <a:rPr lang="en-US" sz="1800" dirty="0">
                <a:latin typeface="+mj-lt"/>
              </a:rPr>
              <a:t> </a:t>
            </a:r>
            <a:r>
              <a:rPr lang="en-US" sz="1800" b="0" i="0" u="none" strike="noStrike" baseline="0" dirty="0">
                <a:latin typeface="+mj-lt"/>
              </a:rPr>
              <a:t>defined within an </a:t>
            </a:r>
            <a:r>
              <a:rPr lang="en-US" sz="1800" b="1" i="0" u="none" strike="noStrike" baseline="0" dirty="0">
                <a:latin typeface="+mj-lt"/>
              </a:rPr>
              <a:t>if {} </a:t>
            </a:r>
            <a:r>
              <a:rPr lang="en-US" sz="1800" b="0" i="0" u="none" strike="noStrike" baseline="0" dirty="0">
                <a:latin typeface="+mj-lt"/>
              </a:rPr>
              <a:t>block or a </a:t>
            </a:r>
            <a:r>
              <a:rPr lang="en-US" sz="1800" b="1" i="0" u="none" strike="noStrike" baseline="0" dirty="0">
                <a:latin typeface="+mj-lt"/>
              </a:rPr>
              <a:t>for {}</a:t>
            </a:r>
            <a:r>
              <a:rPr lang="en-US" sz="1800" b="0" i="0" u="none" strike="noStrike" baseline="0" dirty="0">
                <a:latin typeface="+mj-lt"/>
              </a:rPr>
              <a:t> loop block using the </a:t>
            </a:r>
            <a:r>
              <a:rPr lang="en-US" sz="1800" b="1" i="0" u="none" strike="noStrike" baseline="0" dirty="0">
                <a:latin typeface="+mj-lt"/>
              </a:rPr>
              <a:t>let</a:t>
            </a:r>
            <a:r>
              <a:rPr lang="en-US" sz="1800" b="0" i="0" u="none" strike="noStrike" baseline="0" dirty="0">
                <a:latin typeface="+mj-lt"/>
              </a:rPr>
              <a:t> or </a:t>
            </a:r>
            <a:r>
              <a:rPr lang="en-US" sz="1800" b="1" i="0" u="none" strike="noStrike" baseline="0" dirty="0">
                <a:latin typeface="+mj-lt"/>
              </a:rPr>
              <a:t>const</a:t>
            </a:r>
            <a:r>
              <a:rPr lang="en-US" sz="1800" b="0" i="0" u="none" strike="noStrike" baseline="0" dirty="0">
                <a:latin typeface="+mj-lt"/>
              </a:rPr>
              <a:t> keywords are only available within the block in which they are defined. But if declared with </a:t>
            </a:r>
            <a:r>
              <a:rPr lang="en-US" sz="1800" b="1" i="0" u="none" strike="noStrike" baseline="0" dirty="0">
                <a:latin typeface="+mj-lt"/>
              </a:rPr>
              <a:t>var</a:t>
            </a:r>
            <a:r>
              <a:rPr lang="en-US" sz="1800" b="0" i="0" u="none" strike="noStrike" baseline="0" dirty="0">
                <a:latin typeface="+mj-lt"/>
              </a:rPr>
              <a:t>  within a block, then it will be available </a:t>
            </a:r>
            <a:r>
              <a:rPr lang="en-CA" sz="1800" b="0" i="0" u="none" strike="noStrike" baseline="0" dirty="0">
                <a:latin typeface="+mj-lt"/>
              </a:rPr>
              <a:t>outside the block.</a:t>
            </a:r>
            <a:endParaRPr lang="en-CA" dirty="0">
              <a:latin typeface="+mj-lt"/>
            </a:endParaRPr>
          </a:p>
        </p:txBody>
      </p:sp>
      <p:pic>
        <p:nvPicPr>
          <p:cNvPr id="4" name="Picture 3" descr="FIGURE 8.23 Global versus block scope examples 3 &amp; 4">
            <a:extLst>
              <a:ext uri="{FF2B5EF4-FFF2-40B4-BE49-F238E27FC236}">
                <a16:creationId xmlns:a16="http://schemas.microsoft.com/office/drawing/2014/main" id="{5AE5E33D-E780-4441-BF09-7A023038D641}"/>
              </a:ext>
            </a:extLst>
          </p:cNvPr>
          <p:cNvPicPr>
            <a:picLocks noChangeAspect="1"/>
          </p:cNvPicPr>
          <p:nvPr/>
        </p:nvPicPr>
        <p:blipFill rotWithShape="1">
          <a:blip r:embed="rId2"/>
          <a:srcRect t="37338"/>
          <a:stretch/>
        </p:blipFill>
        <p:spPr>
          <a:xfrm>
            <a:off x="4572000" y="1497605"/>
            <a:ext cx="4282606" cy="2148289"/>
          </a:xfrm>
          <a:prstGeom prst="rect">
            <a:avLst/>
          </a:prstGeom>
        </p:spPr>
      </p:pic>
    </p:spTree>
    <p:extLst>
      <p:ext uri="{BB962C8B-B14F-4D97-AF65-F5344CB8AC3E}">
        <p14:creationId xmlns:p14="http://schemas.microsoft.com/office/powerpoint/2010/main" val="191562502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AAE480-A6E6-4E3F-B436-45648E88C035}"/>
              </a:ext>
            </a:extLst>
          </p:cNvPr>
          <p:cNvSpPr>
            <a:spLocks noGrp="1"/>
          </p:cNvSpPr>
          <p:nvPr>
            <p:ph type="title"/>
          </p:nvPr>
        </p:nvSpPr>
        <p:spPr/>
        <p:txBody>
          <a:bodyPr/>
          <a:lstStyle/>
          <a:p>
            <a:r>
              <a:rPr lang="en-CA" dirty="0"/>
              <a:t>Global Scope</a:t>
            </a:r>
          </a:p>
        </p:txBody>
      </p:sp>
      <p:sp>
        <p:nvSpPr>
          <p:cNvPr id="3" name="Text Placeholder 2">
            <a:extLst>
              <a:ext uri="{FF2B5EF4-FFF2-40B4-BE49-F238E27FC236}">
                <a16:creationId xmlns:a16="http://schemas.microsoft.com/office/drawing/2014/main" id="{1E828410-9CB5-4D15-BDFC-B1967155E906}"/>
              </a:ext>
            </a:extLst>
          </p:cNvPr>
          <p:cNvSpPr>
            <a:spLocks noGrp="1"/>
          </p:cNvSpPr>
          <p:nvPr>
            <p:ph type="body" idx="1"/>
          </p:nvPr>
        </p:nvSpPr>
        <p:spPr>
          <a:xfrm>
            <a:off x="457201" y="1081088"/>
            <a:ext cx="8229600" cy="3532476"/>
          </a:xfrm>
        </p:spPr>
        <p:txBody>
          <a:bodyPr/>
          <a:lstStyle/>
          <a:p>
            <a:pPr marL="114300" indent="0">
              <a:buNone/>
            </a:pPr>
            <a:r>
              <a:rPr lang="en-US" sz="1800" b="0" i="0" u="none" strike="noStrike" baseline="0" dirty="0">
                <a:latin typeface="+mj-lt"/>
              </a:rPr>
              <a:t>If an identifier has global scope, it is available everywhere.</a:t>
            </a:r>
          </a:p>
          <a:p>
            <a:pPr marL="114300" indent="0" algn="l">
              <a:buNone/>
            </a:pPr>
            <a:r>
              <a:rPr lang="en-US" sz="1800" b="0" i="0" u="none" strike="noStrike" baseline="0" dirty="0">
                <a:solidFill>
                  <a:srgbClr val="000000"/>
                </a:solidFill>
                <a:latin typeface="+mj-lt"/>
              </a:rPr>
              <a:t>Global scope can cause the </a:t>
            </a:r>
            <a:r>
              <a:rPr lang="en-US" sz="1800" b="1" i="0" u="none" strike="noStrike" baseline="0" dirty="0">
                <a:solidFill>
                  <a:srgbClr val="009A9A"/>
                </a:solidFill>
                <a:latin typeface="+mj-lt"/>
              </a:rPr>
              <a:t>namespace conflict problem</a:t>
            </a:r>
            <a:r>
              <a:rPr lang="en-US" sz="1800" b="0" i="0" u="none" strike="noStrike" baseline="0" dirty="0">
                <a:solidFill>
                  <a:srgbClr val="000000"/>
                </a:solidFill>
                <a:latin typeface="+mj-lt"/>
              </a:rPr>
              <a:t>.</a:t>
            </a:r>
          </a:p>
          <a:p>
            <a:pPr algn="l"/>
            <a:r>
              <a:rPr lang="en-US" sz="1800" b="0" i="0" u="none" strike="noStrike" baseline="0" dirty="0">
                <a:latin typeface="+mj-lt"/>
              </a:rPr>
              <a:t>If the JavaScript compiler encounters another identifier with the same name at the same scope, you do not get an error. Instead, the new identifier </a:t>
            </a:r>
            <a:r>
              <a:rPr lang="en-US" sz="1800" b="0" i="1" u="none" strike="noStrike" baseline="0" dirty="0">
                <a:latin typeface="+mj-lt"/>
              </a:rPr>
              <a:t>replaces </a:t>
            </a:r>
            <a:r>
              <a:rPr lang="en-US" sz="1800" b="0" i="0" u="none" strike="noStrike" baseline="0" dirty="0">
                <a:latin typeface="+mj-lt"/>
              </a:rPr>
              <a:t>the old one!</a:t>
            </a:r>
          </a:p>
          <a:p>
            <a:pPr marL="114300" indent="0" algn="l">
              <a:buNone/>
            </a:pPr>
            <a:r>
              <a:rPr lang="en-US" sz="1800" b="0" i="0" u="none" strike="noStrike" baseline="0" dirty="0">
                <a:latin typeface="+mj-lt"/>
              </a:rPr>
              <a:t>In Chapter 10, you will learn of the new module feature in ES6 that </a:t>
            </a:r>
            <a:r>
              <a:rPr lang="en-CA" sz="1800" b="0" i="0" u="none" strike="noStrike" baseline="0" dirty="0">
                <a:latin typeface="+mj-lt"/>
              </a:rPr>
              <a:t>helps address this problem.</a:t>
            </a:r>
            <a:endParaRPr lang="en-CA" dirty="0">
              <a:latin typeface="+mj-lt"/>
            </a:endParaRPr>
          </a:p>
        </p:txBody>
      </p:sp>
    </p:spTree>
    <p:extLst>
      <p:ext uri="{BB962C8B-B14F-4D97-AF65-F5344CB8AC3E}">
        <p14:creationId xmlns:p14="http://schemas.microsoft.com/office/powerpoint/2010/main" val="421946600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C8EF1-F615-43B9-ADA3-BD1BF3D5683E}"/>
              </a:ext>
            </a:extLst>
          </p:cNvPr>
          <p:cNvSpPr>
            <a:spLocks noGrp="1"/>
          </p:cNvSpPr>
          <p:nvPr>
            <p:ph type="title"/>
          </p:nvPr>
        </p:nvSpPr>
        <p:spPr/>
        <p:txBody>
          <a:bodyPr/>
          <a:lstStyle/>
          <a:p>
            <a:r>
              <a:rPr lang="en-CA" dirty="0"/>
              <a:t>Function/Local Scope</a:t>
            </a:r>
          </a:p>
        </p:txBody>
      </p:sp>
      <p:pic>
        <p:nvPicPr>
          <p:cNvPr id="5" name="Picture 4" descr="FIGURE 8.24 Function versus global scope">
            <a:extLst>
              <a:ext uri="{FF2B5EF4-FFF2-40B4-BE49-F238E27FC236}">
                <a16:creationId xmlns:a16="http://schemas.microsoft.com/office/drawing/2014/main" id="{66F1C394-4426-4A22-B2B0-B76A6B285D27}"/>
              </a:ext>
            </a:extLst>
          </p:cNvPr>
          <p:cNvPicPr>
            <a:picLocks noChangeAspect="1"/>
          </p:cNvPicPr>
          <p:nvPr/>
        </p:nvPicPr>
        <p:blipFill>
          <a:blip r:embed="rId2"/>
          <a:stretch>
            <a:fillRect/>
          </a:stretch>
        </p:blipFill>
        <p:spPr>
          <a:xfrm>
            <a:off x="1756694" y="984487"/>
            <a:ext cx="5630612" cy="3808848"/>
          </a:xfrm>
          <a:prstGeom prst="rect">
            <a:avLst/>
          </a:prstGeom>
        </p:spPr>
      </p:pic>
    </p:spTree>
    <p:extLst>
      <p:ext uri="{BB962C8B-B14F-4D97-AF65-F5344CB8AC3E}">
        <p14:creationId xmlns:p14="http://schemas.microsoft.com/office/powerpoint/2010/main" val="39887476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AAE006-AC29-458D-B4E6-AB8B4E63BEF9}"/>
              </a:ext>
            </a:extLst>
          </p:cNvPr>
          <p:cNvSpPr>
            <a:spLocks noGrp="1"/>
          </p:cNvSpPr>
          <p:nvPr>
            <p:ph type="title"/>
          </p:nvPr>
        </p:nvSpPr>
        <p:spPr/>
        <p:txBody>
          <a:bodyPr/>
          <a:lstStyle/>
          <a:p>
            <a:r>
              <a:rPr lang="en-CA" dirty="0"/>
              <a:t>Closures in JavaScript</a:t>
            </a:r>
          </a:p>
        </p:txBody>
      </p:sp>
      <p:sp>
        <p:nvSpPr>
          <p:cNvPr id="6" name="Text Placeholder 2">
            <a:extLst>
              <a:ext uri="{FF2B5EF4-FFF2-40B4-BE49-F238E27FC236}">
                <a16:creationId xmlns:a16="http://schemas.microsoft.com/office/drawing/2014/main" id="{9590ED43-C271-4BDC-B63F-4DBB8F3898F9}"/>
              </a:ext>
            </a:extLst>
          </p:cNvPr>
          <p:cNvSpPr>
            <a:spLocks noGrp="1"/>
          </p:cNvSpPr>
          <p:nvPr>
            <p:ph type="body" idx="1"/>
          </p:nvPr>
        </p:nvSpPr>
        <p:spPr>
          <a:xfrm>
            <a:off x="457201" y="1081088"/>
            <a:ext cx="3608023" cy="3532476"/>
          </a:xfrm>
        </p:spPr>
        <p:txBody>
          <a:bodyPr/>
          <a:lstStyle/>
          <a:p>
            <a:pPr marL="114300" indent="0" algn="l">
              <a:buNone/>
            </a:pPr>
            <a:r>
              <a:rPr lang="en-US" b="0" i="0" u="none" strike="noStrike" baseline="0" dirty="0">
                <a:solidFill>
                  <a:srgbClr val="000000"/>
                </a:solidFill>
                <a:latin typeface="+mj-lt"/>
              </a:rPr>
              <a:t>Scope in JavaScript is sometimes referred to as </a:t>
            </a:r>
            <a:r>
              <a:rPr lang="en-US" b="1" i="0" u="none" strike="noStrike" baseline="0" dirty="0">
                <a:solidFill>
                  <a:srgbClr val="009A9A"/>
                </a:solidFill>
                <a:latin typeface="+mj-lt"/>
              </a:rPr>
              <a:t>lexical scope</a:t>
            </a:r>
          </a:p>
          <a:p>
            <a:pPr marL="114300" indent="0" algn="l">
              <a:buNone/>
            </a:pPr>
            <a:r>
              <a:rPr lang="en-US" b="0" i="0" u="none" strike="noStrike" baseline="0" dirty="0">
                <a:latin typeface="+mj-lt"/>
              </a:rPr>
              <a:t>The ending bracket of a function is said to close the scope of that function. But closure refers to more than just this idea.</a:t>
            </a:r>
          </a:p>
          <a:p>
            <a:pPr marL="114300" indent="0" algn="l">
              <a:buNone/>
            </a:pPr>
            <a:r>
              <a:rPr lang="en-US" b="0" i="0" u="none" strike="noStrike" baseline="0" dirty="0">
                <a:solidFill>
                  <a:srgbClr val="000000"/>
                </a:solidFill>
                <a:latin typeface="+mj-lt"/>
              </a:rPr>
              <a:t>A </a:t>
            </a:r>
            <a:r>
              <a:rPr lang="en-US" b="1" i="0" u="none" strike="noStrike" baseline="0" dirty="0">
                <a:solidFill>
                  <a:srgbClr val="009A9A"/>
                </a:solidFill>
                <a:latin typeface="+mj-lt"/>
              </a:rPr>
              <a:t>closure </a:t>
            </a:r>
            <a:r>
              <a:rPr lang="en-US" b="0" i="0" u="none" strike="noStrike" baseline="0" dirty="0">
                <a:solidFill>
                  <a:srgbClr val="000000"/>
                </a:solidFill>
                <a:latin typeface="+mj-lt"/>
              </a:rPr>
              <a:t>is actually an object consisting of the </a:t>
            </a:r>
            <a:r>
              <a:rPr lang="en-US" b="0" i="0" u="none" strike="noStrike" baseline="0" dirty="0">
                <a:latin typeface="+mj-lt"/>
              </a:rPr>
              <a:t>scope environment in which the function is created; that is, a closure is a function that has an implicitly permanent link between itself and its scope chain.</a:t>
            </a:r>
            <a:endParaRPr lang="en-CA" dirty="0">
              <a:latin typeface="+mj-lt"/>
            </a:endParaRPr>
          </a:p>
        </p:txBody>
      </p:sp>
      <p:pic>
        <p:nvPicPr>
          <p:cNvPr id="5" name="Picture 4" descr="FIGURE 8.29 Closures maintain lexical (design-time) scope">
            <a:extLst>
              <a:ext uri="{FF2B5EF4-FFF2-40B4-BE49-F238E27FC236}">
                <a16:creationId xmlns:a16="http://schemas.microsoft.com/office/drawing/2014/main" id="{574F2022-3848-4F7E-B1D9-F41009940103}"/>
              </a:ext>
            </a:extLst>
          </p:cNvPr>
          <p:cNvPicPr>
            <a:picLocks noChangeAspect="1"/>
          </p:cNvPicPr>
          <p:nvPr/>
        </p:nvPicPr>
        <p:blipFill>
          <a:blip r:embed="rId2"/>
          <a:stretch>
            <a:fillRect/>
          </a:stretch>
        </p:blipFill>
        <p:spPr>
          <a:xfrm>
            <a:off x="4163976" y="984487"/>
            <a:ext cx="4522824" cy="3809419"/>
          </a:xfrm>
          <a:prstGeom prst="rect">
            <a:avLst/>
          </a:prstGeom>
        </p:spPr>
      </p:pic>
    </p:spTree>
    <p:extLst>
      <p:ext uri="{BB962C8B-B14F-4D97-AF65-F5344CB8AC3E}">
        <p14:creationId xmlns:p14="http://schemas.microsoft.com/office/powerpoint/2010/main" val="88671834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84A726-08B4-47C5-A239-6E4DD77B114E}"/>
              </a:ext>
            </a:extLst>
          </p:cNvPr>
          <p:cNvSpPr>
            <a:spLocks noGrp="1"/>
          </p:cNvSpPr>
          <p:nvPr>
            <p:ph type="title"/>
          </p:nvPr>
        </p:nvSpPr>
        <p:spPr/>
        <p:txBody>
          <a:bodyPr/>
          <a:lstStyle/>
          <a:p>
            <a:r>
              <a:rPr lang="en-CA" dirty="0"/>
              <a:t>Key Terms</a:t>
            </a:r>
          </a:p>
        </p:txBody>
      </p:sp>
      <p:sp>
        <p:nvSpPr>
          <p:cNvPr id="3" name="Text Placeholder 2">
            <a:extLst>
              <a:ext uri="{FF2B5EF4-FFF2-40B4-BE49-F238E27FC236}">
                <a16:creationId xmlns:a16="http://schemas.microsoft.com/office/drawing/2014/main" id="{8D02C86C-DF16-4BA8-A6CD-B9885C29B02D}"/>
              </a:ext>
            </a:extLst>
          </p:cNvPr>
          <p:cNvSpPr>
            <a:spLocks noGrp="1"/>
          </p:cNvSpPr>
          <p:nvPr>
            <p:ph type="body" idx="1"/>
          </p:nvPr>
        </p:nvSpPr>
        <p:spPr/>
        <p:txBody>
          <a:bodyPr numCol="5"/>
          <a:lstStyle/>
          <a:p>
            <a:pPr marL="114300" indent="0" algn="l">
              <a:spcBef>
                <a:spcPts val="500"/>
              </a:spcBef>
              <a:buNone/>
            </a:pPr>
            <a:r>
              <a:rPr lang="en-CA" sz="1400" b="0" i="0" u="none" strike="noStrike" baseline="0" dirty="0">
                <a:latin typeface="+mj-lt"/>
              </a:rPr>
              <a:t>AJAX</a:t>
            </a:r>
          </a:p>
          <a:p>
            <a:pPr marL="114300" indent="0" algn="l">
              <a:spcBef>
                <a:spcPts val="500"/>
              </a:spcBef>
              <a:buNone/>
            </a:pPr>
            <a:r>
              <a:rPr lang="en-CA" sz="1400" b="0" i="0" u="none" strike="noStrike" baseline="0" dirty="0">
                <a:latin typeface="+mj-lt"/>
              </a:rPr>
              <a:t>anonymous functions</a:t>
            </a:r>
          </a:p>
          <a:p>
            <a:pPr marL="114300" indent="0" algn="l">
              <a:spcBef>
                <a:spcPts val="500"/>
              </a:spcBef>
              <a:buNone/>
            </a:pPr>
            <a:r>
              <a:rPr lang="en-CA" sz="1400" b="0" i="0" u="none" strike="noStrike" baseline="0" dirty="0">
                <a:latin typeface="+mj-lt"/>
              </a:rPr>
              <a:t>array literal notation</a:t>
            </a:r>
          </a:p>
          <a:p>
            <a:pPr marL="114300" indent="0" algn="l">
              <a:spcBef>
                <a:spcPts val="500"/>
              </a:spcBef>
              <a:buNone/>
            </a:pPr>
            <a:r>
              <a:rPr lang="en-CA" sz="1400" b="0" i="0" u="none" strike="noStrike" baseline="0" dirty="0">
                <a:latin typeface="+mj-lt"/>
              </a:rPr>
              <a:t>assignment</a:t>
            </a:r>
          </a:p>
          <a:p>
            <a:pPr marL="114300" indent="0" algn="l">
              <a:spcBef>
                <a:spcPts val="500"/>
              </a:spcBef>
              <a:buNone/>
            </a:pPr>
            <a:r>
              <a:rPr lang="en-CA" sz="1400" b="0" i="0" u="none" strike="noStrike" baseline="0" dirty="0">
                <a:latin typeface="+mj-lt"/>
              </a:rPr>
              <a:t>arrays</a:t>
            </a:r>
          </a:p>
          <a:p>
            <a:pPr marL="114300" indent="0" algn="l">
              <a:spcBef>
                <a:spcPts val="500"/>
              </a:spcBef>
              <a:buNone/>
            </a:pPr>
            <a:r>
              <a:rPr lang="en-CA" sz="1400" b="0" i="0" u="none" strike="noStrike" baseline="0" dirty="0">
                <a:latin typeface="+mj-lt"/>
              </a:rPr>
              <a:t>arrow syntax</a:t>
            </a:r>
          </a:p>
          <a:p>
            <a:pPr marL="114300" indent="0" algn="l">
              <a:spcBef>
                <a:spcPts val="500"/>
              </a:spcBef>
              <a:buNone/>
            </a:pPr>
            <a:r>
              <a:rPr lang="en-CA" sz="1400" b="0" i="0" u="none" strike="noStrike" baseline="0" dirty="0">
                <a:latin typeface="+mj-lt"/>
              </a:rPr>
              <a:t>block scope</a:t>
            </a:r>
          </a:p>
          <a:p>
            <a:pPr marL="114300" indent="0" algn="l">
              <a:spcBef>
                <a:spcPts val="500"/>
              </a:spcBef>
              <a:buNone/>
            </a:pPr>
            <a:r>
              <a:rPr lang="en-CA" sz="1400" b="0" i="0" u="none" strike="noStrike" baseline="0" dirty="0">
                <a:latin typeface="+mj-lt"/>
              </a:rPr>
              <a:t>browser extension</a:t>
            </a:r>
          </a:p>
          <a:p>
            <a:pPr marL="114300" indent="0" algn="l">
              <a:spcBef>
                <a:spcPts val="500"/>
              </a:spcBef>
              <a:buNone/>
            </a:pPr>
            <a:r>
              <a:rPr lang="en-CA" sz="1400" b="0" i="0" u="none" strike="noStrike" baseline="0" dirty="0">
                <a:latin typeface="+mj-lt"/>
              </a:rPr>
              <a:t>browser plug-in</a:t>
            </a:r>
          </a:p>
          <a:p>
            <a:pPr marL="114300" indent="0" algn="l">
              <a:spcBef>
                <a:spcPts val="500"/>
              </a:spcBef>
              <a:buNone/>
            </a:pPr>
            <a:r>
              <a:rPr lang="en-CA" sz="1400" b="0" i="0" u="none" strike="noStrike" baseline="0" dirty="0">
                <a:latin typeface="+mj-lt"/>
              </a:rPr>
              <a:t>built-in objects</a:t>
            </a:r>
          </a:p>
          <a:p>
            <a:pPr marL="114300" indent="0" algn="l">
              <a:spcBef>
                <a:spcPts val="500"/>
              </a:spcBef>
              <a:buNone/>
            </a:pPr>
            <a:r>
              <a:rPr lang="en-CA" sz="1400" b="0" i="0" u="none" strike="noStrike" baseline="0" dirty="0">
                <a:latin typeface="+mj-lt"/>
              </a:rPr>
              <a:t>callback function</a:t>
            </a:r>
          </a:p>
          <a:p>
            <a:pPr marL="114300" indent="0" algn="l">
              <a:spcBef>
                <a:spcPts val="500"/>
              </a:spcBef>
              <a:buNone/>
            </a:pPr>
            <a:r>
              <a:rPr lang="en-CA" sz="1400" b="0" i="0" u="none" strike="noStrike" baseline="0" dirty="0">
                <a:latin typeface="+mj-lt"/>
              </a:rPr>
              <a:t>client-side scripting</a:t>
            </a:r>
          </a:p>
          <a:p>
            <a:pPr marL="114300" indent="0" algn="l">
              <a:spcBef>
                <a:spcPts val="500"/>
              </a:spcBef>
              <a:buNone/>
            </a:pPr>
            <a:r>
              <a:rPr lang="en-CA" sz="1400" b="0" i="0" u="none" strike="noStrike" baseline="0" dirty="0">
                <a:latin typeface="+mj-lt"/>
              </a:rPr>
              <a:t>closure</a:t>
            </a:r>
          </a:p>
          <a:p>
            <a:pPr marL="114300" indent="0" algn="l">
              <a:spcBef>
                <a:spcPts val="500"/>
              </a:spcBef>
              <a:buNone/>
            </a:pPr>
            <a:r>
              <a:rPr lang="en-CA" sz="1400" b="0" i="0" u="none" strike="noStrike" baseline="0" dirty="0">
                <a:latin typeface="+mj-lt"/>
              </a:rPr>
              <a:t>conditional operator</a:t>
            </a:r>
          </a:p>
          <a:p>
            <a:pPr marL="114300" indent="0" algn="l">
              <a:spcBef>
                <a:spcPts val="500"/>
              </a:spcBef>
              <a:buNone/>
            </a:pPr>
            <a:r>
              <a:rPr lang="en-CA" sz="1400" b="0" i="0" u="none" strike="noStrike" baseline="0" dirty="0">
                <a:latin typeface="+mj-lt"/>
              </a:rPr>
              <a:t>default parameters</a:t>
            </a:r>
          </a:p>
          <a:p>
            <a:pPr marL="114300" indent="0" algn="l">
              <a:spcBef>
                <a:spcPts val="500"/>
              </a:spcBef>
              <a:buNone/>
            </a:pPr>
            <a:r>
              <a:rPr lang="en-CA" sz="1400" b="0" i="0" u="none" strike="noStrike" baseline="0" dirty="0">
                <a:latin typeface="+mj-lt"/>
              </a:rPr>
              <a:t>dot notation</a:t>
            </a:r>
          </a:p>
          <a:p>
            <a:pPr marL="114300" indent="0" algn="l">
              <a:spcBef>
                <a:spcPts val="500"/>
              </a:spcBef>
              <a:buNone/>
            </a:pPr>
            <a:r>
              <a:rPr lang="en-CA" sz="1400" b="0" i="0" u="none" strike="noStrike" baseline="0" dirty="0">
                <a:latin typeface="+mj-lt"/>
              </a:rPr>
              <a:t>dynamically typed</a:t>
            </a:r>
          </a:p>
          <a:p>
            <a:pPr marL="114300" indent="0" algn="l">
              <a:spcBef>
                <a:spcPts val="500"/>
              </a:spcBef>
              <a:buNone/>
            </a:pPr>
            <a:r>
              <a:rPr lang="en-CA" sz="1400" b="0" i="0" u="none" strike="noStrike" baseline="0" dirty="0">
                <a:latin typeface="+mj-lt"/>
              </a:rPr>
              <a:t>ECMAScript</a:t>
            </a:r>
          </a:p>
          <a:p>
            <a:pPr marL="114300" indent="0" algn="l">
              <a:spcBef>
                <a:spcPts val="500"/>
              </a:spcBef>
              <a:buNone/>
            </a:pPr>
            <a:r>
              <a:rPr lang="en-CA" sz="1400" b="0" i="0" u="none" strike="noStrike" baseline="0" dirty="0">
                <a:latin typeface="+mj-lt"/>
              </a:rPr>
              <a:t>ES6</a:t>
            </a:r>
          </a:p>
          <a:p>
            <a:pPr marL="114300" indent="0" algn="l">
              <a:spcBef>
                <a:spcPts val="500"/>
              </a:spcBef>
              <a:buNone/>
            </a:pPr>
            <a:r>
              <a:rPr lang="en-CA" sz="1400" b="0" i="0" u="none" strike="noStrike" baseline="0" dirty="0">
                <a:latin typeface="+mj-lt"/>
              </a:rPr>
              <a:t>exception</a:t>
            </a:r>
          </a:p>
          <a:p>
            <a:pPr marL="114300" indent="0" algn="l">
              <a:spcBef>
                <a:spcPts val="500"/>
              </a:spcBef>
              <a:buNone/>
            </a:pPr>
            <a:r>
              <a:rPr lang="en-CA" sz="1400" b="0" i="0" u="none" strike="noStrike" baseline="0" dirty="0" err="1">
                <a:latin typeface="+mj-lt"/>
              </a:rPr>
              <a:t>falsy</a:t>
            </a:r>
            <a:endParaRPr lang="en-CA" sz="1400" b="0" i="0" u="none" strike="noStrike" baseline="0" dirty="0">
              <a:latin typeface="+mj-lt"/>
            </a:endParaRPr>
          </a:p>
          <a:p>
            <a:pPr marL="114300" indent="0" algn="l">
              <a:spcBef>
                <a:spcPts val="500"/>
              </a:spcBef>
              <a:buNone/>
            </a:pPr>
            <a:r>
              <a:rPr lang="en-CA" sz="1400" b="0" i="0" u="none" strike="noStrike" baseline="0" dirty="0">
                <a:latin typeface="+mj-lt"/>
              </a:rPr>
              <a:t>for loops</a:t>
            </a:r>
          </a:p>
          <a:p>
            <a:pPr marL="114300" indent="0" algn="l">
              <a:spcBef>
                <a:spcPts val="500"/>
              </a:spcBef>
              <a:buNone/>
            </a:pPr>
            <a:r>
              <a:rPr lang="en-CA" sz="1400" b="0" i="0" u="none" strike="noStrike" baseline="0" dirty="0">
                <a:latin typeface="+mj-lt"/>
              </a:rPr>
              <a:t>functions</a:t>
            </a:r>
          </a:p>
          <a:p>
            <a:pPr marL="114300" indent="0" algn="l">
              <a:spcBef>
                <a:spcPts val="500"/>
              </a:spcBef>
              <a:buNone/>
            </a:pPr>
            <a:r>
              <a:rPr lang="en-CA" sz="1400" b="0" i="0" u="none" strike="noStrike" baseline="0" dirty="0">
                <a:latin typeface="+mj-lt"/>
              </a:rPr>
              <a:t>function constructor</a:t>
            </a:r>
          </a:p>
          <a:p>
            <a:pPr marL="114300" indent="0" algn="l">
              <a:spcBef>
                <a:spcPts val="500"/>
              </a:spcBef>
              <a:buNone/>
            </a:pPr>
            <a:r>
              <a:rPr lang="en-CA" sz="1400" b="0" i="0" u="none" strike="noStrike" baseline="0" dirty="0">
                <a:latin typeface="+mj-lt"/>
              </a:rPr>
              <a:t>function declaration</a:t>
            </a:r>
          </a:p>
          <a:p>
            <a:pPr marL="114300" indent="0" algn="l">
              <a:spcBef>
                <a:spcPts val="500"/>
              </a:spcBef>
              <a:buNone/>
            </a:pPr>
            <a:r>
              <a:rPr lang="en-CA" sz="1400" b="0" i="0" u="none" strike="noStrike" baseline="0" dirty="0">
                <a:latin typeface="+mj-lt"/>
              </a:rPr>
              <a:t>function expression</a:t>
            </a:r>
          </a:p>
          <a:p>
            <a:pPr marL="114300" indent="0" algn="l">
              <a:spcBef>
                <a:spcPts val="500"/>
              </a:spcBef>
              <a:buNone/>
            </a:pPr>
            <a:r>
              <a:rPr lang="en-CA" sz="1400" b="0" i="0" u="none" strike="noStrike" baseline="0" dirty="0">
                <a:latin typeface="+mj-lt"/>
              </a:rPr>
              <a:t>function scope</a:t>
            </a:r>
          </a:p>
          <a:p>
            <a:pPr marL="114300" indent="0" algn="l">
              <a:spcBef>
                <a:spcPts val="500"/>
              </a:spcBef>
              <a:buNone/>
            </a:pPr>
            <a:r>
              <a:rPr lang="en-CA" sz="1400" b="0" i="0" u="none" strike="noStrike" baseline="0" dirty="0">
                <a:latin typeface="+mj-lt"/>
              </a:rPr>
              <a:t>global scope</a:t>
            </a:r>
          </a:p>
          <a:p>
            <a:pPr marL="114300" indent="0" algn="l">
              <a:spcBef>
                <a:spcPts val="500"/>
              </a:spcBef>
              <a:buNone/>
            </a:pPr>
            <a:r>
              <a:rPr lang="en-CA" sz="1400" b="0" i="0" u="none" strike="noStrike" baseline="0" dirty="0">
                <a:latin typeface="+mj-lt"/>
              </a:rPr>
              <a:t>JavaScript frameworks</a:t>
            </a:r>
          </a:p>
          <a:p>
            <a:pPr marL="114300" indent="0" algn="l">
              <a:spcBef>
                <a:spcPts val="500"/>
              </a:spcBef>
              <a:buNone/>
            </a:pPr>
            <a:r>
              <a:rPr lang="en-CA" sz="1400" b="0" i="0" u="none" strike="noStrike" baseline="0" dirty="0">
                <a:latin typeface="+mj-lt"/>
              </a:rPr>
              <a:t>JavaScript Object Notation</a:t>
            </a:r>
          </a:p>
          <a:p>
            <a:pPr marL="114300" indent="0" algn="l">
              <a:spcBef>
                <a:spcPts val="500"/>
              </a:spcBef>
              <a:buNone/>
            </a:pPr>
            <a:r>
              <a:rPr lang="en-CA" sz="1400" b="0" i="0" u="none" strike="noStrike" baseline="0" dirty="0">
                <a:latin typeface="+mj-lt"/>
              </a:rPr>
              <a:t>JSON</a:t>
            </a:r>
          </a:p>
          <a:p>
            <a:pPr marL="114300" indent="0" algn="l">
              <a:spcBef>
                <a:spcPts val="500"/>
              </a:spcBef>
              <a:buNone/>
            </a:pPr>
            <a:r>
              <a:rPr lang="en-CA" sz="1400" b="0" i="0" u="none" strike="noStrike" baseline="0" dirty="0">
                <a:latin typeface="+mj-lt"/>
              </a:rPr>
              <a:t>keyword</a:t>
            </a:r>
          </a:p>
          <a:p>
            <a:pPr marL="114300" indent="0" algn="l">
              <a:spcBef>
                <a:spcPts val="500"/>
              </a:spcBef>
              <a:buNone/>
            </a:pPr>
            <a:r>
              <a:rPr lang="en-CA" sz="1400" b="0" i="0" u="none" strike="noStrike" baseline="0" dirty="0">
                <a:latin typeface="+mj-lt"/>
              </a:rPr>
              <a:t>lexical scope</a:t>
            </a:r>
          </a:p>
          <a:p>
            <a:pPr marL="114300" indent="0" algn="l">
              <a:spcBef>
                <a:spcPts val="500"/>
              </a:spcBef>
              <a:buNone/>
            </a:pPr>
            <a:r>
              <a:rPr lang="en-CA" sz="1400" b="0" i="0" u="none" strike="noStrike" baseline="0" dirty="0">
                <a:latin typeface="+mj-lt"/>
              </a:rPr>
              <a:t>loop control variable</a:t>
            </a:r>
          </a:p>
          <a:p>
            <a:pPr marL="114300" indent="0" algn="l">
              <a:spcBef>
                <a:spcPts val="500"/>
              </a:spcBef>
              <a:buNone/>
            </a:pPr>
            <a:r>
              <a:rPr lang="en-CA" sz="1400" b="0" i="0" u="none" strike="noStrike" baseline="0" dirty="0">
                <a:latin typeface="+mj-lt"/>
              </a:rPr>
              <a:t>method</a:t>
            </a:r>
          </a:p>
          <a:p>
            <a:pPr marL="114300" indent="0" algn="l">
              <a:spcBef>
                <a:spcPts val="500"/>
              </a:spcBef>
              <a:buNone/>
            </a:pPr>
            <a:r>
              <a:rPr lang="en-CA" sz="1400" b="0" i="0" u="none" strike="noStrike" baseline="0" dirty="0">
                <a:latin typeface="+mj-lt"/>
              </a:rPr>
              <a:t>module scope</a:t>
            </a:r>
          </a:p>
          <a:p>
            <a:pPr marL="114300" indent="0" algn="l">
              <a:spcBef>
                <a:spcPts val="500"/>
              </a:spcBef>
              <a:buNone/>
            </a:pPr>
            <a:r>
              <a:rPr lang="en-CA" sz="1400" b="0" i="0" u="none" strike="noStrike" baseline="0" dirty="0">
                <a:latin typeface="+mj-lt"/>
              </a:rPr>
              <a:t>namespace conflict</a:t>
            </a:r>
          </a:p>
          <a:p>
            <a:pPr marL="114300" indent="0" algn="l">
              <a:spcBef>
                <a:spcPts val="500"/>
              </a:spcBef>
              <a:buNone/>
            </a:pPr>
            <a:r>
              <a:rPr lang="en-CA" sz="1400" b="0" i="0" u="none" strike="noStrike" baseline="0" dirty="0">
                <a:latin typeface="+mj-lt"/>
              </a:rPr>
              <a:t>problem</a:t>
            </a:r>
          </a:p>
          <a:p>
            <a:pPr marL="114300" indent="0" algn="l">
              <a:spcBef>
                <a:spcPts val="500"/>
              </a:spcBef>
              <a:buNone/>
            </a:pPr>
            <a:r>
              <a:rPr lang="en-CA" sz="1400" b="0" i="0" u="none" strike="noStrike" baseline="0" dirty="0">
                <a:latin typeface="+mj-lt"/>
              </a:rPr>
              <a:t>objects</a:t>
            </a:r>
          </a:p>
          <a:p>
            <a:pPr marL="114300" indent="0" algn="l">
              <a:spcBef>
                <a:spcPts val="500"/>
              </a:spcBef>
              <a:buNone/>
            </a:pPr>
            <a:r>
              <a:rPr lang="en-CA" sz="1400" b="0" i="0" u="none" strike="noStrike" baseline="0" dirty="0">
                <a:latin typeface="+mj-lt"/>
              </a:rPr>
              <a:t>object literal notation</a:t>
            </a:r>
          </a:p>
          <a:p>
            <a:pPr marL="114300" indent="0" algn="l">
              <a:spcBef>
                <a:spcPts val="500"/>
              </a:spcBef>
              <a:buNone/>
            </a:pPr>
            <a:r>
              <a:rPr lang="en-CA" sz="1400" b="0" i="0" u="none" strike="noStrike" baseline="0" dirty="0">
                <a:latin typeface="+mj-lt"/>
              </a:rPr>
              <a:t>primitive types</a:t>
            </a:r>
          </a:p>
          <a:p>
            <a:pPr marL="114300" indent="0" algn="l">
              <a:spcBef>
                <a:spcPts val="500"/>
              </a:spcBef>
              <a:buNone/>
            </a:pPr>
            <a:r>
              <a:rPr lang="en-CA" sz="1400" b="0" i="0" u="none" strike="noStrike" baseline="0" dirty="0">
                <a:latin typeface="+mj-lt"/>
              </a:rPr>
              <a:t>property</a:t>
            </a:r>
          </a:p>
          <a:p>
            <a:pPr marL="114300" indent="0" algn="l">
              <a:spcBef>
                <a:spcPts val="500"/>
              </a:spcBef>
              <a:buNone/>
            </a:pPr>
            <a:r>
              <a:rPr lang="en-CA" sz="1400" b="0" i="0" u="none" strike="noStrike" baseline="0" dirty="0">
                <a:latin typeface="+mj-lt"/>
              </a:rPr>
              <a:t>reference types</a:t>
            </a:r>
          </a:p>
          <a:p>
            <a:pPr marL="114300" indent="0" algn="l">
              <a:spcBef>
                <a:spcPts val="500"/>
              </a:spcBef>
              <a:buNone/>
            </a:pPr>
            <a:r>
              <a:rPr lang="en-CA" sz="1400" b="0" i="0" u="none" strike="noStrike" baseline="0" dirty="0">
                <a:latin typeface="+mj-lt"/>
              </a:rPr>
              <a:t>rest operator</a:t>
            </a:r>
          </a:p>
          <a:p>
            <a:pPr marL="114300" indent="0" algn="l">
              <a:spcBef>
                <a:spcPts val="500"/>
              </a:spcBef>
              <a:buNone/>
            </a:pPr>
            <a:r>
              <a:rPr lang="en-CA" sz="1400" b="0" i="0" u="none" strike="noStrike" baseline="0" dirty="0">
                <a:latin typeface="+mj-lt"/>
              </a:rPr>
              <a:t>scope (local and global)</a:t>
            </a:r>
          </a:p>
          <a:p>
            <a:pPr marL="114300" indent="0" algn="l">
              <a:spcBef>
                <a:spcPts val="500"/>
              </a:spcBef>
              <a:buNone/>
            </a:pPr>
            <a:r>
              <a:rPr lang="en-CA" sz="1400" b="0" i="0" u="none" strike="noStrike" baseline="0" dirty="0">
                <a:latin typeface="+mj-lt"/>
              </a:rPr>
              <a:t>shallow copy</a:t>
            </a:r>
          </a:p>
          <a:p>
            <a:pPr marL="114300" indent="0" algn="l">
              <a:spcBef>
                <a:spcPts val="500"/>
              </a:spcBef>
              <a:buNone/>
            </a:pPr>
            <a:r>
              <a:rPr lang="en-CA" sz="1400" b="0" i="0" u="none" strike="noStrike" baseline="0" dirty="0">
                <a:latin typeface="+mj-lt"/>
              </a:rPr>
              <a:t>spread syntax</a:t>
            </a:r>
          </a:p>
          <a:p>
            <a:pPr marL="114300" indent="0" algn="l">
              <a:spcBef>
                <a:spcPts val="500"/>
              </a:spcBef>
              <a:buNone/>
            </a:pPr>
            <a:r>
              <a:rPr lang="en-CA" sz="1400" b="0" i="0" u="none" strike="noStrike" baseline="0" dirty="0">
                <a:latin typeface="+mj-lt"/>
              </a:rPr>
              <a:t>template literals</a:t>
            </a:r>
          </a:p>
          <a:p>
            <a:pPr marL="114300" indent="0" algn="l">
              <a:spcBef>
                <a:spcPts val="500"/>
              </a:spcBef>
              <a:buNone/>
            </a:pPr>
            <a:r>
              <a:rPr lang="en-CA" sz="1400" b="0" i="0" u="none" strike="noStrike" baseline="0" dirty="0">
                <a:latin typeface="+mj-lt"/>
              </a:rPr>
              <a:t>ternary operator</a:t>
            </a:r>
          </a:p>
          <a:p>
            <a:pPr marL="114300" indent="0" algn="l">
              <a:spcBef>
                <a:spcPts val="500"/>
              </a:spcBef>
              <a:buNone/>
            </a:pPr>
            <a:r>
              <a:rPr lang="en-CA" sz="1400" b="0" i="0" u="none" strike="noStrike" baseline="0" dirty="0">
                <a:latin typeface="+mj-lt"/>
              </a:rPr>
              <a:t>truthy</a:t>
            </a:r>
          </a:p>
          <a:p>
            <a:pPr marL="114300" indent="0" algn="l">
              <a:spcBef>
                <a:spcPts val="500"/>
              </a:spcBef>
              <a:buNone/>
            </a:pPr>
            <a:r>
              <a:rPr lang="en-CA" sz="1400" b="0" i="0" u="none" strike="noStrike" baseline="0" dirty="0">
                <a:latin typeface="+mj-lt"/>
              </a:rPr>
              <a:t>try. . . catch block</a:t>
            </a:r>
          </a:p>
          <a:p>
            <a:pPr marL="114300" indent="0" algn="l">
              <a:spcBef>
                <a:spcPts val="500"/>
              </a:spcBef>
              <a:buNone/>
            </a:pPr>
            <a:r>
              <a:rPr lang="en-CA" sz="1400" b="0" i="0" u="none" strike="noStrike" baseline="0" dirty="0">
                <a:latin typeface="+mj-lt"/>
              </a:rPr>
              <a:t>undefined</a:t>
            </a:r>
          </a:p>
          <a:p>
            <a:pPr marL="114300" indent="0" algn="l">
              <a:spcBef>
                <a:spcPts val="500"/>
              </a:spcBef>
              <a:buNone/>
            </a:pPr>
            <a:r>
              <a:rPr lang="en-CA" sz="1400" b="0" i="0" u="none" strike="noStrike" baseline="0" dirty="0">
                <a:latin typeface="+mj-lt"/>
              </a:rPr>
              <a:t>variables</a:t>
            </a:r>
            <a:endParaRPr lang="en-CA" sz="1200" dirty="0">
              <a:latin typeface="+mj-lt"/>
            </a:endParaRPr>
          </a:p>
        </p:txBody>
      </p:sp>
    </p:spTree>
    <p:extLst>
      <p:ext uri="{BB962C8B-B14F-4D97-AF65-F5344CB8AC3E}">
        <p14:creationId xmlns:p14="http://schemas.microsoft.com/office/powerpoint/2010/main" val="260691837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Google Shape;357;p57"/>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rgbClr val="007FA3"/>
              </a:buClr>
              <a:buSzPts val="3600"/>
              <a:buFont typeface="Times New Roman"/>
              <a:buNone/>
            </a:pPr>
            <a:r>
              <a:rPr lang="en" dirty="0"/>
              <a:t>Copyright</a:t>
            </a:r>
            <a:endParaRPr dirty="0"/>
          </a:p>
        </p:txBody>
      </p:sp>
      <p:pic>
        <p:nvPicPr>
          <p:cNvPr id="358" name="Google Shape;358;p57" descr="Warning"/>
          <p:cNvPicPr preferRelativeResize="0"/>
          <p:nvPr/>
        </p:nvPicPr>
        <p:blipFill rotWithShape="1">
          <a:blip r:embed="rId3">
            <a:alphaModFix/>
          </a:blip>
          <a:srcRect/>
          <a:stretch/>
        </p:blipFill>
        <p:spPr>
          <a:xfrm>
            <a:off x="246184" y="1738019"/>
            <a:ext cx="1277815" cy="1075519"/>
          </a:xfrm>
          <a:prstGeom prst="rect">
            <a:avLst/>
          </a:prstGeom>
          <a:noFill/>
          <a:ln>
            <a:noFill/>
          </a:ln>
        </p:spPr>
      </p:pic>
      <p:sp>
        <p:nvSpPr>
          <p:cNvPr id="359" name="Google Shape;359;p57"/>
          <p:cNvSpPr txBox="1">
            <a:spLocks noGrp="1"/>
          </p:cNvSpPr>
          <p:nvPr>
            <p:ph type="body" idx="4294967295"/>
          </p:nvPr>
        </p:nvSpPr>
        <p:spPr>
          <a:xfrm>
            <a:off x="1606050" y="1389171"/>
            <a:ext cx="6858000" cy="3108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182875" tIns="182875" rIns="182875" bIns="182875" anchor="ctr" anchorCtr="0">
            <a:noAutofit/>
          </a:bodyPr>
          <a:lstStyle/>
          <a:p>
            <a:pPr marL="101600" lvl="0" indent="0" algn="l" rtl="0">
              <a:lnSpc>
                <a:spcPct val="100000"/>
              </a:lnSpc>
              <a:spcBef>
                <a:spcPts val="0"/>
              </a:spcBef>
              <a:spcAft>
                <a:spcPts val="0"/>
              </a:spcAft>
              <a:buSzPts val="1600"/>
              <a:buNone/>
            </a:pPr>
            <a:r>
              <a:rPr lang="en" b="1" dirty="0">
                <a:solidFill>
                  <a:schemeClr val="dk1"/>
                </a:solidFill>
                <a:latin typeface="Arial"/>
                <a:ea typeface="Arial"/>
                <a:cs typeface="Arial"/>
                <a:sym typeface="Arial"/>
              </a:rPr>
              <a:t>This work is protected by United States copyright laws and is provided solely for the use of instructors in teaching their courses and assessing student learning. Dissemination or sale of any part of this work (including on the World Wide Web) will destroy the integrity of the work and is not permitted. The work and materials from it should never be made available to students except by instructors using the accompanying text in their classes. All recipients of this work are expected to abide by these restrictions and to honor the intended pedagogical purposes and the needs of other instructors who rely on these materials.</a:t>
            </a:r>
            <a:endParaRP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89270-9588-43BB-B888-F281F6C8C00F}"/>
              </a:ext>
            </a:extLst>
          </p:cNvPr>
          <p:cNvSpPr>
            <a:spLocks noGrp="1"/>
          </p:cNvSpPr>
          <p:nvPr>
            <p:ph type="title"/>
          </p:nvPr>
        </p:nvSpPr>
        <p:spPr/>
        <p:txBody>
          <a:bodyPr/>
          <a:lstStyle/>
          <a:p>
            <a:r>
              <a:rPr lang="en-CA" dirty="0"/>
              <a:t>JavaScript’s History</a:t>
            </a:r>
          </a:p>
        </p:txBody>
      </p:sp>
      <p:sp>
        <p:nvSpPr>
          <p:cNvPr id="3" name="Text Placeholder 2">
            <a:extLst>
              <a:ext uri="{FF2B5EF4-FFF2-40B4-BE49-F238E27FC236}">
                <a16:creationId xmlns:a16="http://schemas.microsoft.com/office/drawing/2014/main" id="{1520F2A2-C17A-4EC2-98B3-A966542AFC4E}"/>
              </a:ext>
            </a:extLst>
          </p:cNvPr>
          <p:cNvSpPr>
            <a:spLocks noGrp="1"/>
          </p:cNvSpPr>
          <p:nvPr>
            <p:ph type="body" idx="1"/>
          </p:nvPr>
        </p:nvSpPr>
        <p:spPr/>
        <p:txBody>
          <a:bodyPr/>
          <a:lstStyle/>
          <a:p>
            <a:r>
              <a:rPr lang="en-US" sz="1800" b="0" i="0" u="none" strike="noStrike" baseline="0" dirty="0">
                <a:latin typeface="+mj-lt"/>
              </a:rPr>
              <a:t>JavaScript was introduced by Netscape in their Navigator browser back in 1996.</a:t>
            </a:r>
          </a:p>
          <a:p>
            <a:pPr algn="l"/>
            <a:r>
              <a:rPr lang="en-US" sz="1800" b="0" i="0" u="none" strike="noStrike" baseline="0" dirty="0">
                <a:latin typeface="+mj-lt"/>
              </a:rPr>
              <a:t>Netscape submitted JavaScript to </a:t>
            </a:r>
            <a:r>
              <a:rPr lang="en-US" sz="1800" b="0" i="0" u="none" strike="noStrike" baseline="0" dirty="0" err="1">
                <a:latin typeface="+mj-lt"/>
              </a:rPr>
              <a:t>Ecma</a:t>
            </a:r>
            <a:r>
              <a:rPr lang="en-US" sz="1800" dirty="0">
                <a:latin typeface="+mj-lt"/>
              </a:rPr>
              <a:t> </a:t>
            </a:r>
            <a:r>
              <a:rPr lang="en-CA" sz="1800" b="0" i="0" u="none" strike="noStrike" baseline="0" dirty="0">
                <a:latin typeface="+mj-lt"/>
              </a:rPr>
              <a:t>International in </a:t>
            </a:r>
            <a:r>
              <a:rPr lang="en-US" sz="1800" b="0" i="0" u="none" strike="noStrike" baseline="0" dirty="0">
                <a:solidFill>
                  <a:srgbClr val="000000"/>
                </a:solidFill>
                <a:latin typeface="+mj-lt"/>
              </a:rPr>
              <a:t>1997, </a:t>
            </a:r>
            <a:r>
              <a:rPr lang="en-US" sz="1800" b="1" i="0" u="none" strike="noStrike" baseline="0" dirty="0">
                <a:solidFill>
                  <a:srgbClr val="009A9A"/>
                </a:solidFill>
                <a:latin typeface="+mj-lt"/>
              </a:rPr>
              <a:t>ECMAScript </a:t>
            </a:r>
            <a:r>
              <a:rPr lang="en-US" sz="1800" b="0" i="0" u="none" strike="noStrike" baseline="0" dirty="0">
                <a:solidFill>
                  <a:srgbClr val="000000"/>
                </a:solidFill>
                <a:latin typeface="+mj-lt"/>
              </a:rPr>
              <a:t>is simultaneously a superset and subset of the JavaScript programming </a:t>
            </a:r>
            <a:r>
              <a:rPr lang="en-CA" sz="1800" b="0" i="0" u="none" strike="noStrike" baseline="0" dirty="0">
                <a:solidFill>
                  <a:srgbClr val="000000"/>
                </a:solidFill>
                <a:latin typeface="+mj-lt"/>
              </a:rPr>
              <a:t>language.</a:t>
            </a:r>
          </a:p>
          <a:p>
            <a:pPr algn="l"/>
            <a:r>
              <a:rPr lang="en-US" sz="1800" b="0" i="0" u="none" strike="noStrike" baseline="0" dirty="0">
                <a:solidFill>
                  <a:srgbClr val="000000"/>
                </a:solidFill>
                <a:latin typeface="+mj-lt"/>
              </a:rPr>
              <a:t>The Sixth Edition (or </a:t>
            </a:r>
            <a:r>
              <a:rPr lang="en-US" sz="1800" b="1" i="0" u="none" strike="noStrike" baseline="0" dirty="0">
                <a:solidFill>
                  <a:srgbClr val="009A9A"/>
                </a:solidFill>
                <a:latin typeface="+mj-lt"/>
              </a:rPr>
              <a:t>ES6</a:t>
            </a:r>
            <a:r>
              <a:rPr lang="en-US" sz="1800" b="0" i="0" u="none" strike="noStrike" baseline="0" dirty="0">
                <a:solidFill>
                  <a:srgbClr val="000000"/>
                </a:solidFill>
                <a:latin typeface="+mj-lt"/>
              </a:rPr>
              <a:t>) was the one that introduced many notable new additions to the language (such as classes, iterators, arrow functions, and promises)</a:t>
            </a:r>
          </a:p>
          <a:p>
            <a:pPr algn="l"/>
            <a:r>
              <a:rPr lang="en-US" sz="1800" dirty="0">
                <a:latin typeface="+mj-lt"/>
              </a:rPr>
              <a:t>T</a:t>
            </a:r>
            <a:r>
              <a:rPr lang="en-US" sz="1800" b="0" i="0" u="none" strike="noStrike" baseline="0" dirty="0">
                <a:latin typeface="+mj-lt"/>
              </a:rPr>
              <a:t>he latest version of ECMAScript is the Tenth Edition (generally referred to as ES11 or ES2020)</a:t>
            </a:r>
            <a:endParaRPr lang="en-CA" dirty="0">
              <a:latin typeface="+mj-lt"/>
            </a:endParaRPr>
          </a:p>
        </p:txBody>
      </p:sp>
    </p:spTree>
    <p:extLst>
      <p:ext uri="{BB962C8B-B14F-4D97-AF65-F5344CB8AC3E}">
        <p14:creationId xmlns:p14="http://schemas.microsoft.com/office/powerpoint/2010/main" val="8712794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4C34A0-CF95-445B-8BA7-871F377BE674}"/>
              </a:ext>
            </a:extLst>
          </p:cNvPr>
          <p:cNvSpPr>
            <a:spLocks noGrp="1"/>
          </p:cNvSpPr>
          <p:nvPr>
            <p:ph type="title"/>
          </p:nvPr>
        </p:nvSpPr>
        <p:spPr/>
        <p:txBody>
          <a:bodyPr/>
          <a:lstStyle/>
          <a:p>
            <a:r>
              <a:rPr lang="en-CA" dirty="0"/>
              <a:t>JavaScript and Web 2.0</a:t>
            </a:r>
          </a:p>
        </p:txBody>
      </p:sp>
      <p:pic>
        <p:nvPicPr>
          <p:cNvPr id="5" name="Picture 4" descr="FIGURE 8.2 Contemporary JavaScript coding">
            <a:extLst>
              <a:ext uri="{FF2B5EF4-FFF2-40B4-BE49-F238E27FC236}">
                <a16:creationId xmlns:a16="http://schemas.microsoft.com/office/drawing/2014/main" id="{E5B2B499-0E4F-445F-BA82-EB6CA17A6AFF}"/>
              </a:ext>
            </a:extLst>
          </p:cNvPr>
          <p:cNvPicPr>
            <a:picLocks noChangeAspect="1"/>
          </p:cNvPicPr>
          <p:nvPr/>
        </p:nvPicPr>
        <p:blipFill>
          <a:blip r:embed="rId2"/>
          <a:stretch>
            <a:fillRect/>
          </a:stretch>
        </p:blipFill>
        <p:spPr>
          <a:xfrm>
            <a:off x="2328473" y="984487"/>
            <a:ext cx="4487053" cy="3790507"/>
          </a:xfrm>
          <a:prstGeom prst="rect">
            <a:avLst/>
          </a:prstGeom>
        </p:spPr>
      </p:pic>
    </p:spTree>
    <p:extLst>
      <p:ext uri="{BB962C8B-B14F-4D97-AF65-F5344CB8AC3E}">
        <p14:creationId xmlns:p14="http://schemas.microsoft.com/office/powerpoint/2010/main" val="8735539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6FD567-EA73-48FF-8725-29CE427EE384}"/>
              </a:ext>
            </a:extLst>
          </p:cNvPr>
          <p:cNvSpPr>
            <a:spLocks noGrp="1"/>
          </p:cNvSpPr>
          <p:nvPr>
            <p:ph type="title"/>
          </p:nvPr>
        </p:nvSpPr>
        <p:spPr/>
        <p:txBody>
          <a:bodyPr/>
          <a:lstStyle/>
          <a:p>
            <a:r>
              <a:rPr lang="en-US" sz="2400" dirty="0"/>
              <a:t>JavaScript in Contemporary Software Development</a:t>
            </a:r>
            <a:endParaRPr lang="en-CA" sz="2400" dirty="0"/>
          </a:p>
        </p:txBody>
      </p:sp>
      <p:sp>
        <p:nvSpPr>
          <p:cNvPr id="6" name="Text Placeholder 2">
            <a:extLst>
              <a:ext uri="{FF2B5EF4-FFF2-40B4-BE49-F238E27FC236}">
                <a16:creationId xmlns:a16="http://schemas.microsoft.com/office/drawing/2014/main" id="{BFA0AE7D-493B-4694-B62D-031A520F0815}"/>
              </a:ext>
            </a:extLst>
          </p:cNvPr>
          <p:cNvSpPr>
            <a:spLocks noGrp="1"/>
          </p:cNvSpPr>
          <p:nvPr>
            <p:ph type="body" idx="1"/>
          </p:nvPr>
        </p:nvSpPr>
        <p:spPr>
          <a:xfrm>
            <a:off x="457200" y="1081088"/>
            <a:ext cx="3980347" cy="3532476"/>
          </a:xfrm>
        </p:spPr>
        <p:txBody>
          <a:bodyPr/>
          <a:lstStyle/>
          <a:p>
            <a:pPr marL="114300" indent="0" algn="l">
              <a:buNone/>
            </a:pPr>
            <a:r>
              <a:rPr lang="en-US" b="0" i="0" u="none" strike="noStrike" baseline="0" dirty="0">
                <a:latin typeface="+mj-lt"/>
              </a:rPr>
              <a:t>JavaScript’s role has expanded beyond the constraints of the browser</a:t>
            </a:r>
          </a:p>
          <a:p>
            <a:pPr algn="l"/>
            <a:r>
              <a:rPr lang="en-US" b="0" i="0" u="none" strike="noStrike" baseline="0" dirty="0">
                <a:latin typeface="+mj-lt"/>
              </a:rPr>
              <a:t>It can be used as the language within server-side runtime environments such as Node.js.</a:t>
            </a:r>
          </a:p>
          <a:p>
            <a:pPr algn="l"/>
            <a:r>
              <a:rPr lang="en-US" b="0" i="0" u="none" strike="noStrike" baseline="0" dirty="0">
                <a:latin typeface="+mj-lt"/>
              </a:rPr>
              <a:t>MongoDB use JavaScript as their query language</a:t>
            </a:r>
          </a:p>
          <a:p>
            <a:pPr algn="l"/>
            <a:r>
              <a:rPr lang="en-US" b="0" i="0" u="none" strike="noStrike" baseline="0" dirty="0">
                <a:latin typeface="+mj-lt"/>
              </a:rPr>
              <a:t>Adobe Creative Suite and OpenOffice use JavaScript as their end-user scripting </a:t>
            </a:r>
            <a:r>
              <a:rPr lang="en-CA" b="0" i="0" u="none" strike="noStrike" baseline="0" dirty="0">
                <a:latin typeface="+mj-lt"/>
              </a:rPr>
              <a:t>language</a:t>
            </a:r>
          </a:p>
          <a:p>
            <a:pPr algn="l"/>
            <a:r>
              <a:rPr lang="en-CA" sz="1400" dirty="0">
                <a:latin typeface="+mj-lt"/>
              </a:rPr>
              <a:t>….</a:t>
            </a:r>
          </a:p>
        </p:txBody>
      </p:sp>
      <p:pic>
        <p:nvPicPr>
          <p:cNvPr id="5" name="Picture 4" descr="FIGURE 8.3 Contemporary JavaScript coding">
            <a:extLst>
              <a:ext uri="{FF2B5EF4-FFF2-40B4-BE49-F238E27FC236}">
                <a16:creationId xmlns:a16="http://schemas.microsoft.com/office/drawing/2014/main" id="{C44D8D75-E3E0-4E80-B04B-FB973CE00216}"/>
              </a:ext>
            </a:extLst>
          </p:cNvPr>
          <p:cNvPicPr>
            <a:picLocks noChangeAspect="1"/>
          </p:cNvPicPr>
          <p:nvPr/>
        </p:nvPicPr>
        <p:blipFill>
          <a:blip r:embed="rId2"/>
          <a:stretch>
            <a:fillRect/>
          </a:stretch>
        </p:blipFill>
        <p:spPr>
          <a:xfrm>
            <a:off x="4572000" y="984487"/>
            <a:ext cx="3980347" cy="3760101"/>
          </a:xfrm>
          <a:prstGeom prst="rect">
            <a:avLst/>
          </a:prstGeom>
        </p:spPr>
      </p:pic>
    </p:spTree>
    <p:extLst>
      <p:ext uri="{BB962C8B-B14F-4D97-AF65-F5344CB8AC3E}">
        <p14:creationId xmlns:p14="http://schemas.microsoft.com/office/powerpoint/2010/main" val="796613452"/>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USHE">
  <a:themeElements>
    <a:clrScheme name="Custom 7">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C1581"/>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USHE_slide options">
  <a:themeElements>
    <a:clrScheme name="Custom 40">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33399"/>
      </a:hlink>
      <a:folHlink>
        <a:srgbClr val="7030A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10917</TotalTime>
  <Words>4811</Words>
  <Application>Microsoft Office PowerPoint</Application>
  <PresentationFormat>On-screen Show (16:9)</PresentationFormat>
  <Paragraphs>523</Paragraphs>
  <Slides>67</Slides>
  <Notes>3</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67</vt:i4>
      </vt:variant>
    </vt:vector>
  </HeadingPairs>
  <TitlesOfParts>
    <vt:vector size="77" baseType="lpstr">
      <vt:lpstr>Arial</vt:lpstr>
      <vt:lpstr>Calibri</vt:lpstr>
      <vt:lpstr>FrutigerLTCom-Bold</vt:lpstr>
      <vt:lpstr>Noto Sans Symbols</vt:lpstr>
      <vt:lpstr>SabonLTPro-Roman</vt:lpstr>
      <vt:lpstr>Times New Roman</vt:lpstr>
      <vt:lpstr>Verdana</vt:lpstr>
      <vt:lpstr>Simple Light</vt:lpstr>
      <vt:lpstr>USHE</vt:lpstr>
      <vt:lpstr>USHE_slide options</vt:lpstr>
      <vt:lpstr>Fundamentals of Web Development</vt:lpstr>
      <vt:lpstr>In this chapter you will learn . . .</vt:lpstr>
      <vt:lpstr>What Is JavaScript and What Can It Do?</vt:lpstr>
      <vt:lpstr>Client-Side Scripting</vt:lpstr>
      <vt:lpstr>Client-Side Scripting: Advantages</vt:lpstr>
      <vt:lpstr>Client-Side Scripting: Disadvantages</vt:lpstr>
      <vt:lpstr>JavaScript’s History</vt:lpstr>
      <vt:lpstr>JavaScript and Web 2.0</vt:lpstr>
      <vt:lpstr>JavaScript in Contemporary Software Development</vt:lpstr>
      <vt:lpstr>Where Does JavaScript Go?</vt:lpstr>
      <vt:lpstr>Adding JavaScript to a page</vt:lpstr>
      <vt:lpstr>Users without JavaScript</vt:lpstr>
      <vt:lpstr>Variables and Data Types</vt:lpstr>
      <vt:lpstr>JavaScript Output</vt:lpstr>
      <vt:lpstr>JavaScript Output (ii)</vt:lpstr>
      <vt:lpstr>Document.write() note</vt:lpstr>
      <vt:lpstr>Data Types</vt:lpstr>
      <vt:lpstr>Primitive Types</vt:lpstr>
      <vt:lpstr>Primitive vs Reference Types</vt:lpstr>
      <vt:lpstr>Let vs const</vt:lpstr>
      <vt:lpstr>Built-In Objects</vt:lpstr>
      <vt:lpstr>Concatenation</vt:lpstr>
      <vt:lpstr>Conditionals</vt:lpstr>
      <vt:lpstr>Switch statement</vt:lpstr>
      <vt:lpstr>The conditional (ternary) operator</vt:lpstr>
      <vt:lpstr>Truthy and Falsy</vt:lpstr>
      <vt:lpstr>While and do . . . while Loops</vt:lpstr>
      <vt:lpstr>For Loops</vt:lpstr>
      <vt:lpstr>Infinite Loop Note</vt:lpstr>
      <vt:lpstr>Try…catch </vt:lpstr>
      <vt:lpstr>Arrays</vt:lpstr>
      <vt:lpstr>Array example</vt:lpstr>
      <vt:lpstr>Iterating an array using for . . . of</vt:lpstr>
      <vt:lpstr>Array Destructuring</vt:lpstr>
      <vt:lpstr>Objects</vt:lpstr>
      <vt:lpstr>Object Creation Using Object Literal Notation</vt:lpstr>
      <vt:lpstr>Object Creation Using Object Constructor</vt:lpstr>
      <vt:lpstr> Objects containing other content</vt:lpstr>
      <vt:lpstr>Object Destructuring</vt:lpstr>
      <vt:lpstr>Object Destructuring (ii)</vt:lpstr>
      <vt:lpstr>Spread</vt:lpstr>
      <vt:lpstr>JSON</vt:lpstr>
      <vt:lpstr>JSON object</vt:lpstr>
      <vt:lpstr>JSON in contemporary web development</vt:lpstr>
      <vt:lpstr>Functions</vt:lpstr>
      <vt:lpstr>Declaring and calling functions</vt:lpstr>
      <vt:lpstr>Function expressions</vt:lpstr>
      <vt:lpstr>Default Parameters</vt:lpstr>
      <vt:lpstr>Rest Parameters</vt:lpstr>
      <vt:lpstr>Nested Functions</vt:lpstr>
      <vt:lpstr>Hoisting in JavaScript</vt:lpstr>
      <vt:lpstr>Callback Functions</vt:lpstr>
      <vt:lpstr>Callback Functions (ii)</vt:lpstr>
      <vt:lpstr>Objects and Functions Together</vt:lpstr>
      <vt:lpstr>Contextual meaning of the this keyword</vt:lpstr>
      <vt:lpstr>Function constructors </vt:lpstr>
      <vt:lpstr>What happens with a constructor call of a function</vt:lpstr>
      <vt:lpstr>Arrow Syntax</vt:lpstr>
      <vt:lpstr>Array syntax overview</vt:lpstr>
      <vt:lpstr>Changes to “this” in Arrow Functions</vt:lpstr>
      <vt:lpstr>Scope in JavaScript</vt:lpstr>
      <vt:lpstr>Block scope</vt:lpstr>
      <vt:lpstr>Global Scope</vt:lpstr>
      <vt:lpstr>Function/Local Scope</vt:lpstr>
      <vt:lpstr>Closures in JavaScript</vt:lpstr>
      <vt:lpstr>Key Terms</vt:lpstr>
      <vt:lpstr>Copyright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Fundamentals of Web Development</dc:title>
  <cp:lastModifiedBy>Ricardo Hoar</cp:lastModifiedBy>
  <cp:revision>1016</cp:revision>
  <dcterms:modified xsi:type="dcterms:W3CDTF">2021-04-27T18:34:39Z</dcterms:modified>
</cp:coreProperties>
</file>