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35"/>
  </p:notesMasterIdLst>
  <p:sldIdLst>
    <p:sldId id="256" r:id="rId4"/>
    <p:sldId id="257" r:id="rId5"/>
    <p:sldId id="258" r:id="rId6"/>
    <p:sldId id="259" r:id="rId7"/>
    <p:sldId id="260" r:id="rId8"/>
    <p:sldId id="261" r:id="rId9"/>
    <p:sldId id="262" r:id="rId10"/>
    <p:sldId id="263" r:id="rId11"/>
    <p:sldId id="264" r:id="rId12"/>
    <p:sldId id="287" r:id="rId13"/>
    <p:sldId id="288"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 id="285" r:id="rId3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168" y="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c9e4af8306_6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2" name="Google Shape;222;gc9e4af8306_6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10030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c9e4af8306_6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1" name="Google Shape;241;gc9e4af8306_6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c9e4af8306_6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7" name="Google Shape;247;gc9e4af8306_6_1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c9e4af8306_6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3" name="Google Shape;253;gc9e4af8306_6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9e4af8306_6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9" name="Google Shape;259;gc9e4af8306_6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c9e4af8306_6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5" name="Google Shape;265;gc9e4af8306_6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c9e4af8306_6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1" name="Google Shape;271;gc9e4af8306_6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c9e4af8306_6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8" name="Google Shape;278;gc9e4af8306_6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c9e4af8306_6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gc9e4af8306_6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c9e4af8306_6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c9e4af8306_6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c9e4af8306_6_1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c9e4af8306_6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c9e4af8306_6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4" name="Google Shape;304;gc9e4af8306_6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c9e4af8306_6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0" name="Google Shape;310;gc9e4af8306_6_1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c9e4af8306_6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6" name="Google Shape;316;gc9e4af8306_6_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c9e4af8306_6_2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2" name="Google Shape;322;gc9e4af8306_6_2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c9e4af8306_6_2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8" name="Google Shape;328;gc9e4af8306_6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c9e4af8306_6_2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5" name="Google Shape;335;gc9e4af8306_6_2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c9e4af8306_6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1" name="Google Shape;341;gc9e4af8306_6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c9e4af8306_6_2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7" name="Google Shape;347;gc9e4af8306_6_2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c9e4af8306_6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gc9e4af8306_6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67770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c9e4af8306_6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gc9e4af8306_6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31</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c9e4af8306_6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gc9e4af8306_6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c9e4af8306_6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gc9e4af8306_6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c9e4af8306_6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4" name="Google Shape;204;gc9e4af8306_6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c9e4af8306_6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0" name="Google Shape;210;gc9e4af8306_6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c9e4af8306_6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6" name="Google Shape;216;gc9e4af8306_6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c9e4af8306_6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2" name="Google Shape;222;gc9e4af8306_6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wo Columns">
  <p:cSld name="Title and Two Columns">
    <p:spTree>
      <p:nvGrpSpPr>
        <p:cNvPr id="1" name="Shape 152"/>
        <p:cNvGrpSpPr/>
        <p:nvPr/>
      </p:nvGrpSpPr>
      <p:grpSpPr>
        <a:xfrm>
          <a:off x="0" y="0"/>
          <a:ext cx="0" cy="0"/>
          <a:chOff x="0" y="0"/>
          <a:chExt cx="0" cy="0"/>
        </a:xfrm>
      </p:grpSpPr>
      <p:sp>
        <p:nvSpPr>
          <p:cNvPr id="153" name="Google Shape;153;p2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54" name="Google Shape;154;p26"/>
          <p:cNvSpPr txBox="1">
            <a:spLocks noGrp="1"/>
          </p:cNvSpPr>
          <p:nvPr>
            <p:ph type="body" idx="1"/>
          </p:nvPr>
        </p:nvSpPr>
        <p:spPr>
          <a:xfrm>
            <a:off x="457200" y="1164431"/>
            <a:ext cx="399197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5" name="Google Shape;155;p26"/>
          <p:cNvSpPr txBox="1">
            <a:spLocks noGrp="1"/>
          </p:cNvSpPr>
          <p:nvPr>
            <p:ph type="body" idx="2"/>
          </p:nvPr>
        </p:nvSpPr>
        <p:spPr>
          <a:xfrm>
            <a:off x="4694830" y="1164431"/>
            <a:ext cx="399197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6" name="Google Shape;156;p2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7" name="Google Shape;157;p2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3">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a:t>Fundamentals of Web Development</a:t>
            </a:r>
            <a:endParaRPr/>
          </a:p>
        </p:txBody>
      </p:sp>
      <p:sp>
        <p:nvSpPr>
          <p:cNvPr id="168" name="Google Shape;168;p28"/>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a:t>Chapter 1</a:t>
            </a:r>
            <a:endParaRPr/>
          </a:p>
        </p:txBody>
      </p:sp>
      <p:sp>
        <p:nvSpPr>
          <p:cNvPr id="170" name="Google Shape;170;p28"/>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p>
            <a:pPr marL="101600" lvl="0" indent="0" algn="ctr" rtl="0">
              <a:lnSpc>
                <a:spcPct val="100000"/>
              </a:lnSpc>
              <a:spcBef>
                <a:spcPts val="0"/>
              </a:spcBef>
              <a:spcAft>
                <a:spcPts val="0"/>
              </a:spcAft>
              <a:buClr>
                <a:schemeClr val="dk1"/>
              </a:buClr>
              <a:buSzPts val="1100"/>
              <a:buFont typeface="Arial"/>
              <a:buNone/>
            </a:pPr>
            <a:r>
              <a:rPr lang="en"/>
              <a:t>Introduction to Web</a:t>
            </a:r>
            <a:endParaRPr/>
          </a:p>
          <a:p>
            <a:pPr marL="101600" lvl="0" indent="0" algn="ctr" rtl="0">
              <a:lnSpc>
                <a:spcPct val="100000"/>
              </a:lnSpc>
              <a:spcBef>
                <a:spcPts val="0"/>
              </a:spcBef>
              <a:spcAft>
                <a:spcPts val="0"/>
              </a:spcAft>
              <a:buClr>
                <a:schemeClr val="dk1"/>
              </a:buClr>
              <a:buSzPts val="1100"/>
              <a:buFont typeface="Arial"/>
              <a:buNone/>
            </a:pPr>
            <a:r>
              <a:rPr lang="en"/>
              <a:t>Development</a:t>
            </a:r>
            <a:endParaRPr/>
          </a:p>
          <a:p>
            <a:pPr marL="101600" lvl="0" indent="0" algn="ctr" rtl="0">
              <a:lnSpc>
                <a:spcPct val="100000"/>
              </a:lnSpc>
              <a:spcBef>
                <a:spcPts val="0"/>
              </a:spcBef>
              <a:spcAft>
                <a:spcPts val="0"/>
              </a:spcAft>
              <a:buSzPts val="2200"/>
              <a:buNone/>
            </a:pPr>
            <a:endParaRPr/>
          </a:p>
        </p:txBody>
      </p:sp>
      <p:sp>
        <p:nvSpPr>
          <p:cNvPr id="171" name="Google Shape;171;p28"/>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a:latin typeface="Verdana"/>
                <a:ea typeface="Verdana"/>
                <a:cs typeface="Verdana"/>
                <a:sym typeface="Verdana"/>
              </a:rPr>
              <a:t>Copyright © 2021, 2018, 2015 Pearson Education, Inc. All Rights Reserved</a:t>
            </a:r>
            <a:endParaRPr/>
          </a:p>
        </p:txBody>
      </p:sp>
      <p:pic>
        <p:nvPicPr>
          <p:cNvPr id="172" name="Google Shape;172;p28" descr="Book Cover of Fundamentals of Web Development, Third Edition by Randy Connolly and Ricardo Hoar" title="Book Cover "/>
          <p:cNvPicPr preferRelativeResize="0"/>
          <p:nvPr/>
        </p:nvPicPr>
        <p:blipFill>
          <a:blip r:embed="rId3">
            <a:alphaModFix/>
          </a:blip>
          <a:stretch>
            <a:fillRect/>
          </a:stretch>
        </p:blipFill>
        <p:spPr>
          <a:xfrm>
            <a:off x="457204" y="1212238"/>
            <a:ext cx="2718259" cy="3363250"/>
          </a:xfrm>
          <a:prstGeom prst="rect">
            <a:avLst/>
          </a:prstGeom>
          <a:noFill/>
          <a:ln>
            <a:noFill/>
          </a:ln>
        </p:spPr>
      </p:pic>
      <p:pic>
        <p:nvPicPr>
          <p:cNvPr id="173" name="Google Shape;173;p28" descr="Pearson Logo"/>
          <p:cNvPicPr preferRelativeResize="0"/>
          <p:nvPr/>
        </p:nvPicPr>
        <p:blipFill rotWithShape="1">
          <a:blip r:embed="rId4">
            <a:alphaModFix/>
          </a:blip>
          <a:srcRect/>
          <a:stretch/>
        </p:blipFill>
        <p:spPr>
          <a:xfrm>
            <a:off x="443972" y="4822282"/>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6"/>
          <p:cNvSpPr txBox="1">
            <a:spLocks noGrp="1"/>
          </p:cNvSpPr>
          <p:nvPr>
            <p:ph type="title"/>
          </p:nvPr>
        </p:nvSpPr>
        <p:spPr>
          <a:xfrm>
            <a:off x="457200" y="161528"/>
            <a:ext cx="8229600" cy="12930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dirty="0"/>
              <a:t>From Static to Dynamic (and Back to </a:t>
            </a:r>
            <a:r>
              <a:rPr lang="en"/>
              <a:t>Static) ii</a:t>
            </a:r>
            <a:endParaRPr dirty="0"/>
          </a:p>
        </p:txBody>
      </p:sp>
      <p:sp>
        <p:nvSpPr>
          <p:cNvPr id="225" name="Google Shape;225;p36"/>
          <p:cNvSpPr txBox="1">
            <a:spLocks noGrp="1"/>
          </p:cNvSpPr>
          <p:nvPr>
            <p:ph type="body" idx="1"/>
          </p:nvPr>
        </p:nvSpPr>
        <p:spPr>
          <a:xfrm>
            <a:off x="457200" y="1454525"/>
            <a:ext cx="3449782" cy="3159000"/>
          </a:xfrm>
          <a:prstGeom prst="rect">
            <a:avLst/>
          </a:prstGeom>
        </p:spPr>
        <p:txBody>
          <a:bodyPr spcFirstLastPara="1" wrap="square" lIns="91425" tIns="91425" rIns="91425" bIns="91425" anchor="t" anchorCtr="0">
            <a:noAutofit/>
          </a:bodyPr>
          <a:lstStyle/>
          <a:p>
            <a:pPr marL="114300" lvl="0" indent="0" algn="l" rtl="0">
              <a:spcBef>
                <a:spcPts val="0"/>
              </a:spcBef>
              <a:spcAft>
                <a:spcPts val="0"/>
              </a:spcAft>
              <a:buSzPts val="1800"/>
              <a:buNone/>
            </a:pPr>
            <a:r>
              <a:rPr lang="en-US" dirty="0"/>
              <a:t>Later, programs running on web servers let websites generate content dynamically. This type of website is called a </a:t>
            </a:r>
            <a:r>
              <a:rPr lang="en-US" b="1" dirty="0"/>
              <a:t>dynamic server-side website</a:t>
            </a:r>
          </a:p>
          <a:p>
            <a:pPr marL="114300" lvl="0" indent="0" algn="l" rtl="0">
              <a:spcBef>
                <a:spcPts val="0"/>
              </a:spcBef>
              <a:spcAft>
                <a:spcPts val="0"/>
              </a:spcAft>
              <a:buSzPts val="1800"/>
              <a:buNone/>
            </a:pPr>
            <a:endParaRPr lang="en-US" b="1" dirty="0"/>
          </a:p>
          <a:p>
            <a:pPr marL="457200" lvl="0" indent="0" algn="l" rtl="0">
              <a:spcBef>
                <a:spcPts val="1500"/>
              </a:spcBef>
              <a:spcAft>
                <a:spcPts val="0"/>
              </a:spcAft>
              <a:buNone/>
            </a:pPr>
            <a:endParaRPr dirty="0"/>
          </a:p>
        </p:txBody>
      </p:sp>
      <p:pic>
        <p:nvPicPr>
          <p:cNvPr id="5" name="Google Shape;238;p38" descr="FIGURE 1.7 Dynamic Server-Side website" title="FIGURE 1.7 Dynamic Server-Side website">
            <a:extLst>
              <a:ext uri="{FF2B5EF4-FFF2-40B4-BE49-F238E27FC236}">
                <a16:creationId xmlns:a16="http://schemas.microsoft.com/office/drawing/2014/main" id="{2AF81015-E7AE-488B-A9AF-AFFD5B70464B}"/>
              </a:ext>
            </a:extLst>
          </p:cNvPr>
          <p:cNvPicPr preferRelativeResize="0"/>
          <p:nvPr/>
        </p:nvPicPr>
        <p:blipFill rotWithShape="1">
          <a:blip r:embed="rId3">
            <a:alphaModFix/>
          </a:blip>
          <a:srcRect/>
          <a:stretch/>
        </p:blipFill>
        <p:spPr>
          <a:xfrm>
            <a:off x="4087366" y="1454525"/>
            <a:ext cx="4599433" cy="3159000"/>
          </a:xfrm>
          <a:prstGeom prst="rect">
            <a:avLst/>
          </a:prstGeom>
          <a:noFill/>
          <a:ln>
            <a:noFill/>
          </a:ln>
        </p:spPr>
      </p:pic>
    </p:spTree>
    <p:extLst>
      <p:ext uri="{BB962C8B-B14F-4D97-AF65-F5344CB8AC3E}">
        <p14:creationId xmlns:p14="http://schemas.microsoft.com/office/powerpoint/2010/main" val="174527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E59A5-D61A-454D-95BF-CE8A33F1C447}"/>
              </a:ext>
            </a:extLst>
          </p:cNvPr>
          <p:cNvSpPr>
            <a:spLocks noGrp="1"/>
          </p:cNvSpPr>
          <p:nvPr>
            <p:ph type="title"/>
          </p:nvPr>
        </p:nvSpPr>
        <p:spPr/>
        <p:txBody>
          <a:bodyPr/>
          <a:lstStyle/>
          <a:p>
            <a:r>
              <a:rPr lang="en-CA" dirty="0"/>
              <a:t>Web 2.0</a:t>
            </a:r>
          </a:p>
        </p:txBody>
      </p:sp>
      <p:sp>
        <p:nvSpPr>
          <p:cNvPr id="3" name="Text Placeholder 2">
            <a:extLst>
              <a:ext uri="{FF2B5EF4-FFF2-40B4-BE49-F238E27FC236}">
                <a16:creationId xmlns:a16="http://schemas.microsoft.com/office/drawing/2014/main" id="{CFB66D3C-51E9-47AD-AB95-15921FB92540}"/>
              </a:ext>
            </a:extLst>
          </p:cNvPr>
          <p:cNvSpPr>
            <a:spLocks noGrp="1"/>
          </p:cNvSpPr>
          <p:nvPr>
            <p:ph type="body" idx="1"/>
          </p:nvPr>
        </p:nvSpPr>
        <p:spPr/>
        <p:txBody>
          <a:bodyPr/>
          <a:lstStyle/>
          <a:p>
            <a:pPr marL="457200" lvl="0" indent="-342900" algn="l" rtl="0">
              <a:spcBef>
                <a:spcPts val="0"/>
              </a:spcBef>
              <a:spcAft>
                <a:spcPts val="0"/>
              </a:spcAft>
              <a:buSzPts val="1800"/>
              <a:buChar char="•"/>
            </a:pPr>
            <a:r>
              <a:rPr lang="en-US" b="1" dirty="0"/>
              <a:t>Web 2.0</a:t>
            </a:r>
            <a:r>
              <a:rPr lang="en-US" dirty="0"/>
              <a:t> referred to an interactive experience where users could contribute and consume web content, thus creating a more user-driven web experience.</a:t>
            </a:r>
          </a:p>
          <a:p>
            <a:pPr marL="457200" lvl="0" indent="-342900" algn="l" rtl="0">
              <a:spcBef>
                <a:spcPts val="0"/>
              </a:spcBef>
              <a:spcAft>
                <a:spcPts val="0"/>
              </a:spcAft>
              <a:buSzPts val="1800"/>
              <a:buChar char="•"/>
            </a:pPr>
            <a:r>
              <a:rPr lang="en-US" dirty="0"/>
              <a:t>For software developers, Web 2.0 also referred to a change in the paradigm. Programming logic, which previously existed only on the server, began to migrate more and more to the browser, which required learning </a:t>
            </a:r>
            <a:r>
              <a:rPr lang="en-US" b="1" dirty="0"/>
              <a:t>JavaScript</a:t>
            </a:r>
          </a:p>
          <a:p>
            <a:pPr marL="0" lvl="0" indent="0" algn="l" rtl="0">
              <a:spcBef>
                <a:spcPts val="1500"/>
              </a:spcBef>
              <a:spcAft>
                <a:spcPts val="0"/>
              </a:spcAft>
              <a:buNone/>
            </a:pPr>
            <a:endParaRPr lang="en-US" dirty="0"/>
          </a:p>
          <a:p>
            <a:endParaRPr lang="en-CA" dirty="0"/>
          </a:p>
        </p:txBody>
      </p:sp>
    </p:spTree>
    <p:extLst>
      <p:ext uri="{BB962C8B-B14F-4D97-AF65-F5344CB8AC3E}">
        <p14:creationId xmlns:p14="http://schemas.microsoft.com/office/powerpoint/2010/main" val="1394376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9"/>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Why are programs needed? (1 of 2)</a:t>
            </a:r>
            <a:endParaRPr/>
          </a:p>
        </p:txBody>
      </p:sp>
      <p:pic>
        <p:nvPicPr>
          <p:cNvPr id="244" name="Google Shape;244;p39" descr="FIGURE 1.8 Why are programs needed (part 1)" title="FIGURE 1.8 Why are programs needed"/>
          <p:cNvPicPr preferRelativeResize="0"/>
          <p:nvPr/>
        </p:nvPicPr>
        <p:blipFill rotWithShape="1">
          <a:blip r:embed="rId3">
            <a:alphaModFix/>
          </a:blip>
          <a:srcRect b="49814"/>
          <a:stretch/>
        </p:blipFill>
        <p:spPr>
          <a:xfrm>
            <a:off x="1671525" y="900425"/>
            <a:ext cx="5800950" cy="36589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0"/>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Why are programs needed? (2 of 2)</a:t>
            </a:r>
            <a:endParaRPr/>
          </a:p>
        </p:txBody>
      </p:sp>
      <p:pic>
        <p:nvPicPr>
          <p:cNvPr id="250" name="Google Shape;250;p40" descr="FIGURE 1.8 Why are programs needed (part2)" title="FIGURE 1.8 Why are programs needed"/>
          <p:cNvPicPr preferRelativeResize="0"/>
          <p:nvPr/>
        </p:nvPicPr>
        <p:blipFill rotWithShape="1">
          <a:blip r:embed="rId3">
            <a:alphaModFix/>
          </a:blip>
          <a:srcRect t="49786"/>
          <a:stretch/>
        </p:blipFill>
        <p:spPr>
          <a:xfrm>
            <a:off x="1387050" y="900425"/>
            <a:ext cx="6369900" cy="36277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1"/>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The evolution continues</a:t>
            </a:r>
            <a:endParaRPr/>
          </a:p>
        </p:txBody>
      </p:sp>
      <p:sp>
        <p:nvSpPr>
          <p:cNvPr id="256" name="Google Shape;256;p41"/>
          <p:cNvSpPr txBox="1"/>
          <p:nvPr/>
        </p:nvSpPr>
        <p:spPr>
          <a:xfrm>
            <a:off x="457200" y="900425"/>
            <a:ext cx="8229600" cy="335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t>Web development today is thus more complicated than it was when the first edition of this textbook was written in 2012–2013.</a:t>
            </a:r>
            <a:endParaRPr sz="1600"/>
          </a:p>
          <a:p>
            <a:pPr marL="0" lvl="0" indent="0" algn="l" rtl="0">
              <a:spcBef>
                <a:spcPts val="0"/>
              </a:spcBef>
              <a:spcAft>
                <a:spcPts val="0"/>
              </a:spcAft>
              <a:buNone/>
            </a:pPr>
            <a:endParaRPr sz="1600"/>
          </a:p>
          <a:p>
            <a:pPr marL="457200" lvl="0" indent="-330200" algn="l" rtl="0">
              <a:spcBef>
                <a:spcPts val="0"/>
              </a:spcBef>
              <a:spcAft>
                <a:spcPts val="0"/>
              </a:spcAft>
              <a:buClr>
                <a:srgbClr val="007FA3"/>
              </a:buClr>
              <a:buSzPts val="1600"/>
              <a:buChar char="●"/>
            </a:pPr>
            <a:r>
              <a:rPr lang="en" sz="1600"/>
              <a:t>Early chapters on </a:t>
            </a:r>
            <a:r>
              <a:rPr lang="en" sz="1600" b="1"/>
              <a:t>HTML </a:t>
            </a:r>
            <a:r>
              <a:rPr lang="en" sz="1600"/>
              <a:t>and </a:t>
            </a:r>
            <a:r>
              <a:rPr lang="en" sz="1600" b="1"/>
              <a:t>CSS </a:t>
            </a:r>
            <a:r>
              <a:rPr lang="en" sz="1600"/>
              <a:t>teach layout and structural foundations.</a:t>
            </a:r>
            <a:endParaRPr sz="1600"/>
          </a:p>
          <a:p>
            <a:pPr marL="457200" lvl="0" indent="-330200" algn="l" rtl="0">
              <a:spcBef>
                <a:spcPts val="0"/>
              </a:spcBef>
              <a:spcAft>
                <a:spcPts val="0"/>
              </a:spcAft>
              <a:buClr>
                <a:srgbClr val="007FA3"/>
              </a:buClr>
              <a:buSzPts val="1600"/>
              <a:buChar char="●"/>
            </a:pPr>
            <a:r>
              <a:rPr lang="en" sz="1600" b="1"/>
              <a:t>JavaScript </a:t>
            </a:r>
            <a:r>
              <a:rPr lang="en" sz="1600"/>
              <a:t>chapters focus on the fundamentals of the language and its usage within the browser.</a:t>
            </a:r>
            <a:endParaRPr sz="1600"/>
          </a:p>
          <a:p>
            <a:pPr marL="457200" lvl="0" indent="-330200" algn="l" rtl="0">
              <a:spcBef>
                <a:spcPts val="0"/>
              </a:spcBef>
              <a:spcAft>
                <a:spcPts val="0"/>
              </a:spcAft>
              <a:buClr>
                <a:srgbClr val="007FA3"/>
              </a:buClr>
              <a:buSzPts val="1600"/>
              <a:buChar char="●"/>
            </a:pPr>
            <a:r>
              <a:rPr lang="en" sz="1600"/>
              <a:t>While back-ends are thinner than they once were, </a:t>
            </a:r>
            <a:r>
              <a:rPr lang="en" sz="1600" b="1">
                <a:solidFill>
                  <a:schemeClr val="dk1"/>
                </a:solidFill>
              </a:rPr>
              <a:t>server-side technologies</a:t>
            </a:r>
            <a:r>
              <a:rPr lang="en" sz="1600">
                <a:solidFill>
                  <a:schemeClr val="dk1"/>
                </a:solidFill>
              </a:rPr>
              <a:t> </a:t>
            </a:r>
            <a:r>
              <a:rPr lang="en" sz="1600"/>
              <a:t>are still essential.</a:t>
            </a:r>
            <a:endParaRPr sz="1600"/>
          </a:p>
          <a:p>
            <a:pPr marL="457200" lvl="0" indent="-330200" algn="l" rtl="0">
              <a:spcBef>
                <a:spcPts val="0"/>
              </a:spcBef>
              <a:spcAft>
                <a:spcPts val="0"/>
              </a:spcAft>
              <a:buClr>
                <a:srgbClr val="007FA3"/>
              </a:buClr>
              <a:buSzPts val="1600"/>
              <a:buChar char="●"/>
            </a:pPr>
            <a:r>
              <a:rPr lang="en" sz="1600"/>
              <a:t>Databases, state management, and authentication are all covered.</a:t>
            </a:r>
            <a:endParaRPr sz="1600"/>
          </a:p>
          <a:p>
            <a:pPr marL="457200" lvl="0" indent="-330200" algn="l" rtl="0">
              <a:spcBef>
                <a:spcPts val="0"/>
              </a:spcBef>
              <a:spcAft>
                <a:spcPts val="0"/>
              </a:spcAft>
              <a:buClr>
                <a:srgbClr val="007FA3"/>
              </a:buClr>
              <a:buSzPts val="1600"/>
              <a:buChar char="●"/>
            </a:pPr>
            <a:r>
              <a:rPr lang="en" sz="1600"/>
              <a:t>Management, security and configuration round out the advanced topics.</a:t>
            </a:r>
            <a:endParaRPr sz="1600"/>
          </a:p>
          <a:p>
            <a:pPr marL="457200" lvl="0" indent="-330200" algn="l" rtl="0">
              <a:spcBef>
                <a:spcPts val="0"/>
              </a:spcBef>
              <a:spcAft>
                <a:spcPts val="0"/>
              </a:spcAft>
              <a:buClr>
                <a:srgbClr val="007FA3"/>
              </a:buClr>
              <a:buSzPts val="1600"/>
              <a:buChar char="●"/>
            </a:pPr>
            <a:r>
              <a:rPr lang="en" sz="1600"/>
              <a:t>The one constant in the history of web development has been change</a:t>
            </a:r>
            <a:endParaRPr sz="1600"/>
          </a:p>
          <a:p>
            <a:pPr marL="0" lvl="0" indent="0" algn="l" rtl="0">
              <a:spcBef>
                <a:spcPts val="0"/>
              </a:spcBef>
              <a:spcAft>
                <a:spcPts val="0"/>
              </a:spcAft>
              <a:buClr>
                <a:schemeClr val="dk1"/>
              </a:buClr>
              <a:buSzPts val="1100"/>
              <a:buFont typeface="Arial"/>
              <a:buNone/>
            </a:pPr>
            <a:endParaRPr sz="1600"/>
          </a:p>
          <a:p>
            <a:pPr marL="0" lvl="0" indent="0" algn="l" rtl="0">
              <a:spcBef>
                <a:spcPts val="0"/>
              </a:spcBef>
              <a:spcAft>
                <a:spcPts val="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42"/>
          <p:cNvSpPr txBox="1">
            <a:spLocks noGrp="1"/>
          </p:cNvSpPr>
          <p:nvPr>
            <p:ph type="title"/>
          </p:nvPr>
        </p:nvSpPr>
        <p:spPr>
          <a:xfrm>
            <a:off x="457200" y="161528"/>
            <a:ext cx="8229600" cy="18471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Evolving complexity example. File upload</a:t>
            </a:r>
            <a:endParaRPr/>
          </a:p>
          <a:p>
            <a:pPr marL="0" marR="0" lvl="0" indent="0" algn="l" rtl="0">
              <a:lnSpc>
                <a:spcPct val="100000"/>
              </a:lnSpc>
              <a:spcBef>
                <a:spcPts val="0"/>
              </a:spcBef>
              <a:spcAft>
                <a:spcPts val="0"/>
              </a:spcAft>
              <a:buClr>
                <a:schemeClr val="dk1"/>
              </a:buClr>
              <a:buSzPts val="1100"/>
              <a:buFont typeface="Arial"/>
              <a:buNone/>
            </a:pPr>
            <a:endParaRPr/>
          </a:p>
        </p:txBody>
      </p:sp>
      <p:pic>
        <p:nvPicPr>
          <p:cNvPr id="262" name="Google Shape;262;p42" descr="FIGURE 1.11 Evolving complexity in web applications (part 1)" title="FIGURE 1.11 Evolving complexity in web applications"/>
          <p:cNvPicPr preferRelativeResize="0"/>
          <p:nvPr/>
        </p:nvPicPr>
        <p:blipFill rotWithShape="1">
          <a:blip r:embed="rId3">
            <a:alphaModFix/>
          </a:blip>
          <a:srcRect b="63118"/>
          <a:stretch/>
        </p:blipFill>
        <p:spPr>
          <a:xfrm>
            <a:off x="1200775" y="1454526"/>
            <a:ext cx="6742427" cy="31683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3"/>
          <p:cNvSpPr txBox="1">
            <a:spLocks noGrp="1"/>
          </p:cNvSpPr>
          <p:nvPr>
            <p:ph type="title"/>
          </p:nvPr>
        </p:nvSpPr>
        <p:spPr>
          <a:xfrm>
            <a:off x="457200" y="161525"/>
            <a:ext cx="8382000" cy="12930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solidFill>
                  <a:schemeClr val="lt2"/>
                </a:solidFill>
              </a:rPr>
              <a:t>Evolving complexity example </a:t>
            </a:r>
            <a:r>
              <a:rPr lang="en"/>
              <a:t>(cont.)</a:t>
            </a:r>
            <a:endParaRPr/>
          </a:p>
          <a:p>
            <a:pPr marL="0" marR="0" lvl="0" indent="0" algn="l" rtl="0">
              <a:lnSpc>
                <a:spcPct val="100000"/>
              </a:lnSpc>
              <a:spcBef>
                <a:spcPts val="0"/>
              </a:spcBef>
              <a:spcAft>
                <a:spcPts val="0"/>
              </a:spcAft>
              <a:buClr>
                <a:schemeClr val="dk1"/>
              </a:buClr>
              <a:buSzPts val="1100"/>
              <a:buFont typeface="Arial"/>
              <a:buNone/>
            </a:pPr>
            <a:endParaRPr/>
          </a:p>
        </p:txBody>
      </p:sp>
      <p:pic>
        <p:nvPicPr>
          <p:cNvPr id="268" name="Google Shape;268;p43" descr="FIGURE 1.11 Evolving complexity in web applications (part 1)" title="FIGURE 1.11 Evolving complexity in web applications"/>
          <p:cNvPicPr preferRelativeResize="0"/>
          <p:nvPr/>
        </p:nvPicPr>
        <p:blipFill rotWithShape="1">
          <a:blip r:embed="rId3">
            <a:alphaModFix/>
          </a:blip>
          <a:srcRect t="36511"/>
          <a:stretch/>
        </p:blipFill>
        <p:spPr>
          <a:xfrm>
            <a:off x="2383713" y="922600"/>
            <a:ext cx="4528975" cy="366362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4"/>
          <p:cNvSpPr txBox="1">
            <a:spLocks noGrp="1"/>
          </p:cNvSpPr>
          <p:nvPr>
            <p:ph type="title"/>
          </p:nvPr>
        </p:nvSpPr>
        <p:spPr>
          <a:xfrm>
            <a:off x="457200" y="161525"/>
            <a:ext cx="83820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solidFill>
                  <a:schemeClr val="lt2"/>
                </a:solidFill>
              </a:rPr>
              <a:t>The Client-Server Model</a:t>
            </a:r>
            <a:endParaRPr/>
          </a:p>
        </p:txBody>
      </p:sp>
      <p:sp>
        <p:nvSpPr>
          <p:cNvPr id="274" name="Google Shape;274;p44"/>
          <p:cNvSpPr txBox="1"/>
          <p:nvPr/>
        </p:nvSpPr>
        <p:spPr>
          <a:xfrm>
            <a:off x="704850" y="1123950"/>
            <a:ext cx="3867300" cy="3601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t>Client machines</a:t>
            </a:r>
            <a:r>
              <a:rPr lang="en" sz="1600"/>
              <a:t> are the desktops, laptops, smart phones, and tablets you see everywhere.</a:t>
            </a:r>
            <a:endParaRPr sz="1600"/>
          </a:p>
          <a:p>
            <a:pPr marL="0" lvl="0" indent="0" algn="l" rtl="0">
              <a:spcBef>
                <a:spcPts val="0"/>
              </a:spcBef>
              <a:spcAft>
                <a:spcPts val="0"/>
              </a:spcAft>
              <a:buNone/>
            </a:pPr>
            <a:endParaRPr sz="1600"/>
          </a:p>
          <a:p>
            <a:pPr marL="0" lvl="0" indent="0" algn="l" rtl="0">
              <a:spcBef>
                <a:spcPts val="0"/>
              </a:spcBef>
              <a:spcAft>
                <a:spcPts val="0"/>
              </a:spcAft>
              <a:buNone/>
            </a:pPr>
            <a:r>
              <a:rPr lang="en" sz="1600"/>
              <a:t>Broad range of specifications regarding</a:t>
            </a:r>
            <a:endParaRPr sz="1600"/>
          </a:p>
          <a:p>
            <a:pPr marL="0" lvl="0" indent="0" algn="l" rtl="0">
              <a:spcBef>
                <a:spcPts val="0"/>
              </a:spcBef>
              <a:spcAft>
                <a:spcPts val="0"/>
              </a:spcAft>
              <a:buNone/>
            </a:pPr>
            <a:endParaRPr sz="1600"/>
          </a:p>
          <a:p>
            <a:pPr marL="457200" lvl="0" indent="-330200" algn="l" rtl="0">
              <a:spcBef>
                <a:spcPts val="0"/>
              </a:spcBef>
              <a:spcAft>
                <a:spcPts val="0"/>
              </a:spcAft>
              <a:buSzPts val="1600"/>
              <a:buChar char="●"/>
            </a:pPr>
            <a:r>
              <a:rPr lang="en" sz="1600"/>
              <a:t>operating system, </a:t>
            </a:r>
            <a:endParaRPr sz="1600"/>
          </a:p>
          <a:p>
            <a:pPr marL="457200" lvl="0" indent="-330200" algn="l" rtl="0">
              <a:spcBef>
                <a:spcPts val="0"/>
              </a:spcBef>
              <a:spcAft>
                <a:spcPts val="0"/>
              </a:spcAft>
              <a:buSzPts val="1600"/>
              <a:buChar char="●"/>
            </a:pPr>
            <a:r>
              <a:rPr lang="en" sz="1600"/>
              <a:t>processing speed, </a:t>
            </a:r>
            <a:endParaRPr sz="1600"/>
          </a:p>
          <a:p>
            <a:pPr marL="457200" lvl="0" indent="-330200" algn="l" rtl="0">
              <a:spcBef>
                <a:spcPts val="0"/>
              </a:spcBef>
              <a:spcAft>
                <a:spcPts val="0"/>
              </a:spcAft>
              <a:buSzPts val="1600"/>
              <a:buChar char="●"/>
            </a:pPr>
            <a:r>
              <a:rPr lang="en" sz="1600"/>
              <a:t>screen size, </a:t>
            </a:r>
            <a:endParaRPr sz="1600"/>
          </a:p>
          <a:p>
            <a:pPr marL="457200" lvl="0" indent="-330200" algn="l" rtl="0">
              <a:spcBef>
                <a:spcPts val="0"/>
              </a:spcBef>
              <a:spcAft>
                <a:spcPts val="0"/>
              </a:spcAft>
              <a:buSzPts val="1600"/>
              <a:buChar char="●"/>
            </a:pPr>
            <a:r>
              <a:rPr lang="en" sz="1600"/>
              <a:t>available memory, and </a:t>
            </a:r>
            <a:endParaRPr sz="1600"/>
          </a:p>
          <a:p>
            <a:pPr marL="457200" lvl="0" indent="-330200" algn="l" rtl="0">
              <a:spcBef>
                <a:spcPts val="0"/>
              </a:spcBef>
              <a:spcAft>
                <a:spcPts val="0"/>
              </a:spcAft>
              <a:buSzPts val="1600"/>
              <a:buChar char="●"/>
            </a:pPr>
            <a:r>
              <a:rPr lang="en" sz="1600"/>
              <a:t>storage</a:t>
            </a:r>
            <a:endParaRPr sz="1600"/>
          </a:p>
          <a:p>
            <a:pPr marL="0" lvl="0" indent="0" algn="l" rtl="0">
              <a:spcBef>
                <a:spcPts val="0"/>
              </a:spcBef>
              <a:spcAft>
                <a:spcPts val="0"/>
              </a:spcAft>
              <a:buClr>
                <a:schemeClr val="dk1"/>
              </a:buClr>
              <a:buSzPts val="1100"/>
              <a:buFont typeface="Arial"/>
              <a:buNone/>
            </a:pPr>
            <a:br>
              <a:rPr lang="en" sz="1600"/>
            </a:br>
            <a:endParaRPr sz="1600"/>
          </a:p>
          <a:p>
            <a:pPr marL="0" lvl="0" indent="0" algn="l" rtl="0">
              <a:spcBef>
                <a:spcPts val="0"/>
              </a:spcBef>
              <a:spcAft>
                <a:spcPts val="0"/>
              </a:spcAft>
              <a:buNone/>
            </a:pPr>
            <a:endParaRPr/>
          </a:p>
        </p:txBody>
      </p:sp>
      <p:sp>
        <p:nvSpPr>
          <p:cNvPr id="275" name="Google Shape;275;p44"/>
          <p:cNvSpPr txBox="1"/>
          <p:nvPr/>
        </p:nvSpPr>
        <p:spPr>
          <a:xfrm>
            <a:off x="4762500" y="1123950"/>
            <a:ext cx="3867300" cy="335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t>Server machines</a:t>
            </a:r>
            <a:r>
              <a:rPr lang="en" sz="1600"/>
              <a:t> hosts web applications, stores user and program</a:t>
            </a:r>
            <a:endParaRPr sz="1600"/>
          </a:p>
          <a:p>
            <a:pPr marL="0" lvl="0" indent="0" algn="l" rtl="0">
              <a:spcBef>
                <a:spcPts val="0"/>
              </a:spcBef>
              <a:spcAft>
                <a:spcPts val="0"/>
              </a:spcAft>
              <a:buNone/>
            </a:pPr>
            <a:r>
              <a:rPr lang="en" sz="1600"/>
              <a:t>data, and performs security authorization tasks</a:t>
            </a:r>
            <a:endParaRPr sz="1600"/>
          </a:p>
          <a:p>
            <a:pPr marL="0" lvl="0" indent="0" algn="l" rtl="0">
              <a:spcBef>
                <a:spcPts val="0"/>
              </a:spcBef>
              <a:spcAft>
                <a:spcPts val="0"/>
              </a:spcAft>
              <a:buNone/>
            </a:pPr>
            <a:endParaRPr sz="1600"/>
          </a:p>
          <a:p>
            <a:pPr marL="0" lvl="0" indent="0" algn="l" rtl="0">
              <a:spcBef>
                <a:spcPts val="0"/>
              </a:spcBef>
              <a:spcAft>
                <a:spcPts val="0"/>
              </a:spcAft>
              <a:buNone/>
            </a:pPr>
            <a:r>
              <a:rPr lang="en" sz="1600"/>
              <a:t>Powerful machines to handle high traffic and bandwidth.</a:t>
            </a:r>
            <a:br>
              <a:rPr lang="en" sz="1600"/>
            </a:br>
            <a:endParaRPr sz="1600"/>
          </a:p>
          <a:p>
            <a:pPr marL="0" lvl="0" indent="0" algn="l" rtl="0">
              <a:spcBef>
                <a:spcPts val="0"/>
              </a:spcBef>
              <a:spcAft>
                <a:spcPts val="0"/>
              </a:spcAft>
              <a:buNone/>
            </a:pPr>
            <a:r>
              <a:rPr lang="en" sz="1600"/>
              <a:t>The essential characteristic of a server is that it is listening for requests, and</a:t>
            </a:r>
            <a:endParaRPr sz="1600"/>
          </a:p>
          <a:p>
            <a:pPr marL="0" lvl="0" indent="0" algn="l" rtl="0">
              <a:spcBef>
                <a:spcPts val="0"/>
              </a:spcBef>
              <a:spcAft>
                <a:spcPts val="0"/>
              </a:spcAft>
              <a:buNone/>
            </a:pPr>
            <a:r>
              <a:rPr lang="en" sz="1600"/>
              <a:t>upon getting one, responds with a message.</a:t>
            </a:r>
            <a:endParaRPr sz="1600"/>
          </a:p>
          <a:p>
            <a:pPr marL="0" lvl="0" indent="0" algn="l" rtl="0">
              <a:spcBef>
                <a:spcPts val="0"/>
              </a:spcBef>
              <a:spcAft>
                <a:spcPts val="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5"/>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Server Types</a:t>
            </a:r>
            <a:endParaRPr/>
          </a:p>
        </p:txBody>
      </p:sp>
      <p:sp>
        <p:nvSpPr>
          <p:cNvPr id="281" name="Google Shape;281;p45"/>
          <p:cNvSpPr txBox="1"/>
          <p:nvPr/>
        </p:nvSpPr>
        <p:spPr>
          <a:xfrm>
            <a:off x="457200" y="900425"/>
            <a:ext cx="8229600" cy="2982900"/>
          </a:xfrm>
          <a:prstGeom prst="rect">
            <a:avLst/>
          </a:prstGeom>
          <a:noFill/>
          <a:ln>
            <a:noFill/>
          </a:ln>
        </p:spPr>
        <p:txBody>
          <a:bodyPr spcFirstLastPara="1" wrap="square" lIns="91425" tIns="91425" rIns="91425" bIns="91425" anchor="t" anchorCtr="0">
            <a:spAutoFit/>
          </a:bodyPr>
          <a:lstStyle/>
          <a:p>
            <a:pPr marL="457200" lvl="0" indent="-368300" algn="l" rtl="0">
              <a:lnSpc>
                <a:spcPct val="115000"/>
              </a:lnSpc>
              <a:spcBef>
                <a:spcPts val="0"/>
              </a:spcBef>
              <a:spcAft>
                <a:spcPts val="0"/>
              </a:spcAft>
              <a:buSzPts val="2200"/>
              <a:buChar char="●"/>
            </a:pPr>
            <a:r>
              <a:rPr lang="en" sz="2200"/>
              <a:t>Web servers. </a:t>
            </a:r>
            <a:endParaRPr sz="2200"/>
          </a:p>
          <a:p>
            <a:pPr marL="457200" lvl="0" indent="-368300" algn="l" rtl="0">
              <a:lnSpc>
                <a:spcPct val="115000"/>
              </a:lnSpc>
              <a:spcBef>
                <a:spcPts val="0"/>
              </a:spcBef>
              <a:spcAft>
                <a:spcPts val="0"/>
              </a:spcAft>
              <a:buSzPts val="2200"/>
              <a:buChar char="●"/>
            </a:pPr>
            <a:r>
              <a:rPr lang="en" sz="2200"/>
              <a:t>Application servers.</a:t>
            </a:r>
            <a:endParaRPr sz="2200"/>
          </a:p>
          <a:p>
            <a:pPr marL="457200" lvl="0" indent="-368300" algn="l" rtl="0">
              <a:lnSpc>
                <a:spcPct val="115000"/>
              </a:lnSpc>
              <a:spcBef>
                <a:spcPts val="0"/>
              </a:spcBef>
              <a:spcAft>
                <a:spcPts val="0"/>
              </a:spcAft>
              <a:buSzPts val="2200"/>
              <a:buChar char="●"/>
            </a:pPr>
            <a:r>
              <a:rPr lang="en" sz="2200"/>
              <a:t>Database servers. </a:t>
            </a:r>
            <a:endParaRPr sz="2200"/>
          </a:p>
          <a:p>
            <a:pPr marL="457200" lvl="0" indent="-368300" algn="l" rtl="0">
              <a:lnSpc>
                <a:spcPct val="115000"/>
              </a:lnSpc>
              <a:spcBef>
                <a:spcPts val="0"/>
              </a:spcBef>
              <a:spcAft>
                <a:spcPts val="0"/>
              </a:spcAft>
              <a:buSzPts val="2200"/>
              <a:buChar char="●"/>
            </a:pPr>
            <a:r>
              <a:rPr lang="en" sz="2200"/>
              <a:t>Mail servers. </a:t>
            </a:r>
            <a:endParaRPr sz="2200"/>
          </a:p>
          <a:p>
            <a:pPr marL="457200" lvl="0" indent="-368300" algn="l" rtl="0">
              <a:lnSpc>
                <a:spcPct val="115000"/>
              </a:lnSpc>
              <a:spcBef>
                <a:spcPts val="0"/>
              </a:spcBef>
              <a:spcAft>
                <a:spcPts val="0"/>
              </a:spcAft>
              <a:buSzPts val="2200"/>
              <a:buChar char="●"/>
            </a:pPr>
            <a:r>
              <a:rPr lang="en" sz="2200"/>
              <a:t>Media servers. </a:t>
            </a:r>
            <a:endParaRPr sz="2200"/>
          </a:p>
          <a:p>
            <a:pPr marL="457200" lvl="0" indent="-368300" algn="l" rtl="0">
              <a:lnSpc>
                <a:spcPct val="115000"/>
              </a:lnSpc>
              <a:spcBef>
                <a:spcPts val="0"/>
              </a:spcBef>
              <a:spcAft>
                <a:spcPts val="0"/>
              </a:spcAft>
              <a:buSzPts val="2200"/>
              <a:buChar char="●"/>
            </a:pPr>
            <a:r>
              <a:rPr lang="en" sz="2200"/>
              <a:t>Authentication servers. </a:t>
            </a:r>
            <a:endParaRPr sz="2200"/>
          </a:p>
          <a:p>
            <a:pPr marL="0" lvl="0" indent="0" algn="l" rtl="0">
              <a:spcBef>
                <a:spcPts val="0"/>
              </a:spcBef>
              <a:spcAft>
                <a:spcPts val="0"/>
              </a:spcAft>
              <a:buNone/>
            </a:pPr>
            <a:endParaRPr sz="1600"/>
          </a:p>
          <a:p>
            <a:pPr marL="0" lvl="0" indent="0" algn="l" rtl="0">
              <a:spcBef>
                <a:spcPts val="0"/>
              </a:spcBef>
              <a:spcAft>
                <a:spcPts val="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6"/>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Real World Server Installations</a:t>
            </a:r>
            <a:endParaRPr/>
          </a:p>
        </p:txBody>
      </p:sp>
      <p:sp>
        <p:nvSpPr>
          <p:cNvPr id="287" name="Google Shape;287;p46"/>
          <p:cNvSpPr txBox="1"/>
          <p:nvPr/>
        </p:nvSpPr>
        <p:spPr>
          <a:xfrm>
            <a:off x="457200" y="900425"/>
            <a:ext cx="8229600" cy="4294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2200" dirty="0"/>
              <a:t>Not one server, but a cluster of multiple machines working together. </a:t>
            </a:r>
            <a:br>
              <a:rPr lang="en" sz="2200" dirty="0"/>
            </a:br>
            <a:endParaRPr sz="2200" dirty="0"/>
          </a:p>
          <a:p>
            <a:pPr marL="457200" lvl="0" indent="-368300" algn="l" rtl="0">
              <a:lnSpc>
                <a:spcPct val="115000"/>
              </a:lnSpc>
              <a:spcBef>
                <a:spcPts val="0"/>
              </a:spcBef>
              <a:spcAft>
                <a:spcPts val="0"/>
              </a:spcAft>
              <a:buSzPts val="2200"/>
              <a:buChar char="●"/>
            </a:pPr>
            <a:r>
              <a:rPr lang="en" sz="2200" dirty="0"/>
              <a:t>Server Farm</a:t>
            </a:r>
            <a:endParaRPr sz="2200" dirty="0"/>
          </a:p>
          <a:p>
            <a:pPr marL="457200" lvl="0" indent="-368300" algn="l" rtl="0">
              <a:lnSpc>
                <a:spcPct val="115000"/>
              </a:lnSpc>
              <a:spcBef>
                <a:spcPts val="0"/>
              </a:spcBef>
              <a:spcAft>
                <a:spcPts val="0"/>
              </a:spcAft>
              <a:buSzPts val="2200"/>
              <a:buChar char="●"/>
            </a:pPr>
            <a:r>
              <a:rPr lang="en" sz="2200" dirty="0"/>
              <a:t>Load Balancers</a:t>
            </a:r>
            <a:endParaRPr sz="2200" dirty="0"/>
          </a:p>
          <a:p>
            <a:pPr marL="457200" lvl="0" indent="-368300" algn="l" rtl="0">
              <a:lnSpc>
                <a:spcPct val="115000"/>
              </a:lnSpc>
              <a:spcBef>
                <a:spcPts val="0"/>
              </a:spcBef>
              <a:spcAft>
                <a:spcPts val="0"/>
              </a:spcAft>
              <a:buSzPts val="2200"/>
              <a:buChar char="●"/>
            </a:pPr>
            <a:r>
              <a:rPr lang="en" sz="2200" dirty="0"/>
              <a:t>Failover Redundancy</a:t>
            </a:r>
            <a:endParaRPr sz="2200" dirty="0"/>
          </a:p>
          <a:p>
            <a:pPr marL="457200" lvl="0" indent="-368300" algn="l" rtl="0">
              <a:lnSpc>
                <a:spcPct val="115000"/>
              </a:lnSpc>
              <a:spcBef>
                <a:spcPts val="0"/>
              </a:spcBef>
              <a:spcAft>
                <a:spcPts val="0"/>
              </a:spcAft>
              <a:buSzPts val="2200"/>
              <a:buChar char="●"/>
            </a:pPr>
            <a:r>
              <a:rPr lang="en" sz="2200" dirty="0"/>
              <a:t>Server Racks</a:t>
            </a:r>
            <a:endParaRPr sz="2200" dirty="0"/>
          </a:p>
          <a:p>
            <a:pPr marL="457200" lvl="0" indent="-368300" algn="l" rtl="0">
              <a:lnSpc>
                <a:spcPct val="115000"/>
              </a:lnSpc>
              <a:spcBef>
                <a:spcPts val="0"/>
              </a:spcBef>
              <a:spcAft>
                <a:spcPts val="0"/>
              </a:spcAft>
              <a:buSzPts val="2200"/>
              <a:buChar char="●"/>
            </a:pPr>
            <a:r>
              <a:rPr lang="en" sz="2200" dirty="0"/>
              <a:t>Data Centers</a:t>
            </a:r>
            <a:endParaRPr sz="2200" dirty="0"/>
          </a:p>
          <a:p>
            <a:pPr marL="457200" lvl="0" indent="-368300" algn="l" rtl="0">
              <a:lnSpc>
                <a:spcPct val="115000"/>
              </a:lnSpc>
              <a:spcBef>
                <a:spcPts val="0"/>
              </a:spcBef>
              <a:spcAft>
                <a:spcPts val="0"/>
              </a:spcAft>
              <a:buSzPts val="2200"/>
              <a:buChar char="●"/>
            </a:pPr>
            <a:r>
              <a:rPr lang="en" sz="2200" dirty="0"/>
              <a:t>Cloud Services</a:t>
            </a:r>
            <a:endParaRPr sz="2200" dirty="0"/>
          </a:p>
          <a:p>
            <a:pPr marL="0" lvl="0" indent="0" algn="l" rtl="0">
              <a:lnSpc>
                <a:spcPct val="115000"/>
              </a:lnSpc>
              <a:spcBef>
                <a:spcPts val="0"/>
              </a:spcBef>
              <a:spcAft>
                <a:spcPts val="0"/>
              </a:spcAft>
              <a:buNone/>
            </a:pPr>
            <a:endParaRPr sz="2200" dirty="0"/>
          </a:p>
          <a:p>
            <a:pPr marL="0" lvl="0" indent="0" algn="l" rtl="0">
              <a:spcBef>
                <a:spcPts val="0"/>
              </a:spcBef>
              <a:spcAft>
                <a:spcPts val="0"/>
              </a:spcAft>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a:t>In this chapter you will learn . . .</a:t>
            </a:r>
            <a:endParaRPr/>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500"/>
              </a:spcBef>
              <a:spcAft>
                <a:spcPts val="0"/>
              </a:spcAft>
              <a:buNone/>
            </a:pPr>
            <a:endParaRPr b="1">
              <a:solidFill>
                <a:srgbClr val="007FA3"/>
              </a:solidFill>
            </a:endParaRPr>
          </a:p>
          <a:p>
            <a:pPr marL="118870" lvl="0" indent="-207770" algn="l" rtl="0">
              <a:lnSpc>
                <a:spcPct val="100000"/>
              </a:lnSpc>
              <a:spcBef>
                <a:spcPts val="1500"/>
              </a:spcBef>
              <a:spcAft>
                <a:spcPts val="0"/>
              </a:spcAft>
              <a:buClr>
                <a:srgbClr val="007FA3"/>
              </a:buClr>
              <a:buSzPts val="1800"/>
              <a:buChar char="●"/>
            </a:pPr>
            <a:r>
              <a:rPr lang="en" b="1">
                <a:solidFill>
                  <a:srgbClr val="000000"/>
                </a:solidFill>
              </a:rPr>
              <a:t>About web development in general</a:t>
            </a:r>
            <a:endParaRPr b="1">
              <a:solidFill>
                <a:srgbClr val="000000"/>
              </a:solidFill>
            </a:endParaRPr>
          </a:p>
          <a:p>
            <a:pPr marL="118870" lvl="0" indent="-207770" algn="l" rtl="0">
              <a:lnSpc>
                <a:spcPct val="100000"/>
              </a:lnSpc>
              <a:spcBef>
                <a:spcPts val="1500"/>
              </a:spcBef>
              <a:spcAft>
                <a:spcPts val="0"/>
              </a:spcAft>
              <a:buClr>
                <a:srgbClr val="007FA3"/>
              </a:buClr>
              <a:buSzPts val="1800"/>
              <a:buChar char="●"/>
            </a:pPr>
            <a:r>
              <a:rPr lang="en" b="1">
                <a:solidFill>
                  <a:srgbClr val="000000"/>
                </a:solidFill>
              </a:rPr>
              <a:t>The history of the Internet and World Wide Web</a:t>
            </a:r>
            <a:endParaRPr b="1">
              <a:solidFill>
                <a:srgbClr val="000000"/>
              </a:solidFill>
            </a:endParaRPr>
          </a:p>
          <a:p>
            <a:pPr marL="118870" lvl="0" indent="-207770" algn="l" rtl="0">
              <a:lnSpc>
                <a:spcPct val="100000"/>
              </a:lnSpc>
              <a:spcBef>
                <a:spcPts val="1500"/>
              </a:spcBef>
              <a:spcAft>
                <a:spcPts val="0"/>
              </a:spcAft>
              <a:buClr>
                <a:srgbClr val="007FA3"/>
              </a:buClr>
              <a:buSzPts val="1800"/>
              <a:buChar char="●"/>
            </a:pPr>
            <a:r>
              <a:rPr lang="en" b="1">
                <a:solidFill>
                  <a:srgbClr val="000000"/>
                </a:solidFill>
              </a:rPr>
              <a:t>Fundamental concepts that form the foundation of the Internet</a:t>
            </a:r>
            <a:endParaRPr b="1">
              <a:solidFill>
                <a:srgbClr val="000000"/>
              </a:solidFill>
            </a:endParaRPr>
          </a:p>
          <a:p>
            <a:pPr marL="118870" lvl="0" indent="-207770" algn="l" rtl="0">
              <a:lnSpc>
                <a:spcPct val="100000"/>
              </a:lnSpc>
              <a:spcBef>
                <a:spcPts val="1500"/>
              </a:spcBef>
              <a:spcAft>
                <a:spcPts val="0"/>
              </a:spcAft>
              <a:buClr>
                <a:srgbClr val="007FA3"/>
              </a:buClr>
              <a:buSzPts val="1800"/>
              <a:buChar char="●"/>
            </a:pPr>
            <a:r>
              <a:rPr lang="en" b="1">
                <a:solidFill>
                  <a:srgbClr val="000000"/>
                </a:solidFill>
              </a:rPr>
              <a:t>About the hardware and software that support the Internet</a:t>
            </a:r>
            <a:endParaRPr b="1">
              <a:solidFill>
                <a:srgbClr val="000000"/>
              </a:solidFill>
            </a:endParaRPr>
          </a:p>
          <a:p>
            <a:pPr marL="118870" lvl="0" indent="-207770" algn="l" rtl="0">
              <a:lnSpc>
                <a:spcPct val="100000"/>
              </a:lnSpc>
              <a:spcBef>
                <a:spcPts val="1500"/>
              </a:spcBef>
              <a:spcAft>
                <a:spcPts val="0"/>
              </a:spcAft>
              <a:buClr>
                <a:srgbClr val="007FA3"/>
              </a:buClr>
              <a:buSzPts val="1800"/>
              <a:buChar char="●"/>
            </a:pPr>
            <a:r>
              <a:rPr lang="en" b="1">
                <a:solidFill>
                  <a:srgbClr val="000000"/>
                </a:solidFill>
              </a:rPr>
              <a:t>The range of careers and companies in web development</a:t>
            </a:r>
            <a:endParaRPr b="1">
              <a:solidFill>
                <a:srgbClr val="000000"/>
              </a:solidFill>
            </a:endParaRPr>
          </a:p>
          <a:p>
            <a:pPr marL="118871" lvl="0" indent="-93471" algn="l" rtl="0">
              <a:lnSpc>
                <a:spcPct val="100000"/>
              </a:lnSpc>
              <a:spcBef>
                <a:spcPts val="1500"/>
              </a:spcBef>
              <a:spcAft>
                <a:spcPts val="0"/>
              </a:spcAft>
              <a:buClr>
                <a:schemeClr val="lt1"/>
              </a:buClr>
              <a:buSzPts val="400"/>
              <a:buFont typeface="Arial"/>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xfrm>
            <a:off x="457200" y="161528"/>
            <a:ext cx="8229600" cy="822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Hypothetical data center</a:t>
            </a:r>
            <a:endParaRPr/>
          </a:p>
        </p:txBody>
      </p:sp>
      <p:sp>
        <p:nvSpPr>
          <p:cNvPr id="294" name="Google Shape;294;p47"/>
          <p:cNvSpPr txBox="1"/>
          <p:nvPr/>
        </p:nvSpPr>
        <p:spPr>
          <a:xfrm>
            <a:off x="457200" y="984425"/>
            <a:ext cx="3024900" cy="240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t>Many additional considerations can be handled at a data center including:</a:t>
            </a:r>
            <a:endParaRPr sz="1600" dirty="0"/>
          </a:p>
          <a:p>
            <a:pPr marL="0" lvl="0" indent="0" algn="l" rtl="0">
              <a:spcBef>
                <a:spcPts val="0"/>
              </a:spcBef>
              <a:spcAft>
                <a:spcPts val="0"/>
              </a:spcAft>
              <a:buNone/>
            </a:pPr>
            <a:endParaRPr sz="1600" dirty="0"/>
          </a:p>
          <a:p>
            <a:pPr marL="457200" lvl="0" indent="-330200" algn="l" rtl="0">
              <a:spcBef>
                <a:spcPts val="0"/>
              </a:spcBef>
              <a:spcAft>
                <a:spcPts val="0"/>
              </a:spcAft>
              <a:buSzPts val="1600"/>
              <a:buChar char="●"/>
            </a:pPr>
            <a:r>
              <a:rPr lang="en" sz="1600" dirty="0"/>
              <a:t>Fire suppression, </a:t>
            </a:r>
            <a:endParaRPr sz="1600" dirty="0"/>
          </a:p>
          <a:p>
            <a:pPr marL="457200" lvl="0" indent="-330200" algn="l" rtl="0">
              <a:spcBef>
                <a:spcPts val="0"/>
              </a:spcBef>
              <a:spcAft>
                <a:spcPts val="0"/>
              </a:spcAft>
              <a:buSzPts val="1600"/>
              <a:buChar char="●"/>
            </a:pPr>
            <a:r>
              <a:rPr lang="en" sz="1600" dirty="0"/>
              <a:t>Biometric security, </a:t>
            </a:r>
            <a:endParaRPr sz="1600" dirty="0"/>
          </a:p>
          <a:p>
            <a:pPr marL="457200" lvl="0" indent="-330200" algn="l" rtl="0">
              <a:spcBef>
                <a:spcPts val="0"/>
              </a:spcBef>
              <a:spcAft>
                <a:spcPts val="0"/>
              </a:spcAft>
              <a:buSzPts val="1600"/>
              <a:buChar char="●"/>
            </a:pPr>
            <a:r>
              <a:rPr lang="en" sz="1600" dirty="0"/>
              <a:t>Failover data </a:t>
            </a:r>
            <a:endParaRPr sz="1600" dirty="0"/>
          </a:p>
          <a:p>
            <a:pPr marL="457200" lvl="0" indent="-330200" algn="l" rtl="0">
              <a:spcBef>
                <a:spcPts val="0"/>
              </a:spcBef>
              <a:spcAft>
                <a:spcPts val="0"/>
              </a:spcAft>
              <a:buSzPts val="1600"/>
              <a:buChar char="●"/>
            </a:pPr>
            <a:r>
              <a:rPr lang="en" sz="1600" dirty="0"/>
              <a:t>Redundant power </a:t>
            </a:r>
            <a:endParaRPr sz="1600" dirty="0"/>
          </a:p>
          <a:p>
            <a:pPr marL="457200" lvl="0" indent="-330200" algn="l" rtl="0">
              <a:spcBef>
                <a:spcPts val="0"/>
              </a:spcBef>
              <a:spcAft>
                <a:spcPts val="0"/>
              </a:spcAft>
              <a:buSzPts val="1600"/>
              <a:buChar char="●"/>
            </a:pPr>
            <a:r>
              <a:rPr lang="en" sz="1600" dirty="0"/>
              <a:t>and more!</a:t>
            </a:r>
            <a:endParaRPr sz="1600" dirty="0"/>
          </a:p>
        </p:txBody>
      </p:sp>
      <p:pic>
        <p:nvPicPr>
          <p:cNvPr id="293" name="Google Shape;293;p47" descr="FIGURE 1.16 Hypothetical data center" title="FIGURE 1.16 Hypothetical data center"/>
          <p:cNvPicPr preferRelativeResize="0"/>
          <p:nvPr/>
        </p:nvPicPr>
        <p:blipFill>
          <a:blip r:embed="rId3">
            <a:alphaModFix/>
          </a:blip>
          <a:stretch>
            <a:fillRect/>
          </a:stretch>
        </p:blipFill>
        <p:spPr>
          <a:xfrm>
            <a:off x="3615350" y="984425"/>
            <a:ext cx="5071451" cy="37555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48"/>
          <p:cNvSpPr txBox="1">
            <a:spLocks noGrp="1"/>
          </p:cNvSpPr>
          <p:nvPr>
            <p:ph type="title"/>
          </p:nvPr>
        </p:nvSpPr>
        <p:spPr>
          <a:xfrm>
            <a:off x="457200" y="161528"/>
            <a:ext cx="8229600" cy="822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Cloud Servers</a:t>
            </a:r>
            <a:endParaRPr/>
          </a:p>
        </p:txBody>
      </p:sp>
      <p:sp>
        <p:nvSpPr>
          <p:cNvPr id="300" name="Google Shape;300;p48"/>
          <p:cNvSpPr txBox="1"/>
          <p:nvPr/>
        </p:nvSpPr>
        <p:spPr>
          <a:xfrm>
            <a:off x="457200" y="984425"/>
            <a:ext cx="3501300" cy="233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a:t>Instead of spending too much or spending too little to handle peak loads, cloud providers offer </a:t>
            </a:r>
            <a:r>
              <a:rPr lang="en" sz="2000" b="1"/>
              <a:t>elastic provisioning</a:t>
            </a:r>
            <a:r>
              <a:rPr lang="en" sz="2000"/>
              <a:t> of virtual servers, which scales costs and hardware to the demand</a:t>
            </a:r>
            <a:endParaRPr sz="2000"/>
          </a:p>
        </p:txBody>
      </p:sp>
      <p:pic>
        <p:nvPicPr>
          <p:cNvPr id="301" name="Google Shape;301;p48" descr="FIGURE 1.18 Cloud servers" title="FIGURE 1.18 Cloud servers"/>
          <p:cNvPicPr preferRelativeResize="0"/>
          <p:nvPr/>
        </p:nvPicPr>
        <p:blipFill>
          <a:blip r:embed="rId3">
            <a:alphaModFix/>
          </a:blip>
          <a:stretch>
            <a:fillRect/>
          </a:stretch>
        </p:blipFill>
        <p:spPr>
          <a:xfrm>
            <a:off x="3958350" y="984425"/>
            <a:ext cx="4728450" cy="33509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9"/>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Where Is the Internet?</a:t>
            </a:r>
            <a:endParaRPr/>
          </a:p>
        </p:txBody>
      </p:sp>
      <p:sp>
        <p:nvSpPr>
          <p:cNvPr id="307" name="Google Shape;307;p49"/>
          <p:cNvSpPr txBox="1"/>
          <p:nvPr/>
        </p:nvSpPr>
        <p:spPr>
          <a:xfrm>
            <a:off x="457200" y="900425"/>
            <a:ext cx="8229600" cy="2736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2200"/>
              <a:t>It is quite common for the Internet to be visually represented as a cloud</a:t>
            </a:r>
            <a:br>
              <a:rPr lang="en" sz="2200"/>
            </a:br>
            <a:br>
              <a:rPr lang="en" sz="2200"/>
            </a:br>
            <a:r>
              <a:rPr lang="en" sz="2200"/>
              <a:t>Actually implemented via millions of miles of copper wires and fiber optic cables connecting millions of server computers and other networked devices!</a:t>
            </a:r>
            <a:endParaRPr sz="2200"/>
          </a:p>
          <a:p>
            <a:pPr marL="0" lvl="0" indent="0" algn="l" rtl="0">
              <a:spcBef>
                <a:spcPts val="0"/>
              </a:spcBef>
              <a:spcAft>
                <a:spcPts val="0"/>
              </a:spcAft>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50"/>
          <p:cNvSpPr txBox="1">
            <a:spLocks noGrp="1"/>
          </p:cNvSpPr>
          <p:nvPr>
            <p:ph type="title"/>
          </p:nvPr>
        </p:nvSpPr>
        <p:spPr>
          <a:xfrm>
            <a:off x="457200" y="161528"/>
            <a:ext cx="8229600" cy="12930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From the Computer to Outside the Home	</a:t>
            </a:r>
            <a:endParaRPr/>
          </a:p>
        </p:txBody>
      </p:sp>
      <p:sp>
        <p:nvSpPr>
          <p:cNvPr id="313" name="Google Shape;313;p50"/>
          <p:cNvSpPr txBox="1"/>
          <p:nvPr/>
        </p:nvSpPr>
        <p:spPr>
          <a:xfrm>
            <a:off x="457200" y="1454525"/>
            <a:ext cx="8229600" cy="4683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Clr>
                <a:schemeClr val="dk1"/>
              </a:buClr>
              <a:buSzPts val="1100"/>
              <a:buFont typeface="Arial"/>
              <a:buNone/>
            </a:pPr>
            <a:r>
              <a:rPr lang="en" sz="2200"/>
              <a:t>The </a:t>
            </a:r>
            <a:r>
              <a:rPr lang="en" sz="2200" b="1"/>
              <a:t>broadband modem</a:t>
            </a:r>
            <a:r>
              <a:rPr lang="en" sz="2200"/>
              <a:t> is a bridge between the network hardware outside the house and the network hardware inside the</a:t>
            </a:r>
            <a:endParaRPr sz="2200"/>
          </a:p>
          <a:p>
            <a:pPr marL="0" lvl="0" indent="0" algn="l" rtl="0">
              <a:lnSpc>
                <a:spcPct val="115000"/>
              </a:lnSpc>
              <a:spcBef>
                <a:spcPts val="0"/>
              </a:spcBef>
              <a:spcAft>
                <a:spcPts val="0"/>
              </a:spcAft>
              <a:buNone/>
            </a:pPr>
            <a:r>
              <a:rPr lang="en" sz="2200"/>
              <a:t>house. These devices are often supplied by the ISP.</a:t>
            </a:r>
            <a:endParaRPr sz="2200"/>
          </a:p>
          <a:p>
            <a:pPr marL="0" lvl="0" indent="0" algn="l" rtl="0">
              <a:lnSpc>
                <a:spcPct val="115000"/>
              </a:lnSpc>
              <a:spcBef>
                <a:spcPts val="0"/>
              </a:spcBef>
              <a:spcAft>
                <a:spcPts val="0"/>
              </a:spcAft>
              <a:buNone/>
            </a:pPr>
            <a:endParaRPr sz="2200"/>
          </a:p>
          <a:p>
            <a:pPr marL="0" lvl="0" indent="0" algn="l" rtl="0">
              <a:lnSpc>
                <a:spcPct val="115000"/>
              </a:lnSpc>
              <a:spcBef>
                <a:spcPts val="0"/>
              </a:spcBef>
              <a:spcAft>
                <a:spcPts val="0"/>
              </a:spcAft>
              <a:buNone/>
            </a:pPr>
            <a:r>
              <a:rPr lang="en" sz="2200"/>
              <a:t>The </a:t>
            </a:r>
            <a:r>
              <a:rPr lang="en" sz="2200" b="1"/>
              <a:t>wireless router</a:t>
            </a:r>
            <a:r>
              <a:rPr lang="en" sz="2200"/>
              <a:t> is perhaps the most visible manifestation of the Internet in one’s home. At its simplest, a router is a hardware device that forwards data packets from one network to another network.</a:t>
            </a:r>
            <a:endParaRPr sz="2200"/>
          </a:p>
          <a:p>
            <a:pPr marL="0" lvl="0" indent="0" algn="l" rtl="0">
              <a:lnSpc>
                <a:spcPct val="115000"/>
              </a:lnSpc>
              <a:spcBef>
                <a:spcPts val="0"/>
              </a:spcBef>
              <a:spcAft>
                <a:spcPts val="0"/>
              </a:spcAft>
              <a:buNone/>
            </a:pPr>
            <a:endParaRPr sz="2200"/>
          </a:p>
          <a:p>
            <a:pPr marL="0" lvl="0" indent="0" algn="l" rtl="0">
              <a:lnSpc>
                <a:spcPct val="115000"/>
              </a:lnSpc>
              <a:spcBef>
                <a:spcPts val="0"/>
              </a:spcBef>
              <a:spcAft>
                <a:spcPts val="0"/>
              </a:spcAft>
              <a:buClr>
                <a:schemeClr val="dk1"/>
              </a:buClr>
              <a:buSzPts val="1100"/>
              <a:buFont typeface="Arial"/>
              <a:buNone/>
            </a:pPr>
            <a:endParaRPr sz="2200"/>
          </a:p>
          <a:p>
            <a:pPr marL="0" lvl="0" indent="0" algn="l" rtl="0">
              <a:lnSpc>
                <a:spcPct val="115000"/>
              </a:lnSpc>
              <a:spcBef>
                <a:spcPts val="0"/>
              </a:spcBef>
              <a:spcAft>
                <a:spcPts val="0"/>
              </a:spcAft>
              <a:buNone/>
            </a:pPr>
            <a:endParaRPr sz="2200"/>
          </a:p>
          <a:p>
            <a:pPr marL="0" lvl="0" indent="0" algn="l" rtl="0">
              <a:spcBef>
                <a:spcPts val="0"/>
              </a:spcBef>
              <a:spcAft>
                <a:spcPts val="0"/>
              </a:spcAft>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51"/>
          <p:cNvSpPr txBox="1">
            <a:spLocks noGrp="1"/>
          </p:cNvSpPr>
          <p:nvPr>
            <p:ph type="title"/>
          </p:nvPr>
        </p:nvSpPr>
        <p:spPr>
          <a:xfrm>
            <a:off x="457200" y="161528"/>
            <a:ext cx="8229600" cy="12930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From the Home to the Ocean’s Edge	</a:t>
            </a:r>
            <a:endParaRPr/>
          </a:p>
        </p:txBody>
      </p:sp>
      <p:pic>
        <p:nvPicPr>
          <p:cNvPr id="319" name="Google Shape;319;p51" descr="FIGURE 1.21 From the home to the ocean’s edge (part 1)" title="FIGURE 1.21 From the home to the ocean’s edge"/>
          <p:cNvPicPr preferRelativeResize="0"/>
          <p:nvPr/>
        </p:nvPicPr>
        <p:blipFill rotWithShape="1">
          <a:blip r:embed="rId3">
            <a:alphaModFix/>
          </a:blip>
          <a:srcRect b="43693"/>
          <a:stretch/>
        </p:blipFill>
        <p:spPr>
          <a:xfrm>
            <a:off x="1688575" y="780825"/>
            <a:ext cx="5443448" cy="392719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52"/>
          <p:cNvSpPr txBox="1">
            <a:spLocks noGrp="1"/>
          </p:cNvSpPr>
          <p:nvPr>
            <p:ph type="title"/>
          </p:nvPr>
        </p:nvSpPr>
        <p:spPr>
          <a:xfrm>
            <a:off x="457200" y="161528"/>
            <a:ext cx="8229600" cy="12930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From the Home to the Ocean’s Edge </a:t>
            </a:r>
            <a:r>
              <a:rPr lang="en" sz="3400"/>
              <a:t>(2)</a:t>
            </a:r>
            <a:r>
              <a:rPr lang="en"/>
              <a:t>	</a:t>
            </a:r>
            <a:endParaRPr/>
          </a:p>
        </p:txBody>
      </p:sp>
      <p:pic>
        <p:nvPicPr>
          <p:cNvPr id="325" name="Google Shape;325;p52" descr="FIGURE 1.21 From the home to the ocean’s edge (part 1)" title="FIGURE 1.21 From the home to the ocean’s edge"/>
          <p:cNvPicPr preferRelativeResize="0"/>
          <p:nvPr/>
        </p:nvPicPr>
        <p:blipFill rotWithShape="1">
          <a:blip r:embed="rId3">
            <a:alphaModFix/>
          </a:blip>
          <a:srcRect t="44436" b="-743"/>
          <a:stretch/>
        </p:blipFill>
        <p:spPr>
          <a:xfrm>
            <a:off x="1688575" y="836375"/>
            <a:ext cx="5443448" cy="392719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3"/>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How the Internet Is Organized Today</a:t>
            </a:r>
            <a:endParaRPr/>
          </a:p>
        </p:txBody>
      </p:sp>
      <p:pic>
        <p:nvPicPr>
          <p:cNvPr id="331" name="Google Shape;331;p53" descr="FIGURE 1.21 From the home to the ocean’s edge" title="FIGURE 1.21 From the home to the ocean’s edge"/>
          <p:cNvPicPr preferRelativeResize="0"/>
          <p:nvPr/>
        </p:nvPicPr>
        <p:blipFill>
          <a:blip r:embed="rId3">
            <a:alphaModFix/>
          </a:blip>
          <a:stretch>
            <a:fillRect/>
          </a:stretch>
        </p:blipFill>
        <p:spPr>
          <a:xfrm>
            <a:off x="530100" y="900425"/>
            <a:ext cx="4924452" cy="3777676"/>
          </a:xfrm>
          <a:prstGeom prst="rect">
            <a:avLst/>
          </a:prstGeom>
          <a:noFill/>
          <a:ln>
            <a:noFill/>
          </a:ln>
        </p:spPr>
      </p:pic>
      <p:sp>
        <p:nvSpPr>
          <p:cNvPr id="332" name="Google Shape;332;p53"/>
          <p:cNvSpPr txBox="1"/>
          <p:nvPr/>
        </p:nvSpPr>
        <p:spPr>
          <a:xfrm>
            <a:off x="5610075" y="855400"/>
            <a:ext cx="3076800" cy="298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a:t>When someone talks about the “Internet Backbone” they</a:t>
            </a:r>
            <a:endParaRPr/>
          </a:p>
          <a:p>
            <a:pPr marL="0" lvl="0" indent="0" algn="l" rtl="0">
              <a:spcBef>
                <a:spcPts val="0"/>
              </a:spcBef>
              <a:spcAft>
                <a:spcPts val="0"/>
              </a:spcAft>
              <a:buClr>
                <a:schemeClr val="dk1"/>
              </a:buClr>
              <a:buSzPts val="1100"/>
              <a:buFont typeface="Arial"/>
              <a:buNone/>
            </a:pPr>
            <a:r>
              <a:rPr lang="en"/>
              <a:t>are talking about Tier 1 networks.</a:t>
            </a:r>
            <a:endParaRPr/>
          </a:p>
          <a:p>
            <a:pPr marL="0" lvl="0" indent="0" algn="l" rtl="0">
              <a:spcBef>
                <a:spcPts val="0"/>
              </a:spcBef>
              <a:spcAft>
                <a:spcPts val="0"/>
              </a:spcAft>
              <a:buNone/>
            </a:pPr>
            <a:endParaRPr/>
          </a:p>
          <a:p>
            <a:pPr marL="0" lvl="0" indent="0" algn="l" rtl="0">
              <a:spcBef>
                <a:spcPts val="0"/>
              </a:spcBef>
              <a:spcAft>
                <a:spcPts val="0"/>
              </a:spcAft>
              <a:buNone/>
            </a:pPr>
            <a:r>
              <a:rPr lang="en"/>
              <a:t>Tier 1 Networks make use of very fast fiber optic cable.</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
              <a:t>Regional networks have traditionally used less speedy infrastructure, though this is rapidly changing as prices of optical hardware</a:t>
            </a:r>
            <a:endParaRPr/>
          </a:p>
          <a:p>
            <a:pPr marL="0" lvl="0" indent="0" algn="l" rtl="0">
              <a:spcBef>
                <a:spcPts val="0"/>
              </a:spcBef>
              <a:spcAft>
                <a:spcPts val="0"/>
              </a:spcAft>
              <a:buClr>
                <a:schemeClr val="dk1"/>
              </a:buClr>
              <a:buSzPts val="1100"/>
              <a:buFont typeface="Arial"/>
              <a:buNone/>
            </a:pPr>
            <a:r>
              <a:rPr lang="en"/>
              <a:t>decreases.</a:t>
            </a:r>
            <a:endParaRPr/>
          </a:p>
          <a:p>
            <a:pPr marL="0" lvl="0" indent="0" algn="l" rtl="0">
              <a:spcBef>
                <a:spcPts val="0"/>
              </a:spcBef>
              <a:spcAft>
                <a:spcPts val="0"/>
              </a:spcAft>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54"/>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Working in Web Development</a:t>
            </a:r>
            <a:endParaRPr/>
          </a:p>
        </p:txBody>
      </p:sp>
      <p:pic>
        <p:nvPicPr>
          <p:cNvPr id="338" name="Google Shape;338;p54" descr="FIGURE 1.25 Web development roles and skills" title="FIGURE 1.25 Web development roles and skills"/>
          <p:cNvPicPr preferRelativeResize="0"/>
          <p:nvPr/>
        </p:nvPicPr>
        <p:blipFill>
          <a:blip r:embed="rId3">
            <a:alphaModFix/>
          </a:blip>
          <a:stretch>
            <a:fillRect/>
          </a:stretch>
        </p:blipFill>
        <p:spPr>
          <a:xfrm>
            <a:off x="1566305" y="852853"/>
            <a:ext cx="6011390" cy="3938273"/>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55"/>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Roles in Web Development</a:t>
            </a:r>
            <a:endParaRPr/>
          </a:p>
        </p:txBody>
      </p:sp>
      <p:sp>
        <p:nvSpPr>
          <p:cNvPr id="344" name="Google Shape;344;p55"/>
          <p:cNvSpPr txBox="1"/>
          <p:nvPr/>
        </p:nvSpPr>
        <p:spPr>
          <a:xfrm>
            <a:off x="457200" y="863250"/>
            <a:ext cx="6398700" cy="34170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Char char="●"/>
            </a:pPr>
            <a:r>
              <a:rPr lang="en" dirty="0"/>
              <a:t>Hardware Architect/Network Architect/Systems Engineer</a:t>
            </a:r>
            <a:endParaRPr dirty="0"/>
          </a:p>
          <a:p>
            <a:pPr marL="457200" lvl="0" indent="-317500" algn="l" rtl="0">
              <a:spcBef>
                <a:spcPts val="0"/>
              </a:spcBef>
              <a:spcAft>
                <a:spcPts val="0"/>
              </a:spcAft>
              <a:buSzPts val="1400"/>
              <a:buChar char="●"/>
            </a:pPr>
            <a:r>
              <a:rPr lang="en" dirty="0"/>
              <a:t>System Administrator</a:t>
            </a:r>
            <a:endParaRPr dirty="0"/>
          </a:p>
          <a:p>
            <a:pPr marL="457200" lvl="0" indent="-317500" algn="l" rtl="0">
              <a:spcBef>
                <a:spcPts val="0"/>
              </a:spcBef>
              <a:spcAft>
                <a:spcPts val="0"/>
              </a:spcAft>
              <a:buSzPts val="1400"/>
              <a:buChar char="●"/>
            </a:pPr>
            <a:r>
              <a:rPr lang="en" dirty="0"/>
              <a:t>Database Administrator/Data Architect</a:t>
            </a:r>
            <a:endParaRPr dirty="0"/>
          </a:p>
          <a:p>
            <a:pPr marL="457200" lvl="0" indent="-317500" algn="l" rtl="0">
              <a:spcBef>
                <a:spcPts val="0"/>
              </a:spcBef>
              <a:spcAft>
                <a:spcPts val="0"/>
              </a:spcAft>
              <a:buSzPts val="1400"/>
              <a:buChar char="●"/>
            </a:pPr>
            <a:r>
              <a:rPr lang="en" dirty="0"/>
              <a:t>Security Specialist/Consultant/Expert</a:t>
            </a:r>
            <a:endParaRPr dirty="0"/>
          </a:p>
          <a:p>
            <a:pPr marL="457200" lvl="0" indent="-317500" algn="l" rtl="0">
              <a:spcBef>
                <a:spcPts val="0"/>
              </a:spcBef>
              <a:spcAft>
                <a:spcPts val="0"/>
              </a:spcAft>
              <a:buSzPts val="1400"/>
              <a:buChar char="●"/>
            </a:pPr>
            <a:r>
              <a:rPr lang="en" dirty="0"/>
              <a:t>Developer/Programmer</a:t>
            </a:r>
            <a:endParaRPr dirty="0"/>
          </a:p>
          <a:p>
            <a:pPr marL="457200" lvl="0" indent="-317500" algn="l" rtl="0">
              <a:spcBef>
                <a:spcPts val="0"/>
              </a:spcBef>
              <a:spcAft>
                <a:spcPts val="0"/>
              </a:spcAft>
              <a:buSzPts val="1400"/>
              <a:buChar char="●"/>
            </a:pPr>
            <a:r>
              <a:rPr lang="en" dirty="0"/>
              <a:t>Front-End Developer/UX Developer</a:t>
            </a:r>
            <a:endParaRPr dirty="0"/>
          </a:p>
          <a:p>
            <a:pPr marL="457200" lvl="0" indent="-317500" algn="l" rtl="0">
              <a:spcBef>
                <a:spcPts val="0"/>
              </a:spcBef>
              <a:spcAft>
                <a:spcPts val="0"/>
              </a:spcAft>
              <a:buSzPts val="1400"/>
              <a:buChar char="●"/>
            </a:pPr>
            <a:r>
              <a:rPr lang="en" dirty="0"/>
              <a:t>Software Engineer</a:t>
            </a:r>
            <a:endParaRPr dirty="0"/>
          </a:p>
          <a:p>
            <a:pPr marL="457200" lvl="0" indent="-317500" algn="l" rtl="0">
              <a:spcBef>
                <a:spcPts val="0"/>
              </a:spcBef>
              <a:spcAft>
                <a:spcPts val="0"/>
              </a:spcAft>
              <a:buSzPts val="1400"/>
              <a:buChar char="●"/>
            </a:pPr>
            <a:r>
              <a:rPr lang="en" dirty="0"/>
              <a:t>UX Designer/UI Designer/Information Architect</a:t>
            </a:r>
            <a:endParaRPr dirty="0"/>
          </a:p>
          <a:p>
            <a:pPr marL="457200" lvl="0" indent="-317500" algn="l" rtl="0">
              <a:spcBef>
                <a:spcPts val="0"/>
              </a:spcBef>
              <a:spcAft>
                <a:spcPts val="0"/>
              </a:spcAft>
              <a:buSzPts val="1400"/>
              <a:buChar char="●"/>
            </a:pPr>
            <a:r>
              <a:rPr lang="en" dirty="0"/>
              <a:t>Tester/Quality Assurance</a:t>
            </a:r>
            <a:endParaRPr dirty="0"/>
          </a:p>
          <a:p>
            <a:pPr marL="457200" lvl="0" indent="-317500" algn="l" rtl="0">
              <a:spcBef>
                <a:spcPts val="0"/>
              </a:spcBef>
              <a:spcAft>
                <a:spcPts val="0"/>
              </a:spcAft>
              <a:buSzPts val="1400"/>
              <a:buChar char="●"/>
            </a:pPr>
            <a:r>
              <a:rPr lang="en" dirty="0"/>
              <a:t>SEO Specialist</a:t>
            </a:r>
            <a:endParaRPr dirty="0"/>
          </a:p>
          <a:p>
            <a:pPr marL="457200" lvl="0" indent="-317500" algn="l" rtl="0">
              <a:spcBef>
                <a:spcPts val="0"/>
              </a:spcBef>
              <a:spcAft>
                <a:spcPts val="0"/>
              </a:spcAft>
              <a:buSzPts val="1400"/>
              <a:buChar char="●"/>
            </a:pPr>
            <a:r>
              <a:rPr lang="en" dirty="0"/>
              <a:t>Content Strategists/Marketing Technologist</a:t>
            </a:r>
            <a:endParaRPr dirty="0"/>
          </a:p>
          <a:p>
            <a:pPr marL="457200" lvl="0" indent="-317500" algn="l" rtl="0">
              <a:spcBef>
                <a:spcPts val="0"/>
              </a:spcBef>
              <a:spcAft>
                <a:spcPts val="0"/>
              </a:spcAft>
              <a:buSzPts val="1400"/>
              <a:buChar char="●"/>
            </a:pPr>
            <a:r>
              <a:rPr lang="en" dirty="0"/>
              <a:t>Project Manager/Product Manager</a:t>
            </a:r>
            <a:endParaRPr dirty="0"/>
          </a:p>
          <a:p>
            <a:pPr marL="457200" lvl="0" indent="-317500" algn="l" rtl="0">
              <a:spcBef>
                <a:spcPts val="0"/>
              </a:spcBef>
              <a:spcAft>
                <a:spcPts val="0"/>
              </a:spcAft>
              <a:buSzPts val="1400"/>
              <a:buChar char="●"/>
            </a:pPr>
            <a:r>
              <a:rPr lang="en" dirty="0"/>
              <a:t>Business Analyst</a:t>
            </a:r>
            <a:endParaRPr dirty="0"/>
          </a:p>
          <a:p>
            <a:pPr marL="457200" lvl="0" indent="-317500" algn="l" rtl="0">
              <a:spcBef>
                <a:spcPts val="0"/>
              </a:spcBef>
              <a:spcAft>
                <a:spcPts val="0"/>
              </a:spcAft>
              <a:buSzPts val="1400"/>
              <a:buChar char="●"/>
            </a:pPr>
            <a:r>
              <a:rPr lang="en" dirty="0"/>
              <a:t>Nontechnical Roles</a:t>
            </a:r>
            <a:endParaRPr dirty="0"/>
          </a:p>
          <a:p>
            <a:pPr marL="457200" lvl="0" indent="-317500" algn="l" rtl="0">
              <a:spcBef>
                <a:spcPts val="0"/>
              </a:spcBef>
              <a:spcAft>
                <a:spcPts val="0"/>
              </a:spcAft>
              <a:buSzPts val="1400"/>
              <a:buChar char="●"/>
            </a:pPr>
            <a:r>
              <a:rPr lang="en" dirty="0"/>
              <a:t>Full-stack developer</a:t>
            </a:r>
            <a:endParaRP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56"/>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Web Development Companies</a:t>
            </a:r>
            <a:endParaRPr/>
          </a:p>
        </p:txBody>
      </p:sp>
      <p:sp>
        <p:nvSpPr>
          <p:cNvPr id="350" name="Google Shape;350;p56"/>
          <p:cNvSpPr txBox="1"/>
          <p:nvPr/>
        </p:nvSpPr>
        <p:spPr>
          <a:xfrm>
            <a:off x="457200" y="863250"/>
            <a:ext cx="6398700" cy="2769959"/>
          </a:xfrm>
          <a:prstGeom prst="rect">
            <a:avLst/>
          </a:prstGeom>
          <a:noFill/>
          <a:ln>
            <a:noFill/>
          </a:ln>
        </p:spPr>
        <p:txBody>
          <a:bodyPr spcFirstLastPara="1" wrap="square" lIns="91425" tIns="91425" rIns="91425" bIns="91425" anchor="t" anchorCtr="0">
            <a:spAutoFit/>
          </a:bodyPr>
          <a:lstStyle/>
          <a:p>
            <a:pPr marL="457200" lvl="0" indent="-317500" algn="l" rtl="0">
              <a:lnSpc>
                <a:spcPct val="200000"/>
              </a:lnSpc>
              <a:spcBef>
                <a:spcPts val="0"/>
              </a:spcBef>
              <a:spcAft>
                <a:spcPts val="0"/>
              </a:spcAft>
              <a:buSzPts val="1400"/>
              <a:buChar char="●"/>
            </a:pPr>
            <a:r>
              <a:rPr lang="en" dirty="0"/>
              <a:t>Hosting Companies</a:t>
            </a:r>
            <a:endParaRPr dirty="0"/>
          </a:p>
          <a:p>
            <a:pPr marL="457200" lvl="0" indent="-317500" algn="l" rtl="0">
              <a:lnSpc>
                <a:spcPct val="200000"/>
              </a:lnSpc>
              <a:spcBef>
                <a:spcPts val="0"/>
              </a:spcBef>
              <a:spcAft>
                <a:spcPts val="0"/>
              </a:spcAft>
              <a:buSzPts val="1400"/>
              <a:buChar char="●"/>
            </a:pPr>
            <a:r>
              <a:rPr lang="en" dirty="0"/>
              <a:t>Design Companies</a:t>
            </a:r>
            <a:endParaRPr dirty="0"/>
          </a:p>
          <a:p>
            <a:pPr marL="457200" lvl="0" indent="-317500" algn="l" rtl="0">
              <a:lnSpc>
                <a:spcPct val="200000"/>
              </a:lnSpc>
              <a:spcBef>
                <a:spcPts val="0"/>
              </a:spcBef>
              <a:spcAft>
                <a:spcPts val="0"/>
              </a:spcAft>
              <a:buSzPts val="1400"/>
              <a:buChar char="●"/>
            </a:pPr>
            <a:r>
              <a:rPr lang="en" dirty="0"/>
              <a:t>Website Solution Companies</a:t>
            </a:r>
            <a:endParaRPr dirty="0"/>
          </a:p>
          <a:p>
            <a:pPr marL="457200" lvl="0" indent="-317500" algn="l" rtl="0">
              <a:lnSpc>
                <a:spcPct val="200000"/>
              </a:lnSpc>
              <a:spcBef>
                <a:spcPts val="0"/>
              </a:spcBef>
              <a:spcAft>
                <a:spcPts val="0"/>
              </a:spcAft>
              <a:buSzPts val="1400"/>
              <a:buChar char="●"/>
            </a:pPr>
            <a:r>
              <a:rPr lang="en" dirty="0"/>
              <a:t>Vertically Integrated Companies</a:t>
            </a:r>
            <a:endParaRPr dirty="0"/>
          </a:p>
          <a:p>
            <a:pPr marL="457200" lvl="0" indent="-317500" algn="l" rtl="0">
              <a:lnSpc>
                <a:spcPct val="200000"/>
              </a:lnSpc>
              <a:spcBef>
                <a:spcPts val="0"/>
              </a:spcBef>
              <a:spcAft>
                <a:spcPts val="0"/>
              </a:spcAft>
              <a:buSzPts val="1400"/>
              <a:buChar char="●"/>
            </a:pPr>
            <a:r>
              <a:rPr lang="en" dirty="0"/>
              <a:t>Start-Up Companies</a:t>
            </a:r>
            <a:endParaRPr dirty="0"/>
          </a:p>
          <a:p>
            <a:pPr marL="457200" lvl="0" indent="-317500" algn="l" rtl="0">
              <a:lnSpc>
                <a:spcPct val="200000"/>
              </a:lnSpc>
              <a:spcBef>
                <a:spcPts val="0"/>
              </a:spcBef>
              <a:spcAft>
                <a:spcPts val="0"/>
              </a:spcAft>
              <a:buSzPts val="1400"/>
              <a:buChar char="●"/>
            </a:pPr>
            <a:r>
              <a:rPr lang="en" dirty="0"/>
              <a:t>Internal Web Development</a:t>
            </a:r>
            <a:endParaRPr dirty="0"/>
          </a:p>
        </p:txBody>
      </p:sp>
      <p:pic>
        <p:nvPicPr>
          <p:cNvPr id="351" name="Google Shape;351;p56" descr="FIGURE 1.26 Web development companies" title="FIGURE 1.26 Web development companies"/>
          <p:cNvPicPr preferRelativeResize="0"/>
          <p:nvPr/>
        </p:nvPicPr>
        <p:blipFill>
          <a:blip r:embed="rId3">
            <a:alphaModFix/>
          </a:blip>
          <a:stretch>
            <a:fillRect/>
          </a:stretch>
        </p:blipFill>
        <p:spPr>
          <a:xfrm>
            <a:off x="4572006" y="900425"/>
            <a:ext cx="4114800" cy="378873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0"/>
          <p:cNvSpPr txBox="1">
            <a:spLocks noGrp="1"/>
          </p:cNvSpPr>
          <p:nvPr>
            <p:ph type="title"/>
          </p:nvPr>
        </p:nvSpPr>
        <p:spPr>
          <a:xfrm>
            <a:off x="457200" y="161528"/>
            <a:ext cx="8229600" cy="8229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a:t>A Short History of the Internet</a:t>
            </a:r>
            <a:endParaRPr/>
          </a:p>
        </p:txBody>
      </p:sp>
      <p:sp>
        <p:nvSpPr>
          <p:cNvPr id="186" name="Google Shape;186;p30"/>
          <p:cNvSpPr txBox="1">
            <a:spLocks noGrp="1"/>
          </p:cNvSpPr>
          <p:nvPr>
            <p:ph type="body" idx="1"/>
          </p:nvPr>
        </p:nvSpPr>
        <p:spPr>
          <a:xfrm>
            <a:off x="457200" y="1081100"/>
            <a:ext cx="4114800" cy="3532500"/>
          </a:xfrm>
          <a:prstGeom prst="rect">
            <a:avLst/>
          </a:prstGeom>
        </p:spPr>
        <p:txBody>
          <a:bodyPr spcFirstLastPara="1" wrap="square" lIns="91425" tIns="91425" rIns="91425" bIns="91425" anchor="t" anchorCtr="0">
            <a:noAutofit/>
          </a:bodyPr>
          <a:lstStyle/>
          <a:p>
            <a:pPr marL="457200" lvl="0" indent="-342900" algn="l" rtl="0">
              <a:spcBef>
                <a:spcPts val="1500"/>
              </a:spcBef>
              <a:spcAft>
                <a:spcPts val="0"/>
              </a:spcAft>
              <a:buSzPts val="1800"/>
              <a:buChar char="•"/>
            </a:pPr>
            <a:r>
              <a:rPr lang="en"/>
              <a:t>Know the difference between “Internet” and “WWW”</a:t>
            </a:r>
            <a:endParaRPr/>
          </a:p>
          <a:p>
            <a:pPr marL="457200" lvl="0" indent="-342900" algn="l" rtl="0">
              <a:spcBef>
                <a:spcPts val="0"/>
              </a:spcBef>
              <a:spcAft>
                <a:spcPts val="0"/>
              </a:spcAft>
              <a:buSzPts val="1800"/>
              <a:buChar char="•"/>
            </a:pPr>
            <a:r>
              <a:rPr lang="en"/>
              <a:t>While this book is focused on the web, part of this chapter is also devoted to a broad understanding of that larger circle labeled the “Internet.”</a:t>
            </a:r>
            <a:endParaRPr/>
          </a:p>
          <a:p>
            <a:pPr marL="457200" lvl="0" indent="-342900" algn="l" rtl="0">
              <a:spcBef>
                <a:spcPts val="0"/>
              </a:spcBef>
              <a:spcAft>
                <a:spcPts val="0"/>
              </a:spcAft>
              <a:buSzPts val="1800"/>
              <a:buChar char="•"/>
            </a:pPr>
            <a:r>
              <a:rPr lang="en" b="1"/>
              <a:t>Protocols </a:t>
            </a:r>
            <a:r>
              <a:rPr lang="en"/>
              <a:t>define different kinds of interactions/services on the Internet</a:t>
            </a:r>
            <a:endParaRPr/>
          </a:p>
          <a:p>
            <a:pPr marL="457200" lvl="0" indent="0" algn="l" rtl="0">
              <a:spcBef>
                <a:spcPts val="1500"/>
              </a:spcBef>
              <a:spcAft>
                <a:spcPts val="0"/>
              </a:spcAft>
              <a:buNone/>
            </a:pPr>
            <a:endParaRPr/>
          </a:p>
        </p:txBody>
      </p:sp>
      <p:pic>
        <p:nvPicPr>
          <p:cNvPr id="187" name="Google Shape;187;p30" descr="FIGURE 1.2 The web as a subset of the Internet" title="FIGURE 1.2 The web as a subset of the Internet"/>
          <p:cNvPicPr preferRelativeResize="0"/>
          <p:nvPr/>
        </p:nvPicPr>
        <p:blipFill rotWithShape="1">
          <a:blip r:embed="rId3">
            <a:alphaModFix/>
          </a:blip>
          <a:srcRect/>
          <a:stretch/>
        </p:blipFill>
        <p:spPr>
          <a:xfrm>
            <a:off x="5310400" y="1081100"/>
            <a:ext cx="3376401" cy="3376401"/>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6"/>
          <p:cNvSpPr txBox="1">
            <a:spLocks noGrp="1"/>
          </p:cNvSpPr>
          <p:nvPr>
            <p:ph type="title"/>
          </p:nvPr>
        </p:nvSpPr>
        <p:spPr>
          <a:xfrm>
            <a:off x="457200" y="161528"/>
            <a:ext cx="8229600" cy="7389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dirty="0"/>
              <a:t>Key Terms</a:t>
            </a:r>
            <a:endParaRPr dirty="0"/>
          </a:p>
        </p:txBody>
      </p:sp>
      <p:sp>
        <p:nvSpPr>
          <p:cNvPr id="287" name="Google Shape;287;p46"/>
          <p:cNvSpPr txBox="1"/>
          <p:nvPr/>
        </p:nvSpPr>
        <p:spPr>
          <a:xfrm>
            <a:off x="457200" y="651043"/>
            <a:ext cx="8385464" cy="4247286"/>
          </a:xfrm>
          <a:prstGeom prst="rect">
            <a:avLst/>
          </a:prstGeom>
          <a:noFill/>
          <a:ln>
            <a:noFill/>
          </a:ln>
        </p:spPr>
        <p:txBody>
          <a:bodyPr spcFirstLastPara="1" wrap="square" lIns="91425" tIns="91425" rIns="91425" bIns="91425" numCol="3" anchor="t" anchorCtr="0">
            <a:spAutoFit/>
          </a:bodyPr>
          <a:lstStyle/>
          <a:p>
            <a:pPr algn="l"/>
            <a:r>
              <a:rPr lang="en-CA" sz="1200" b="0" i="0" u="none" strike="noStrike" baseline="0" dirty="0">
                <a:latin typeface="+mj-lt"/>
              </a:rPr>
              <a:t>application server</a:t>
            </a:r>
          </a:p>
          <a:p>
            <a:pPr algn="l"/>
            <a:r>
              <a:rPr lang="en-CA" sz="1200" b="0" i="0" u="none" strike="noStrike" baseline="0" dirty="0">
                <a:latin typeface="+mj-lt"/>
              </a:rPr>
              <a:t>authentication server</a:t>
            </a:r>
          </a:p>
          <a:p>
            <a:pPr algn="l"/>
            <a:r>
              <a:rPr lang="en-CA" sz="1200" b="0" i="0" u="none" strike="noStrike" baseline="0" dirty="0">
                <a:latin typeface="+mj-lt"/>
              </a:rPr>
              <a:t>back end</a:t>
            </a:r>
          </a:p>
          <a:p>
            <a:pPr algn="l"/>
            <a:r>
              <a:rPr lang="en-CA" sz="1200" b="0" i="0" u="none" strike="noStrike" baseline="0" dirty="0">
                <a:latin typeface="+mj-lt"/>
              </a:rPr>
              <a:t>bandwidth</a:t>
            </a:r>
          </a:p>
          <a:p>
            <a:pPr algn="l"/>
            <a:r>
              <a:rPr lang="en-CA" sz="1200" b="0" i="0" u="none" strike="noStrike" baseline="0" dirty="0">
                <a:latin typeface="+mj-lt"/>
              </a:rPr>
              <a:t>broadband modem</a:t>
            </a:r>
          </a:p>
          <a:p>
            <a:pPr algn="l"/>
            <a:r>
              <a:rPr lang="en-CA" sz="1200" b="0" i="0" u="none" strike="noStrike" baseline="0" dirty="0">
                <a:latin typeface="+mj-lt"/>
              </a:rPr>
              <a:t>circuit switching</a:t>
            </a:r>
          </a:p>
          <a:p>
            <a:pPr algn="l"/>
            <a:r>
              <a:rPr lang="en-CA" sz="1200" b="0" i="0" u="none" strike="noStrike" baseline="0" dirty="0">
                <a:latin typeface="+mj-lt"/>
              </a:rPr>
              <a:t>client</a:t>
            </a:r>
          </a:p>
          <a:p>
            <a:pPr algn="l"/>
            <a:r>
              <a:rPr lang="en-CA" sz="1200" b="0" i="0" u="none" strike="noStrike" baseline="0" dirty="0">
                <a:latin typeface="+mj-lt"/>
              </a:rPr>
              <a:t>client-server model</a:t>
            </a:r>
          </a:p>
          <a:p>
            <a:pPr algn="l"/>
            <a:r>
              <a:rPr lang="en-CA" sz="1200" b="0" i="0" u="none" strike="noStrike" baseline="0" dirty="0">
                <a:latin typeface="+mj-lt"/>
              </a:rPr>
              <a:t>Content Delivery</a:t>
            </a:r>
          </a:p>
          <a:p>
            <a:pPr algn="l"/>
            <a:r>
              <a:rPr lang="en-CA" sz="1200" b="0" i="0" u="none" strike="noStrike" baseline="0" dirty="0">
                <a:latin typeface="+mj-lt"/>
              </a:rPr>
              <a:t>Networks (CDN)</a:t>
            </a:r>
          </a:p>
          <a:p>
            <a:pPr algn="l"/>
            <a:r>
              <a:rPr lang="en-CA" sz="1200" b="0" i="0" u="none" strike="noStrike" baseline="0" dirty="0">
                <a:latin typeface="+mj-lt"/>
              </a:rPr>
              <a:t>Content Delivery</a:t>
            </a:r>
          </a:p>
          <a:p>
            <a:pPr algn="l"/>
            <a:r>
              <a:rPr lang="en-CA" sz="1200" b="0" i="0" u="none" strike="noStrike" baseline="0" dirty="0">
                <a:latin typeface="+mj-lt"/>
              </a:rPr>
              <a:t>Networks (CDN)</a:t>
            </a:r>
          </a:p>
          <a:p>
            <a:pPr algn="l"/>
            <a:r>
              <a:rPr lang="en-CA" sz="1200" b="0" i="0" u="none" strike="noStrike" baseline="0" dirty="0">
                <a:latin typeface="+mj-lt"/>
              </a:rPr>
              <a:t>data center</a:t>
            </a:r>
          </a:p>
          <a:p>
            <a:pPr algn="l"/>
            <a:r>
              <a:rPr lang="en-CA" sz="1200" b="0" i="0" u="none" strike="noStrike" baseline="0" dirty="0">
                <a:latin typeface="+mj-lt"/>
              </a:rPr>
              <a:t>database server</a:t>
            </a:r>
          </a:p>
          <a:p>
            <a:pPr algn="l"/>
            <a:r>
              <a:rPr lang="en-CA" sz="1200" b="0" i="0" u="none" strike="noStrike" baseline="0" dirty="0">
                <a:latin typeface="+mj-lt"/>
              </a:rPr>
              <a:t>DevOps (Development</a:t>
            </a:r>
          </a:p>
          <a:p>
            <a:pPr algn="l"/>
            <a:r>
              <a:rPr lang="en-CA" sz="1200" b="0" i="0" u="none" strike="noStrike" baseline="0" dirty="0">
                <a:latin typeface="+mj-lt"/>
              </a:rPr>
              <a:t>and Operations)</a:t>
            </a:r>
          </a:p>
          <a:p>
            <a:pPr algn="l"/>
            <a:r>
              <a:rPr lang="en-CA" sz="1200" b="0" i="0" u="none" strike="noStrike" baseline="0" dirty="0">
                <a:latin typeface="+mj-lt"/>
              </a:rPr>
              <a:t>dynamic server-side</a:t>
            </a:r>
          </a:p>
          <a:p>
            <a:pPr algn="l"/>
            <a:r>
              <a:rPr lang="en-CA" sz="1200" b="0" i="0" u="none" strike="noStrike" baseline="0" dirty="0">
                <a:latin typeface="+mj-lt"/>
              </a:rPr>
              <a:t>website</a:t>
            </a:r>
          </a:p>
          <a:p>
            <a:pPr algn="l"/>
            <a:r>
              <a:rPr lang="en-CA" sz="1200" b="0" i="0" u="none" strike="noStrike" baseline="0" dirty="0">
                <a:latin typeface="+mj-lt"/>
              </a:rPr>
              <a:t>elastic provisioning</a:t>
            </a:r>
          </a:p>
          <a:p>
            <a:pPr algn="l"/>
            <a:r>
              <a:rPr lang="en-CA" sz="1200" b="0" i="0" u="none" strike="noStrike" baseline="0" dirty="0">
                <a:latin typeface="+mj-lt"/>
              </a:rPr>
              <a:t>failover redundancy</a:t>
            </a:r>
          </a:p>
          <a:p>
            <a:pPr algn="l"/>
            <a:r>
              <a:rPr lang="en-CA" sz="1200" b="0" i="0" u="none" strike="noStrike" baseline="0" dirty="0">
                <a:latin typeface="+mj-lt"/>
              </a:rPr>
              <a:t>fiber optic cable</a:t>
            </a:r>
          </a:p>
          <a:p>
            <a:pPr algn="l"/>
            <a:r>
              <a:rPr lang="en-CA" sz="1200" b="0" i="0" u="none" strike="noStrike" baseline="0" dirty="0">
                <a:latin typeface="+mj-lt"/>
              </a:rPr>
              <a:t>front end</a:t>
            </a:r>
          </a:p>
          <a:p>
            <a:pPr algn="l"/>
            <a:r>
              <a:rPr lang="en-CA" sz="1200" b="0" i="0" u="none" strike="noStrike" baseline="0" dirty="0">
                <a:latin typeface="+mj-lt"/>
              </a:rPr>
              <a:t>full-stack developer</a:t>
            </a:r>
          </a:p>
          <a:p>
            <a:pPr algn="l"/>
            <a:r>
              <a:rPr lang="en-CA" sz="1200" b="0" i="0" u="none" strike="noStrike" baseline="0" dirty="0">
                <a:latin typeface="+mj-lt"/>
              </a:rPr>
              <a:t>intranet</a:t>
            </a:r>
          </a:p>
          <a:p>
            <a:pPr algn="l"/>
            <a:r>
              <a:rPr lang="en-CA" sz="1200" b="0" i="0" u="none" strike="noStrike" baseline="0" dirty="0">
                <a:latin typeface="+mj-lt"/>
              </a:rPr>
              <a:t>internet</a:t>
            </a:r>
          </a:p>
          <a:p>
            <a:pPr algn="l"/>
            <a:r>
              <a:rPr lang="en-CA" sz="1200" b="0" i="0" u="none" strike="noStrike" baseline="0" dirty="0">
                <a:latin typeface="+mj-lt"/>
              </a:rPr>
              <a:t>Internet exchange point</a:t>
            </a:r>
          </a:p>
          <a:p>
            <a:pPr algn="l"/>
            <a:r>
              <a:rPr lang="en-CA" sz="1200" b="0" i="0" u="none" strike="noStrike" baseline="0" dirty="0">
                <a:latin typeface="+mj-lt"/>
              </a:rPr>
              <a:t>(IX or IXP)</a:t>
            </a:r>
          </a:p>
          <a:p>
            <a:pPr algn="l"/>
            <a:r>
              <a:rPr lang="en-CA" sz="1200" b="0" i="0" u="none" strike="noStrike" baseline="0" dirty="0">
                <a:latin typeface="+mj-lt"/>
              </a:rPr>
              <a:t>Internet service provider</a:t>
            </a:r>
          </a:p>
          <a:p>
            <a:pPr algn="l"/>
            <a:r>
              <a:rPr lang="en-CA" sz="1200" b="0" i="0" u="none" strike="noStrike" baseline="0" dirty="0">
                <a:latin typeface="+mj-lt"/>
              </a:rPr>
              <a:t>(ISP)</a:t>
            </a:r>
          </a:p>
          <a:p>
            <a:pPr algn="l"/>
            <a:r>
              <a:rPr lang="en-CA" sz="1200" b="0" i="0" u="none" strike="noStrike" baseline="0" dirty="0">
                <a:latin typeface="+mj-lt"/>
              </a:rPr>
              <a:t>latency</a:t>
            </a:r>
          </a:p>
          <a:p>
            <a:pPr algn="l"/>
            <a:r>
              <a:rPr lang="en-CA" sz="1200" b="0" i="0" u="none" strike="noStrike" baseline="0" dirty="0">
                <a:latin typeface="+mj-lt"/>
              </a:rPr>
              <a:t>load balancers</a:t>
            </a:r>
          </a:p>
          <a:p>
            <a:pPr algn="l"/>
            <a:r>
              <a:rPr lang="en-CA" sz="1200" b="0" i="0" u="none" strike="noStrike" baseline="0" dirty="0">
                <a:latin typeface="+mj-lt"/>
              </a:rPr>
              <a:t>mail server</a:t>
            </a:r>
          </a:p>
          <a:p>
            <a:pPr algn="l"/>
            <a:r>
              <a:rPr lang="en-CA" sz="1200" b="0" i="0" u="none" strike="noStrike" baseline="0" dirty="0">
                <a:latin typeface="+mj-lt"/>
              </a:rPr>
              <a:t>media server</a:t>
            </a:r>
          </a:p>
          <a:p>
            <a:pPr algn="l"/>
            <a:r>
              <a:rPr lang="en-CA" sz="1200" b="0" i="0" u="none" strike="noStrike" baseline="0" dirty="0">
                <a:latin typeface="+mj-lt"/>
              </a:rPr>
              <a:t>Mosaic</a:t>
            </a:r>
          </a:p>
          <a:p>
            <a:pPr algn="l"/>
            <a:r>
              <a:rPr lang="en-CA" sz="1200" b="0" i="0" u="none" strike="noStrike" baseline="0" dirty="0">
                <a:latin typeface="+mj-lt"/>
              </a:rPr>
              <a:t>Netscape Navigator</a:t>
            </a:r>
          </a:p>
          <a:p>
            <a:pPr algn="l"/>
            <a:r>
              <a:rPr lang="en-CA" sz="1200" b="0" i="0" u="none" strike="noStrike" baseline="0" dirty="0">
                <a:latin typeface="+mj-lt"/>
              </a:rPr>
              <a:t>Network Access Points</a:t>
            </a:r>
          </a:p>
          <a:p>
            <a:pPr algn="l"/>
            <a:r>
              <a:rPr lang="en-CA" sz="1200" b="0" i="0" u="none" strike="noStrike" baseline="0" dirty="0">
                <a:latin typeface="+mj-lt"/>
              </a:rPr>
              <a:t>(NAP)</a:t>
            </a:r>
          </a:p>
          <a:p>
            <a:pPr algn="l"/>
            <a:r>
              <a:rPr lang="en-CA" sz="1200" b="0" i="0" u="none" strike="noStrike" baseline="0" dirty="0">
                <a:latin typeface="+mj-lt"/>
              </a:rPr>
              <a:t>next-hop routing</a:t>
            </a:r>
          </a:p>
          <a:p>
            <a:pPr algn="l"/>
            <a:r>
              <a:rPr lang="en-CA" sz="1200" b="0" i="0" u="none" strike="noStrike" baseline="0" dirty="0">
                <a:latin typeface="+mj-lt"/>
              </a:rPr>
              <a:t>packet</a:t>
            </a:r>
          </a:p>
          <a:p>
            <a:pPr algn="l"/>
            <a:r>
              <a:rPr lang="en-CA" sz="1200" b="0" i="0" u="none" strike="noStrike" baseline="0" dirty="0">
                <a:latin typeface="+mj-lt"/>
              </a:rPr>
              <a:t>packet switching</a:t>
            </a:r>
          </a:p>
          <a:p>
            <a:pPr algn="l"/>
            <a:r>
              <a:rPr lang="en-CA" sz="1200" b="0" i="0" u="none" strike="noStrike" baseline="0" dirty="0">
                <a:latin typeface="+mj-lt"/>
              </a:rPr>
              <a:t>peer-to-peer model</a:t>
            </a:r>
          </a:p>
          <a:p>
            <a:pPr algn="l"/>
            <a:r>
              <a:rPr lang="en-CA" sz="1200" b="0" i="0" u="none" strike="noStrike" baseline="0" dirty="0">
                <a:latin typeface="+mj-lt"/>
              </a:rPr>
              <a:t>request</a:t>
            </a:r>
          </a:p>
          <a:p>
            <a:pPr algn="l"/>
            <a:r>
              <a:rPr lang="en-CA" sz="1200" b="0" i="0" u="none" strike="noStrike" baseline="0" dirty="0">
                <a:latin typeface="+mj-lt"/>
              </a:rPr>
              <a:t>protocols</a:t>
            </a:r>
          </a:p>
          <a:p>
            <a:pPr algn="l"/>
            <a:r>
              <a:rPr lang="en-CA" sz="1200" b="0" i="0" u="none" strike="noStrike" baseline="0" dirty="0">
                <a:latin typeface="+mj-lt"/>
              </a:rPr>
              <a:t>Request for Comments</a:t>
            </a:r>
          </a:p>
          <a:p>
            <a:pPr algn="l"/>
            <a:r>
              <a:rPr lang="en-CA" sz="1200" b="0" i="0" u="none" strike="noStrike" baseline="0" dirty="0">
                <a:latin typeface="+mj-lt"/>
              </a:rPr>
              <a:t>(RFC)</a:t>
            </a:r>
          </a:p>
          <a:p>
            <a:pPr algn="l"/>
            <a:r>
              <a:rPr lang="en-CA" sz="1200" b="0" i="0" u="none" strike="noStrike" baseline="0" dirty="0">
                <a:latin typeface="+mj-lt"/>
              </a:rPr>
              <a:t>request-response loop</a:t>
            </a:r>
          </a:p>
          <a:p>
            <a:pPr algn="l"/>
            <a:r>
              <a:rPr lang="en-CA" sz="1200" b="0" i="0" u="none" strike="noStrike" baseline="0" dirty="0">
                <a:latin typeface="+mj-lt"/>
              </a:rPr>
              <a:t>response</a:t>
            </a:r>
          </a:p>
          <a:p>
            <a:pPr algn="l"/>
            <a:r>
              <a:rPr lang="en-CA" sz="1200" b="0" i="0" u="none" strike="noStrike" baseline="0" dirty="0">
                <a:latin typeface="+mj-lt"/>
              </a:rPr>
              <a:t>router</a:t>
            </a:r>
          </a:p>
          <a:p>
            <a:pPr algn="l"/>
            <a:r>
              <a:rPr lang="en-CA" sz="1200" b="0" i="0" u="none" strike="noStrike" baseline="0" dirty="0">
                <a:latin typeface="+mj-lt"/>
              </a:rPr>
              <a:t>routing table</a:t>
            </a:r>
          </a:p>
          <a:p>
            <a:pPr algn="l"/>
            <a:r>
              <a:rPr lang="en-CA" sz="1200" b="0" i="0" u="none" strike="noStrike" baseline="0" dirty="0">
                <a:latin typeface="+mj-lt"/>
              </a:rPr>
              <a:t>semantic web</a:t>
            </a:r>
          </a:p>
          <a:p>
            <a:pPr algn="l"/>
            <a:r>
              <a:rPr lang="en-CA" sz="1200" b="0" i="0" u="none" strike="noStrike" baseline="0" dirty="0">
                <a:latin typeface="+mj-lt"/>
              </a:rPr>
              <a:t>server</a:t>
            </a:r>
          </a:p>
          <a:p>
            <a:pPr algn="l"/>
            <a:r>
              <a:rPr lang="en-CA" sz="1200" b="0" i="0" u="none" strike="noStrike" baseline="0" dirty="0">
                <a:latin typeface="+mj-lt"/>
              </a:rPr>
              <a:t>server farm</a:t>
            </a:r>
          </a:p>
          <a:p>
            <a:pPr algn="l"/>
            <a:r>
              <a:rPr lang="en-CA" sz="1200" b="0" i="0" u="none" strike="noStrike" baseline="0" dirty="0">
                <a:latin typeface="+mj-lt"/>
              </a:rPr>
              <a:t>server racks</a:t>
            </a:r>
          </a:p>
          <a:p>
            <a:pPr algn="l"/>
            <a:r>
              <a:rPr lang="en-CA" sz="1200" b="0" i="0" u="none" strike="noStrike" baseline="0" dirty="0">
                <a:latin typeface="+mj-lt"/>
              </a:rPr>
              <a:t>shared hosting</a:t>
            </a:r>
          </a:p>
          <a:p>
            <a:pPr algn="l"/>
            <a:r>
              <a:rPr lang="en-CA" sz="1200" b="0" i="0" u="none" strike="noStrike" baseline="0" dirty="0">
                <a:latin typeface="+mj-lt"/>
              </a:rPr>
              <a:t>static website</a:t>
            </a:r>
          </a:p>
          <a:p>
            <a:pPr algn="l"/>
            <a:r>
              <a:rPr lang="en-CA" sz="1200" b="0" i="0" u="none" strike="noStrike" baseline="0" dirty="0">
                <a:latin typeface="+mj-lt"/>
              </a:rPr>
              <a:t>TCP/IP (Transmission</a:t>
            </a:r>
          </a:p>
          <a:p>
            <a:pPr algn="l"/>
            <a:r>
              <a:rPr lang="en-CA" sz="1200" b="0" i="0" u="none" strike="noStrike" baseline="0" dirty="0">
                <a:latin typeface="+mj-lt"/>
              </a:rPr>
              <a:t>Control Protocol/</a:t>
            </a:r>
          </a:p>
          <a:p>
            <a:pPr algn="l"/>
            <a:r>
              <a:rPr lang="en-CA" sz="1200" b="0" i="0" u="none" strike="noStrike" baseline="0" dirty="0">
                <a:latin typeface="+mj-lt"/>
              </a:rPr>
              <a:t>Internet Protocol)</a:t>
            </a:r>
          </a:p>
          <a:p>
            <a:pPr algn="l"/>
            <a:r>
              <a:rPr lang="en-CA" sz="1200" b="0" i="0" u="none" strike="noStrike" baseline="0" dirty="0">
                <a:latin typeface="+mj-lt"/>
              </a:rPr>
              <a:t>user experience</a:t>
            </a:r>
          </a:p>
          <a:p>
            <a:pPr algn="l"/>
            <a:r>
              <a:rPr lang="en-CA" sz="1200" b="0" i="0" u="none" strike="noStrike" baseline="0" dirty="0">
                <a:latin typeface="+mj-lt"/>
              </a:rPr>
              <a:t>virtual server</a:t>
            </a:r>
          </a:p>
          <a:p>
            <a:pPr algn="l"/>
            <a:r>
              <a:rPr lang="en-CA" sz="1200" b="0" i="0" u="none" strike="noStrike" baseline="0" dirty="0">
                <a:latin typeface="+mj-lt"/>
              </a:rPr>
              <a:t>webmaster</a:t>
            </a:r>
          </a:p>
          <a:p>
            <a:pPr algn="l"/>
            <a:r>
              <a:rPr lang="en-CA" sz="1200" b="0" i="0" u="none" strike="noStrike" baseline="0" dirty="0">
                <a:latin typeface="+mj-lt"/>
              </a:rPr>
              <a:t>web servers</a:t>
            </a:r>
          </a:p>
          <a:p>
            <a:pPr algn="l"/>
            <a:r>
              <a:rPr lang="en-CA" sz="1200" b="0" i="0" u="none" strike="noStrike" baseline="0" dirty="0">
                <a:latin typeface="+mj-lt"/>
              </a:rPr>
              <a:t>Web 2.0</a:t>
            </a:r>
          </a:p>
          <a:p>
            <a:pPr algn="l"/>
            <a:r>
              <a:rPr lang="en-CA" sz="1200" b="0" i="0" u="none" strike="noStrike" baseline="0" dirty="0">
                <a:latin typeface="+mj-lt"/>
              </a:rPr>
              <a:t>World Wide Web</a:t>
            </a:r>
          </a:p>
          <a:p>
            <a:pPr algn="l"/>
            <a:r>
              <a:rPr lang="en-CA" sz="1200" b="0" i="0" u="none" strike="noStrike" baseline="0" dirty="0">
                <a:latin typeface="+mj-lt"/>
              </a:rPr>
              <a:t>Consortium (W3C)</a:t>
            </a:r>
            <a:endParaRPr lang="en-CA" sz="1200" dirty="0">
              <a:latin typeface="+mj-lt"/>
            </a:endParaRPr>
          </a:p>
          <a:p>
            <a:pPr marL="0" lvl="0" indent="0" algn="l" rtl="0">
              <a:spcBef>
                <a:spcPts val="0"/>
              </a:spcBef>
              <a:spcAft>
                <a:spcPts val="0"/>
              </a:spcAft>
              <a:buNone/>
            </a:pPr>
            <a:endParaRPr lang="en-CA" sz="1200" dirty="0">
              <a:latin typeface="+mj-lt"/>
            </a:endParaRPr>
          </a:p>
        </p:txBody>
      </p:sp>
    </p:spTree>
    <p:extLst>
      <p:ext uri="{BB962C8B-B14F-4D97-AF65-F5344CB8AC3E}">
        <p14:creationId xmlns:p14="http://schemas.microsoft.com/office/powerpoint/2010/main" val="37850764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a:t>Copyright</a:t>
            </a:r>
            <a:endParaRPr/>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txBox="1">
            <a:spLocks noGrp="1"/>
          </p:cNvSpPr>
          <p:nvPr>
            <p:ph type="title"/>
          </p:nvPr>
        </p:nvSpPr>
        <p:spPr>
          <a:xfrm>
            <a:off x="457200" y="161528"/>
            <a:ext cx="8229600" cy="8229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a:t>Circuit Switched Networks</a:t>
            </a:r>
            <a:endParaRPr/>
          </a:p>
        </p:txBody>
      </p:sp>
      <p:sp>
        <p:nvSpPr>
          <p:cNvPr id="193" name="Google Shape;193;p31"/>
          <p:cNvSpPr txBox="1">
            <a:spLocks noGrp="1"/>
          </p:cNvSpPr>
          <p:nvPr>
            <p:ph type="body" idx="1"/>
          </p:nvPr>
        </p:nvSpPr>
        <p:spPr>
          <a:xfrm>
            <a:off x="457200" y="1081100"/>
            <a:ext cx="4114800" cy="3532500"/>
          </a:xfrm>
          <a:prstGeom prst="rect">
            <a:avLst/>
          </a:prstGeom>
        </p:spPr>
        <p:txBody>
          <a:bodyPr spcFirstLastPara="1" wrap="square" lIns="91425" tIns="91425" rIns="91425" bIns="91425" anchor="t" anchorCtr="0">
            <a:noAutofit/>
          </a:bodyPr>
          <a:lstStyle/>
          <a:p>
            <a:pPr marL="0" lvl="0" indent="0" algn="l" rtl="0">
              <a:spcBef>
                <a:spcPts val="1500"/>
              </a:spcBef>
              <a:spcAft>
                <a:spcPts val="0"/>
              </a:spcAft>
              <a:buNone/>
            </a:pPr>
            <a:r>
              <a:rPr lang="en" b="1"/>
              <a:t>Circuit switching</a:t>
            </a:r>
            <a:r>
              <a:rPr lang="en"/>
              <a:t> in early networking</a:t>
            </a:r>
            <a:endParaRPr/>
          </a:p>
          <a:p>
            <a:pPr marL="457200" lvl="0" indent="-342900" algn="l" rtl="0">
              <a:spcBef>
                <a:spcPts val="1500"/>
              </a:spcBef>
              <a:spcAft>
                <a:spcPts val="0"/>
              </a:spcAft>
              <a:buClr>
                <a:srgbClr val="007FA3"/>
              </a:buClr>
              <a:buSzPts val="1800"/>
              <a:buChar char="●"/>
            </a:pPr>
            <a:r>
              <a:rPr lang="en"/>
              <a:t>In the past, telephone calls were routed through operators who </a:t>
            </a:r>
            <a:r>
              <a:rPr lang="en" b="1"/>
              <a:t>physically connected</a:t>
            </a:r>
            <a:r>
              <a:rPr lang="en"/>
              <a:t> the caller and the receiver by connecting a wire to a switchboard to complete a circuit.</a:t>
            </a:r>
            <a:endParaRPr/>
          </a:p>
          <a:p>
            <a:pPr marL="457200" lvl="0" indent="-342900" algn="l" rtl="0">
              <a:spcBef>
                <a:spcPts val="0"/>
              </a:spcBef>
              <a:spcAft>
                <a:spcPts val="0"/>
              </a:spcAft>
              <a:buClr>
                <a:srgbClr val="007FA3"/>
              </a:buClr>
              <a:buSzPts val="1800"/>
              <a:buChar char="●"/>
            </a:pPr>
            <a:r>
              <a:rPr lang="en"/>
              <a:t>Inefficient use of </a:t>
            </a:r>
            <a:r>
              <a:rPr lang="en" b="1">
                <a:solidFill>
                  <a:srgbClr val="007FA3"/>
                </a:solidFill>
              </a:rPr>
              <a:t>bandwidth</a:t>
            </a:r>
            <a:endParaRPr b="1">
              <a:solidFill>
                <a:srgbClr val="007FA3"/>
              </a:solidFill>
            </a:endParaRPr>
          </a:p>
          <a:p>
            <a:pPr marL="457200" lvl="0" indent="-342900" algn="l" rtl="0">
              <a:spcBef>
                <a:spcPts val="0"/>
              </a:spcBef>
              <a:spcAft>
                <a:spcPts val="0"/>
              </a:spcAft>
              <a:buClr>
                <a:srgbClr val="007FA3"/>
              </a:buClr>
              <a:buSzPts val="1800"/>
              <a:buChar char="●"/>
            </a:pPr>
            <a:r>
              <a:rPr lang="en">
                <a:solidFill>
                  <a:srgbClr val="000000"/>
                </a:solidFill>
              </a:rPr>
              <a:t>Difficult to scale</a:t>
            </a:r>
            <a:endParaRPr>
              <a:solidFill>
                <a:srgbClr val="000000"/>
              </a:solidFill>
            </a:endParaRPr>
          </a:p>
        </p:txBody>
      </p:sp>
      <p:pic>
        <p:nvPicPr>
          <p:cNvPr id="194" name="Google Shape;194;p31" descr="FIGURE 1.3 Telephone network as example of circuit switching" title="FIGURE 1.3 Telephone network as example of circuit switching"/>
          <p:cNvPicPr preferRelativeResize="0"/>
          <p:nvPr/>
        </p:nvPicPr>
        <p:blipFill>
          <a:blip r:embed="rId3">
            <a:alphaModFix/>
          </a:blip>
          <a:stretch>
            <a:fillRect/>
          </a:stretch>
        </p:blipFill>
        <p:spPr>
          <a:xfrm>
            <a:off x="5175300" y="1152601"/>
            <a:ext cx="3511500" cy="17643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2"/>
          <p:cNvSpPr txBox="1">
            <a:spLocks noGrp="1"/>
          </p:cNvSpPr>
          <p:nvPr>
            <p:ph type="title"/>
          </p:nvPr>
        </p:nvSpPr>
        <p:spPr>
          <a:xfrm>
            <a:off x="457200" y="161528"/>
            <a:ext cx="8229600" cy="8229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a:t>Packet Switched Networks</a:t>
            </a:r>
            <a:endParaRPr/>
          </a:p>
        </p:txBody>
      </p:sp>
      <p:sp>
        <p:nvSpPr>
          <p:cNvPr id="200" name="Google Shape;200;p32"/>
          <p:cNvSpPr txBox="1">
            <a:spLocks noGrp="1"/>
          </p:cNvSpPr>
          <p:nvPr>
            <p:ph type="body" idx="1"/>
          </p:nvPr>
        </p:nvSpPr>
        <p:spPr>
          <a:xfrm>
            <a:off x="457200" y="1081100"/>
            <a:ext cx="4114800" cy="3532500"/>
          </a:xfrm>
          <a:prstGeom prst="rect">
            <a:avLst/>
          </a:prstGeom>
        </p:spPr>
        <p:txBody>
          <a:bodyPr spcFirstLastPara="1" wrap="square" lIns="91425" tIns="91425" rIns="91425" bIns="91425" anchor="t" anchorCtr="0">
            <a:noAutofit/>
          </a:bodyPr>
          <a:lstStyle/>
          <a:p>
            <a:pPr marL="0" lvl="0" indent="0" algn="l" rtl="0">
              <a:spcBef>
                <a:spcPts val="1500"/>
              </a:spcBef>
              <a:spcAft>
                <a:spcPts val="0"/>
              </a:spcAft>
              <a:buNone/>
            </a:pPr>
            <a:r>
              <a:rPr lang="en" b="1"/>
              <a:t>Packet switching</a:t>
            </a:r>
            <a:r>
              <a:rPr lang="en"/>
              <a:t> came later, does not require a continuous connection</a:t>
            </a:r>
            <a:endParaRPr/>
          </a:p>
          <a:p>
            <a:pPr marL="457200" lvl="0" indent="-342900" algn="l" rtl="0">
              <a:spcBef>
                <a:spcPts val="1500"/>
              </a:spcBef>
              <a:spcAft>
                <a:spcPts val="0"/>
              </a:spcAft>
              <a:buSzPts val="1800"/>
              <a:buChar char="●"/>
            </a:pPr>
            <a:r>
              <a:rPr lang="en"/>
              <a:t>1960s ARPANET</a:t>
            </a:r>
            <a:endParaRPr/>
          </a:p>
          <a:p>
            <a:pPr marL="457200" lvl="0" indent="-342900" algn="l" rtl="0">
              <a:spcBef>
                <a:spcPts val="0"/>
              </a:spcBef>
              <a:spcAft>
                <a:spcPts val="0"/>
              </a:spcAft>
              <a:buSzPts val="1800"/>
              <a:buChar char="●"/>
            </a:pPr>
            <a:r>
              <a:rPr lang="en"/>
              <a:t>1974 X.25</a:t>
            </a:r>
            <a:endParaRPr/>
          </a:p>
          <a:p>
            <a:pPr marL="457200" lvl="0" indent="-342900" algn="l" rtl="0">
              <a:spcBef>
                <a:spcPts val="0"/>
              </a:spcBef>
              <a:spcAft>
                <a:spcPts val="0"/>
              </a:spcAft>
              <a:buSzPts val="1800"/>
              <a:buChar char="●"/>
            </a:pPr>
            <a:r>
              <a:rPr lang="en"/>
              <a:t>1979 USENET</a:t>
            </a:r>
            <a:endParaRPr/>
          </a:p>
          <a:p>
            <a:pPr marL="457200" lvl="0" indent="-342900" algn="l" rtl="0">
              <a:spcBef>
                <a:spcPts val="0"/>
              </a:spcBef>
              <a:spcAft>
                <a:spcPts val="0"/>
              </a:spcAft>
              <a:buSzPts val="1800"/>
              <a:buChar char="●"/>
            </a:pPr>
            <a:r>
              <a:rPr lang="en"/>
              <a:t>1981 TCP/IP was introduced to unify disparate networks</a:t>
            </a:r>
            <a:endParaRPr/>
          </a:p>
          <a:p>
            <a:pPr marL="0" lvl="0" indent="0" algn="l" rtl="0">
              <a:spcBef>
                <a:spcPts val="1500"/>
              </a:spcBef>
              <a:spcAft>
                <a:spcPts val="0"/>
              </a:spcAft>
              <a:buNone/>
            </a:pPr>
            <a:r>
              <a:rPr lang="en"/>
              <a:t>On January 1, 1983, TCP/IP was adopted across all of ARPANET</a:t>
            </a:r>
            <a:endParaRPr/>
          </a:p>
          <a:p>
            <a:pPr marL="0" lvl="0" indent="0" algn="l" rtl="0">
              <a:spcBef>
                <a:spcPts val="1500"/>
              </a:spcBef>
              <a:spcAft>
                <a:spcPts val="0"/>
              </a:spcAft>
              <a:buClr>
                <a:schemeClr val="dk1"/>
              </a:buClr>
              <a:buSzPts val="1100"/>
              <a:buFont typeface="Arial"/>
              <a:buNone/>
            </a:pPr>
            <a:endParaRPr/>
          </a:p>
          <a:p>
            <a:pPr marL="457200" lvl="0" indent="0" algn="l" rtl="0">
              <a:spcBef>
                <a:spcPts val="1500"/>
              </a:spcBef>
              <a:spcAft>
                <a:spcPts val="0"/>
              </a:spcAft>
              <a:buNone/>
            </a:pPr>
            <a:endParaRPr/>
          </a:p>
        </p:txBody>
      </p:sp>
      <p:pic>
        <p:nvPicPr>
          <p:cNvPr id="201" name="Google Shape;201;p32" descr="FIGURE 1.4 Internet network as example of packet switching" title="FIGURE 1.4 Internet network as example of packet switching"/>
          <p:cNvPicPr preferRelativeResize="0"/>
          <p:nvPr/>
        </p:nvPicPr>
        <p:blipFill>
          <a:blip r:embed="rId3">
            <a:alphaModFix/>
          </a:blip>
          <a:stretch>
            <a:fillRect/>
          </a:stretch>
        </p:blipFill>
        <p:spPr>
          <a:xfrm>
            <a:off x="4724400" y="1136828"/>
            <a:ext cx="4267199" cy="32752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3"/>
          <p:cNvSpPr txBox="1">
            <a:spLocks noGrp="1"/>
          </p:cNvSpPr>
          <p:nvPr>
            <p:ph type="title"/>
          </p:nvPr>
        </p:nvSpPr>
        <p:spPr>
          <a:xfrm>
            <a:off x="457200" y="161528"/>
            <a:ext cx="8229600" cy="822900"/>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a:t>The Birth of the Web</a:t>
            </a:r>
            <a:endParaRPr/>
          </a:p>
        </p:txBody>
      </p:sp>
      <p:sp>
        <p:nvSpPr>
          <p:cNvPr id="207" name="Google Shape;207;p33"/>
          <p:cNvSpPr txBox="1">
            <a:spLocks noGrp="1"/>
          </p:cNvSpPr>
          <p:nvPr>
            <p:ph type="body" idx="1"/>
          </p:nvPr>
        </p:nvSpPr>
        <p:spPr>
          <a:xfrm>
            <a:off x="457200" y="1081100"/>
            <a:ext cx="8229600" cy="3532500"/>
          </a:xfrm>
          <a:prstGeom prst="rect">
            <a:avLst/>
          </a:prstGeom>
        </p:spPr>
        <p:txBody>
          <a:bodyPr spcFirstLastPara="1" wrap="square" lIns="91425" tIns="91425" rIns="91425" bIns="91425" anchor="t" anchorCtr="0">
            <a:noAutofit/>
          </a:bodyPr>
          <a:lstStyle/>
          <a:p>
            <a:pPr marL="0" lvl="0" indent="0" algn="l" rtl="0">
              <a:spcBef>
                <a:spcPts val="1500"/>
              </a:spcBef>
              <a:spcAft>
                <a:spcPts val="0"/>
              </a:spcAft>
              <a:buNone/>
            </a:pPr>
            <a:r>
              <a:rPr lang="en" b="1"/>
              <a:t>Sr. Tim Berners-Lee</a:t>
            </a:r>
            <a:r>
              <a:rPr lang="en"/>
              <a:t> publishes the main features of the web we know today on 1992.</a:t>
            </a:r>
            <a:endParaRPr/>
          </a:p>
          <a:p>
            <a:pPr marL="457200" lvl="0" indent="-342900" algn="l" rtl="0">
              <a:lnSpc>
                <a:spcPct val="115000"/>
              </a:lnSpc>
              <a:spcBef>
                <a:spcPts val="1500"/>
              </a:spcBef>
              <a:spcAft>
                <a:spcPts val="0"/>
              </a:spcAft>
              <a:buSzPts val="1800"/>
              <a:buChar char="•"/>
            </a:pPr>
            <a:r>
              <a:rPr lang="en"/>
              <a:t>A Uniform Resource Locator (</a:t>
            </a:r>
            <a:r>
              <a:rPr lang="en" b="1"/>
              <a:t>URL</a:t>
            </a:r>
            <a:r>
              <a:rPr lang="en"/>
              <a:t>) to uniquely identify a resource on the WWW.</a:t>
            </a:r>
            <a:endParaRPr/>
          </a:p>
          <a:p>
            <a:pPr marL="457200" lvl="0" indent="-342900" algn="l" rtl="0">
              <a:lnSpc>
                <a:spcPct val="115000"/>
              </a:lnSpc>
              <a:spcBef>
                <a:spcPts val="0"/>
              </a:spcBef>
              <a:spcAft>
                <a:spcPts val="0"/>
              </a:spcAft>
              <a:buSzPts val="1800"/>
              <a:buChar char="•"/>
            </a:pPr>
            <a:r>
              <a:rPr lang="en"/>
              <a:t>The Hypertext Transfer Protocol (</a:t>
            </a:r>
            <a:r>
              <a:rPr lang="en" b="1"/>
              <a:t>HTTP</a:t>
            </a:r>
            <a:r>
              <a:rPr lang="en"/>
              <a:t>) to describe how requests and responses operate</a:t>
            </a:r>
            <a:endParaRPr/>
          </a:p>
          <a:p>
            <a:pPr marL="457200" lvl="0" indent="-342900" algn="l" rtl="0">
              <a:lnSpc>
                <a:spcPct val="115000"/>
              </a:lnSpc>
              <a:spcBef>
                <a:spcPts val="0"/>
              </a:spcBef>
              <a:spcAft>
                <a:spcPts val="0"/>
              </a:spcAft>
              <a:buSzPts val="1800"/>
              <a:buChar char="•"/>
            </a:pPr>
            <a:r>
              <a:rPr lang="en"/>
              <a:t>A software program (</a:t>
            </a:r>
            <a:r>
              <a:rPr lang="en" b="1"/>
              <a:t>web server software</a:t>
            </a:r>
            <a:r>
              <a:rPr lang="en"/>
              <a:t>) that can respond to HTTP requests.</a:t>
            </a:r>
            <a:endParaRPr/>
          </a:p>
          <a:p>
            <a:pPr marL="457200" lvl="0" indent="-342900" algn="l" rtl="0">
              <a:lnSpc>
                <a:spcPct val="115000"/>
              </a:lnSpc>
              <a:spcBef>
                <a:spcPts val="0"/>
              </a:spcBef>
              <a:spcAft>
                <a:spcPts val="0"/>
              </a:spcAft>
              <a:buSzPts val="1800"/>
              <a:buChar char="•"/>
            </a:pPr>
            <a:r>
              <a:rPr lang="en"/>
              <a:t>Hypertext Markup Language (</a:t>
            </a:r>
            <a:r>
              <a:rPr lang="en" b="1"/>
              <a:t>HTML</a:t>
            </a:r>
            <a:r>
              <a:rPr lang="en"/>
              <a:t>) to publish documents.</a:t>
            </a:r>
            <a:endParaRPr/>
          </a:p>
          <a:p>
            <a:pPr marL="457200" lvl="0" indent="-342900" algn="l" rtl="0">
              <a:lnSpc>
                <a:spcPct val="115000"/>
              </a:lnSpc>
              <a:spcBef>
                <a:spcPts val="0"/>
              </a:spcBef>
              <a:spcAft>
                <a:spcPts val="0"/>
              </a:spcAft>
              <a:buSzPts val="1800"/>
              <a:buChar char="•"/>
            </a:pPr>
            <a:r>
              <a:rPr lang="en"/>
              <a:t>A program (</a:t>
            </a:r>
            <a:r>
              <a:rPr lang="en" b="1"/>
              <a:t>a browser</a:t>
            </a:r>
            <a:r>
              <a:rPr lang="en"/>
              <a:t>) that can make HTTP requests to URLs and that can display the HTML it receives.</a:t>
            </a:r>
            <a:endParaRPr/>
          </a:p>
          <a:p>
            <a:pPr marL="0" lvl="0" indent="0" algn="l" rtl="0">
              <a:spcBef>
                <a:spcPts val="1500"/>
              </a:spcBef>
              <a:spcAft>
                <a:spcPts val="0"/>
              </a:spcAft>
              <a:buNone/>
            </a:pPr>
            <a:endParaRPr/>
          </a:p>
          <a:p>
            <a:pPr marL="0" lvl="0" indent="0" algn="l" rtl="0">
              <a:spcBef>
                <a:spcPts val="1500"/>
              </a:spcBef>
              <a:spcAft>
                <a:spcPts val="0"/>
              </a:spcAft>
              <a:buNone/>
            </a:pPr>
            <a:endParaRPr/>
          </a:p>
          <a:p>
            <a:pPr marL="0" lvl="0" indent="0" algn="l" rtl="0">
              <a:spcBef>
                <a:spcPts val="1500"/>
              </a:spcBef>
              <a:spcAft>
                <a:spcPts val="0"/>
              </a:spcAft>
              <a:buNone/>
            </a:pPr>
            <a:endParaRPr/>
          </a:p>
          <a:p>
            <a:pPr marL="0" lvl="0" indent="0" algn="l" rtl="0">
              <a:spcBef>
                <a:spcPts val="1500"/>
              </a:spcBef>
              <a:spcAft>
                <a:spcPts val="0"/>
              </a:spcAft>
              <a:buNone/>
            </a:pPr>
            <a:endParaRPr/>
          </a:p>
          <a:p>
            <a:pPr marL="457200" lvl="0" indent="0" algn="l" rtl="0">
              <a:spcBef>
                <a:spcPts val="150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4"/>
          <p:cNvSpPr txBox="1">
            <a:spLocks noGrp="1"/>
          </p:cNvSpPr>
          <p:nvPr>
            <p:ph type="title"/>
          </p:nvPr>
        </p:nvSpPr>
        <p:spPr>
          <a:xfrm>
            <a:off x="457200" y="161528"/>
            <a:ext cx="8229600" cy="12930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Web Applications in Comparison to Desktop Applications (1 of 2)</a:t>
            </a:r>
            <a:endParaRPr/>
          </a:p>
        </p:txBody>
      </p:sp>
      <p:sp>
        <p:nvSpPr>
          <p:cNvPr id="213" name="Google Shape;213;p34"/>
          <p:cNvSpPr txBox="1">
            <a:spLocks noGrp="1"/>
          </p:cNvSpPr>
          <p:nvPr>
            <p:ph type="body" idx="1"/>
          </p:nvPr>
        </p:nvSpPr>
        <p:spPr>
          <a:xfrm>
            <a:off x="457200" y="1454525"/>
            <a:ext cx="8229600" cy="3159000"/>
          </a:xfrm>
          <a:prstGeom prst="rect">
            <a:avLst/>
          </a:prstGeom>
        </p:spPr>
        <p:txBody>
          <a:bodyPr spcFirstLastPara="1" wrap="square" lIns="91425" tIns="91425" rIns="91425" bIns="91425" anchor="t" anchorCtr="0">
            <a:noAutofit/>
          </a:bodyPr>
          <a:lstStyle/>
          <a:p>
            <a:pPr marL="0" lvl="0" indent="0" algn="l" rtl="0">
              <a:spcBef>
                <a:spcPts val="1500"/>
              </a:spcBef>
              <a:spcAft>
                <a:spcPts val="0"/>
              </a:spcAft>
              <a:buNone/>
            </a:pPr>
            <a:r>
              <a:rPr lang="en" sz="2000" b="1"/>
              <a:t>Advantages</a:t>
            </a:r>
            <a:endParaRPr sz="2000"/>
          </a:p>
          <a:p>
            <a:pPr marL="457200" lvl="0" indent="-342900" algn="l" rtl="0">
              <a:spcBef>
                <a:spcPts val="1500"/>
              </a:spcBef>
              <a:spcAft>
                <a:spcPts val="0"/>
              </a:spcAft>
              <a:buSzPts val="1800"/>
              <a:buChar char="•"/>
            </a:pPr>
            <a:r>
              <a:rPr lang="en"/>
              <a:t>They can be accessed from any Internet-enabled computer.</a:t>
            </a:r>
            <a:endParaRPr/>
          </a:p>
          <a:p>
            <a:pPr marL="457200" lvl="0" indent="-342900" algn="l" rtl="0">
              <a:spcBef>
                <a:spcPts val="0"/>
              </a:spcBef>
              <a:spcAft>
                <a:spcPts val="0"/>
              </a:spcAft>
              <a:buSzPts val="1800"/>
              <a:buChar char="•"/>
            </a:pPr>
            <a:r>
              <a:rPr lang="en"/>
              <a:t>They can be used with different operating systems and browser applications.</a:t>
            </a:r>
            <a:endParaRPr/>
          </a:p>
          <a:p>
            <a:pPr marL="457200" lvl="0" indent="-342900" algn="l" rtl="0">
              <a:spcBef>
                <a:spcPts val="0"/>
              </a:spcBef>
              <a:spcAft>
                <a:spcPts val="0"/>
              </a:spcAft>
              <a:buSzPts val="1800"/>
              <a:buChar char="•"/>
            </a:pPr>
            <a:r>
              <a:rPr lang="en"/>
              <a:t>They are easier to roll out program updates since only software on the server needs to be updated as opposed to every computer in the organization using the software.</a:t>
            </a:r>
            <a:endParaRPr/>
          </a:p>
          <a:p>
            <a:pPr marL="457200" lvl="0" indent="-342900" algn="l" rtl="0">
              <a:spcBef>
                <a:spcPts val="0"/>
              </a:spcBef>
              <a:spcAft>
                <a:spcPts val="0"/>
              </a:spcAft>
              <a:buSzPts val="1800"/>
              <a:buChar char="•"/>
            </a:pPr>
            <a:r>
              <a:rPr lang="en"/>
              <a:t>They have a centralized storage on the server, which means fewer security concerns about local storage (which is important for sensitive information such as health care data).</a:t>
            </a:r>
            <a:endParaRPr/>
          </a:p>
          <a:p>
            <a:pPr marL="0" lvl="0" indent="0" algn="l" rtl="0">
              <a:spcBef>
                <a:spcPts val="1500"/>
              </a:spcBef>
              <a:spcAft>
                <a:spcPts val="0"/>
              </a:spcAft>
              <a:buNone/>
            </a:pPr>
            <a:endParaRPr/>
          </a:p>
          <a:p>
            <a:pPr marL="0" lvl="0" indent="0" algn="l" rtl="0">
              <a:spcBef>
                <a:spcPts val="1500"/>
              </a:spcBef>
              <a:spcAft>
                <a:spcPts val="0"/>
              </a:spcAft>
              <a:buNone/>
            </a:pPr>
            <a:endParaRPr/>
          </a:p>
          <a:p>
            <a:pPr marL="0" lvl="0" indent="0" algn="l" rtl="0">
              <a:spcBef>
                <a:spcPts val="1500"/>
              </a:spcBef>
              <a:spcAft>
                <a:spcPts val="0"/>
              </a:spcAft>
              <a:buNone/>
            </a:pPr>
            <a:endParaRPr/>
          </a:p>
          <a:p>
            <a:pPr marL="457200" lvl="0" indent="0" algn="l" rtl="0">
              <a:spcBef>
                <a:spcPts val="150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5"/>
          <p:cNvSpPr txBox="1">
            <a:spLocks noGrp="1"/>
          </p:cNvSpPr>
          <p:nvPr>
            <p:ph type="title"/>
          </p:nvPr>
        </p:nvSpPr>
        <p:spPr>
          <a:xfrm>
            <a:off x="457200" y="161528"/>
            <a:ext cx="8229600" cy="12930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Web Applications in Comparison to Desktop Applications (2 of 2)</a:t>
            </a:r>
            <a:endParaRPr/>
          </a:p>
        </p:txBody>
      </p:sp>
      <p:sp>
        <p:nvSpPr>
          <p:cNvPr id="219" name="Google Shape;219;p35"/>
          <p:cNvSpPr txBox="1">
            <a:spLocks noGrp="1"/>
          </p:cNvSpPr>
          <p:nvPr>
            <p:ph type="body" idx="1"/>
          </p:nvPr>
        </p:nvSpPr>
        <p:spPr>
          <a:xfrm>
            <a:off x="457200" y="1454525"/>
            <a:ext cx="8229600" cy="3159000"/>
          </a:xfrm>
          <a:prstGeom prst="rect">
            <a:avLst/>
          </a:prstGeom>
        </p:spPr>
        <p:txBody>
          <a:bodyPr spcFirstLastPara="1" wrap="square" lIns="91425" tIns="91425" rIns="91425" bIns="91425" anchor="t" anchorCtr="0">
            <a:noAutofit/>
          </a:bodyPr>
          <a:lstStyle/>
          <a:p>
            <a:pPr marL="0" lvl="0" indent="0" algn="l" rtl="0">
              <a:spcBef>
                <a:spcPts val="1500"/>
              </a:spcBef>
              <a:spcAft>
                <a:spcPts val="0"/>
              </a:spcAft>
              <a:buNone/>
            </a:pPr>
            <a:r>
              <a:rPr lang="en" sz="2000" b="1"/>
              <a:t>Disadvantages</a:t>
            </a:r>
            <a:endParaRPr sz="2000"/>
          </a:p>
          <a:p>
            <a:pPr marL="457200" lvl="0" indent="-342900" algn="l" rtl="0">
              <a:spcBef>
                <a:spcPts val="1500"/>
              </a:spcBef>
              <a:spcAft>
                <a:spcPts val="0"/>
              </a:spcAft>
              <a:buSzPts val="1800"/>
              <a:buChar char="•"/>
            </a:pPr>
            <a:r>
              <a:rPr lang="en"/>
              <a:t>Requirement to have an active Internet connection </a:t>
            </a:r>
            <a:endParaRPr/>
          </a:p>
          <a:p>
            <a:pPr marL="457200" lvl="0" indent="-342900" algn="l" rtl="0">
              <a:spcBef>
                <a:spcPts val="0"/>
              </a:spcBef>
              <a:spcAft>
                <a:spcPts val="0"/>
              </a:spcAft>
              <a:buSzPts val="1800"/>
              <a:buChar char="•"/>
            </a:pPr>
            <a:r>
              <a:rPr lang="en"/>
              <a:t>Security concerns about sensitive private data being transmitted over the Internet.</a:t>
            </a:r>
            <a:endParaRPr/>
          </a:p>
          <a:p>
            <a:pPr marL="457200" lvl="0" indent="-342900" algn="l" rtl="0">
              <a:spcBef>
                <a:spcPts val="0"/>
              </a:spcBef>
              <a:spcAft>
                <a:spcPts val="0"/>
              </a:spcAft>
              <a:buSzPts val="1800"/>
              <a:buChar char="•"/>
            </a:pPr>
            <a:r>
              <a:rPr lang="en"/>
              <a:t>Concerns over the storage, licensing, and use of uploaded data.</a:t>
            </a:r>
            <a:endParaRPr/>
          </a:p>
          <a:p>
            <a:pPr marL="457200" lvl="0" indent="-342900" algn="l" rtl="0">
              <a:spcBef>
                <a:spcPts val="0"/>
              </a:spcBef>
              <a:spcAft>
                <a:spcPts val="0"/>
              </a:spcAft>
              <a:buSzPts val="1800"/>
              <a:buChar char="•"/>
            </a:pPr>
            <a:r>
              <a:rPr lang="en"/>
              <a:t>Problems with certain websites not having an identical appearance across all browsers.</a:t>
            </a:r>
            <a:endParaRPr/>
          </a:p>
          <a:p>
            <a:pPr marL="457200" lvl="0" indent="-342900" algn="l" rtl="0">
              <a:spcBef>
                <a:spcPts val="0"/>
              </a:spcBef>
              <a:spcAft>
                <a:spcPts val="0"/>
              </a:spcAft>
              <a:buSzPts val="1800"/>
              <a:buChar char="•"/>
            </a:pPr>
            <a:r>
              <a:rPr lang="en"/>
              <a:t>Restrictions on software from being installed and hardware from being accessed (like Adobe Flash on iOS).</a:t>
            </a:r>
            <a:endParaRPr/>
          </a:p>
          <a:p>
            <a:pPr marL="457200" lvl="0" indent="-342900" algn="l" rtl="0">
              <a:spcBef>
                <a:spcPts val="0"/>
              </a:spcBef>
              <a:spcAft>
                <a:spcPts val="0"/>
              </a:spcAft>
              <a:buSzPts val="1800"/>
              <a:buChar char="•"/>
            </a:pPr>
            <a:r>
              <a:rPr lang="en"/>
              <a:t>additional plugins might interfere with JavaScript, cookies, or advertisements.</a:t>
            </a:r>
            <a:endParaRPr/>
          </a:p>
          <a:p>
            <a:pPr marL="0" lvl="0" indent="0" algn="l" rtl="0">
              <a:spcBef>
                <a:spcPts val="1500"/>
              </a:spcBef>
              <a:spcAft>
                <a:spcPts val="0"/>
              </a:spcAft>
              <a:buNone/>
            </a:pPr>
            <a:endParaRPr/>
          </a:p>
          <a:p>
            <a:pPr marL="0" lvl="0" indent="0" algn="l" rtl="0">
              <a:spcBef>
                <a:spcPts val="1500"/>
              </a:spcBef>
              <a:spcAft>
                <a:spcPts val="0"/>
              </a:spcAft>
              <a:buNone/>
            </a:pPr>
            <a:endParaRPr/>
          </a:p>
          <a:p>
            <a:pPr marL="457200" lvl="0" indent="0" algn="l" rtl="0">
              <a:spcBef>
                <a:spcPts val="150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6"/>
          <p:cNvSpPr txBox="1">
            <a:spLocks noGrp="1"/>
          </p:cNvSpPr>
          <p:nvPr>
            <p:ph type="title"/>
          </p:nvPr>
        </p:nvSpPr>
        <p:spPr>
          <a:xfrm>
            <a:off x="457200" y="161528"/>
            <a:ext cx="8229600" cy="1293000"/>
          </a:xfrm>
          <a:prstGeom prst="rect">
            <a:avLst/>
          </a:prstGeom>
          <a:noFill/>
          <a:ln>
            <a:noFill/>
          </a:ln>
        </p:spPr>
        <p:txBody>
          <a:bodyPr spcFirstLastPara="1" wrap="square" lIns="91425" tIns="91425" rIns="91425" bIns="91425" anchor="b" anchorCtr="0">
            <a:spAutoFit/>
          </a:bodyPr>
          <a:lstStyle/>
          <a:p>
            <a:pPr marL="0" marR="0" lvl="0" indent="0" algn="l" rtl="0">
              <a:lnSpc>
                <a:spcPct val="100000"/>
              </a:lnSpc>
              <a:spcBef>
                <a:spcPts val="0"/>
              </a:spcBef>
              <a:spcAft>
                <a:spcPts val="0"/>
              </a:spcAft>
              <a:buClr>
                <a:schemeClr val="dk1"/>
              </a:buClr>
              <a:buSzPts val="1100"/>
              <a:buFont typeface="Arial"/>
              <a:buNone/>
            </a:pPr>
            <a:r>
              <a:rPr lang="en"/>
              <a:t>From Static to Dynamic (and Back to Static)</a:t>
            </a:r>
            <a:endParaRPr/>
          </a:p>
        </p:txBody>
      </p:sp>
      <p:sp>
        <p:nvSpPr>
          <p:cNvPr id="225" name="Google Shape;225;p36"/>
          <p:cNvSpPr txBox="1">
            <a:spLocks noGrp="1"/>
          </p:cNvSpPr>
          <p:nvPr>
            <p:ph type="body" idx="1"/>
          </p:nvPr>
        </p:nvSpPr>
        <p:spPr>
          <a:xfrm>
            <a:off x="457200" y="1454525"/>
            <a:ext cx="3449782" cy="3159000"/>
          </a:xfrm>
          <a:prstGeom prst="rect">
            <a:avLst/>
          </a:prstGeom>
        </p:spPr>
        <p:txBody>
          <a:bodyPr spcFirstLastPara="1" wrap="square" lIns="91425" tIns="91425" rIns="91425" bIns="91425" anchor="t" anchorCtr="0">
            <a:noAutofit/>
          </a:bodyPr>
          <a:lstStyle/>
          <a:p>
            <a:pPr marL="139700" lvl="0" indent="0" algn="l" rtl="0">
              <a:spcBef>
                <a:spcPts val="1500"/>
              </a:spcBef>
              <a:spcAft>
                <a:spcPts val="0"/>
              </a:spcAft>
              <a:buSzPts val="1400"/>
              <a:buNone/>
            </a:pPr>
            <a:r>
              <a:rPr lang="en" dirty="0"/>
              <a:t>In the earliest days of the web, users could read the pages of a </a:t>
            </a:r>
            <a:r>
              <a:rPr lang="en" b="1" dirty="0"/>
              <a:t>static website</a:t>
            </a:r>
            <a:endParaRPr b="1" dirty="0"/>
          </a:p>
          <a:p>
            <a:pPr marL="0" lvl="0" indent="0" algn="l" rtl="0">
              <a:spcBef>
                <a:spcPts val="1500"/>
              </a:spcBef>
              <a:spcAft>
                <a:spcPts val="0"/>
              </a:spcAft>
              <a:buNone/>
            </a:pPr>
            <a:endParaRPr dirty="0"/>
          </a:p>
          <a:p>
            <a:pPr marL="457200" lvl="0" indent="0" algn="l" rtl="0">
              <a:spcBef>
                <a:spcPts val="1500"/>
              </a:spcBef>
              <a:spcAft>
                <a:spcPts val="0"/>
              </a:spcAft>
              <a:buNone/>
            </a:pPr>
            <a:endParaRPr dirty="0"/>
          </a:p>
        </p:txBody>
      </p:sp>
      <p:pic>
        <p:nvPicPr>
          <p:cNvPr id="4" name="Google Shape;232;p37" descr="FIGURE 1.6 Static website (first generation)&#10;&#10;">
            <a:extLst>
              <a:ext uri="{FF2B5EF4-FFF2-40B4-BE49-F238E27FC236}">
                <a16:creationId xmlns:a16="http://schemas.microsoft.com/office/drawing/2014/main" id="{29371ECE-F191-4480-A3B4-2DF48108C08E}"/>
              </a:ext>
            </a:extLst>
          </p:cNvPr>
          <p:cNvPicPr preferRelativeResize="0"/>
          <p:nvPr/>
        </p:nvPicPr>
        <p:blipFill rotWithShape="1">
          <a:blip r:embed="rId3">
            <a:alphaModFix/>
          </a:blip>
          <a:srcRect/>
          <a:stretch/>
        </p:blipFill>
        <p:spPr>
          <a:xfrm>
            <a:off x="3931185" y="1714500"/>
            <a:ext cx="4755615" cy="2415747"/>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1514</Words>
  <Application>Microsoft Office PowerPoint</Application>
  <PresentationFormat>On-screen Show (16:9)</PresentationFormat>
  <Paragraphs>231</Paragraphs>
  <Slides>31</Slides>
  <Notes>30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31</vt:i4>
      </vt:variant>
    </vt:vector>
  </HeadingPairs>
  <TitlesOfParts>
    <vt:vector size="38" baseType="lpstr">
      <vt:lpstr>Arial</vt:lpstr>
      <vt:lpstr>Noto Sans Symbols</vt:lpstr>
      <vt:lpstr>Times New Roman</vt:lpstr>
      <vt:lpstr>Verdana</vt:lpstr>
      <vt:lpstr>Simple Light</vt:lpstr>
      <vt:lpstr>USHE</vt:lpstr>
      <vt:lpstr>USHE_slide options</vt:lpstr>
      <vt:lpstr>Fundamentals of Web Development</vt:lpstr>
      <vt:lpstr>In this chapter you will learn . . .</vt:lpstr>
      <vt:lpstr>A Short History of the Internet</vt:lpstr>
      <vt:lpstr>Circuit Switched Networks</vt:lpstr>
      <vt:lpstr>Packet Switched Networks</vt:lpstr>
      <vt:lpstr>The Birth of the Web</vt:lpstr>
      <vt:lpstr>Web Applications in Comparison to Desktop Applications (1 of 2)</vt:lpstr>
      <vt:lpstr>Web Applications in Comparison to Desktop Applications (2 of 2)</vt:lpstr>
      <vt:lpstr>From Static to Dynamic (and Back to Static)</vt:lpstr>
      <vt:lpstr>From Static to Dynamic (and Back to Static) ii</vt:lpstr>
      <vt:lpstr>Web 2.0</vt:lpstr>
      <vt:lpstr>Why are programs needed? (1 of 2)</vt:lpstr>
      <vt:lpstr>Why are programs needed? (2 of 2)</vt:lpstr>
      <vt:lpstr>The evolution continues</vt:lpstr>
      <vt:lpstr>Evolving complexity example. File upload </vt:lpstr>
      <vt:lpstr>Evolving complexity example (cont.) </vt:lpstr>
      <vt:lpstr>The Client-Server Model</vt:lpstr>
      <vt:lpstr>Server Types</vt:lpstr>
      <vt:lpstr>Real World Server Installations</vt:lpstr>
      <vt:lpstr>Hypothetical data center</vt:lpstr>
      <vt:lpstr>Cloud Servers</vt:lpstr>
      <vt:lpstr>Where Is the Internet?</vt:lpstr>
      <vt:lpstr>From the Computer to Outside the Home </vt:lpstr>
      <vt:lpstr>From the Home to the Ocean’s Edge </vt:lpstr>
      <vt:lpstr>From the Home to the Ocean’s Edge (2) </vt:lpstr>
      <vt:lpstr>How the Internet Is Organized Today</vt:lpstr>
      <vt:lpstr>Working in Web Development</vt:lpstr>
      <vt:lpstr>Roles in Web Development</vt:lpstr>
      <vt:lpstr>Web Development Companies</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8</cp:revision>
  <dcterms:modified xsi:type="dcterms:W3CDTF">2021-04-21T07:15:02Z</dcterms:modified>
</cp:coreProperties>
</file>