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67" r:id="rId3"/>
    <p:sldId id="270" r:id="rId4"/>
    <p:sldId id="296" r:id="rId5"/>
    <p:sldId id="297" r:id="rId6"/>
    <p:sldId id="298" r:id="rId7"/>
    <p:sldId id="299" r:id="rId8"/>
    <p:sldId id="268" r:id="rId9"/>
    <p:sldId id="295" r:id="rId10"/>
    <p:sldId id="300" r:id="rId11"/>
    <p:sldId id="280" r:id="rId12"/>
    <p:sldId id="281" r:id="rId13"/>
    <p:sldId id="282" r:id="rId14"/>
    <p:sldId id="301" r:id="rId15"/>
    <p:sldId id="283" r:id="rId16"/>
    <p:sldId id="284" r:id="rId17"/>
    <p:sldId id="302" r:id="rId18"/>
    <p:sldId id="303" r:id="rId19"/>
    <p:sldId id="304" r:id="rId20"/>
    <p:sldId id="271" r:id="rId21"/>
    <p:sldId id="276" r:id="rId22"/>
    <p:sldId id="308" r:id="rId23"/>
    <p:sldId id="305" r:id="rId24"/>
    <p:sldId id="306" r:id="rId25"/>
    <p:sldId id="310" r:id="rId26"/>
    <p:sldId id="307" r:id="rId27"/>
    <p:sldId id="309" r:id="rId28"/>
    <p:sldId id="286" r:id="rId29"/>
    <p:sldId id="272" r:id="rId30"/>
    <p:sldId id="277" r:id="rId31"/>
    <p:sldId id="311" r:id="rId32"/>
    <p:sldId id="312" r:id="rId33"/>
    <p:sldId id="313" r:id="rId34"/>
    <p:sldId id="287" r:id="rId35"/>
    <p:sldId id="314" r:id="rId36"/>
    <p:sldId id="315" r:id="rId37"/>
    <p:sldId id="316" r:id="rId38"/>
    <p:sldId id="317" r:id="rId39"/>
    <p:sldId id="288" r:id="rId40"/>
    <p:sldId id="318" r:id="rId41"/>
    <p:sldId id="289" r:id="rId42"/>
    <p:sldId id="290" r:id="rId43"/>
    <p:sldId id="273" r:id="rId44"/>
    <p:sldId id="278" r:id="rId45"/>
    <p:sldId id="319" r:id="rId46"/>
    <p:sldId id="291" r:id="rId47"/>
    <p:sldId id="320" r:id="rId48"/>
    <p:sldId id="292" r:id="rId49"/>
    <p:sldId id="321" r:id="rId50"/>
    <p:sldId id="274" r:id="rId51"/>
    <p:sldId id="279" r:id="rId52"/>
    <p:sldId id="293" r:id="rId5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441402EF-72EA-4F86-9227-E1922CEE125F}">
          <p14:sldIdLst>
            <p14:sldId id="256"/>
            <p14:sldId id="267"/>
          </p14:sldIdLst>
        </p14:section>
        <p14:section name="Digital Representations of Image" id="{BE3B9E85-8A31-9241-B4DF-5D274DC1C2A7}">
          <p14:sldIdLst>
            <p14:sldId id="270"/>
            <p14:sldId id="296"/>
            <p14:sldId id="297"/>
            <p14:sldId id="298"/>
            <p14:sldId id="299"/>
          </p14:sldIdLst>
        </p14:section>
        <p14:section name="Color Models" id="{BB2B8FA1-E174-F44B-9DB0-28FCD4F15EB2}">
          <p14:sldIdLst>
            <p14:sldId id="268"/>
            <p14:sldId id="295"/>
            <p14:sldId id="300"/>
            <p14:sldId id="280"/>
            <p14:sldId id="281"/>
            <p14:sldId id="282"/>
            <p14:sldId id="301"/>
            <p14:sldId id="283"/>
            <p14:sldId id="284"/>
            <p14:sldId id="302"/>
            <p14:sldId id="303"/>
            <p14:sldId id="304"/>
          </p14:sldIdLst>
        </p14:section>
        <p14:section name="Image Concepts" id="{D9F4B090-5F34-1149-94EA-4666C08B7B79}">
          <p14:sldIdLst>
            <p14:sldId id="271"/>
            <p14:sldId id="276"/>
            <p14:sldId id="308"/>
            <p14:sldId id="305"/>
            <p14:sldId id="306"/>
            <p14:sldId id="310"/>
            <p14:sldId id="307"/>
            <p14:sldId id="309"/>
            <p14:sldId id="286"/>
          </p14:sldIdLst>
        </p14:section>
        <p14:section name="File Formats" id="{15ECFE4E-8124-2E4D-A2B0-69F9AD5A2AEB}">
          <p14:sldIdLst>
            <p14:sldId id="272"/>
            <p14:sldId id="277"/>
            <p14:sldId id="311"/>
            <p14:sldId id="312"/>
            <p14:sldId id="313"/>
            <p14:sldId id="287"/>
            <p14:sldId id="314"/>
            <p14:sldId id="315"/>
            <p14:sldId id="316"/>
            <p14:sldId id="317"/>
            <p14:sldId id="288"/>
            <p14:sldId id="318"/>
            <p14:sldId id="289"/>
            <p14:sldId id="290"/>
          </p14:sldIdLst>
        </p14:section>
        <p14:section name="Audio and Video" id="{8643A249-A837-974B-85DF-7587E17FCD6D}">
          <p14:sldIdLst>
            <p14:sldId id="273"/>
            <p14:sldId id="278"/>
            <p14:sldId id="319"/>
            <p14:sldId id="291"/>
            <p14:sldId id="320"/>
            <p14:sldId id="292"/>
            <p14:sldId id="321"/>
          </p14:sldIdLst>
        </p14:section>
        <p14:section name="Summary" id="{F19BC670-DD1E-FB40-B06D-C88A23BD082D}">
          <p14:sldIdLst>
            <p14:sldId id="274"/>
            <p14:sldId id="279"/>
            <p14:sldId id="29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orient="horz" pos="1440">
          <p15:clr>
            <a:srgbClr val="A4A3A4"/>
          </p15:clr>
        </p15:guide>
        <p15:guide id="3" orient="horz">
          <p15:clr>
            <a:srgbClr val="A4A3A4"/>
          </p15:clr>
        </p15:guide>
        <p15:guide id="4" pos="3840">
          <p15:clr>
            <a:srgbClr val="A4A3A4"/>
          </p15:clr>
        </p15:guide>
        <p15:guide id="5" pos="19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268" autoAdjust="0"/>
    <p:restoredTop sz="86387" autoAdjust="0"/>
  </p:normalViewPr>
  <p:slideViewPr>
    <p:cSldViewPr showGuides="1">
      <p:cViewPr>
        <p:scale>
          <a:sx n="70" d="100"/>
          <a:sy n="70" d="100"/>
        </p:scale>
        <p:origin x="-2792" y="-2392"/>
      </p:cViewPr>
      <p:guideLst>
        <p:guide orient="horz" pos="2880"/>
        <p:guide orient="horz" pos="1440"/>
        <p:guide orient="horz"/>
        <p:guide pos="3840"/>
        <p:guide pos="1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10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D27DE-FC0E-EC49-B1C5-B796F9CDC289}" type="datetimeFigureOut">
              <a:rPr lang="en-US" smtClean="0"/>
              <a:t>17-02-14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C01C6-9040-D44A-A0F9-7BE70F3FD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33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C01C6-9040-D44A-A0F9-7BE70F3FD8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81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685800"/>
            <a:ext cx="7474024" cy="2819400"/>
          </a:xfrm>
        </p:spPr>
        <p:txBody>
          <a:bodyPr>
            <a:noAutofit/>
          </a:bodyPr>
          <a:lstStyle>
            <a:lvl1pPr algn="l">
              <a:lnSpc>
                <a:spcPts val="6200"/>
              </a:lnSpc>
              <a:defRPr sz="5400">
                <a:latin typeface="Rockwell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149080"/>
            <a:ext cx="5486400" cy="5334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477000"/>
            <a:ext cx="8839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4572000"/>
            <a:ext cx="9144000" cy="228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203947" y="6096000"/>
            <a:ext cx="394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 smtClean="0">
                <a:solidFill>
                  <a:schemeClr val="accent1"/>
                </a:solidFill>
                <a:latin typeface="Rockwell" pitchFamily="18" charset="0"/>
              </a:rPr>
              <a:t>Fundamentals</a:t>
            </a:r>
            <a:r>
              <a:rPr lang="en-US" sz="1800" baseline="0" dirty="0" smtClean="0">
                <a:latin typeface="Rockwell" pitchFamily="18" charset="0"/>
              </a:rPr>
              <a:t> </a:t>
            </a:r>
            <a:r>
              <a:rPr lang="en-US" sz="1800" baseline="0" dirty="0" smtClean="0">
                <a:solidFill>
                  <a:schemeClr val="bg2"/>
                </a:solidFill>
                <a:latin typeface="Rockwell" pitchFamily="18" charset="0"/>
              </a:rPr>
              <a:t>of Web Development</a:t>
            </a:r>
            <a:endParaRPr lang="en-US" sz="1800" dirty="0">
              <a:solidFill>
                <a:schemeClr val="bg2"/>
              </a:solidFill>
              <a:latin typeface="Rockwell" pitchFamily="18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096000"/>
            <a:ext cx="3771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accent1"/>
                </a:solidFill>
                <a:latin typeface="Rockwell" pitchFamily="18" charset="0"/>
              </a:rPr>
              <a:t>Randy Connolly </a:t>
            </a:r>
            <a:r>
              <a:rPr lang="en-US" sz="1800" baseline="0" dirty="0" smtClean="0">
                <a:solidFill>
                  <a:schemeClr val="bg2"/>
                </a:solidFill>
                <a:latin typeface="Rockwell" pitchFamily="18" charset="0"/>
              </a:rPr>
              <a:t>and</a:t>
            </a:r>
            <a:r>
              <a:rPr lang="en-US" sz="1800" baseline="0" dirty="0" smtClean="0">
                <a:latin typeface="Rockwell" pitchFamily="18" charset="0"/>
              </a:rPr>
              <a:t> </a:t>
            </a:r>
            <a:r>
              <a:rPr lang="en-US" sz="1800" baseline="0" dirty="0" smtClean="0">
                <a:solidFill>
                  <a:schemeClr val="accent1"/>
                </a:solidFill>
                <a:latin typeface="Rockwell" pitchFamily="18" charset="0"/>
              </a:rPr>
              <a:t>Ricardo Hoar</a:t>
            </a:r>
            <a:endParaRPr lang="en-US" sz="1800" dirty="0">
              <a:solidFill>
                <a:schemeClr val="accent1"/>
              </a:solidFill>
              <a:latin typeface="Rockwell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257800" y="6453003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2017 Pearson</a:t>
            </a:r>
          </a:p>
          <a:p>
            <a:pPr algn="r"/>
            <a:r>
              <a:rPr lang="en-US" sz="1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http://www.funwebdev.com</a:t>
            </a:r>
            <a:endParaRPr lang="en-US" sz="12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98438"/>
            <a:ext cx="7772400" cy="102076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1676400"/>
            <a:ext cx="5638800" cy="45259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61963" indent="-4763"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None/>
              <a:defRPr sz="1800">
                <a:solidFill>
                  <a:schemeClr val="tx1"/>
                </a:solidFill>
              </a:defRPr>
            </a:lvl3pPr>
            <a:lvl4pPr marL="1376363" indent="-4763">
              <a:buNone/>
              <a:defRPr sz="16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 hasCustomPrompt="1"/>
          </p:nvPr>
        </p:nvSpPr>
        <p:spPr>
          <a:xfrm>
            <a:off x="914400" y="838200"/>
            <a:ext cx="6629400" cy="304800"/>
          </a:xfrm>
        </p:spPr>
        <p:txBody>
          <a:bodyPr>
            <a:normAutofit/>
          </a:bodyPr>
          <a:lstStyle>
            <a:lvl1pPr>
              <a:buNone/>
              <a:defRPr sz="1500">
                <a:latin typeface="Rockwell" pitchFamily="18" charset="0"/>
              </a:defRPr>
            </a:lvl1pPr>
          </a:lstStyle>
          <a:p>
            <a:pPr lvl="0"/>
            <a:r>
              <a:rPr lang="en-US" dirty="0" smtClean="0"/>
              <a:t>Enter subtitle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22238"/>
            <a:ext cx="7772400" cy="102076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46237"/>
            <a:ext cx="6400800" cy="4525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200">
                <a:solidFill>
                  <a:schemeClr val="tx1"/>
                </a:solidFill>
              </a:defRPr>
            </a:lvl1pPr>
            <a:lvl2pPr marL="461963" indent="-4763">
              <a:spcAft>
                <a:spcPts val="1200"/>
              </a:spcAft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None/>
              <a:defRPr sz="1800">
                <a:solidFill>
                  <a:schemeClr val="tx1"/>
                </a:solidFill>
              </a:defRPr>
            </a:lvl3pPr>
            <a:lvl4pPr marL="1376363" indent="-4763">
              <a:buNone/>
              <a:defRPr sz="16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 hasCustomPrompt="1"/>
          </p:nvPr>
        </p:nvSpPr>
        <p:spPr>
          <a:xfrm>
            <a:off x="914400" y="838200"/>
            <a:ext cx="6400800" cy="304800"/>
          </a:xfrm>
        </p:spPr>
        <p:txBody>
          <a:bodyPr>
            <a:normAutofit/>
          </a:bodyPr>
          <a:lstStyle>
            <a:lvl1pPr>
              <a:buNone/>
              <a:defRPr sz="1500">
                <a:latin typeface="Rockwell" pitchFamily="18" charset="0"/>
              </a:defRPr>
            </a:lvl1pPr>
          </a:lstStyle>
          <a:p>
            <a:pPr lvl="0"/>
            <a:r>
              <a:rPr lang="en-US" dirty="0" smtClean="0"/>
              <a:t>Enter subtitle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0"/>
            <a:ext cx="8037513" cy="838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Rockwell Condensed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924800" cy="1066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143000"/>
            <a:ext cx="716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915400" y="0"/>
            <a:ext cx="228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839200" y="0"/>
            <a:ext cx="762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15400" y="6553200"/>
            <a:ext cx="228600" cy="304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6D3AE-9A6B-4724-B938-46259D069CC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57200" y="6553200"/>
            <a:ext cx="800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65591" y="6581001"/>
            <a:ext cx="32863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404040"/>
                </a:solidFill>
                <a:latin typeface="Rockwell" pitchFamily="18" charset="0"/>
              </a:rPr>
              <a:t>Fundamentals</a:t>
            </a:r>
            <a:r>
              <a:rPr lang="en-US" sz="1200" baseline="0" dirty="0" smtClean="0">
                <a:solidFill>
                  <a:srgbClr val="404040"/>
                </a:solidFill>
                <a:latin typeface="Rockwell" pitchFamily="18" charset="0"/>
              </a:rPr>
              <a:t> of Web Development - 2</a:t>
            </a:r>
            <a:r>
              <a:rPr lang="en-US" sz="1200" baseline="30000" dirty="0" smtClean="0">
                <a:solidFill>
                  <a:srgbClr val="404040"/>
                </a:solidFill>
                <a:latin typeface="Rockwell" pitchFamily="18" charset="0"/>
              </a:rPr>
              <a:t>nd</a:t>
            </a:r>
            <a:r>
              <a:rPr lang="en-US" sz="1200" baseline="0" dirty="0" smtClean="0">
                <a:solidFill>
                  <a:srgbClr val="404040"/>
                </a:solidFill>
                <a:latin typeface="Rockwell" pitchFamily="18" charset="0"/>
              </a:rPr>
              <a:t> Ed.</a:t>
            </a:r>
            <a:endParaRPr lang="en-US" sz="1200" dirty="0">
              <a:solidFill>
                <a:srgbClr val="404040"/>
              </a:solidFill>
              <a:latin typeface="Rockwell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483" y="6581001"/>
            <a:ext cx="25744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3"/>
                </a:solidFill>
                <a:latin typeface="Rockwell" pitchFamily="18" charset="0"/>
              </a:rPr>
              <a:t>Randy Connolly </a:t>
            </a:r>
            <a:r>
              <a:rPr lang="en-US" sz="1200" baseline="0" dirty="0" smtClean="0">
                <a:solidFill>
                  <a:schemeClr val="tx1"/>
                </a:solidFill>
                <a:latin typeface="Rockwell" pitchFamily="18" charset="0"/>
              </a:rPr>
              <a:t>and</a:t>
            </a:r>
            <a:r>
              <a:rPr lang="en-US" sz="1200" baseline="0" dirty="0" smtClean="0">
                <a:latin typeface="Rockwell" pitchFamily="18" charset="0"/>
              </a:rPr>
              <a:t> </a:t>
            </a:r>
            <a:r>
              <a:rPr lang="en-US" sz="1200" baseline="0" dirty="0" smtClean="0">
                <a:solidFill>
                  <a:srgbClr val="C88736"/>
                </a:solidFill>
                <a:latin typeface="Rockwell" pitchFamily="18" charset="0"/>
              </a:rPr>
              <a:t>Ricardo Hoar</a:t>
            </a:r>
            <a:endParaRPr lang="en-US" sz="1200" dirty="0">
              <a:solidFill>
                <a:srgbClr val="C88736"/>
              </a:solidFill>
              <a:latin typeface="Rockwell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Rockwell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3">
            <a:lumMod val="75000"/>
          </a:schemeClr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Web </a:t>
            </a:r>
            <a:r>
              <a:rPr lang="en-US" b="1" dirty="0" smtClean="0"/>
              <a:t>Media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06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97" r="-17597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RGB</a:t>
            </a:r>
          </a:p>
        </p:txBody>
      </p:sp>
    </p:spTree>
    <p:extLst>
      <p:ext uri="{BB962C8B-B14F-4D97-AF65-F5344CB8AC3E}">
        <p14:creationId xmlns:p14="http://schemas.microsoft.com/office/powerpoint/2010/main" val="864352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08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46" r="-17246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CMYK</a:t>
            </a:r>
          </a:p>
        </p:txBody>
      </p:sp>
    </p:spTree>
    <p:extLst>
      <p:ext uri="{BB962C8B-B14F-4D97-AF65-F5344CB8AC3E}">
        <p14:creationId xmlns:p14="http://schemas.microsoft.com/office/powerpoint/2010/main" val="1726855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0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05" b="-620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HSL</a:t>
            </a:r>
          </a:p>
        </p:txBody>
      </p:sp>
    </p:spTree>
    <p:extLst>
      <p:ext uri="{BB962C8B-B14F-4D97-AF65-F5344CB8AC3E}">
        <p14:creationId xmlns:p14="http://schemas.microsoft.com/office/powerpoint/2010/main" val="21336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1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5" r="-595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Opacity</a:t>
            </a:r>
          </a:p>
        </p:txBody>
      </p:sp>
    </p:spTree>
    <p:extLst>
      <p:ext uri="{BB962C8B-B14F-4D97-AF65-F5344CB8AC3E}">
        <p14:creationId xmlns:p14="http://schemas.microsoft.com/office/powerpoint/2010/main" val="2117076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1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5" r="-595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Opacity</a:t>
            </a:r>
          </a:p>
        </p:txBody>
      </p:sp>
    </p:spTree>
    <p:extLst>
      <p:ext uri="{BB962C8B-B14F-4D97-AF65-F5344CB8AC3E}">
        <p14:creationId xmlns:p14="http://schemas.microsoft.com/office/powerpoint/2010/main" val="1628920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2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24" b="-6324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Gradients</a:t>
            </a:r>
          </a:p>
        </p:txBody>
      </p:sp>
    </p:spTree>
    <p:extLst>
      <p:ext uri="{BB962C8B-B14F-4D97-AF65-F5344CB8AC3E}">
        <p14:creationId xmlns:p14="http://schemas.microsoft.com/office/powerpoint/2010/main" val="52692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4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1" r="-2331"/>
          <a:stretch>
            <a:fillRect/>
          </a:stretch>
        </p:blipFill>
        <p:spPr>
          <a:xfrm>
            <a:off x="914400" y="1484313"/>
            <a:ext cx="6400800" cy="4525962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Color </a:t>
            </a:r>
            <a:r>
              <a:rPr lang="en-US" dirty="0" smtClean="0"/>
              <a:t>Relationships - Wheel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41820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4" t="-3755" r="894" b="59691"/>
          <a:stretch/>
        </p:blipFill>
        <p:spPr>
          <a:xfrm>
            <a:off x="914400" y="1484313"/>
            <a:ext cx="6400800" cy="4230687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Color Relationships</a:t>
            </a:r>
          </a:p>
        </p:txBody>
      </p:sp>
    </p:spTree>
    <p:extLst>
      <p:ext uri="{BB962C8B-B14F-4D97-AF65-F5344CB8AC3E}">
        <p14:creationId xmlns:p14="http://schemas.microsoft.com/office/powerpoint/2010/main" val="154521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1" t="38761" r="1461" b="19064"/>
          <a:stretch/>
        </p:blipFill>
        <p:spPr>
          <a:xfrm>
            <a:off x="914400" y="1484314"/>
            <a:ext cx="6400800" cy="4049258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Color Relationships</a:t>
            </a:r>
          </a:p>
        </p:txBody>
      </p:sp>
    </p:spTree>
    <p:extLst>
      <p:ext uri="{BB962C8B-B14F-4D97-AF65-F5344CB8AC3E}">
        <p14:creationId xmlns:p14="http://schemas.microsoft.com/office/powerpoint/2010/main" val="818200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pic>
        <p:nvPicPr>
          <p:cNvPr id="5" name="Content Placeholder 4" descr="481260601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1" t="80369" r="1461" b="-9281"/>
          <a:stretch/>
        </p:blipFill>
        <p:spPr>
          <a:xfrm>
            <a:off x="914400" y="2757714"/>
            <a:ext cx="6400800" cy="2775858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Color Relationships</a:t>
            </a:r>
          </a:p>
        </p:txBody>
      </p:sp>
    </p:spTree>
    <p:extLst>
      <p:ext uri="{BB962C8B-B14F-4D97-AF65-F5344CB8AC3E}">
        <p14:creationId xmlns:p14="http://schemas.microsoft.com/office/powerpoint/2010/main" val="802838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bg1"/>
                </a:solidFill>
              </a:rPr>
              <a:t>Images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Color </a:t>
            </a:r>
            <a:r>
              <a:rPr lang="en-US" sz="2800" dirty="0" smtClean="0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Image </a:t>
            </a:r>
            <a:r>
              <a:rPr lang="en-US" sz="2800" dirty="0" smtClean="0">
                <a:solidFill>
                  <a:schemeClr val="bg1"/>
                </a:solidFill>
              </a:rPr>
              <a:t>Concepts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File </a:t>
            </a:r>
            <a:r>
              <a:rPr lang="en-US" sz="2800" dirty="0" smtClean="0">
                <a:solidFill>
                  <a:schemeClr val="bg1"/>
                </a:solidFill>
              </a:rPr>
              <a:t>Formats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Audio and </a:t>
            </a:r>
            <a:r>
              <a:rPr lang="en-US" sz="2800" dirty="0" smtClean="0">
                <a:solidFill>
                  <a:schemeClr val="bg1"/>
                </a:solidFill>
              </a:rPr>
              <a:t>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Summary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bg1"/>
                </a:solidFill>
              </a:rPr>
              <a:t>Images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Color </a:t>
            </a:r>
            <a:r>
              <a:rPr lang="en-US" sz="2800" dirty="0" smtClean="0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Image </a:t>
            </a:r>
            <a:r>
              <a:rPr lang="en-US" sz="2800" dirty="0" smtClean="0">
                <a:solidFill>
                  <a:schemeClr val="accent3"/>
                </a:solidFill>
              </a:rPr>
              <a:t>Concepts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File </a:t>
            </a:r>
            <a:r>
              <a:rPr lang="en-US" sz="2800" dirty="0" smtClean="0">
                <a:solidFill>
                  <a:schemeClr val="bg1"/>
                </a:solidFill>
              </a:rPr>
              <a:t>Formats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Audio and </a:t>
            </a:r>
            <a:r>
              <a:rPr lang="en-US" sz="2800" dirty="0" smtClean="0">
                <a:solidFill>
                  <a:schemeClr val="bg1"/>
                </a:solidFill>
              </a:rPr>
              <a:t>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Summary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25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Color depth </a:t>
            </a:r>
            <a:r>
              <a:rPr lang="en-US" dirty="0"/>
              <a:t>refers to the maximum number of possible colors that an image can contain.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Color Depth</a:t>
            </a:r>
            <a:endParaRPr lang="en-US" dirty="0"/>
          </a:p>
        </p:txBody>
      </p:sp>
      <p:pic>
        <p:nvPicPr>
          <p:cNvPr id="5" name="Picture 4" descr="4812606017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84984"/>
            <a:ext cx="786327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10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pic>
        <p:nvPicPr>
          <p:cNvPr id="6" name="Content Placeholder 5" descr="4812606018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920" b="-68920"/>
          <a:stretch>
            <a:fillRect/>
          </a:stretch>
        </p:blipFill>
        <p:spPr>
          <a:xfrm>
            <a:off x="914400" y="980729"/>
            <a:ext cx="7341990" cy="5191472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Dithering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028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Raster </a:t>
            </a:r>
            <a:r>
              <a:rPr lang="en-US" dirty="0"/>
              <a:t>images contain a fixed number of pixels; as such, image size  refers to </a:t>
            </a:r>
            <a:r>
              <a:rPr lang="en-US" dirty="0" smtClean="0"/>
              <a:t>how many </a:t>
            </a:r>
            <a:r>
              <a:rPr lang="en-US" dirty="0"/>
              <a:t>pixels it </a:t>
            </a:r>
            <a:r>
              <a:rPr lang="en-US" dirty="0" smtClean="0"/>
              <a:t>contains.</a:t>
            </a:r>
          </a:p>
          <a:p>
            <a:r>
              <a:rPr lang="en-US" dirty="0"/>
              <a:t> The size of an image </a:t>
            </a:r>
            <a:r>
              <a:rPr lang="en-US" dirty="0" smtClean="0"/>
              <a:t>onscreen is </a:t>
            </a:r>
            <a:r>
              <a:rPr lang="en-US" dirty="0"/>
              <a:t>determined by the pixel dimensions of the image, the monitor size, and </a:t>
            </a:r>
            <a:r>
              <a:rPr lang="en-US" dirty="0" smtClean="0"/>
              <a:t>the computer’s </a:t>
            </a:r>
            <a:r>
              <a:rPr lang="en-US" dirty="0"/>
              <a:t>display </a:t>
            </a:r>
            <a:r>
              <a:rPr lang="en-US" dirty="0" smtClean="0"/>
              <a:t>resolution</a:t>
            </a:r>
          </a:p>
          <a:p>
            <a:r>
              <a:rPr lang="en-US" dirty="0"/>
              <a:t> Whenever you resize (either larger or smaller) a raster image, the </a:t>
            </a:r>
            <a:r>
              <a:rPr lang="en-US" dirty="0" smtClean="0"/>
              <a:t>program doing </a:t>
            </a:r>
            <a:r>
              <a:rPr lang="en-US" dirty="0"/>
              <a:t>the resizing must </a:t>
            </a:r>
            <a:r>
              <a:rPr lang="en-US" b="1" i="1" dirty="0"/>
              <a:t>interpolate</a:t>
            </a:r>
            <a:endParaRPr lang="en-US" b="1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Image Size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13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Image </a:t>
            </a:r>
            <a:r>
              <a:rPr lang="en-US" dirty="0" smtClean="0"/>
              <a:t>Size - Interpolate</a:t>
            </a:r>
            <a:endParaRPr lang="en-US" dirty="0"/>
          </a:p>
        </p:txBody>
      </p:sp>
      <p:pic>
        <p:nvPicPr>
          <p:cNvPr id="6" name="Content Placeholder 5" descr="4812606019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71" r="-5271"/>
          <a:stretch>
            <a:fillRect/>
          </a:stretch>
        </p:blipFill>
        <p:spPr>
          <a:xfrm>
            <a:off x="914400" y="1243783"/>
            <a:ext cx="6969968" cy="4928418"/>
          </a:xfrm>
        </p:spPr>
      </p:pic>
    </p:spTree>
    <p:extLst>
      <p:ext uri="{BB962C8B-B14F-4D97-AF65-F5344CB8AC3E}">
        <p14:creationId xmlns:p14="http://schemas.microsoft.com/office/powerpoint/2010/main" val="1865498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Image </a:t>
            </a:r>
            <a:r>
              <a:rPr lang="en-US" dirty="0" smtClean="0"/>
              <a:t>Size - Interpolate</a:t>
            </a:r>
            <a:endParaRPr lang="en-US" dirty="0"/>
          </a:p>
        </p:txBody>
      </p:sp>
      <p:pic>
        <p:nvPicPr>
          <p:cNvPr id="5" name="Content Placeholder 4" descr="4812606022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67" r="-11567"/>
          <a:stretch>
            <a:fillRect/>
          </a:stretch>
        </p:blipFill>
        <p:spPr>
          <a:xfrm>
            <a:off x="584230" y="1412777"/>
            <a:ext cx="7156122" cy="5060046"/>
          </a:xfrm>
        </p:spPr>
      </p:pic>
    </p:spTree>
    <p:extLst>
      <p:ext uri="{BB962C8B-B14F-4D97-AF65-F5344CB8AC3E}">
        <p14:creationId xmlns:p14="http://schemas.microsoft.com/office/powerpoint/2010/main" val="1122460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Image </a:t>
            </a:r>
            <a:r>
              <a:rPr lang="en-US" dirty="0" smtClean="0"/>
              <a:t>Size - </a:t>
            </a:r>
            <a:r>
              <a:rPr lang="en-US" dirty="0"/>
              <a:t>Enlarging versus reduction</a:t>
            </a:r>
            <a:endParaRPr lang="en-US" dirty="0"/>
          </a:p>
        </p:txBody>
      </p:sp>
      <p:pic>
        <p:nvPicPr>
          <p:cNvPr id="5" name="Content Placeholder 4" descr="4812606020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84" b="-14984"/>
          <a:stretch>
            <a:fillRect/>
          </a:stretch>
        </p:blipFill>
        <p:spPr>
          <a:xfrm>
            <a:off x="914400" y="989201"/>
            <a:ext cx="7330008" cy="5183000"/>
          </a:xfrm>
        </p:spPr>
      </p:pic>
    </p:spTree>
    <p:extLst>
      <p:ext uri="{BB962C8B-B14F-4D97-AF65-F5344CB8AC3E}">
        <p14:creationId xmlns:p14="http://schemas.microsoft.com/office/powerpoint/2010/main" val="1160669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Image </a:t>
            </a:r>
            <a:r>
              <a:rPr lang="en-US" dirty="0" smtClean="0"/>
              <a:t>Size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smtClean="0"/>
              <a:t>Enlarging in browser </a:t>
            </a:r>
            <a:r>
              <a:rPr lang="en-US" dirty="0" err="1" smtClean="0"/>
              <a:t>vs</a:t>
            </a:r>
            <a:r>
              <a:rPr lang="en-US" dirty="0" smtClean="0"/>
              <a:t> enlarging originals</a:t>
            </a:r>
            <a:endParaRPr lang="en-US" dirty="0"/>
          </a:p>
        </p:txBody>
      </p:sp>
      <p:pic>
        <p:nvPicPr>
          <p:cNvPr id="6" name="Content Placeholder 5" descr="4812606021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02" r="-15202"/>
          <a:stretch>
            <a:fillRect/>
          </a:stretch>
        </p:blipFill>
        <p:spPr>
          <a:xfrm>
            <a:off x="395536" y="1243782"/>
            <a:ext cx="7488832" cy="5295303"/>
          </a:xfrm>
        </p:spPr>
      </p:pic>
    </p:spTree>
    <p:extLst>
      <p:ext uri="{BB962C8B-B14F-4D97-AF65-F5344CB8AC3E}">
        <p14:creationId xmlns:p14="http://schemas.microsoft.com/office/powerpoint/2010/main" val="3077671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Image </a:t>
            </a:r>
            <a:r>
              <a:rPr lang="en-US" b="1" dirty="0" smtClean="0"/>
              <a:t>Concepts</a:t>
            </a:r>
            <a:endParaRPr lang="en-US" dirty="0"/>
          </a:p>
        </p:txBody>
      </p:sp>
      <p:pic>
        <p:nvPicPr>
          <p:cNvPr id="5" name="Content Placeholder 4" descr="4812606023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59" r="-12559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Display Resolution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476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bg1"/>
                </a:solidFill>
              </a:rPr>
              <a:t>Images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Color </a:t>
            </a:r>
            <a:r>
              <a:rPr lang="en-US" sz="2800" dirty="0" smtClean="0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Image </a:t>
            </a:r>
            <a:r>
              <a:rPr lang="en-US" sz="2800" dirty="0" smtClean="0">
                <a:solidFill>
                  <a:schemeClr val="bg1"/>
                </a:solidFill>
              </a:rPr>
              <a:t>Concepts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File </a:t>
            </a:r>
            <a:r>
              <a:rPr lang="en-US" sz="2800" dirty="0" smtClean="0">
                <a:solidFill>
                  <a:schemeClr val="accent3"/>
                </a:solidFill>
              </a:rPr>
              <a:t>Formats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Audio and </a:t>
            </a:r>
            <a:r>
              <a:rPr lang="en-US" sz="2800" dirty="0" smtClean="0">
                <a:solidFill>
                  <a:schemeClr val="bg1"/>
                </a:solidFill>
              </a:rPr>
              <a:t>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Summary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841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accent3"/>
                </a:solidFill>
              </a:rPr>
              <a:t>Images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Color </a:t>
            </a:r>
            <a:r>
              <a:rPr lang="en-US" sz="2800" dirty="0" smtClean="0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Image </a:t>
            </a:r>
            <a:r>
              <a:rPr lang="en-US" sz="2800" dirty="0" smtClean="0">
                <a:solidFill>
                  <a:schemeClr val="bg1"/>
                </a:solidFill>
              </a:rPr>
              <a:t>Concepts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File </a:t>
            </a:r>
            <a:r>
              <a:rPr lang="en-US" sz="2800" dirty="0" smtClean="0">
                <a:solidFill>
                  <a:schemeClr val="bg1"/>
                </a:solidFill>
              </a:rPr>
              <a:t>Formats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Audio and </a:t>
            </a:r>
            <a:r>
              <a:rPr lang="en-US" sz="2800" dirty="0" smtClean="0">
                <a:solidFill>
                  <a:schemeClr val="bg1"/>
                </a:solidFill>
              </a:rPr>
              <a:t>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Summary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487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JPEG (Joint Photographic Experts Group) or JPG is a 24-bit, true-color file </a:t>
            </a:r>
            <a:r>
              <a:rPr lang="en-US" dirty="0" smtClean="0"/>
              <a:t>format that </a:t>
            </a:r>
            <a:r>
              <a:rPr lang="en-US" dirty="0"/>
              <a:t>is ideal for photographic </a:t>
            </a:r>
            <a:r>
              <a:rPr lang="en-US" dirty="0" smtClean="0"/>
              <a:t>images</a:t>
            </a:r>
          </a:p>
          <a:p>
            <a:pPr marL="342900" indent="-342900">
              <a:buFont typeface="Arial"/>
              <a:buChar char="•"/>
            </a:pPr>
            <a:r>
              <a:rPr lang="en-US" dirty="0" err="1"/>
              <a:t>lossy</a:t>
            </a:r>
            <a:r>
              <a:rPr lang="en-US" dirty="0"/>
              <a:t> </a:t>
            </a:r>
            <a:r>
              <a:rPr lang="en-US" dirty="0" smtClean="0"/>
              <a:t>compression</a:t>
            </a:r>
          </a:p>
          <a:p>
            <a:pPr marL="342900" indent="-342900">
              <a:buFont typeface="Arial"/>
              <a:buChar char="•"/>
            </a:pPr>
            <a:r>
              <a:rPr lang="en-US" dirty="0"/>
              <a:t>c</a:t>
            </a:r>
            <a:r>
              <a:rPr lang="en-US" dirty="0" smtClean="0"/>
              <a:t>an create artifacts</a:t>
            </a:r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JPEG</a:t>
            </a:r>
            <a:endParaRPr lang="en-US" dirty="0"/>
          </a:p>
        </p:txBody>
      </p:sp>
      <p:pic>
        <p:nvPicPr>
          <p:cNvPr id="5" name="Picture 4" descr="4812606026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342" y="4293096"/>
            <a:ext cx="5904002" cy="210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2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JPEG</a:t>
            </a:r>
            <a:endParaRPr lang="en-US" dirty="0"/>
          </a:p>
        </p:txBody>
      </p:sp>
      <p:pic>
        <p:nvPicPr>
          <p:cNvPr id="6" name="Content Placeholder 5" descr="4812606025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57" b="-15957"/>
          <a:stretch>
            <a:fillRect/>
          </a:stretch>
        </p:blipFill>
        <p:spPr>
          <a:xfrm>
            <a:off x="914399" y="1052737"/>
            <a:ext cx="7240153" cy="5119464"/>
          </a:xfrm>
        </p:spPr>
      </p:pic>
    </p:spTree>
    <p:extLst>
      <p:ext uri="{BB962C8B-B14F-4D97-AF65-F5344CB8AC3E}">
        <p14:creationId xmlns:p14="http://schemas.microsoft.com/office/powerpoint/2010/main" val="1501326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JPEG</a:t>
            </a:r>
            <a:endParaRPr lang="en-US" dirty="0"/>
          </a:p>
        </p:txBody>
      </p:sp>
      <p:pic>
        <p:nvPicPr>
          <p:cNvPr id="5" name="Content Placeholder 4" descr="4812606027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343" b="-47343"/>
          <a:stretch>
            <a:fillRect/>
          </a:stretch>
        </p:blipFill>
        <p:spPr>
          <a:xfrm>
            <a:off x="395536" y="836451"/>
            <a:ext cx="8064896" cy="5702634"/>
          </a:xfrm>
        </p:spPr>
      </p:pic>
    </p:spTree>
    <p:extLst>
      <p:ext uri="{BB962C8B-B14F-4D97-AF65-F5344CB8AC3E}">
        <p14:creationId xmlns:p14="http://schemas.microsoft.com/office/powerpoint/2010/main" val="176898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GIF  (Graphic Interchange Format) file was the first image format supported </a:t>
            </a:r>
            <a:r>
              <a:rPr lang="en-US" dirty="0" smtClean="0"/>
              <a:t>by the </a:t>
            </a:r>
            <a:r>
              <a:rPr lang="en-US" dirty="0"/>
              <a:t>earliest web </a:t>
            </a:r>
            <a:r>
              <a:rPr lang="en-US" dirty="0" smtClean="0"/>
              <a:t>browsers.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pronunciation controversy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GIF </a:t>
            </a:r>
            <a:r>
              <a:rPr lang="en-US" dirty="0"/>
              <a:t>is an 8-bit or </a:t>
            </a:r>
            <a:r>
              <a:rPr lang="en-US" dirty="0" smtClean="0"/>
              <a:t>less format</a:t>
            </a:r>
            <a:r>
              <a:rPr lang="en-US" dirty="0"/>
              <a:t>, meaning that it can contain no more than 256 colors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Not great for photos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17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pic>
        <p:nvPicPr>
          <p:cNvPr id="5" name="Content Placeholder 4" descr="4812606028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50" r="-25850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777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GIF (Run length compression)</a:t>
            </a:r>
            <a:endParaRPr lang="en-US" dirty="0"/>
          </a:p>
        </p:txBody>
      </p:sp>
      <p:pic>
        <p:nvPicPr>
          <p:cNvPr id="6" name="Content Placeholder 5" descr="4812606029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01" b="-19901"/>
          <a:stretch>
            <a:fillRect/>
          </a:stretch>
        </p:blipFill>
        <p:spPr>
          <a:xfrm>
            <a:off x="914400" y="1091033"/>
            <a:ext cx="7185992" cy="5081167"/>
          </a:xfrm>
        </p:spPr>
      </p:pic>
    </p:spTree>
    <p:extLst>
      <p:ext uri="{BB962C8B-B14F-4D97-AF65-F5344CB8AC3E}">
        <p14:creationId xmlns:p14="http://schemas.microsoft.com/office/powerpoint/2010/main" val="1070748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GIF (</a:t>
            </a:r>
            <a:r>
              <a:rPr lang="en-US" dirty="0" err="1" smtClean="0"/>
              <a:t>Pallete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" name="Content Placeholder 4" descr="4812606030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27" r="-12927"/>
          <a:stretch>
            <a:fillRect/>
          </a:stretch>
        </p:blipFill>
        <p:spPr>
          <a:xfrm>
            <a:off x="720481" y="1124744"/>
            <a:ext cx="7332236" cy="5184575"/>
          </a:xfrm>
        </p:spPr>
      </p:pic>
    </p:spTree>
    <p:extLst>
      <p:ext uri="{BB962C8B-B14F-4D97-AF65-F5344CB8AC3E}">
        <p14:creationId xmlns:p14="http://schemas.microsoft.com/office/powerpoint/2010/main" val="3816725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GIF (Transparency)</a:t>
            </a:r>
            <a:endParaRPr lang="en-US" dirty="0"/>
          </a:p>
        </p:txBody>
      </p:sp>
      <p:pic>
        <p:nvPicPr>
          <p:cNvPr id="6" name="Content Placeholder 5" descr="4812606032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079" b="-63079"/>
          <a:stretch>
            <a:fillRect/>
          </a:stretch>
        </p:blipFill>
        <p:spPr>
          <a:xfrm>
            <a:off x="323529" y="836712"/>
            <a:ext cx="8136534" cy="5753289"/>
          </a:xfrm>
        </p:spPr>
      </p:pic>
    </p:spTree>
    <p:extLst>
      <p:ext uri="{BB962C8B-B14F-4D97-AF65-F5344CB8AC3E}">
        <p14:creationId xmlns:p14="http://schemas.microsoft.com/office/powerpoint/2010/main" val="3206239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GIF (Transparency)</a:t>
            </a:r>
            <a:endParaRPr lang="en-US" dirty="0"/>
          </a:p>
        </p:txBody>
      </p:sp>
      <p:pic>
        <p:nvPicPr>
          <p:cNvPr id="5" name="Content Placeholder 4" descr="4812606033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02" b="-5502"/>
          <a:stretch>
            <a:fillRect/>
          </a:stretch>
        </p:blipFill>
        <p:spPr>
          <a:xfrm>
            <a:off x="683569" y="1124744"/>
            <a:ext cx="7369148" cy="5210675"/>
          </a:xfrm>
        </p:spPr>
      </p:pic>
    </p:spTree>
    <p:extLst>
      <p:ext uri="{BB962C8B-B14F-4D97-AF65-F5344CB8AC3E}">
        <p14:creationId xmlns:p14="http://schemas.microsoft.com/office/powerpoint/2010/main" val="3993297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Portable Network Graphics</a:t>
            </a:r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Lossless </a:t>
            </a:r>
            <a:r>
              <a:rPr lang="en-US" dirty="0"/>
              <a:t>compression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8</a:t>
            </a:r>
            <a:r>
              <a:rPr lang="en-US" dirty="0"/>
              <a:t>-bit (or 1-bit, 2-bit, and 4-bit) indexed color as well as full 24-bit true </a:t>
            </a:r>
            <a:r>
              <a:rPr lang="en-US" dirty="0" smtClean="0"/>
              <a:t>color (</a:t>
            </a:r>
            <a:r>
              <a:rPr lang="en-US" dirty="0"/>
              <a:t>higher color depths are supported as well)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From </a:t>
            </a:r>
            <a:r>
              <a:rPr lang="en-US" dirty="0"/>
              <a:t>1 to 8 bits of transparency.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85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Digital Representation of Images</a:t>
            </a:r>
            <a:endParaRPr lang="en-US" sz="3600" dirty="0"/>
          </a:p>
        </p:txBody>
      </p:sp>
      <p:pic>
        <p:nvPicPr>
          <p:cNvPr id="5" name="Content Placeholder 4" descr="4812606001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25" r="-3192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Digital compared to Print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39180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PNG</a:t>
            </a:r>
            <a:endParaRPr lang="en-US" dirty="0"/>
          </a:p>
        </p:txBody>
      </p:sp>
      <p:pic>
        <p:nvPicPr>
          <p:cNvPr id="6" name="Content Placeholder 5" descr="4812606034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7" r="-307"/>
          <a:stretch>
            <a:fillRect/>
          </a:stretch>
        </p:blipFill>
        <p:spPr>
          <a:xfrm>
            <a:off x="914399" y="1261864"/>
            <a:ext cx="6934643" cy="4903440"/>
          </a:xfrm>
        </p:spPr>
      </p:pic>
    </p:spTree>
    <p:extLst>
      <p:ext uri="{BB962C8B-B14F-4D97-AF65-F5344CB8AC3E}">
        <p14:creationId xmlns:p14="http://schemas.microsoft.com/office/powerpoint/2010/main" val="40706357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Scalable Vector Graphics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SVG</a:t>
            </a:r>
            <a:endParaRPr lang="en-US" dirty="0"/>
          </a:p>
        </p:txBody>
      </p:sp>
      <p:pic>
        <p:nvPicPr>
          <p:cNvPr id="6" name="Picture 5" descr="4812606035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7891316" cy="404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004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TIF  (Tagged Image File) format is a cross-platform lossless image </a:t>
            </a:r>
            <a:r>
              <a:rPr lang="en-US" dirty="0" smtClean="0"/>
              <a:t>format that </a:t>
            </a:r>
            <a:r>
              <a:rPr lang="en-US" dirty="0"/>
              <a:t>supports </a:t>
            </a:r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multiple </a:t>
            </a:r>
            <a:r>
              <a:rPr lang="en-US" dirty="0"/>
              <a:t>color depths, 8-bit transparency, layers and color channels</a:t>
            </a:r>
            <a:r>
              <a:rPr lang="en-US" dirty="0" smtClean="0"/>
              <a:t>, the </a:t>
            </a:r>
            <a:r>
              <a:rPr lang="en-US" dirty="0"/>
              <a:t>CMYK and RGB color space, and other features especially useful to print professionals.</a:t>
            </a:r>
          </a:p>
          <a:p>
            <a:r>
              <a:rPr lang="en-US" dirty="0" err="1" smtClean="0"/>
              <a:t>WebP</a:t>
            </a:r>
            <a:r>
              <a:rPr lang="en-US" dirty="0" smtClean="0"/>
              <a:t> </a:t>
            </a:r>
            <a:r>
              <a:rPr lang="en-US" dirty="0"/>
              <a:t>is a new image file format promoted by Google. It supports both </a:t>
            </a:r>
            <a:r>
              <a:rPr lang="en-US" dirty="0" err="1" smtClean="0"/>
              <a:t>lossy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/>
              <a:t>lossless compression, and Google claims </a:t>
            </a:r>
            <a:r>
              <a:rPr lang="en-US" dirty="0" err="1"/>
              <a:t>WebP</a:t>
            </a:r>
            <a:r>
              <a:rPr lang="en-US" dirty="0"/>
              <a:t> compression results are </a:t>
            </a:r>
            <a:r>
              <a:rPr lang="en-US" dirty="0" smtClean="0"/>
              <a:t>superior in </a:t>
            </a:r>
            <a:r>
              <a:rPr lang="en-US" dirty="0"/>
              <a:t>comparison to JPG or PNG formats.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Other Formats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084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bg1"/>
                </a:solidFill>
              </a:rPr>
              <a:t>Images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Color </a:t>
            </a:r>
            <a:r>
              <a:rPr lang="en-US" sz="2800" dirty="0" smtClean="0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Image </a:t>
            </a:r>
            <a:r>
              <a:rPr lang="en-US" sz="2800" dirty="0" smtClean="0">
                <a:solidFill>
                  <a:schemeClr val="bg1"/>
                </a:solidFill>
              </a:rPr>
              <a:t>Concepts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File </a:t>
            </a:r>
            <a:r>
              <a:rPr lang="en-US" sz="2800" dirty="0" smtClean="0">
                <a:solidFill>
                  <a:schemeClr val="bg1"/>
                </a:solidFill>
              </a:rPr>
              <a:t>Formats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Audio and </a:t>
            </a:r>
            <a:r>
              <a:rPr lang="en-US" sz="2800" dirty="0" smtClean="0">
                <a:solidFill>
                  <a:schemeClr val="accent3"/>
                </a:solidFill>
              </a:rPr>
              <a:t>Video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Summary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70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Video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 </a:t>
            </a:r>
            <a:r>
              <a:rPr lang="en-US" dirty="0" smtClean="0"/>
              <a:t>Concepts - Containers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Media </a:t>
            </a:r>
            <a:r>
              <a:rPr lang="en-US" dirty="0"/>
              <a:t>is encoded using compression/decompression software, usually </a:t>
            </a:r>
            <a:r>
              <a:rPr lang="en-US" dirty="0" smtClean="0"/>
              <a:t>referred to </a:t>
            </a:r>
            <a:r>
              <a:rPr lang="en-US" dirty="0"/>
              <a:t>as a </a:t>
            </a:r>
            <a:r>
              <a:rPr lang="en-US" b="1" dirty="0"/>
              <a:t>codec</a:t>
            </a:r>
            <a:r>
              <a:rPr lang="en-US" dirty="0"/>
              <a:t>  (for </a:t>
            </a:r>
            <a:r>
              <a:rPr lang="en-US" dirty="0" smtClean="0"/>
              <a:t>compression</a:t>
            </a:r>
            <a:r>
              <a:rPr lang="en-US" dirty="0"/>
              <a:t>/</a:t>
            </a:r>
            <a:r>
              <a:rPr lang="en-US" dirty="0" smtClean="0"/>
              <a:t>decompression</a:t>
            </a:r>
            <a:r>
              <a:rPr lang="en-US" dirty="0"/>
              <a:t>)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second key concept for understanding media formats is that of </a:t>
            </a:r>
            <a:r>
              <a:rPr lang="en-US" b="1" dirty="0" smtClean="0"/>
              <a:t>container formats </a:t>
            </a:r>
            <a:r>
              <a:rPr lang="en-U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7175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Video</a:t>
            </a:r>
            <a:endParaRPr lang="en-US" dirty="0"/>
          </a:p>
        </p:txBody>
      </p:sp>
      <p:pic>
        <p:nvPicPr>
          <p:cNvPr id="5" name="Content Placeholder 4" descr="4812606036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" b="1510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 </a:t>
            </a:r>
            <a:r>
              <a:rPr lang="en-US" dirty="0" smtClean="0"/>
              <a:t>Concepts - Containers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9397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/>
              <a:t> </a:t>
            </a:r>
            <a:r>
              <a:rPr lang="en-US" dirty="0" smtClean="0"/>
              <a:t>MPEG-4 </a:t>
            </a:r>
          </a:p>
          <a:p>
            <a:pPr marL="804863" lvl="1" indent="-342900">
              <a:buFont typeface="Arial"/>
              <a:buChar char="•"/>
            </a:pPr>
            <a:r>
              <a:rPr lang="en-US" dirty="0" smtClean="0"/>
              <a:t>MP4 </a:t>
            </a:r>
            <a:r>
              <a:rPr lang="en-US" dirty="0"/>
              <a:t>container with H.264 Video and AAC </a:t>
            </a:r>
            <a:r>
              <a:rPr lang="en-US" dirty="0" smtClean="0"/>
              <a:t>Audio</a:t>
            </a:r>
          </a:p>
          <a:p>
            <a:pPr marL="342900" indent="-342900">
              <a:buFont typeface="Arial"/>
              <a:buChar char="•"/>
            </a:pPr>
            <a:r>
              <a:rPr lang="en-US" dirty="0"/>
              <a:t> </a:t>
            </a:r>
            <a:r>
              <a:rPr lang="en-US" dirty="0" err="1"/>
              <a:t>WebM</a:t>
            </a:r>
            <a:r>
              <a:rPr lang="en-US" dirty="0"/>
              <a:t> container with VP8 video and </a:t>
            </a:r>
            <a:r>
              <a:rPr lang="en-US" dirty="0" err="1"/>
              <a:t>Vorbis</a:t>
            </a:r>
            <a:r>
              <a:rPr lang="en-US" dirty="0"/>
              <a:t> audio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/>
              <a:t> </a:t>
            </a:r>
            <a:r>
              <a:rPr lang="en-US" dirty="0" err="1"/>
              <a:t>Ogg</a:t>
            </a:r>
            <a:r>
              <a:rPr lang="en-US" dirty="0"/>
              <a:t> container with </a:t>
            </a:r>
            <a:r>
              <a:rPr lang="en-US" dirty="0" err="1"/>
              <a:t>Theora</a:t>
            </a:r>
            <a:r>
              <a:rPr lang="en-US" dirty="0"/>
              <a:t> video and </a:t>
            </a:r>
            <a:r>
              <a:rPr lang="en-US" dirty="0" err="1"/>
              <a:t>Vorbis</a:t>
            </a:r>
            <a:r>
              <a:rPr lang="en-US" dirty="0"/>
              <a:t> audio</a:t>
            </a:r>
            <a:endParaRPr lang="en-US" dirty="0" smtClean="0"/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Browser Video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0496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Video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Using the &lt;video&gt; element</a:t>
            </a:r>
            <a:endParaRPr lang="en-US" dirty="0"/>
          </a:p>
        </p:txBody>
      </p:sp>
      <p:pic>
        <p:nvPicPr>
          <p:cNvPr id="6" name="Content Placeholder 5" descr="4812606037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21" r="-7221"/>
          <a:stretch>
            <a:fillRect/>
          </a:stretch>
        </p:blipFill>
        <p:spPr>
          <a:xfrm>
            <a:off x="516808" y="1294698"/>
            <a:ext cx="7295552" cy="5158637"/>
          </a:xfrm>
        </p:spPr>
      </p:pic>
    </p:spTree>
    <p:extLst>
      <p:ext uri="{BB962C8B-B14F-4D97-AF65-F5344CB8AC3E}">
        <p14:creationId xmlns:p14="http://schemas.microsoft.com/office/powerpoint/2010/main" val="29394714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/>
              <a:t> MP3. </a:t>
            </a:r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WAV</a:t>
            </a:r>
            <a:r>
              <a:rPr lang="en-US" dirty="0"/>
              <a:t>. </a:t>
            </a:r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da-DK" dirty="0"/>
              <a:t> </a:t>
            </a:r>
            <a:r>
              <a:rPr lang="da-DK" dirty="0" smtClean="0"/>
              <a:t>OGG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Web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MP4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Browser</a:t>
            </a:r>
            <a:r>
              <a:rPr lang="en-US" baseline="0" dirty="0" smtClean="0"/>
              <a:t> Audio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2162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and Video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Using the &lt;audio&gt; element</a:t>
            </a:r>
            <a:endParaRPr lang="en-US" dirty="0"/>
          </a:p>
        </p:txBody>
      </p:sp>
      <p:pic>
        <p:nvPicPr>
          <p:cNvPr id="6" name="Content Placeholder 5" descr="4812606038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75" b="-20075"/>
          <a:stretch>
            <a:fillRect/>
          </a:stretch>
        </p:blipFill>
        <p:spPr>
          <a:xfrm>
            <a:off x="611560" y="938285"/>
            <a:ext cx="7704856" cy="5448052"/>
          </a:xfrm>
        </p:spPr>
      </p:pic>
    </p:spTree>
    <p:extLst>
      <p:ext uri="{BB962C8B-B14F-4D97-AF65-F5344CB8AC3E}">
        <p14:creationId xmlns:p14="http://schemas.microsoft.com/office/powerpoint/2010/main" val="4121758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Digital Representation of Images</a:t>
            </a:r>
            <a:endParaRPr lang="en-US" sz="3600" dirty="0"/>
          </a:p>
        </p:txBody>
      </p:sp>
      <p:pic>
        <p:nvPicPr>
          <p:cNvPr id="5" name="Content Placeholder 4" descr="4812606002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67" b="-8067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Raster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09565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bg1"/>
                </a:solidFill>
              </a:rPr>
              <a:t>Images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Color </a:t>
            </a:r>
            <a:r>
              <a:rPr lang="en-US" sz="2800" dirty="0" smtClean="0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Image </a:t>
            </a:r>
            <a:r>
              <a:rPr lang="en-US" sz="2800" dirty="0" smtClean="0">
                <a:solidFill>
                  <a:schemeClr val="bg1"/>
                </a:solidFill>
              </a:rPr>
              <a:t>Concepts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File </a:t>
            </a:r>
            <a:r>
              <a:rPr lang="en-US" sz="2800" dirty="0" smtClean="0">
                <a:solidFill>
                  <a:schemeClr val="bg1"/>
                </a:solidFill>
              </a:rPr>
              <a:t>Formats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Audio and </a:t>
            </a:r>
            <a:r>
              <a:rPr lang="en-US" sz="2800" dirty="0" smtClean="0">
                <a:solidFill>
                  <a:schemeClr val="bg1"/>
                </a:solidFill>
              </a:rPr>
              <a:t>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</a:rPr>
              <a:t>Summary</a:t>
            </a:r>
            <a:endParaRPr lang="en-US" sz="28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252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68760"/>
            <a:ext cx="7632848" cy="5184576"/>
          </a:xfrm>
        </p:spPr>
        <p:txBody>
          <a:bodyPr numCol="3">
            <a:no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000" dirty="0"/>
              <a:t> additive colors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alpha transparency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anti-aliasing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artifacts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bitmap image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 err="1"/>
              <a:t>cinemagraph</a:t>
            </a:r>
            <a:endParaRPr lang="en-US" sz="1000" dirty="0"/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CMYK color model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codec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color depth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color palette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container formats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device pixels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digital representation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display resolution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dithering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favicon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gamut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GIF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gradient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halftones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HSL color model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image size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interpolate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JPEG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lightness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lossless compression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 err="1"/>
              <a:t>lossy</a:t>
            </a:r>
            <a:r>
              <a:rPr lang="en-US" sz="1000" dirty="0"/>
              <a:t> compression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LZW compression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media encoding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MPEG-4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opacity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pixels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PNG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raster image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reference pixel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RGB color model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run-length compression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saturation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subtractive colors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SVG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TIF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transform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transition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vector image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/>
              <a:t>web-safe color palette</a:t>
            </a:r>
            <a:endParaRPr lang="en-US" sz="1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Key 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309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598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Digital Representation of Images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Vector</a:t>
            </a:r>
            <a:endParaRPr lang="en-US" dirty="0" smtClean="0"/>
          </a:p>
        </p:txBody>
      </p:sp>
      <p:pic>
        <p:nvPicPr>
          <p:cNvPr id="7" name="Content Placeholder 6" descr="4812606004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862" b="-158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8462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Digital Representation of Images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Resizing </a:t>
            </a:r>
            <a:r>
              <a:rPr lang="mr-IN" dirty="0" smtClean="0"/>
              <a:t>–</a:t>
            </a:r>
            <a:r>
              <a:rPr lang="en-US" dirty="0" smtClean="0"/>
              <a:t> an example</a:t>
            </a:r>
            <a:endParaRPr lang="en-US" dirty="0" smtClean="0"/>
          </a:p>
        </p:txBody>
      </p:sp>
      <p:pic>
        <p:nvPicPr>
          <p:cNvPr id="5" name="Content Placeholder 4" descr="4812606005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37" r="-387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5714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6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Digital Representations of </a:t>
            </a:r>
            <a:r>
              <a:rPr lang="en-US" sz="2400" dirty="0" smtClean="0">
                <a:solidFill>
                  <a:schemeClr val="bg1"/>
                </a:solidFill>
              </a:rPr>
              <a:t>Images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Color </a:t>
            </a:r>
            <a:r>
              <a:rPr lang="en-US" sz="2800" dirty="0" smtClean="0">
                <a:solidFill>
                  <a:schemeClr val="accent3"/>
                </a:solidFill>
              </a:rPr>
              <a:t>Models</a:t>
            </a:r>
            <a:endParaRPr lang="en-US" sz="2800" dirty="0">
              <a:solidFill>
                <a:schemeClr val="accent3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Image </a:t>
            </a:r>
            <a:r>
              <a:rPr lang="en-US" sz="2800" dirty="0" smtClean="0">
                <a:solidFill>
                  <a:schemeClr val="bg1"/>
                </a:solidFill>
              </a:rPr>
              <a:t>Concepts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File </a:t>
            </a:r>
            <a:r>
              <a:rPr lang="en-US" sz="2800" dirty="0" smtClean="0">
                <a:solidFill>
                  <a:schemeClr val="bg1"/>
                </a:solidFill>
              </a:rPr>
              <a:t>Formats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Audio and </a:t>
            </a:r>
            <a:r>
              <a:rPr lang="en-US" sz="2800" dirty="0" smtClean="0">
                <a:solidFill>
                  <a:schemeClr val="bg1"/>
                </a:solidFill>
              </a:rPr>
              <a:t>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93305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Summary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079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Color </a:t>
            </a:r>
            <a:r>
              <a:rPr lang="en-US" b="1" dirty="0" smtClean="0"/>
              <a:t>Models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More tha</a:t>
            </a:r>
            <a:r>
              <a:rPr lang="en-US" dirty="0" smtClean="0"/>
              <a:t>n </a:t>
            </a:r>
            <a:r>
              <a:rPr lang="en-US" dirty="0" smtClean="0"/>
              <a:t>1 model</a:t>
            </a:r>
            <a:endParaRPr lang="en-US" dirty="0" smtClean="0"/>
          </a:p>
        </p:txBody>
      </p:sp>
      <p:pic>
        <p:nvPicPr>
          <p:cNvPr id="7" name="Content Placeholder 6" descr="4812606009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1" b="-2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170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FunWebDev - 2nd Edition">
      <a:dk1>
        <a:srgbClr val="404040"/>
      </a:dk1>
      <a:lt1>
        <a:srgbClr val="F3F3E7"/>
      </a:lt1>
      <a:dk2>
        <a:srgbClr val="37475F"/>
      </a:dk2>
      <a:lt2>
        <a:srgbClr val="FFFFFF"/>
      </a:lt2>
      <a:accent1>
        <a:srgbClr val="B6E4EC"/>
      </a:accent1>
      <a:accent2>
        <a:srgbClr val="A82233"/>
      </a:accent2>
      <a:accent3>
        <a:srgbClr val="C88736"/>
      </a:accent3>
      <a:accent4>
        <a:srgbClr val="467082"/>
      </a:accent4>
      <a:accent5>
        <a:srgbClr val="F3703A"/>
      </a:accent5>
      <a:accent6>
        <a:srgbClr val="00A651"/>
      </a:accent6>
      <a:hlink>
        <a:srgbClr val="B6EEEC"/>
      </a:hlink>
      <a:folHlink>
        <a:srgbClr val="C8873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917</TotalTime>
  <Words>836</Words>
  <Application>Microsoft Macintosh PowerPoint</Application>
  <PresentationFormat>On-screen Show (4:3)</PresentationFormat>
  <Paragraphs>256</Paragraphs>
  <Slides>52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Presentation</vt:lpstr>
      <vt:lpstr>Web Media</vt:lpstr>
      <vt:lpstr>Chapter 6</vt:lpstr>
      <vt:lpstr>Chapter 6</vt:lpstr>
      <vt:lpstr>Digital Representation of Images</vt:lpstr>
      <vt:lpstr>Digital Representation of Images</vt:lpstr>
      <vt:lpstr>Digital Representation of Images</vt:lpstr>
      <vt:lpstr>Digital Representation of Images</vt:lpstr>
      <vt:lpstr>Chapter 6</vt:lpstr>
      <vt:lpstr>Color Models</vt:lpstr>
      <vt:lpstr>Color Models</vt:lpstr>
      <vt:lpstr>Color Models</vt:lpstr>
      <vt:lpstr>Color Models</vt:lpstr>
      <vt:lpstr>Color Models</vt:lpstr>
      <vt:lpstr>Color Models</vt:lpstr>
      <vt:lpstr>Color Models</vt:lpstr>
      <vt:lpstr>Color Models</vt:lpstr>
      <vt:lpstr>Color Models</vt:lpstr>
      <vt:lpstr>Color Models</vt:lpstr>
      <vt:lpstr>Color Models</vt:lpstr>
      <vt:lpstr>Chapter 6</vt:lpstr>
      <vt:lpstr>Image Concepts</vt:lpstr>
      <vt:lpstr>Image Concepts</vt:lpstr>
      <vt:lpstr>Image Concepts</vt:lpstr>
      <vt:lpstr>Image Concepts</vt:lpstr>
      <vt:lpstr>Image Concepts</vt:lpstr>
      <vt:lpstr>Image Concepts</vt:lpstr>
      <vt:lpstr>Image Concepts</vt:lpstr>
      <vt:lpstr>Image Concepts</vt:lpstr>
      <vt:lpstr>Chapter 6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File Formats</vt:lpstr>
      <vt:lpstr>Chapter 6</vt:lpstr>
      <vt:lpstr>Audio and Video</vt:lpstr>
      <vt:lpstr>Audio and Video</vt:lpstr>
      <vt:lpstr>Audio and Video</vt:lpstr>
      <vt:lpstr>Audio and Video</vt:lpstr>
      <vt:lpstr>Audio and Video</vt:lpstr>
      <vt:lpstr>Audio and Video</vt:lpstr>
      <vt:lpstr>Chapter 6</vt:lpstr>
      <vt:lpstr>Summary</vt:lpstr>
      <vt:lpstr>Questions</vt:lpstr>
    </vt:vector>
  </TitlesOfParts>
  <Manager/>
  <Company>Pearson</Company>
  <LinksUpToDate>false</LinksUpToDate>
  <SharedDoc>false</SharedDoc>
  <HyperlinkBase>http://funwebdev.com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Web Development</dc:title>
  <dc:subject/>
  <dc:creator>Randy Connolly and Ricardo Hoar</dc:creator>
  <cp:keywords/>
  <dc:description/>
  <cp:lastModifiedBy>Ricardo</cp:lastModifiedBy>
  <cp:revision>155</cp:revision>
  <dcterms:created xsi:type="dcterms:W3CDTF">2014-01-14T22:57:40Z</dcterms:created>
  <dcterms:modified xsi:type="dcterms:W3CDTF">2017-02-15T05:15:29Z</dcterms:modified>
  <cp:category/>
</cp:coreProperties>
</file>