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67" r:id="rId3"/>
    <p:sldId id="268" r:id="rId4"/>
    <p:sldId id="270" r:id="rId5"/>
    <p:sldId id="302" r:id="rId6"/>
    <p:sldId id="301" r:id="rId7"/>
    <p:sldId id="271" r:id="rId8"/>
    <p:sldId id="272" r:id="rId9"/>
    <p:sldId id="278" r:id="rId10"/>
    <p:sldId id="303" r:id="rId11"/>
    <p:sldId id="279" r:id="rId12"/>
    <p:sldId id="304" r:id="rId13"/>
    <p:sldId id="305" r:id="rId14"/>
    <p:sldId id="307" r:id="rId15"/>
    <p:sldId id="273" r:id="rId16"/>
    <p:sldId id="280" r:id="rId17"/>
    <p:sldId id="274" r:id="rId18"/>
    <p:sldId id="308" r:id="rId19"/>
    <p:sldId id="310" r:id="rId20"/>
    <p:sldId id="281" r:id="rId21"/>
    <p:sldId id="309" r:id="rId22"/>
    <p:sldId id="282" r:id="rId23"/>
    <p:sldId id="275" r:id="rId24"/>
    <p:sldId id="283" r:id="rId25"/>
    <p:sldId id="314" r:id="rId26"/>
    <p:sldId id="315" r:id="rId27"/>
    <p:sldId id="313" r:id="rId28"/>
    <p:sldId id="311" r:id="rId29"/>
    <p:sldId id="285" r:id="rId30"/>
    <p:sldId id="316" r:id="rId31"/>
    <p:sldId id="317" r:id="rId32"/>
    <p:sldId id="286" r:id="rId33"/>
    <p:sldId id="287" r:id="rId34"/>
    <p:sldId id="288" r:id="rId35"/>
    <p:sldId id="289" r:id="rId36"/>
    <p:sldId id="290" r:id="rId37"/>
    <p:sldId id="318" r:id="rId38"/>
    <p:sldId id="276" r:id="rId39"/>
    <p:sldId id="291" r:id="rId40"/>
    <p:sldId id="319" r:id="rId41"/>
    <p:sldId id="320" r:id="rId42"/>
    <p:sldId id="292" r:id="rId43"/>
    <p:sldId id="293" r:id="rId44"/>
    <p:sldId id="294" r:id="rId45"/>
    <p:sldId id="295" r:id="rId46"/>
    <p:sldId id="296" r:id="rId47"/>
    <p:sldId id="297" r:id="rId48"/>
    <p:sldId id="321" r:id="rId49"/>
    <p:sldId id="322" r:id="rId50"/>
    <p:sldId id="323" r:id="rId51"/>
    <p:sldId id="324" r:id="rId52"/>
    <p:sldId id="325" r:id="rId53"/>
    <p:sldId id="277" r:id="rId54"/>
    <p:sldId id="298" r:id="rId55"/>
    <p:sldId id="299" r:id="rId5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441402EF-72EA-4F86-9227-E1922CEE125F}">
          <p14:sldIdLst>
            <p14:sldId id="256"/>
            <p14:sldId id="267"/>
          </p14:sldIdLst>
        </p14:section>
        <p14:section name="What Is HTML" id="{4917965F-1D3C-5B41-B4D4-2AD3711D92CA}">
          <p14:sldIdLst>
            <p14:sldId id="268"/>
            <p14:sldId id="270"/>
            <p14:sldId id="302"/>
            <p14:sldId id="301"/>
            <p14:sldId id="271"/>
          </p14:sldIdLst>
        </p14:section>
        <p14:section name="HTML Syntax" id="{5F50705F-46A3-8E4D-B1C5-AB86B222BF82}">
          <p14:sldIdLst>
            <p14:sldId id="272"/>
            <p14:sldId id="278"/>
            <p14:sldId id="303"/>
            <p14:sldId id="279"/>
            <p14:sldId id="304"/>
            <p14:sldId id="305"/>
            <p14:sldId id="307"/>
          </p14:sldIdLst>
        </p14:section>
        <p14:section name="Semantic Markup" id="{1CAFF8D4-CFA8-7541-967D-FBC6879A6252}">
          <p14:sldIdLst>
            <p14:sldId id="273"/>
            <p14:sldId id="280"/>
          </p14:sldIdLst>
        </p14:section>
        <p14:section name="Structure of HTML Documents" id="{DAB10964-C4DD-044B-9066-6BB0D72A604C}">
          <p14:sldIdLst>
            <p14:sldId id="274"/>
            <p14:sldId id="308"/>
            <p14:sldId id="310"/>
            <p14:sldId id="281"/>
            <p14:sldId id="309"/>
            <p14:sldId id="282"/>
          </p14:sldIdLst>
        </p14:section>
        <p14:section name="Quick Tour of HTML Elements" id="{5FAC6915-811A-0D40-AED8-52BC0FBE484C}">
          <p14:sldIdLst>
            <p14:sldId id="275"/>
            <p14:sldId id="283"/>
            <p14:sldId id="314"/>
            <p14:sldId id="315"/>
            <p14:sldId id="313"/>
            <p14:sldId id="311"/>
            <p14:sldId id="285"/>
            <p14:sldId id="316"/>
            <p14:sldId id="317"/>
            <p14:sldId id="286"/>
            <p14:sldId id="287"/>
            <p14:sldId id="288"/>
            <p14:sldId id="289"/>
            <p14:sldId id="290"/>
            <p14:sldId id="318"/>
          </p14:sldIdLst>
        </p14:section>
        <p14:section name="HTML5 Semantic Structure Elements" id="{9D56E49D-D1DD-1348-8A8B-6E4D9776C19A}">
          <p14:sldIdLst>
            <p14:sldId id="276"/>
            <p14:sldId id="291"/>
            <p14:sldId id="319"/>
            <p14:sldId id="320"/>
            <p14:sldId id="292"/>
            <p14:sldId id="293"/>
            <p14:sldId id="294"/>
            <p14:sldId id="295"/>
            <p14:sldId id="296"/>
            <p14:sldId id="297"/>
          </p14:sldIdLst>
        </p14:section>
        <p14:section name="Tools Insight" id="{E340D3AA-8D42-3641-97FC-0D49A08E6402}">
          <p14:sldIdLst>
            <p14:sldId id="321"/>
            <p14:sldId id="322"/>
            <p14:sldId id="323"/>
            <p14:sldId id="324"/>
            <p14:sldId id="325"/>
          </p14:sldIdLst>
        </p14:section>
        <p14:section name="Chapter Summary" id="{3F8DB5FA-BFF7-E04B-A176-B2D94F3A4121}">
          <p14:sldIdLst>
            <p14:sldId id="277"/>
            <p14:sldId id="298"/>
            <p14:sldId id="29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orient="horz" pos="1440">
          <p15:clr>
            <a:srgbClr val="A4A3A4"/>
          </p15:clr>
        </p15:guide>
        <p15:guide id="3" orient="horz">
          <p15:clr>
            <a:srgbClr val="A4A3A4"/>
          </p15:clr>
        </p15:guide>
        <p15:guide id="4" pos="3840">
          <p15:clr>
            <a:srgbClr val="A4A3A4"/>
          </p15:clr>
        </p15:guide>
        <p15:guide id="5" pos="19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12" autoAdjust="0"/>
    <p:restoredTop sz="86387" autoAdjust="0"/>
  </p:normalViewPr>
  <p:slideViewPr>
    <p:cSldViewPr showGuides="1">
      <p:cViewPr>
        <p:scale>
          <a:sx n="70" d="100"/>
          <a:sy n="70" d="100"/>
        </p:scale>
        <p:origin x="-3040" y="-2424"/>
      </p:cViewPr>
      <p:guideLst>
        <p:guide orient="horz" pos="2880"/>
        <p:guide orient="horz" pos="1440"/>
        <p:guide orient="horz"/>
        <p:guide pos="3840"/>
        <p:guide pos="19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10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notesMaster" Target="notesMasters/notesMaster1.xml"/><Relationship Id="rId58" Type="http://schemas.openxmlformats.org/officeDocument/2006/relationships/printerSettings" Target="printerSettings/printerSettings1.bin"/><Relationship Id="rId59" Type="http://schemas.openxmlformats.org/officeDocument/2006/relationships/presProps" Target="pres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viewProps" Target="viewProps.xml"/><Relationship Id="rId61" Type="http://schemas.openxmlformats.org/officeDocument/2006/relationships/theme" Target="theme/theme1.xml"/><Relationship Id="rId6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D27DE-FC0E-EC49-B1C5-B796F9CDC289}" type="datetimeFigureOut">
              <a:rPr lang="en-US" smtClean="0"/>
              <a:t>17-02-12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7C01C6-9040-D44A-A0F9-7BE70F3FD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833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C01C6-9040-D44A-A0F9-7BE70F3FD8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581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C01C6-9040-D44A-A0F9-7BE70F3FD88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754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685800"/>
            <a:ext cx="7474024" cy="2819400"/>
          </a:xfrm>
        </p:spPr>
        <p:txBody>
          <a:bodyPr>
            <a:noAutofit/>
          </a:bodyPr>
          <a:lstStyle>
            <a:lvl1pPr algn="l">
              <a:lnSpc>
                <a:spcPts val="6200"/>
              </a:lnSpc>
              <a:defRPr sz="5400">
                <a:latin typeface="Rockwell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149080"/>
            <a:ext cx="5486400" cy="5334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8610600" y="0"/>
            <a:ext cx="533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477000"/>
            <a:ext cx="8839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4572000"/>
            <a:ext cx="9144000" cy="228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203947" y="6096000"/>
            <a:ext cx="394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dirty="0" smtClean="0">
                <a:solidFill>
                  <a:schemeClr val="accent1"/>
                </a:solidFill>
                <a:latin typeface="Rockwell" pitchFamily="18" charset="0"/>
              </a:rPr>
              <a:t>Fundamentals</a:t>
            </a:r>
            <a:r>
              <a:rPr lang="en-US" sz="1800" baseline="0" dirty="0" smtClean="0">
                <a:latin typeface="Rockwell" pitchFamily="18" charset="0"/>
              </a:rPr>
              <a:t> </a:t>
            </a:r>
            <a:r>
              <a:rPr lang="en-US" sz="1800" baseline="0" dirty="0" smtClean="0">
                <a:solidFill>
                  <a:schemeClr val="bg2"/>
                </a:solidFill>
                <a:latin typeface="Rockwell" pitchFamily="18" charset="0"/>
              </a:rPr>
              <a:t>of Web Development</a:t>
            </a:r>
            <a:endParaRPr lang="en-US" sz="1800" dirty="0">
              <a:solidFill>
                <a:schemeClr val="bg2"/>
              </a:solidFill>
              <a:latin typeface="Rockwell" pitchFamily="18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6096000"/>
            <a:ext cx="3771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accent1"/>
                </a:solidFill>
                <a:latin typeface="Rockwell" pitchFamily="18" charset="0"/>
              </a:rPr>
              <a:t>Randy Connolly </a:t>
            </a:r>
            <a:r>
              <a:rPr lang="en-US" sz="1800" baseline="0" dirty="0" smtClean="0">
                <a:solidFill>
                  <a:schemeClr val="bg2"/>
                </a:solidFill>
                <a:latin typeface="Rockwell" pitchFamily="18" charset="0"/>
              </a:rPr>
              <a:t>and</a:t>
            </a:r>
            <a:r>
              <a:rPr lang="en-US" sz="1800" baseline="0" dirty="0" smtClean="0">
                <a:latin typeface="Rockwell" pitchFamily="18" charset="0"/>
              </a:rPr>
              <a:t> </a:t>
            </a:r>
            <a:r>
              <a:rPr lang="en-US" sz="1800" baseline="0" dirty="0" smtClean="0">
                <a:solidFill>
                  <a:schemeClr val="accent1"/>
                </a:solidFill>
                <a:latin typeface="Rockwell" pitchFamily="18" charset="0"/>
              </a:rPr>
              <a:t>Ricardo Hoar</a:t>
            </a:r>
            <a:endParaRPr lang="en-US" sz="1800" dirty="0">
              <a:solidFill>
                <a:schemeClr val="accent1"/>
              </a:solidFill>
              <a:latin typeface="Rockwell" pitchFamily="18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5257800" y="6453003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2017 Pearson</a:t>
            </a:r>
          </a:p>
          <a:p>
            <a:pPr algn="r"/>
            <a:r>
              <a:rPr lang="en-US" sz="12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http://www.funwebdev.com</a:t>
            </a:r>
            <a:endParaRPr lang="en-US" sz="12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98438"/>
            <a:ext cx="7772400" cy="102076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0" y="1676400"/>
            <a:ext cx="5638800" cy="452596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61963" indent="-4763"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buNone/>
              <a:defRPr sz="1800">
                <a:solidFill>
                  <a:schemeClr val="tx1"/>
                </a:solidFill>
              </a:defRPr>
            </a:lvl3pPr>
            <a:lvl4pPr marL="1376363" indent="-4763">
              <a:buNone/>
              <a:defRPr sz="1600">
                <a:solidFill>
                  <a:schemeClr val="tx1"/>
                </a:solidFill>
              </a:defRPr>
            </a:lvl4pPr>
            <a:lvl5pPr marL="182880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 hasCustomPrompt="1"/>
          </p:nvPr>
        </p:nvSpPr>
        <p:spPr>
          <a:xfrm>
            <a:off x="914400" y="838200"/>
            <a:ext cx="6629400" cy="304800"/>
          </a:xfrm>
        </p:spPr>
        <p:txBody>
          <a:bodyPr>
            <a:normAutofit/>
          </a:bodyPr>
          <a:lstStyle>
            <a:lvl1pPr>
              <a:buNone/>
              <a:defRPr sz="1500">
                <a:latin typeface="Rockwell" pitchFamily="18" charset="0"/>
              </a:defRPr>
            </a:lvl1pPr>
          </a:lstStyle>
          <a:p>
            <a:pPr lvl="0"/>
            <a:r>
              <a:rPr lang="en-US" dirty="0" smtClean="0"/>
              <a:t>Enter subtitle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22238"/>
            <a:ext cx="7772400" cy="102076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46237"/>
            <a:ext cx="6400800" cy="4525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2200">
                <a:solidFill>
                  <a:schemeClr val="tx1"/>
                </a:solidFill>
              </a:defRPr>
            </a:lvl1pPr>
            <a:lvl2pPr marL="461963" indent="-4763">
              <a:spcAft>
                <a:spcPts val="1200"/>
              </a:spcAft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buNone/>
              <a:defRPr sz="1800">
                <a:solidFill>
                  <a:schemeClr val="tx1"/>
                </a:solidFill>
              </a:defRPr>
            </a:lvl3pPr>
            <a:lvl4pPr marL="1376363" indent="-4763">
              <a:buNone/>
              <a:defRPr sz="1600">
                <a:solidFill>
                  <a:schemeClr val="tx1"/>
                </a:solidFill>
              </a:defRPr>
            </a:lvl4pPr>
            <a:lvl5pPr marL="182880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 hasCustomPrompt="1"/>
          </p:nvPr>
        </p:nvSpPr>
        <p:spPr>
          <a:xfrm>
            <a:off x="914400" y="838200"/>
            <a:ext cx="6400800" cy="304800"/>
          </a:xfrm>
        </p:spPr>
        <p:txBody>
          <a:bodyPr>
            <a:normAutofit/>
          </a:bodyPr>
          <a:lstStyle>
            <a:lvl1pPr>
              <a:buNone/>
              <a:defRPr sz="1500">
                <a:latin typeface="Rockwell" pitchFamily="18" charset="0"/>
              </a:defRPr>
            </a:lvl1pPr>
          </a:lstStyle>
          <a:p>
            <a:pPr lvl="0"/>
            <a:r>
              <a:rPr lang="en-US" dirty="0" smtClean="0"/>
              <a:t>Enter subtitle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0"/>
            <a:ext cx="8037513" cy="8382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624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Rockwell Condensed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ECA76C-96BA-4C53-A922-4E6799921C76}" type="datetimeFigureOut">
              <a:rPr lang="en-US" smtClean="0"/>
              <a:pPr/>
              <a:t>17-02-12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D3AE-9A6B-4724-B938-46259D069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924800" cy="1066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143000"/>
            <a:ext cx="716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915400" y="0"/>
            <a:ext cx="2286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839200" y="0"/>
            <a:ext cx="762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15400" y="6553200"/>
            <a:ext cx="228600" cy="3048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6D3AE-9A6B-4724-B938-46259D069CC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57200" y="6553200"/>
            <a:ext cx="8001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265591" y="6581001"/>
            <a:ext cx="32863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404040"/>
                </a:solidFill>
                <a:latin typeface="Rockwell" pitchFamily="18" charset="0"/>
              </a:rPr>
              <a:t>Fundamentals</a:t>
            </a:r>
            <a:r>
              <a:rPr lang="en-US" sz="1200" baseline="0" dirty="0" smtClean="0">
                <a:solidFill>
                  <a:srgbClr val="404040"/>
                </a:solidFill>
                <a:latin typeface="Rockwell" pitchFamily="18" charset="0"/>
              </a:rPr>
              <a:t> of Web Development - 2</a:t>
            </a:r>
            <a:r>
              <a:rPr lang="en-US" sz="1200" baseline="30000" dirty="0" smtClean="0">
                <a:solidFill>
                  <a:srgbClr val="404040"/>
                </a:solidFill>
                <a:latin typeface="Rockwell" pitchFamily="18" charset="0"/>
              </a:rPr>
              <a:t>nd</a:t>
            </a:r>
            <a:r>
              <a:rPr lang="en-US" sz="1200" baseline="0" dirty="0" smtClean="0">
                <a:solidFill>
                  <a:srgbClr val="404040"/>
                </a:solidFill>
                <a:latin typeface="Rockwell" pitchFamily="18" charset="0"/>
              </a:rPr>
              <a:t> Ed.</a:t>
            </a:r>
            <a:endParaRPr lang="en-US" sz="1200" dirty="0">
              <a:solidFill>
                <a:srgbClr val="404040"/>
              </a:solidFill>
              <a:latin typeface="Rockwell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483" y="6581001"/>
            <a:ext cx="25744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3"/>
                </a:solidFill>
                <a:latin typeface="Rockwell" pitchFamily="18" charset="0"/>
              </a:rPr>
              <a:t>Randy Connolly </a:t>
            </a:r>
            <a:r>
              <a:rPr lang="en-US" sz="1200" baseline="0" dirty="0" smtClean="0">
                <a:solidFill>
                  <a:schemeClr val="tx1"/>
                </a:solidFill>
                <a:latin typeface="Rockwell" pitchFamily="18" charset="0"/>
              </a:rPr>
              <a:t>and</a:t>
            </a:r>
            <a:r>
              <a:rPr lang="en-US" sz="1200" baseline="0" dirty="0" smtClean="0">
                <a:latin typeface="Rockwell" pitchFamily="18" charset="0"/>
              </a:rPr>
              <a:t> </a:t>
            </a:r>
            <a:r>
              <a:rPr lang="en-US" sz="1200" baseline="0" dirty="0" smtClean="0">
                <a:solidFill>
                  <a:srgbClr val="C88736"/>
                </a:solidFill>
                <a:latin typeface="Rockwell" pitchFamily="18" charset="0"/>
              </a:rPr>
              <a:t>Ricardo Hoar</a:t>
            </a:r>
            <a:endParaRPr lang="en-US" sz="1200" dirty="0">
              <a:solidFill>
                <a:srgbClr val="C88736"/>
              </a:solidFill>
              <a:latin typeface="Rockwell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Rockwell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3">
            <a:lumMod val="75000"/>
          </a:schemeClr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t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emf"/><Relationship Id="rId3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Introduction to </a:t>
            </a:r>
            <a:r>
              <a:rPr lang="en-US" b="1" dirty="0" smtClean="0"/>
              <a:t>HTML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3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HTML Syntax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676400"/>
            <a:ext cx="7715200" cy="4525963"/>
          </a:xfrm>
        </p:spPr>
        <p:txBody>
          <a:bodyPr/>
          <a:lstStyle/>
          <a:p>
            <a:r>
              <a:rPr lang="en-US" dirty="0" smtClean="0"/>
              <a:t>An </a:t>
            </a:r>
            <a:r>
              <a:rPr lang="en-US" b="1" dirty="0"/>
              <a:t>empty element  </a:t>
            </a:r>
            <a:r>
              <a:rPr lang="en-US" dirty="0"/>
              <a:t>does not contain any </a:t>
            </a:r>
            <a:r>
              <a:rPr lang="en-US" dirty="0" smtClean="0"/>
              <a:t>text content</a:t>
            </a:r>
            <a:r>
              <a:rPr lang="en-US" dirty="0"/>
              <a:t>; instead, it is an instruction to the browser to do </a:t>
            </a:r>
            <a:r>
              <a:rPr lang="en-US" dirty="0" smtClean="0"/>
              <a:t>something.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 </a:t>
            </a:r>
            <a:r>
              <a:rPr lang="en-US" dirty="0"/>
              <a:t>In XHTML, empty </a:t>
            </a:r>
            <a:r>
              <a:rPr lang="en-US" dirty="0" smtClean="0"/>
              <a:t>elements</a:t>
            </a:r>
            <a:r>
              <a:rPr lang="en-US" dirty="0"/>
              <a:t> </a:t>
            </a:r>
            <a:r>
              <a:rPr lang="en-US" dirty="0" smtClean="0"/>
              <a:t>had </a:t>
            </a:r>
            <a:r>
              <a:rPr lang="en-US" dirty="0"/>
              <a:t>to be terminated by a trailing </a:t>
            </a:r>
            <a:r>
              <a:rPr lang="en-US" dirty="0" smtClean="0"/>
              <a:t>slash. 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In </a:t>
            </a:r>
            <a:r>
              <a:rPr lang="en-US" dirty="0"/>
              <a:t>HTML5</a:t>
            </a:r>
            <a:r>
              <a:rPr lang="en-US" dirty="0" smtClean="0"/>
              <a:t>, the </a:t>
            </a:r>
            <a:r>
              <a:rPr lang="en-US" dirty="0"/>
              <a:t>trailing slash in empty elements is optional.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Elements and </a:t>
            </a:r>
            <a:r>
              <a:rPr lang="en-US" dirty="0" smtClean="0"/>
              <a:t>Attributes</a:t>
            </a:r>
            <a:endParaRPr lang="en-US" dirty="0"/>
          </a:p>
        </p:txBody>
      </p:sp>
      <p:pic>
        <p:nvPicPr>
          <p:cNvPr id="5" name="Picture 4" descr="4812603003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21" b="1118"/>
          <a:stretch/>
        </p:blipFill>
        <p:spPr>
          <a:xfrm>
            <a:off x="1547664" y="4293096"/>
            <a:ext cx="6520780" cy="74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331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HTML Syntax </a:t>
            </a:r>
            <a:endParaRPr lang="en-US" dirty="0"/>
          </a:p>
        </p:txBody>
      </p:sp>
      <p:pic>
        <p:nvPicPr>
          <p:cNvPr id="5" name="Content Placeholder 4" descr="4812603005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69" b="47042"/>
          <a:stretch/>
        </p:blipFill>
        <p:spPr>
          <a:xfrm>
            <a:off x="673745" y="2787735"/>
            <a:ext cx="7786687" cy="2369457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Nesting HTML </a:t>
            </a:r>
            <a:r>
              <a:rPr lang="en-US" dirty="0" smtClean="0"/>
              <a:t>Elements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08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HTML Syntax </a:t>
            </a:r>
            <a:endParaRPr lang="en-US" dirty="0"/>
          </a:p>
        </p:txBody>
      </p:sp>
      <p:pic>
        <p:nvPicPr>
          <p:cNvPr id="5" name="Content Placeholder 4" descr="4812603005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46" b="-12869"/>
          <a:stretch/>
        </p:blipFill>
        <p:spPr>
          <a:xfrm>
            <a:off x="683568" y="2924944"/>
            <a:ext cx="7786687" cy="2210934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Nesting HTML </a:t>
            </a:r>
            <a:r>
              <a:rPr lang="en-US" dirty="0" smtClean="0"/>
              <a:t>Elements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878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HTML Syntax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Nesting HTML </a:t>
            </a:r>
            <a:r>
              <a:rPr lang="en-US" dirty="0" smtClean="0"/>
              <a:t>Elements</a:t>
            </a:r>
            <a:endParaRPr lang="en-US" dirty="0"/>
          </a:p>
        </p:txBody>
      </p:sp>
      <p:pic>
        <p:nvPicPr>
          <p:cNvPr id="6" name="Content Placeholder 5" descr="4812603004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5" r="-2615" b="40031"/>
          <a:stretch/>
        </p:blipFill>
        <p:spPr>
          <a:xfrm>
            <a:off x="1331640" y="1916832"/>
            <a:ext cx="6298169" cy="3768824"/>
          </a:xfrm>
        </p:spPr>
      </p:pic>
    </p:spTree>
    <p:extLst>
      <p:ext uri="{BB962C8B-B14F-4D97-AF65-F5344CB8AC3E}">
        <p14:creationId xmlns:p14="http://schemas.microsoft.com/office/powerpoint/2010/main" val="2240967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HTML Syntax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Nesting HTML </a:t>
            </a:r>
            <a:r>
              <a:rPr lang="en-US" dirty="0" smtClean="0"/>
              <a:t>Elements</a:t>
            </a:r>
            <a:endParaRPr lang="en-US" dirty="0"/>
          </a:p>
        </p:txBody>
      </p:sp>
      <p:pic>
        <p:nvPicPr>
          <p:cNvPr id="6" name="Content Placeholder 5" descr="4812603004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89" t="57289" r="-1061" b="-17258"/>
          <a:stretch/>
        </p:blipFill>
        <p:spPr>
          <a:xfrm>
            <a:off x="1331640" y="1916832"/>
            <a:ext cx="6298169" cy="3768824"/>
          </a:xfrm>
        </p:spPr>
      </p:pic>
    </p:spTree>
    <p:extLst>
      <p:ext uri="{BB962C8B-B14F-4D97-AF65-F5344CB8AC3E}">
        <p14:creationId xmlns:p14="http://schemas.microsoft.com/office/powerpoint/2010/main" val="3792247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3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What Is HTML and Where Did It Come from?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HTML Syntax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</a:rPr>
              <a:t>Semantic Markup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Structure of HTML </a:t>
            </a:r>
            <a:r>
              <a:rPr lang="en-US" sz="2400" dirty="0" smtClean="0">
                <a:solidFill>
                  <a:schemeClr val="bg1"/>
                </a:solidFill>
              </a:rPr>
              <a:t>Documents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Quick Tour of HTML Elements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80112" y="386104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HTML5 Semantic Structure Elements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52292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942561" y="5238929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7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75520" y="53155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Summary </a:t>
            </a:r>
          </a:p>
        </p:txBody>
      </p:sp>
    </p:spTree>
    <p:extLst>
      <p:ext uri="{BB962C8B-B14F-4D97-AF65-F5344CB8AC3E}">
        <p14:creationId xmlns:p14="http://schemas.microsoft.com/office/powerpoint/2010/main" val="1042020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Semantic Markup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/>
          <a:lstStyle/>
          <a:p>
            <a:r>
              <a:rPr lang="en-US" dirty="0" smtClean="0"/>
              <a:t>Focus on the structure of the document, not the visual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Advantages: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Maintainability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Performance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Accessibility</a:t>
            </a:r>
            <a:r>
              <a:rPr lang="en-US" dirty="0"/>
              <a:t> (http://www.w3.org/WAI )</a:t>
            </a:r>
            <a:endParaRPr lang="en-US" dirty="0" smtClean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Search Engine Optimization</a:t>
            </a:r>
          </a:p>
          <a:p>
            <a:pPr marL="342900" indent="-342900">
              <a:buFont typeface="Arial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783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3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What Is HTML and Where Did It Come from?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HTML Syntax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Semantic Markup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3"/>
                </a:solidFill>
              </a:rPr>
              <a:t>Structure of HTML </a:t>
            </a:r>
            <a:r>
              <a:rPr lang="en-US" sz="2400" dirty="0" smtClean="0">
                <a:solidFill>
                  <a:schemeClr val="accent3"/>
                </a:solidFill>
              </a:rPr>
              <a:t>Documents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Quick Tour of HTML Elements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80112" y="386104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HTML5 Semantic Structure Elements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52292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942561" y="5238929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7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75520" y="53155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Summary </a:t>
            </a:r>
          </a:p>
        </p:txBody>
      </p:sp>
    </p:spTree>
    <p:extLst>
      <p:ext uri="{BB962C8B-B14F-4D97-AF65-F5344CB8AC3E}">
        <p14:creationId xmlns:p14="http://schemas.microsoft.com/office/powerpoint/2010/main" val="504780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Structure of HTML </a:t>
            </a:r>
            <a:r>
              <a:rPr lang="en-US" sz="3600" b="1" dirty="0" smtClean="0"/>
              <a:t>Documents</a:t>
            </a:r>
            <a:endParaRPr lang="en-US" sz="3600" dirty="0"/>
          </a:p>
        </p:txBody>
      </p:sp>
      <p:pic>
        <p:nvPicPr>
          <p:cNvPr id="5" name="Content Placeholder 4" descr="4812603007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096" b="-23096"/>
          <a:stretch>
            <a:fillRect/>
          </a:stretch>
        </p:blipFill>
        <p:spPr>
          <a:xfrm>
            <a:off x="900113" y="1676400"/>
            <a:ext cx="7786687" cy="4525963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simple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391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Structure of HTML Documents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676400"/>
            <a:ext cx="7715200" cy="4525963"/>
          </a:xfrm>
        </p:spPr>
        <p:txBody>
          <a:bodyPr/>
          <a:lstStyle/>
          <a:p>
            <a:r>
              <a:rPr lang="en-US" dirty="0" smtClean="0"/>
              <a:t>DOCTYPE Short </a:t>
            </a:r>
            <a:r>
              <a:rPr lang="en-US" dirty="0"/>
              <a:t>for </a:t>
            </a:r>
            <a:r>
              <a:rPr lang="en-US" b="1" dirty="0"/>
              <a:t>Document Type </a:t>
            </a:r>
            <a:r>
              <a:rPr lang="en-US" b="1" dirty="0" smtClean="0"/>
              <a:t>Definition </a:t>
            </a:r>
            <a:r>
              <a:rPr lang="en-US" dirty="0" smtClean="0"/>
              <a:t>tells </a:t>
            </a:r>
            <a:r>
              <a:rPr lang="en-US" dirty="0"/>
              <a:t>the </a:t>
            </a:r>
            <a:r>
              <a:rPr lang="en-US" dirty="0" smtClean="0"/>
              <a:t>browser what </a:t>
            </a:r>
            <a:r>
              <a:rPr lang="en-US" dirty="0"/>
              <a:t>type of document it is about to </a:t>
            </a:r>
            <a:r>
              <a:rPr lang="en-US" dirty="0" smtClean="0"/>
              <a:t>process</a:t>
            </a:r>
          </a:p>
          <a:p>
            <a:endParaRPr lang="en-US" b="1" dirty="0" smtClean="0"/>
          </a:p>
          <a:p>
            <a:r>
              <a:rPr lang="en-US" b="1" dirty="0" smtClean="0"/>
              <a:t>&lt;!DOCTYPE html&gt;</a:t>
            </a:r>
            <a:endParaRPr lang="en-US" b="1" dirty="0"/>
          </a:p>
          <a:p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DOCTYPE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819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3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What Is HTML and Where Did It Come from?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HTML Syntax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Semantic Markup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Structure of HTML </a:t>
            </a:r>
            <a:r>
              <a:rPr lang="en-US" sz="2400" dirty="0" smtClean="0">
                <a:solidFill>
                  <a:schemeClr val="bg1"/>
                </a:solidFill>
              </a:rPr>
              <a:t>Documents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Quick Tour of HTML Elements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80112" y="386104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HTML5 Semantic Structure Elements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52292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942561" y="5238929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7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75520" y="53155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Summary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Structure of HTML </a:t>
            </a:r>
            <a:r>
              <a:rPr lang="en-US" sz="3600" b="1" dirty="0" smtClean="0"/>
              <a:t>Documents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slightly more complex document</a:t>
            </a:r>
            <a:endParaRPr lang="en-US" dirty="0"/>
          </a:p>
        </p:txBody>
      </p:sp>
      <p:pic>
        <p:nvPicPr>
          <p:cNvPr id="7" name="Content Placeholder 6" descr="4812603008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52" b="-4962"/>
          <a:stretch/>
        </p:blipFill>
        <p:spPr>
          <a:xfrm>
            <a:off x="539552" y="1988840"/>
            <a:ext cx="7875792" cy="3396771"/>
          </a:xfrm>
        </p:spPr>
      </p:pic>
    </p:spTree>
    <p:extLst>
      <p:ext uri="{BB962C8B-B14F-4D97-AF65-F5344CB8AC3E}">
        <p14:creationId xmlns:p14="http://schemas.microsoft.com/office/powerpoint/2010/main" val="21001617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Structure of HTML </a:t>
            </a:r>
            <a:r>
              <a:rPr lang="en-US" sz="3600" b="1" dirty="0" smtClean="0"/>
              <a:t>Documents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Head and 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>
            <a:noAutofit/>
          </a:bodyPr>
          <a:lstStyle/>
          <a:p>
            <a:r>
              <a:rPr lang="en-US" sz="2600" dirty="0" smtClean="0"/>
              <a:t>HTML5 does </a:t>
            </a:r>
            <a:r>
              <a:rPr lang="en-US" sz="2600" dirty="0"/>
              <a:t>not require the use of the </a:t>
            </a:r>
            <a:r>
              <a:rPr lang="en-US" sz="2600" b="1" dirty="0"/>
              <a:t>&lt;html&gt; , &lt;head&gt; </a:t>
            </a:r>
            <a:r>
              <a:rPr lang="en-US" sz="2600" dirty="0"/>
              <a:t>, and </a:t>
            </a:r>
            <a:r>
              <a:rPr lang="en-US" sz="2600" b="1" dirty="0"/>
              <a:t>&lt;body&gt;</a:t>
            </a:r>
            <a:r>
              <a:rPr lang="en-US" sz="2600" dirty="0"/>
              <a:t>  </a:t>
            </a:r>
            <a:r>
              <a:rPr lang="en-US" sz="2600" dirty="0" smtClean="0"/>
              <a:t>elements (but most developers continue to use them).</a:t>
            </a:r>
          </a:p>
          <a:p>
            <a:pPr marL="342900" indent="-342900">
              <a:buFont typeface="Arial"/>
              <a:buChar char="•"/>
            </a:pPr>
            <a:r>
              <a:rPr lang="en-US" sz="2600" b="1" dirty="0" smtClean="0"/>
              <a:t>&lt;</a:t>
            </a:r>
            <a:r>
              <a:rPr lang="en-US" sz="2600" b="1" dirty="0"/>
              <a:t>html&gt; </a:t>
            </a:r>
            <a:r>
              <a:rPr lang="en-US" sz="2600" dirty="0" smtClean="0"/>
              <a:t>contains </a:t>
            </a:r>
            <a:r>
              <a:rPr lang="en-US" sz="2600" dirty="0"/>
              <a:t>all the other HTML elements in the </a:t>
            </a:r>
            <a:r>
              <a:rPr lang="en-US" sz="2600" dirty="0" smtClean="0"/>
              <a:t>document (Item 2 in previous slide)</a:t>
            </a:r>
          </a:p>
          <a:p>
            <a:pPr marL="342900" indent="-342900">
              <a:buFont typeface="Arial"/>
              <a:buChar char="•"/>
            </a:pPr>
            <a:r>
              <a:rPr lang="en-US" sz="2600" b="1" dirty="0" smtClean="0"/>
              <a:t>&lt;head&gt; </a:t>
            </a:r>
            <a:r>
              <a:rPr lang="en-US" sz="2600" dirty="0"/>
              <a:t>contains descriptive </a:t>
            </a:r>
            <a:r>
              <a:rPr lang="en-US" sz="2600" dirty="0" smtClean="0"/>
              <a:t>elements about the </a:t>
            </a:r>
            <a:r>
              <a:rPr lang="en-US" sz="2600" dirty="0"/>
              <a:t>document, such </a:t>
            </a:r>
            <a:r>
              <a:rPr lang="en-US" sz="2600" dirty="0" smtClean="0"/>
              <a:t>(title</a:t>
            </a:r>
            <a:r>
              <a:rPr lang="en-US" sz="2600" dirty="0"/>
              <a:t>, </a:t>
            </a:r>
            <a:r>
              <a:rPr lang="en-US" sz="2600" dirty="0" smtClean="0"/>
              <a:t> </a:t>
            </a:r>
            <a:r>
              <a:rPr lang="en-US" sz="2600" dirty="0"/>
              <a:t>style </a:t>
            </a:r>
            <a:r>
              <a:rPr lang="en-US" sz="2600" dirty="0" smtClean="0"/>
              <a:t>sheets, </a:t>
            </a:r>
            <a:r>
              <a:rPr lang="en-US" sz="2600" dirty="0"/>
              <a:t>JavaScript files </a:t>
            </a:r>
            <a:r>
              <a:rPr lang="en-US" sz="2600" dirty="0" smtClean="0"/>
              <a:t>etc.) (Item 3)</a:t>
            </a:r>
          </a:p>
          <a:p>
            <a:pPr marL="342900" indent="-342900">
              <a:buFont typeface="Arial"/>
              <a:buChar char="•"/>
            </a:pPr>
            <a:r>
              <a:rPr lang="en-US" sz="2600" b="1" dirty="0" smtClean="0"/>
              <a:t>&lt;body&gt; </a:t>
            </a:r>
            <a:r>
              <a:rPr lang="en-US" sz="2600" dirty="0"/>
              <a:t>contains </a:t>
            </a:r>
            <a:r>
              <a:rPr lang="en-US" sz="2600" dirty="0" smtClean="0"/>
              <a:t>content to be displayed by the browser (Item 4)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0754381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Structure of HTML </a:t>
            </a:r>
            <a:r>
              <a:rPr lang="en-US" sz="3600" b="1" dirty="0" smtClean="0"/>
              <a:t>Documents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676400"/>
            <a:ext cx="7715200" cy="4525963"/>
          </a:xfrm>
        </p:spPr>
        <p:txBody>
          <a:bodyPr>
            <a:normAutofit/>
          </a:bodyPr>
          <a:lstStyle/>
          <a:p>
            <a:pPr marL="342900" indent="-342900">
              <a:buFont typeface="Arial"/>
              <a:buChar char="•"/>
            </a:pP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b="1" dirty="0" smtClean="0"/>
              <a:t>&lt;meta&gt;  </a:t>
            </a:r>
            <a:r>
              <a:rPr lang="en-US" dirty="0" smtClean="0"/>
              <a:t>element (Item 5) declares </a:t>
            </a:r>
            <a:r>
              <a:rPr lang="en-US" dirty="0"/>
              <a:t>that the character encoding for the document is UTF-8</a:t>
            </a:r>
            <a:r>
              <a:rPr lang="en-US" dirty="0" smtClean="0"/>
              <a:t>.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Item 6 specifies an external </a:t>
            </a:r>
            <a:r>
              <a:rPr lang="en-US" dirty="0"/>
              <a:t>CSS style sheet file </a:t>
            </a:r>
            <a:r>
              <a:rPr lang="en-US" dirty="0" smtClean="0"/>
              <a:t>with </a:t>
            </a:r>
            <a:r>
              <a:rPr lang="en-US" b="1" dirty="0" smtClean="0"/>
              <a:t>&lt;link&gt; </a:t>
            </a:r>
            <a:r>
              <a:rPr lang="en-US" dirty="0" smtClean="0"/>
              <a:t>that </a:t>
            </a:r>
            <a:r>
              <a:rPr lang="en-US" dirty="0"/>
              <a:t>is used </a:t>
            </a:r>
            <a:r>
              <a:rPr lang="en-US" dirty="0" smtClean="0"/>
              <a:t>with this </a:t>
            </a:r>
            <a:r>
              <a:rPr lang="en-US" dirty="0"/>
              <a:t>document</a:t>
            </a:r>
            <a:r>
              <a:rPr lang="en-US" dirty="0" smtClean="0"/>
              <a:t>.</a:t>
            </a:r>
          </a:p>
          <a:p>
            <a:pPr marL="342900" indent="-342900">
              <a:buFont typeface="Arial"/>
              <a:buChar char="•"/>
            </a:pPr>
            <a:r>
              <a:rPr lang="en-US" dirty="0"/>
              <a:t> Item </a:t>
            </a:r>
            <a:r>
              <a:rPr lang="en-US" dirty="0" smtClean="0"/>
              <a:t>7 references </a:t>
            </a:r>
            <a:r>
              <a:rPr lang="en-US" dirty="0"/>
              <a:t>an external JavaScript </a:t>
            </a:r>
            <a:r>
              <a:rPr lang="en-US" dirty="0" smtClean="0"/>
              <a:t>file using </a:t>
            </a:r>
            <a:r>
              <a:rPr lang="en-US" b="1" dirty="0" smtClean="0"/>
              <a:t>&lt;script&gt;</a:t>
            </a:r>
          </a:p>
          <a:p>
            <a:pPr marL="342900" indent="-342900">
              <a:buFont typeface="Arial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Some more common elements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0256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3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What Is HTML and Where Did It Come from?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HTML Syntax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Semantic Markup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Structure of HTML </a:t>
            </a:r>
            <a:r>
              <a:rPr lang="en-US" sz="2400" dirty="0" smtClean="0">
                <a:solidFill>
                  <a:schemeClr val="bg1"/>
                </a:solidFill>
              </a:rPr>
              <a:t>Documents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</a:rPr>
              <a:t>Quick Tour of HTML Elements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80112" y="386104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HTML5 Semantic Structure Elements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52292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942561" y="5238929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7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75520" y="53155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Summary </a:t>
            </a:r>
          </a:p>
        </p:txBody>
      </p:sp>
    </p:spTree>
    <p:extLst>
      <p:ext uri="{BB962C8B-B14F-4D97-AF65-F5344CB8AC3E}">
        <p14:creationId xmlns:p14="http://schemas.microsoft.com/office/powerpoint/2010/main" val="1281928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pic>
        <p:nvPicPr>
          <p:cNvPr id="12" name="Content Placeholder 11" descr="4812603009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55" r="-10355"/>
          <a:stretch>
            <a:fillRect/>
          </a:stretch>
        </p:blipFill>
        <p:spPr>
          <a:xfrm>
            <a:off x="539552" y="1381184"/>
            <a:ext cx="7272808" cy="5142555"/>
          </a:xfr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document to walk through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9597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document to walk through</a:t>
            </a:r>
            <a:endParaRPr lang="en-US" dirty="0"/>
          </a:p>
        </p:txBody>
      </p:sp>
      <p:pic>
        <p:nvPicPr>
          <p:cNvPr id="4" name="Content Placeholder 3" descr="4812603010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521" r="-38521"/>
          <a:stretch>
            <a:fillRect/>
          </a:stretch>
        </p:blipFill>
        <p:spPr>
          <a:xfrm>
            <a:off x="467544" y="1330269"/>
            <a:ext cx="6847656" cy="4841932"/>
          </a:xfrm>
        </p:spPr>
      </p:pic>
    </p:spTree>
    <p:extLst>
      <p:ext uri="{BB962C8B-B14F-4D97-AF65-F5344CB8AC3E}">
        <p14:creationId xmlns:p14="http://schemas.microsoft.com/office/powerpoint/2010/main" val="28479835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CSS styles are coming soon, HTML is structural</a:t>
            </a:r>
            <a:endParaRPr lang="en-US" dirty="0"/>
          </a:p>
        </p:txBody>
      </p:sp>
      <p:pic>
        <p:nvPicPr>
          <p:cNvPr id="5" name="Content Placeholder 4" descr="4812603012.ti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07" b="-15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04084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914400" y="1600201"/>
            <a:ext cx="7402016" cy="2332856"/>
          </a:xfrm>
        </p:spPr>
        <p:txBody>
          <a:bodyPr>
            <a:normAutofit/>
          </a:bodyPr>
          <a:lstStyle/>
          <a:p>
            <a:r>
              <a:rPr lang="en-US" dirty="0" smtClean="0"/>
              <a:t>HTML </a:t>
            </a:r>
            <a:r>
              <a:rPr lang="en-US" dirty="0"/>
              <a:t>provides six levels </a:t>
            </a:r>
            <a:r>
              <a:rPr lang="en-US" dirty="0" smtClean="0"/>
              <a:t>of heading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h1 </a:t>
            </a:r>
            <a:r>
              <a:rPr lang="en-US" dirty="0" smtClean="0"/>
              <a:t>- h6)</a:t>
            </a:r>
          </a:p>
          <a:p>
            <a:r>
              <a:rPr lang="en-US" dirty="0" smtClean="0"/>
              <a:t>Headings </a:t>
            </a:r>
            <a:r>
              <a:rPr lang="en-US" dirty="0"/>
              <a:t>are also used by the browser to create a document outline  for the page.</a:t>
            </a:r>
            <a:endParaRPr lang="en-US" dirty="0"/>
          </a:p>
        </p:txBody>
      </p:sp>
      <p:pic>
        <p:nvPicPr>
          <p:cNvPr id="7" name="Content Placeholder 6" descr="4812603009.eps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2" r="42480" b="87154"/>
          <a:stretch/>
        </p:blipFill>
        <p:spPr>
          <a:xfrm>
            <a:off x="1880226" y="4149080"/>
            <a:ext cx="5140046" cy="1037172"/>
          </a:xfrm>
        </p:spPr>
      </p:pic>
      <p:sp>
        <p:nvSpPr>
          <p:cNvPr id="6" name="Content Placeholder 4"/>
          <p:cNvSpPr txBox="1">
            <a:spLocks/>
          </p:cNvSpPr>
          <p:nvPr/>
        </p:nvSpPr>
        <p:spPr>
          <a:xfrm>
            <a:off x="914400" y="838200"/>
            <a:ext cx="6629400" cy="304800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Headings</a:t>
            </a:r>
            <a:endParaRPr lang="en-US" dirty="0">
              <a:latin typeface="Rockwell"/>
              <a:cs typeface="Rockwell"/>
            </a:endParaRPr>
          </a:p>
        </p:txBody>
      </p:sp>
    </p:spTree>
    <p:extLst>
      <p:ext uri="{BB962C8B-B14F-4D97-AF65-F5344CB8AC3E}">
        <p14:creationId xmlns:p14="http://schemas.microsoft.com/office/powerpoint/2010/main" val="4003996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914400" y="1600201"/>
            <a:ext cx="7185992" cy="2332856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&lt;</a:t>
            </a:r>
            <a:r>
              <a:rPr lang="en-US" sz="2400" b="1" dirty="0"/>
              <a:t>p&gt;  </a:t>
            </a:r>
            <a:r>
              <a:rPr lang="en-US" sz="2400" dirty="0"/>
              <a:t>tag is a container </a:t>
            </a:r>
            <a:r>
              <a:rPr lang="en-US" sz="2400" dirty="0" smtClean="0"/>
              <a:t>for text and other HTML elements</a:t>
            </a:r>
          </a:p>
          <a:p>
            <a:r>
              <a:rPr lang="en-US" sz="2400" b="1" dirty="0" smtClean="0"/>
              <a:t>&lt;div&gt; </a:t>
            </a:r>
            <a:r>
              <a:rPr lang="en-US" sz="2400" b="1" dirty="0"/>
              <a:t> </a:t>
            </a:r>
            <a:r>
              <a:rPr lang="en-US" sz="2400" dirty="0"/>
              <a:t>also a container element and is used to create a logical grouping of content</a:t>
            </a:r>
            <a:endParaRPr lang="en-US" sz="2400" dirty="0" smtClean="0"/>
          </a:p>
          <a:p>
            <a:endParaRPr lang="en-US" dirty="0"/>
          </a:p>
        </p:txBody>
      </p:sp>
      <p:pic>
        <p:nvPicPr>
          <p:cNvPr id="7" name="Content Placeholder 6" descr="4812603009.eps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3" t="11332" r="28917" b="62222"/>
          <a:stretch/>
        </p:blipFill>
        <p:spPr>
          <a:xfrm>
            <a:off x="1691680" y="3861048"/>
            <a:ext cx="5713849" cy="1800200"/>
          </a:xfrm>
        </p:spPr>
      </p:pic>
      <p:sp>
        <p:nvSpPr>
          <p:cNvPr id="6" name="Content Placeholder 4"/>
          <p:cNvSpPr txBox="1">
            <a:spLocks/>
          </p:cNvSpPr>
          <p:nvPr/>
        </p:nvSpPr>
        <p:spPr>
          <a:xfrm>
            <a:off x="914400" y="838200"/>
            <a:ext cx="6629400" cy="304800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Paragraphs and Divisions</a:t>
            </a:r>
          </a:p>
          <a:p>
            <a:pPr marL="0" indent="0">
              <a:buNone/>
            </a:pPr>
            <a:endParaRPr lang="en-US" dirty="0">
              <a:latin typeface="Rockwell"/>
              <a:cs typeface="Rockwell"/>
            </a:endParaRPr>
          </a:p>
        </p:txBody>
      </p:sp>
    </p:spTree>
    <p:extLst>
      <p:ext uri="{BB962C8B-B14F-4D97-AF65-F5344CB8AC3E}">
        <p14:creationId xmlns:p14="http://schemas.microsoft.com/office/powerpoint/2010/main" val="25705224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>
            <a:normAutofit/>
          </a:bodyPr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Links </a:t>
            </a:r>
            <a:r>
              <a:rPr lang="en-US" dirty="0"/>
              <a:t>are an essential feature of all </a:t>
            </a:r>
            <a:r>
              <a:rPr lang="en-US" dirty="0" smtClean="0"/>
              <a:t>web pages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Links use the</a:t>
            </a:r>
            <a:r>
              <a:rPr lang="en-US" b="1" dirty="0" smtClean="0"/>
              <a:t> </a:t>
            </a:r>
            <a:r>
              <a:rPr lang="en-US" b="1" dirty="0"/>
              <a:t>&lt;a&gt; </a:t>
            </a:r>
            <a:r>
              <a:rPr lang="en-US" dirty="0"/>
              <a:t>element (the “a” stands for anchor)</a:t>
            </a:r>
            <a:r>
              <a:rPr lang="en-US" dirty="0" smtClean="0"/>
              <a:t>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Links</a:t>
            </a:r>
            <a:endParaRPr lang="en-US" dirty="0"/>
          </a:p>
        </p:txBody>
      </p:sp>
      <p:pic>
        <p:nvPicPr>
          <p:cNvPr id="2" name="Picture 1" descr="4812603014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55"/>
          <a:stretch/>
        </p:blipFill>
        <p:spPr>
          <a:xfrm>
            <a:off x="611560" y="4005064"/>
            <a:ext cx="8082277" cy="11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7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3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3"/>
                </a:solidFill>
              </a:rPr>
              <a:t>What Is HTML and Where Did It Come from?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HTML Syntax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Semantic Markup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Structure of HTML </a:t>
            </a:r>
            <a:r>
              <a:rPr lang="en-US" sz="2400" dirty="0" smtClean="0">
                <a:solidFill>
                  <a:schemeClr val="bg1"/>
                </a:solidFill>
              </a:rPr>
              <a:t>Documents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Quick Tour of HTML Elements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80112" y="386104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HTML5 Semantic Structure Elements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52292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942561" y="5238929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7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75520" y="53155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Summary </a:t>
            </a:r>
          </a:p>
        </p:txBody>
      </p:sp>
    </p:spTree>
    <p:extLst>
      <p:ext uri="{BB962C8B-B14F-4D97-AF65-F5344CB8AC3E}">
        <p14:creationId xmlns:p14="http://schemas.microsoft.com/office/powerpoint/2010/main" val="1732340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pic>
        <p:nvPicPr>
          <p:cNvPr id="6" name="Content Placeholder 5" descr="4812603015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3" r="-2282" b="45944"/>
          <a:stretch/>
        </p:blipFill>
        <p:spPr>
          <a:xfrm>
            <a:off x="971600" y="1700808"/>
            <a:ext cx="7218182" cy="4176464"/>
          </a:xfrm>
        </p:spPr>
      </p:pic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Links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1861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pic>
        <p:nvPicPr>
          <p:cNvPr id="6" name="Content Placeholder 5" descr="4812603015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15" t="54056" r="-971" b="-8112"/>
          <a:stretch/>
        </p:blipFill>
        <p:spPr>
          <a:xfrm>
            <a:off x="971600" y="1700808"/>
            <a:ext cx="7218182" cy="4176464"/>
          </a:xfrm>
        </p:spPr>
      </p:pic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Links (continued)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19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URL Relative </a:t>
            </a:r>
            <a:r>
              <a:rPr lang="en-US" dirty="0" smtClean="0"/>
              <a:t>Referencing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758122"/>
              </p:ext>
            </p:extLst>
          </p:nvPr>
        </p:nvGraphicFramePr>
        <p:xfrm>
          <a:off x="899592" y="1268760"/>
          <a:ext cx="7344816" cy="4968552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304256"/>
                <a:gridCol w="5040560"/>
              </a:tblGrid>
              <a:tr h="706586">
                <a:tc>
                  <a:txBody>
                    <a:bodyPr/>
                    <a:lstStyle/>
                    <a:p>
                      <a:r>
                        <a:rPr lang="en-US" sz="1800" u="none" strike="noStrike" kern="1200" baseline="0" dirty="0" smtClean="0"/>
                        <a:t>Relative Link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Example</a:t>
                      </a:r>
                      <a:endParaRPr lang="en-US" dirty="0"/>
                    </a:p>
                  </a:txBody>
                  <a:tcPr/>
                </a:tc>
              </a:tr>
              <a:tr h="706586">
                <a:tc>
                  <a:txBody>
                    <a:bodyPr/>
                    <a:lstStyle/>
                    <a:p>
                      <a:r>
                        <a:rPr lang="en-US" dirty="0" smtClean="0"/>
                        <a:t>Same directory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&lt;a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href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="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example.html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"&gt;</a:t>
                      </a:r>
                      <a:endParaRPr lang="en-US" sz="2000" dirty="0">
                        <a:latin typeface="Monaco"/>
                        <a:cs typeface="Monaco"/>
                      </a:endParaRPr>
                    </a:p>
                  </a:txBody>
                  <a:tcPr/>
                </a:tc>
              </a:tr>
              <a:tr h="706586">
                <a:tc>
                  <a:txBody>
                    <a:bodyPr/>
                    <a:lstStyle/>
                    <a:p>
                      <a:r>
                        <a:rPr lang="en-US" dirty="0" smtClean="0"/>
                        <a:t>Child Directory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&lt;a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href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="images/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logo.gif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"&gt;</a:t>
                      </a:r>
                      <a:endParaRPr lang="en-US" sz="2000" dirty="0">
                        <a:latin typeface="Monaco"/>
                        <a:cs typeface="Monaco"/>
                      </a:endParaRPr>
                    </a:p>
                  </a:txBody>
                  <a:tcPr/>
                </a:tc>
              </a:tr>
              <a:tr h="717811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Grandchild/Descendant Directory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&lt;a </a:t>
                      </a:r>
                      <a:r>
                        <a:rPr lang="en-US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href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="</a:t>
                      </a:r>
                      <a:r>
                        <a:rPr lang="en-US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css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/images/</a:t>
                      </a:r>
                      <a:r>
                        <a:rPr lang="en-US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background.gif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"&gt;</a:t>
                      </a:r>
                      <a:endParaRPr lang="en-US" sz="1600" dirty="0">
                        <a:latin typeface="Monaco"/>
                        <a:cs typeface="Monaco"/>
                      </a:endParaRPr>
                    </a:p>
                  </a:txBody>
                  <a:tcPr/>
                </a:tc>
              </a:tr>
              <a:tr h="717811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Parent/Ancestor Directory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&lt;a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href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="../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about.html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"&gt;</a:t>
                      </a:r>
                      <a:b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</a:br>
                      <a:r>
                        <a:rPr lang="en-CA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&lt;</a:t>
                      </a:r>
                      <a:r>
                        <a:rPr lang="mr-IN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a href="../../about.html”</a:t>
                      </a:r>
                      <a:r>
                        <a:rPr lang="en-CA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&gt;</a:t>
                      </a:r>
                      <a:endParaRPr lang="en-US" sz="1800" dirty="0">
                        <a:latin typeface="Monaco"/>
                        <a:cs typeface="Monaco"/>
                      </a:endParaRPr>
                    </a:p>
                  </a:txBody>
                  <a:tcPr/>
                </a:tc>
              </a:tr>
              <a:tr h="706586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Sibling Directory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&lt;a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href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="../images/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about.html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"&gt;</a:t>
                      </a:r>
                      <a:endParaRPr lang="en-US" sz="2000" dirty="0">
                        <a:latin typeface="Monaco"/>
                        <a:cs typeface="Monaco"/>
                      </a:endParaRPr>
                    </a:p>
                  </a:txBody>
                  <a:tcPr/>
                </a:tc>
              </a:tr>
              <a:tr h="706586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Root Reference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&lt;a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href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="/images/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background.gif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Monaco"/>
                          <a:ea typeface="+mn-ea"/>
                          <a:cs typeface="Monaco"/>
                        </a:rPr>
                        <a:t>"&gt;</a:t>
                      </a:r>
                      <a:endParaRPr lang="en-US" sz="1800" dirty="0">
                        <a:latin typeface="Monaco"/>
                        <a:cs typeface="Monaco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62313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Inline Text </a:t>
            </a:r>
            <a:r>
              <a:rPr lang="en-US" dirty="0" smtClean="0"/>
              <a:t>Elements </a:t>
            </a:r>
            <a:r>
              <a:rPr lang="mr-IN" dirty="0" smtClean="0"/>
              <a:t>…</a:t>
            </a:r>
            <a:r>
              <a:rPr lang="en-US" dirty="0" smtClean="0"/>
              <a:t> they do not disrupt the flow</a:t>
            </a: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27584" y="1412776"/>
            <a:ext cx="7859216" cy="4789587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&lt;a&gt;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</a:t>
            </a:r>
            <a:r>
              <a:rPr lang="en-US" dirty="0" err="1" smtClean="0"/>
              <a:t>abbr</a:t>
            </a:r>
            <a:r>
              <a:rPr lang="en-US" dirty="0" smtClean="0"/>
              <a:t>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</a:t>
            </a:r>
            <a:r>
              <a:rPr lang="en-US" dirty="0" err="1" smtClean="0"/>
              <a:t>br</a:t>
            </a:r>
            <a:r>
              <a:rPr lang="en-US" dirty="0" smtClean="0"/>
              <a:t>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&lt;cite&gt;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&lt;code&gt;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</a:t>
            </a:r>
            <a:r>
              <a:rPr lang="en-US" dirty="0" err="1" smtClean="0"/>
              <a:t>em</a:t>
            </a:r>
            <a:r>
              <a:rPr lang="en-US" dirty="0" smtClean="0"/>
              <a:t>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&lt;mark&gt;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&lt;small&gt;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&lt;span&gt;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&lt;strong&gt; 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&lt;time&gt;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2158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pic>
        <p:nvPicPr>
          <p:cNvPr id="2" name="Content Placeholder 1" descr="4812603017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65" b="-4300"/>
          <a:stretch/>
        </p:blipFill>
        <p:spPr>
          <a:xfrm>
            <a:off x="179512" y="2996952"/>
            <a:ext cx="8507289" cy="1764146"/>
          </a:xfrm>
        </p:spPr>
      </p:pic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2677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/>
          <a:lstStyle/>
          <a:p>
            <a:r>
              <a:rPr lang="en-US" dirty="0" smtClean="0"/>
              <a:t>These </a:t>
            </a:r>
            <a:r>
              <a:rPr lang="en-US" dirty="0"/>
              <a:t>are special </a:t>
            </a:r>
            <a:r>
              <a:rPr lang="en-US" dirty="0" smtClean="0"/>
              <a:t>characters for </a:t>
            </a:r>
            <a:r>
              <a:rPr lang="en-US" dirty="0"/>
              <a:t>symbols for </a:t>
            </a:r>
            <a:r>
              <a:rPr lang="en-US" dirty="0" smtClean="0"/>
              <a:t>which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 </a:t>
            </a:r>
            <a:r>
              <a:rPr lang="en-US" dirty="0"/>
              <a:t>there is either no easy way to type them via a </a:t>
            </a:r>
            <a:r>
              <a:rPr lang="en-US" dirty="0" smtClean="0"/>
              <a:t>keyboard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or </a:t>
            </a:r>
            <a:r>
              <a:rPr lang="en-US" dirty="0"/>
              <a:t>which have a </a:t>
            </a:r>
            <a:r>
              <a:rPr lang="en-US" dirty="0" smtClean="0"/>
              <a:t>reserved meaning </a:t>
            </a:r>
            <a:r>
              <a:rPr lang="en-US" dirty="0"/>
              <a:t>in </a:t>
            </a:r>
            <a:r>
              <a:rPr lang="en-US" dirty="0" smtClean="0"/>
              <a:t>HTML (like“&lt;“)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Tx/>
              <a:buFont typeface="Wingdings" pitchFamily="2" charset="2"/>
              <a:buNone/>
              <a:tabLst/>
              <a:defRPr/>
            </a:pPr>
            <a:r>
              <a:rPr lang="en-US" sz="1500" kern="1200" dirty="0" smtClean="0">
                <a:solidFill>
                  <a:schemeClr val="tx1"/>
                </a:solidFill>
                <a:effectLst/>
                <a:latin typeface="Rockwell" pitchFamily="18" charset="0"/>
                <a:ea typeface="+mn-ea"/>
                <a:cs typeface="+mn-cs"/>
              </a:rPr>
              <a:t>Character Entities</a:t>
            </a:r>
            <a:endParaRPr lang="en-US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179978"/>
              </p:ext>
            </p:extLst>
          </p:nvPr>
        </p:nvGraphicFramePr>
        <p:xfrm>
          <a:off x="1043608" y="3429001"/>
          <a:ext cx="6768752" cy="259229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545416"/>
                <a:gridCol w="5223336"/>
              </a:tblGrid>
              <a:tr h="427105">
                <a:tc>
                  <a:txBody>
                    <a:bodyPr/>
                    <a:lstStyle/>
                    <a:p>
                      <a:r>
                        <a:rPr lang="en-US" dirty="0" smtClean="0"/>
                        <a:t>Entity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433037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&amp;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nbsp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Nonbreakable</a:t>
                      </a:r>
                      <a:r>
                        <a:rPr lang="en-US" dirty="0" smtClean="0"/>
                        <a:t> space</a:t>
                      </a:r>
                      <a:endParaRPr lang="en-US" dirty="0"/>
                    </a:p>
                  </a:txBody>
                  <a:tcPr/>
                </a:tc>
              </a:tr>
              <a:tr h="433037">
                <a:tc>
                  <a:txBody>
                    <a:bodyPr/>
                    <a:lstStyle/>
                    <a:p>
                      <a:r>
                        <a:rPr lang="en-US" dirty="0" smtClean="0"/>
                        <a:t>&amp;</a:t>
                      </a:r>
                      <a:r>
                        <a:rPr lang="en-US" dirty="0" err="1" smtClean="0"/>
                        <a:t>lt</a:t>
                      </a:r>
                      <a:r>
                        <a:rPr lang="en-US" dirty="0" smtClean="0"/>
                        <a:t>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&lt;</a:t>
                      </a:r>
                      <a:endParaRPr lang="en-US" dirty="0"/>
                    </a:p>
                  </a:txBody>
                  <a:tcPr/>
                </a:tc>
              </a:tr>
              <a:tr h="433037">
                <a:tc>
                  <a:txBody>
                    <a:bodyPr/>
                    <a:lstStyle/>
                    <a:p>
                      <a:r>
                        <a:rPr lang="en-US" dirty="0" smtClean="0"/>
                        <a:t>&amp;</a:t>
                      </a:r>
                      <a:r>
                        <a:rPr lang="en-US" dirty="0" err="1" smtClean="0"/>
                        <a:t>gt</a:t>
                      </a:r>
                      <a:r>
                        <a:rPr lang="en-US" dirty="0" smtClean="0"/>
                        <a:t>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&gt;</a:t>
                      </a:r>
                      <a:endParaRPr lang="en-US" dirty="0"/>
                    </a:p>
                  </a:txBody>
                  <a:tcPr/>
                </a:tc>
              </a:tr>
              <a:tr h="433037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&amp;copy;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©</a:t>
                      </a:r>
                      <a:endParaRPr lang="en-US" dirty="0"/>
                    </a:p>
                  </a:txBody>
                  <a:tcPr/>
                </a:tc>
              </a:tr>
              <a:tr h="433037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&amp;trade;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™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8615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Unordered Lists &lt;</a:t>
            </a:r>
            <a:r>
              <a:rPr lang="en-US" dirty="0" err="1" smtClean="0"/>
              <a:t>ul</a:t>
            </a:r>
            <a:r>
              <a:rPr lang="en-US" dirty="0" smtClean="0"/>
              <a:t>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Ordered Lists &lt;</a:t>
            </a:r>
            <a:r>
              <a:rPr lang="en-US" dirty="0" err="1" smtClean="0"/>
              <a:t>ol</a:t>
            </a:r>
            <a:r>
              <a:rPr lang="en-US" dirty="0" smtClean="0"/>
              <a:t>&gt;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Description Lists &lt;dl&gt;</a:t>
            </a:r>
          </a:p>
          <a:p>
            <a:pPr marL="342900" indent="-342900">
              <a:buFont typeface="Arial"/>
              <a:buChar char="•"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sz="1500" kern="1200" dirty="0" smtClean="0">
                <a:solidFill>
                  <a:schemeClr val="tx1"/>
                </a:solidFill>
                <a:effectLst/>
                <a:latin typeface="Rockwell" pitchFamily="18" charset="0"/>
                <a:ea typeface="+mn-ea"/>
                <a:cs typeface="+mn-cs"/>
              </a:rPr>
              <a:t>Lists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234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Quick Tour of HTML </a:t>
            </a:r>
            <a:r>
              <a:rPr lang="en-US" b="1" dirty="0" smtClean="0"/>
              <a:t>Elements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sz="1500" kern="1200" dirty="0" smtClean="0">
                <a:solidFill>
                  <a:schemeClr val="tx1"/>
                </a:solidFill>
                <a:effectLst/>
                <a:latin typeface="Rockwell" pitchFamily="18" charset="0"/>
                <a:ea typeface="+mn-ea"/>
                <a:cs typeface="+mn-cs"/>
              </a:rPr>
              <a:t>Lists</a:t>
            </a:r>
            <a:endParaRPr lang="en-US" dirty="0"/>
          </a:p>
        </p:txBody>
      </p:sp>
      <p:pic>
        <p:nvPicPr>
          <p:cNvPr id="6" name="Content Placeholder 5" descr="4812603018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128" r="-13128"/>
          <a:stretch>
            <a:fillRect/>
          </a:stretch>
        </p:blipFill>
        <p:spPr>
          <a:xfrm>
            <a:off x="900113" y="1676400"/>
            <a:ext cx="7786687" cy="4525963"/>
          </a:xfrm>
        </p:spPr>
      </p:pic>
    </p:spTree>
    <p:extLst>
      <p:ext uri="{BB962C8B-B14F-4D97-AF65-F5344CB8AC3E}">
        <p14:creationId xmlns:p14="http://schemas.microsoft.com/office/powerpoint/2010/main" val="36762224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3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What Is HTML and Where Did It Come from?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HTML Syntax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Semantic Markup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Structure of HTML </a:t>
            </a:r>
            <a:r>
              <a:rPr lang="en-US" sz="2400" dirty="0" smtClean="0">
                <a:solidFill>
                  <a:schemeClr val="bg1"/>
                </a:solidFill>
              </a:rPr>
              <a:t>Documents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Quick Tour of HTML Elements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80112" y="386104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3"/>
                </a:solidFill>
              </a:rPr>
              <a:t>HTML5 Semantic Structure Elements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52292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942561" y="5238929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7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75520" y="53155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Summary </a:t>
            </a:r>
          </a:p>
        </p:txBody>
      </p:sp>
    </p:spTree>
    <p:extLst>
      <p:ext uri="{BB962C8B-B14F-4D97-AF65-F5344CB8AC3E}">
        <p14:creationId xmlns:p14="http://schemas.microsoft.com/office/powerpoint/2010/main" val="1814335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HTML5 Semantic Structure </a:t>
            </a:r>
            <a:r>
              <a:rPr lang="en-US" sz="3200" b="1" dirty="0" smtClean="0"/>
              <a:t>Elements</a:t>
            </a:r>
            <a:endParaRPr lang="en-US" sz="3200" dirty="0"/>
          </a:p>
        </p:txBody>
      </p:sp>
      <p:pic>
        <p:nvPicPr>
          <p:cNvPr id="16" name="Content Placeholder 15" descr="4812603020.eps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00" r="-16900"/>
          <a:stretch>
            <a:fillRect/>
          </a:stretch>
        </p:blipFill>
        <p:spPr/>
      </p:pic>
      <p:pic>
        <p:nvPicPr>
          <p:cNvPr id="15" name="Content Placeholder 14" descr="4812603019.eps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25" b="-104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41827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/>
              <a:t>What Is </a:t>
            </a:r>
            <a:r>
              <a:rPr lang="en-US" sz="2400" b="1" dirty="0" smtClean="0"/>
              <a:t>HTML </a:t>
            </a:r>
            <a:r>
              <a:rPr lang="en-US" sz="2400" b="1" dirty="0"/>
              <a:t>and Where Did It Come </a:t>
            </a:r>
            <a:r>
              <a:rPr lang="en-US" sz="2400" b="1" dirty="0" smtClean="0"/>
              <a:t>from?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HTML </a:t>
            </a:r>
            <a:r>
              <a:rPr lang="en-US" dirty="0"/>
              <a:t>is defined as a </a:t>
            </a:r>
            <a:r>
              <a:rPr lang="en-US" b="1" dirty="0"/>
              <a:t>markup </a:t>
            </a:r>
            <a:r>
              <a:rPr lang="en-US" b="1" dirty="0" smtClean="0"/>
              <a:t>language.</a:t>
            </a:r>
          </a:p>
          <a:p>
            <a:pPr marL="342900" indent="-342900">
              <a:buFont typeface="Arial"/>
              <a:buChar char="•"/>
            </a:pPr>
            <a:r>
              <a:rPr lang="en-US" b="1" dirty="0"/>
              <a:t>markup</a:t>
            </a:r>
            <a:r>
              <a:rPr lang="en-US" dirty="0"/>
              <a:t> is a way to indicate information about the content </a:t>
            </a:r>
            <a:r>
              <a:rPr lang="en-US" dirty="0" smtClean="0"/>
              <a:t>that is </a:t>
            </a:r>
            <a:r>
              <a:rPr lang="en-US" dirty="0"/>
              <a:t>distinct from the </a:t>
            </a:r>
            <a:r>
              <a:rPr lang="en-US" dirty="0" smtClean="0"/>
              <a:t>content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HTML has been through many versions and branches, the details of which might matter if you ever see old HTML code.</a:t>
            </a:r>
          </a:p>
          <a:p>
            <a:pPr marL="342900" indent="-342900">
              <a:buFont typeface="Arial"/>
              <a:buChar char="•"/>
            </a:pP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560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HTML5 Semantic Structure </a:t>
            </a:r>
            <a:r>
              <a:rPr lang="en-US" sz="3200" b="1" dirty="0" smtClean="0"/>
              <a:t>Elements</a:t>
            </a:r>
            <a:endParaRPr lang="en-US" sz="3200" dirty="0"/>
          </a:p>
        </p:txBody>
      </p:sp>
      <p:pic>
        <p:nvPicPr>
          <p:cNvPr id="2" name="Content Placeholder 1" descr="4812603020.eps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0" t="2270" r="49174" b="81265"/>
          <a:stretch/>
        </p:blipFill>
        <p:spPr>
          <a:xfrm>
            <a:off x="900114" y="1705429"/>
            <a:ext cx="3309030" cy="2122714"/>
          </a:xfrm>
        </p:spPr>
      </p:pic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Header and </a:t>
            </a:r>
            <a:r>
              <a:rPr lang="en-US" dirty="0" smtClean="0"/>
              <a:t>Footer</a:t>
            </a:r>
            <a:endParaRPr lang="en-US" dirty="0"/>
          </a:p>
        </p:txBody>
      </p:sp>
      <p:pic>
        <p:nvPicPr>
          <p:cNvPr id="8" name="Picture 7" descr="4812603020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7" t="88829" r="28541" b="2782"/>
          <a:stretch/>
        </p:blipFill>
        <p:spPr>
          <a:xfrm>
            <a:off x="3995936" y="4826000"/>
            <a:ext cx="3960440" cy="103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0386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HTML5 Semantic Structure </a:t>
            </a:r>
            <a:r>
              <a:rPr lang="en-US" sz="3200" b="1" dirty="0" smtClean="0"/>
              <a:t>Elements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Header and </a:t>
            </a:r>
            <a:r>
              <a:rPr lang="en-US" dirty="0" smtClean="0"/>
              <a:t>Footer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 numCol="2">
            <a:normAutofit fontScale="47500" lnSpcReduction="20000"/>
          </a:bodyPr>
          <a:lstStyle/>
          <a:p>
            <a:endParaRPr lang="en-US" sz="4400" i="1" dirty="0" smtClean="0"/>
          </a:p>
          <a:p>
            <a:pPr marL="571500" indent="-571500">
              <a:buFont typeface="Arial"/>
              <a:buChar char="•"/>
            </a:pPr>
            <a:r>
              <a:rPr lang="en-US" sz="5100" i="1" dirty="0" smtClean="0"/>
              <a:t> </a:t>
            </a:r>
            <a:r>
              <a:rPr lang="en-US" sz="5100" i="1" dirty="0"/>
              <a:t>A header element is intended to usually contain the </a:t>
            </a:r>
            <a:r>
              <a:rPr lang="en-US" sz="5100" i="1" dirty="0" smtClean="0"/>
              <a:t>section’s </a:t>
            </a:r>
            <a:r>
              <a:rPr lang="en-US" sz="5100" i="1" dirty="0"/>
              <a:t>heading (an h1</a:t>
            </a:r>
            <a:r>
              <a:rPr lang="en-US" sz="5100" i="1" dirty="0" smtClean="0"/>
              <a:t>– h6 </a:t>
            </a:r>
            <a:r>
              <a:rPr lang="en-US" sz="5100" i="1" dirty="0"/>
              <a:t>element), but this is not required. </a:t>
            </a:r>
            <a:endParaRPr lang="en-US" sz="5100" i="1" dirty="0" smtClean="0"/>
          </a:p>
          <a:p>
            <a:pPr marL="571500" indent="-571500">
              <a:buFont typeface="Arial"/>
              <a:buChar char="•"/>
            </a:pPr>
            <a:endParaRPr lang="en-US" sz="5100" i="1" dirty="0" smtClean="0"/>
          </a:p>
          <a:p>
            <a:pPr marL="571500" indent="-571500">
              <a:buFont typeface="Arial"/>
              <a:buChar char="•"/>
            </a:pPr>
            <a:endParaRPr lang="en-US" sz="5100" i="1" dirty="0" smtClean="0"/>
          </a:p>
          <a:p>
            <a:pPr marL="571500" indent="-571500">
              <a:buFont typeface="Arial"/>
              <a:buChar char="•"/>
            </a:pPr>
            <a:r>
              <a:rPr lang="en-US" sz="5100" i="1" dirty="0" smtClean="0"/>
              <a:t>The </a:t>
            </a:r>
            <a:r>
              <a:rPr lang="en-US" sz="5100" i="1" dirty="0"/>
              <a:t>header element can also be used </a:t>
            </a:r>
            <a:r>
              <a:rPr lang="en-US" sz="5100" i="1" dirty="0" smtClean="0"/>
              <a:t>to wrap </a:t>
            </a:r>
            <a:r>
              <a:rPr lang="en-US" sz="5100" i="1" dirty="0"/>
              <a:t>a section’s table of contents, a search form, or any relevant logos</a:t>
            </a:r>
            <a:r>
              <a:rPr lang="en-US" sz="5100" i="1" dirty="0" smtClean="0"/>
              <a:t>.</a:t>
            </a:r>
          </a:p>
          <a:p>
            <a:pPr marL="571500" indent="-571500">
              <a:buFont typeface="Arial"/>
              <a:buChar char="•"/>
            </a:pPr>
            <a:endParaRPr lang="en-US" sz="4400" i="1" dirty="0"/>
          </a:p>
          <a:p>
            <a:r>
              <a:rPr lang="en-US" sz="3500" b="1" dirty="0" smtClean="0"/>
              <a:t>&lt;</a:t>
            </a:r>
            <a:r>
              <a:rPr lang="en-US" sz="4000" b="1" dirty="0"/>
              <a:t>header&gt;</a:t>
            </a:r>
          </a:p>
          <a:p>
            <a:r>
              <a:rPr lang="en-US" sz="4000" dirty="0"/>
              <a:t>&lt;</a:t>
            </a:r>
            <a:r>
              <a:rPr lang="en-US" sz="4000" dirty="0" err="1"/>
              <a:t>img</a:t>
            </a:r>
            <a:r>
              <a:rPr lang="en-US" sz="4000" dirty="0"/>
              <a:t> </a:t>
            </a:r>
            <a:r>
              <a:rPr lang="en-US" sz="4000" dirty="0" err="1"/>
              <a:t>src</a:t>
            </a:r>
            <a:r>
              <a:rPr lang="en-US" sz="4000" dirty="0"/>
              <a:t>="</a:t>
            </a:r>
            <a:r>
              <a:rPr lang="en-US" sz="4000" dirty="0" err="1"/>
              <a:t>logo.gif</a:t>
            </a:r>
            <a:r>
              <a:rPr lang="en-US" sz="4000" dirty="0"/>
              <a:t>" alt="logo" /&gt;</a:t>
            </a:r>
          </a:p>
          <a:p>
            <a:r>
              <a:rPr lang="en-US" sz="4000" dirty="0"/>
              <a:t>&lt;h1&gt;Fundamentals of Web Development&lt;/h1&gt;</a:t>
            </a:r>
          </a:p>
          <a:p>
            <a:r>
              <a:rPr lang="en-US" sz="4000" dirty="0"/>
              <a:t>...</a:t>
            </a:r>
          </a:p>
          <a:p>
            <a:r>
              <a:rPr lang="en-US" sz="4000" b="1" dirty="0"/>
              <a:t>&lt;/header&gt;</a:t>
            </a:r>
          </a:p>
          <a:p>
            <a:r>
              <a:rPr lang="en-US" sz="4000" dirty="0"/>
              <a:t>&lt;article&gt;</a:t>
            </a:r>
          </a:p>
          <a:p>
            <a:r>
              <a:rPr lang="en-US" sz="4000" b="1" dirty="0"/>
              <a:t>&lt;header&gt;</a:t>
            </a:r>
          </a:p>
          <a:p>
            <a:r>
              <a:rPr lang="en-US" sz="4000" dirty="0">
                <a:latin typeface="Calbri"/>
                <a:cs typeface="Calbri"/>
              </a:rPr>
              <a:t>&lt;h2&gt;HTML5 Semantic Structure </a:t>
            </a:r>
            <a:r>
              <a:rPr lang="en-US" sz="4000" dirty="0"/>
              <a:t>Elements&lt;/h2&gt;</a:t>
            </a:r>
          </a:p>
          <a:p>
            <a:r>
              <a:rPr lang="en-US" sz="4000" dirty="0"/>
              <a:t>&lt;p&gt; By &lt;</a:t>
            </a:r>
            <a:r>
              <a:rPr lang="en-US" sz="4000" dirty="0" err="1"/>
              <a:t>em</a:t>
            </a:r>
            <a:r>
              <a:rPr lang="en-US" sz="4000" dirty="0"/>
              <a:t>&gt;Randy Connolly&lt;/</a:t>
            </a:r>
            <a:r>
              <a:rPr lang="en-US" sz="4000" dirty="0" err="1"/>
              <a:t>em</a:t>
            </a:r>
            <a:r>
              <a:rPr lang="en-US" sz="4000" dirty="0"/>
              <a:t>&gt;&lt;/p&gt;</a:t>
            </a:r>
          </a:p>
          <a:p>
            <a:r>
              <a:rPr lang="en-US" sz="4000" b="1" dirty="0" smtClean="0"/>
              <a:t>&lt;</a:t>
            </a:r>
            <a:r>
              <a:rPr lang="en-US" sz="4000" b="1" dirty="0"/>
              <a:t>/header&gt;</a:t>
            </a:r>
          </a:p>
          <a:p>
            <a:r>
              <a:rPr lang="en-US" sz="4000" dirty="0"/>
              <a:t>...</a:t>
            </a:r>
          </a:p>
          <a:p>
            <a:r>
              <a:rPr lang="en-US" sz="4000" dirty="0"/>
              <a:t>&lt;/article&gt;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873350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HTML5 Semantic Structure </a:t>
            </a:r>
            <a:r>
              <a:rPr lang="en-US" sz="3200" b="1" dirty="0" smtClean="0"/>
              <a:t>Elements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>
            <a:noAutofit/>
          </a:bodyPr>
          <a:lstStyle/>
          <a:p>
            <a:r>
              <a:rPr lang="en-US" sz="2000" dirty="0">
                <a:latin typeface="Calibri"/>
                <a:cs typeface="Calibri"/>
              </a:rPr>
              <a:t>&lt;</a:t>
            </a:r>
            <a:r>
              <a:rPr lang="en-US" sz="2000" dirty="0"/>
              <a:t>header</a:t>
            </a:r>
            <a:r>
              <a:rPr lang="en-US" sz="2000" dirty="0">
                <a:latin typeface="Calibri"/>
                <a:cs typeface="Calibri"/>
              </a:rPr>
              <a:t>&gt;</a:t>
            </a:r>
          </a:p>
          <a:p>
            <a:r>
              <a:rPr lang="en-US" sz="2000" dirty="0"/>
              <a:t>	</a:t>
            </a:r>
            <a:r>
              <a:rPr lang="en-US" sz="2000" dirty="0" smtClean="0">
                <a:latin typeface="Calibri"/>
                <a:cs typeface="Calibri"/>
              </a:rPr>
              <a:t>&lt;</a:t>
            </a:r>
            <a:r>
              <a:rPr lang="en-US" sz="2000" dirty="0" err="1">
                <a:latin typeface="Calibri"/>
                <a:cs typeface="Calibri"/>
              </a:rPr>
              <a:t>img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lang="en-US" sz="2000" dirty="0" err="1">
                <a:latin typeface="Calibri"/>
                <a:cs typeface="Calibri"/>
              </a:rPr>
              <a:t>src</a:t>
            </a:r>
            <a:r>
              <a:rPr lang="en-US" sz="2000" dirty="0">
                <a:latin typeface="Calibri"/>
                <a:cs typeface="Calibri"/>
              </a:rPr>
              <a:t>="</a:t>
            </a:r>
            <a:r>
              <a:rPr lang="en-US" sz="2000" dirty="0" err="1"/>
              <a:t>logo.gif</a:t>
            </a:r>
            <a:r>
              <a:rPr lang="en-US" sz="2000" dirty="0"/>
              <a:t>" alt="logo" /&gt;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&lt;</a:t>
            </a:r>
            <a:r>
              <a:rPr lang="en-US" sz="2000" dirty="0"/>
              <a:t>h1&gt;Fundamentals of Web Development&lt;/h1&gt;</a:t>
            </a:r>
          </a:p>
          <a:p>
            <a:r>
              <a:rPr lang="en-CA" dirty="0"/>
              <a:t>	</a:t>
            </a:r>
            <a:r>
              <a:rPr lang="en-CA" sz="2000" b="1" dirty="0" smtClean="0"/>
              <a:t>&lt;</a:t>
            </a:r>
            <a:r>
              <a:rPr lang="en-CA" sz="2000" b="1" dirty="0" err="1" smtClean="0"/>
              <a:t>nav</a:t>
            </a:r>
            <a:r>
              <a:rPr lang="en-CA" sz="2000" b="1" dirty="0" smtClean="0"/>
              <a:t>&gt;</a:t>
            </a:r>
          </a:p>
          <a:p>
            <a:r>
              <a:rPr lang="en-CA" dirty="0"/>
              <a:t>	</a:t>
            </a:r>
            <a:r>
              <a:rPr lang="en-CA" dirty="0" smtClean="0"/>
              <a:t>	</a:t>
            </a:r>
            <a:r>
              <a:rPr lang="en-CA" sz="2000" dirty="0"/>
              <a:t>&lt;</a:t>
            </a:r>
            <a:r>
              <a:rPr lang="en-CA" sz="2000" dirty="0" err="1"/>
              <a:t>ul</a:t>
            </a:r>
            <a:r>
              <a:rPr lang="en-CA" sz="2000" dirty="0"/>
              <a:t>&gt;</a:t>
            </a:r>
            <a:endParaRPr lang="mr-IN" sz="2000" dirty="0"/>
          </a:p>
          <a:p>
            <a:r>
              <a:rPr lang="en-US" sz="2000" dirty="0"/>
              <a:t>	</a:t>
            </a:r>
            <a:r>
              <a:rPr lang="en-US" sz="2000" dirty="0"/>
              <a:t>		&lt;</a:t>
            </a:r>
            <a:r>
              <a:rPr lang="en-US" sz="2000" dirty="0"/>
              <a:t>li&gt;&lt;a </a:t>
            </a:r>
            <a:r>
              <a:rPr lang="en-US" sz="2000" dirty="0" err="1"/>
              <a:t>href</a:t>
            </a:r>
            <a:r>
              <a:rPr lang="en-US" sz="2000" dirty="0"/>
              <a:t>="</a:t>
            </a:r>
            <a:r>
              <a:rPr lang="en-US" sz="2000" dirty="0" err="1"/>
              <a:t>index.html</a:t>
            </a:r>
            <a:r>
              <a:rPr lang="en-US" sz="2000" dirty="0"/>
              <a:t>"&gt;Home&lt;/a&gt;&lt;/li&gt;</a:t>
            </a:r>
          </a:p>
          <a:p>
            <a:r>
              <a:rPr lang="en-US" sz="2000" dirty="0"/>
              <a:t>			&lt;li&gt;&lt;a </a:t>
            </a:r>
            <a:r>
              <a:rPr lang="en-US" sz="2000" dirty="0" err="1"/>
              <a:t>href</a:t>
            </a:r>
            <a:r>
              <a:rPr lang="en-US" sz="2000" dirty="0"/>
              <a:t>="</a:t>
            </a:r>
            <a:r>
              <a:rPr lang="en-US" sz="2000" dirty="0" err="1"/>
              <a:t>about.html</a:t>
            </a:r>
            <a:r>
              <a:rPr lang="en-US" sz="2000" dirty="0"/>
              <a:t>"&gt;About Us&lt;/a&gt;&lt;/li&gt;</a:t>
            </a:r>
          </a:p>
          <a:p>
            <a:r>
              <a:rPr lang="en-US" sz="2000" dirty="0"/>
              <a:t>			&lt;li&gt;&lt;a </a:t>
            </a:r>
            <a:r>
              <a:rPr lang="en-US" sz="2000" dirty="0" err="1"/>
              <a:t>href</a:t>
            </a:r>
            <a:r>
              <a:rPr lang="en-US" sz="2000" dirty="0"/>
              <a:t>="</a:t>
            </a:r>
            <a:r>
              <a:rPr lang="en-US" sz="2000" dirty="0" err="1"/>
              <a:t>browse.html</a:t>
            </a:r>
            <a:r>
              <a:rPr lang="en-US" sz="2000" dirty="0"/>
              <a:t>"&gt;Browse&lt;/a&gt;&lt;/li&gt;</a:t>
            </a:r>
          </a:p>
          <a:p>
            <a:r>
              <a:rPr lang="en-CA" sz="2000" dirty="0"/>
              <a:t>		&lt;</a:t>
            </a:r>
            <a:r>
              <a:rPr lang="mr-IN" sz="2000" dirty="0">
                <a:latin typeface="Calibri"/>
                <a:cs typeface="Calibri"/>
              </a:rPr>
              <a:t>/ul</a:t>
            </a:r>
            <a:r>
              <a:rPr lang="en-CA" sz="2000" dirty="0">
                <a:latin typeface="Calibri"/>
                <a:cs typeface="Calibri"/>
              </a:rPr>
              <a:t>&gt;</a:t>
            </a:r>
            <a:endParaRPr lang="mr-IN" sz="2000" dirty="0">
              <a:latin typeface="Calibri"/>
              <a:cs typeface="Calibri"/>
            </a:endParaRPr>
          </a:p>
          <a:p>
            <a:r>
              <a:rPr lang="en-CA" sz="2000" dirty="0" smtClean="0">
                <a:latin typeface="Calibri"/>
                <a:cs typeface="Calibri"/>
              </a:rPr>
              <a:t>	</a:t>
            </a:r>
            <a:r>
              <a:rPr lang="en-CA" sz="2000" b="1" dirty="0" smtClean="0">
                <a:latin typeface="Calibri"/>
                <a:cs typeface="Calibri"/>
              </a:rPr>
              <a:t>&lt;</a:t>
            </a:r>
            <a:r>
              <a:rPr lang="mr-IN" sz="2000" b="1" dirty="0">
                <a:latin typeface="Calibri"/>
                <a:cs typeface="Calibri"/>
              </a:rPr>
              <a:t>/nav</a:t>
            </a:r>
            <a:r>
              <a:rPr lang="en-CA" sz="2000" b="1" dirty="0">
                <a:latin typeface="Calibri"/>
                <a:cs typeface="Calibri"/>
              </a:rPr>
              <a:t>&gt;</a:t>
            </a:r>
            <a:endParaRPr lang="mr-IN" sz="2000" b="1" dirty="0">
              <a:latin typeface="Calibri"/>
              <a:cs typeface="Calibri"/>
            </a:endParaRPr>
          </a:p>
          <a:p>
            <a:r>
              <a:rPr lang="en-US" sz="2000" dirty="0">
                <a:latin typeface="Calibri"/>
                <a:cs typeface="Calibri"/>
              </a:rPr>
              <a:t>&lt;/header&gt;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Navigation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235698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HTML5 Semantic Structure </a:t>
            </a:r>
            <a:r>
              <a:rPr lang="en-US" sz="3200" b="1" dirty="0" smtClean="0"/>
              <a:t>Elements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b="1" dirty="0" smtClean="0"/>
              <a:t>&lt;main&gt; </a:t>
            </a:r>
            <a:r>
              <a:rPr lang="en-US" b="1" dirty="0"/>
              <a:t> </a:t>
            </a:r>
            <a:r>
              <a:rPr lang="en-US" dirty="0"/>
              <a:t>is meant to contain the main unique  content of the document</a:t>
            </a:r>
            <a:r>
              <a:rPr lang="en-US" dirty="0" smtClean="0"/>
              <a:t>.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&lt;main&gt; provides </a:t>
            </a:r>
            <a:r>
              <a:rPr lang="en-US" dirty="0"/>
              <a:t>a </a:t>
            </a:r>
            <a:r>
              <a:rPr lang="en-US" dirty="0" smtClean="0"/>
              <a:t>semantic replacement </a:t>
            </a:r>
            <a:r>
              <a:rPr lang="en-US" dirty="0"/>
              <a:t>for </a:t>
            </a:r>
            <a:r>
              <a:rPr lang="en-US" dirty="0" smtClean="0"/>
              <a:t>marku</a:t>
            </a:r>
            <a:r>
              <a:rPr lang="en-US" dirty="0"/>
              <a:t>p</a:t>
            </a:r>
            <a:r>
              <a:rPr lang="en-US" dirty="0" smtClean="0"/>
              <a:t> </a:t>
            </a:r>
            <a:r>
              <a:rPr lang="en-US" dirty="0"/>
              <a:t>such as &lt;div id="main"&gt;  or &lt;div id="main-content"</a:t>
            </a:r>
            <a:r>
              <a:rPr lang="en-US" dirty="0" smtClean="0"/>
              <a:t>&gt;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3001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HTML5 Semantic Structure </a:t>
            </a:r>
            <a:r>
              <a:rPr lang="en-US" sz="3200" b="1" dirty="0" smtClean="0"/>
              <a:t>Elements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/>
          <a:lstStyle/>
          <a:p>
            <a:r>
              <a:rPr lang="en-US" b="1" dirty="0"/>
              <a:t>&lt;section&gt; </a:t>
            </a:r>
            <a:r>
              <a:rPr lang="en-US" dirty="0"/>
              <a:t>is a much broader element, while the</a:t>
            </a:r>
          </a:p>
          <a:p>
            <a:r>
              <a:rPr lang="en-US" b="1" dirty="0"/>
              <a:t>&lt;article&gt; </a:t>
            </a:r>
            <a:r>
              <a:rPr lang="en-US" dirty="0"/>
              <a:t>element is to be used for blocks of content that could potentially be </a:t>
            </a:r>
            <a:r>
              <a:rPr lang="en-US" dirty="0" smtClean="0"/>
              <a:t>read or </a:t>
            </a:r>
            <a:r>
              <a:rPr lang="en-US" dirty="0"/>
              <a:t>consumed independently of the other content on the page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Articles and </a:t>
            </a:r>
            <a:r>
              <a:rPr lang="en-US" dirty="0" smtClean="0"/>
              <a:t>Sections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3403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HTML5 Semantic Structure </a:t>
            </a:r>
            <a:r>
              <a:rPr lang="en-US" sz="3200" b="1" dirty="0" smtClean="0"/>
              <a:t>Elements</a:t>
            </a:r>
            <a:endParaRPr lang="en-US" sz="3200" dirty="0"/>
          </a:p>
        </p:txBody>
      </p:sp>
      <p:pic>
        <p:nvPicPr>
          <p:cNvPr id="2" name="Content Placeholder 1" descr="4812603021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01" b="-11001"/>
          <a:stretch>
            <a:fillRect/>
          </a:stretch>
        </p:blipFill>
        <p:spPr>
          <a:xfrm>
            <a:off x="1321296" y="980728"/>
            <a:ext cx="6563072" cy="5267827"/>
          </a:xfrm>
        </p:spPr>
      </p:pic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Figure and Figure </a:t>
            </a:r>
            <a:r>
              <a:rPr lang="en-US" dirty="0" smtClean="0"/>
              <a:t>Captions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8373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HTML5 Semantic Structure </a:t>
            </a:r>
            <a:r>
              <a:rPr lang="en-US" sz="3200" b="1" dirty="0" smtClean="0"/>
              <a:t>Elements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/>
          <a:lstStyle/>
          <a:p>
            <a:r>
              <a:rPr lang="en-US" dirty="0"/>
              <a:t> The </a:t>
            </a:r>
            <a:r>
              <a:rPr lang="en-US" b="1" dirty="0"/>
              <a:t>&lt;aside&gt;  </a:t>
            </a:r>
            <a:r>
              <a:rPr lang="en-US" dirty="0"/>
              <a:t>element </a:t>
            </a:r>
            <a:r>
              <a:rPr lang="en-US" dirty="0" smtClean="0"/>
              <a:t>can be </a:t>
            </a:r>
            <a:r>
              <a:rPr lang="en-US" dirty="0"/>
              <a:t>used for sidebars, pull quotes, groups </a:t>
            </a:r>
            <a:r>
              <a:rPr lang="en-US" dirty="0" smtClean="0"/>
              <a:t>of advertising </a:t>
            </a:r>
            <a:r>
              <a:rPr lang="en-US" dirty="0"/>
              <a:t>images, or any other grouping of nonessential elements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Aside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6701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HTML5 Semantic Structure </a:t>
            </a:r>
            <a:r>
              <a:rPr lang="en-US" sz="3200" b="1" dirty="0" smtClean="0"/>
              <a:t>Elements</a:t>
            </a:r>
            <a:endParaRPr lang="en-US" sz="3200" dirty="0"/>
          </a:p>
        </p:txBody>
      </p:sp>
      <p:pic>
        <p:nvPicPr>
          <p:cNvPr id="2" name="Content Placeholder 1" descr="4812603022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266" r="-16266"/>
          <a:stretch>
            <a:fillRect/>
          </a:stretch>
        </p:blipFill>
        <p:spPr>
          <a:xfrm>
            <a:off x="900113" y="1676400"/>
            <a:ext cx="7786687" cy="4525963"/>
          </a:xfrm>
        </p:spPr>
      </p:pic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Details and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2410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Insight</a:t>
            </a:r>
            <a:endParaRPr lang="en-US" dirty="0"/>
          </a:p>
        </p:txBody>
      </p:sp>
      <p:pic>
        <p:nvPicPr>
          <p:cNvPr id="5" name="Content Placeholder 4" descr="4812603023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16" r="-20816"/>
          <a:stretch>
            <a:fillRect/>
          </a:stretch>
        </p:blipFill>
        <p:spPr>
          <a:xfrm>
            <a:off x="900113" y="1676400"/>
            <a:ext cx="7786687" cy="4525963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WYSIWYG Editors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5973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Insight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Code Editors</a:t>
            </a:r>
            <a:endParaRPr lang="en-US" dirty="0"/>
          </a:p>
        </p:txBody>
      </p:sp>
      <p:pic>
        <p:nvPicPr>
          <p:cNvPr id="6" name="Content Placeholder 5" descr="4812603024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775" b="-26775"/>
          <a:stretch>
            <a:fillRect/>
          </a:stretch>
        </p:blipFill>
        <p:spPr>
          <a:xfrm>
            <a:off x="971600" y="476672"/>
            <a:ext cx="7427168" cy="5961390"/>
          </a:xfrm>
        </p:spPr>
      </p:pic>
    </p:spTree>
    <p:extLst>
      <p:ext uri="{BB962C8B-B14F-4D97-AF65-F5344CB8AC3E}">
        <p14:creationId xmlns:p14="http://schemas.microsoft.com/office/powerpoint/2010/main" val="3078742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/>
              <a:t>What Is </a:t>
            </a:r>
            <a:r>
              <a:rPr lang="en-US" sz="2400" b="1" dirty="0" smtClean="0"/>
              <a:t>HTML </a:t>
            </a:r>
            <a:r>
              <a:rPr lang="en-US" sz="2400" b="1" dirty="0"/>
              <a:t>and Where Did It Come </a:t>
            </a:r>
            <a:r>
              <a:rPr lang="en-US" sz="2400" b="1" dirty="0" smtClean="0"/>
              <a:t>from? 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Markup</a:t>
            </a:r>
            <a:endParaRPr lang="en-US" dirty="0"/>
          </a:p>
        </p:txBody>
      </p:sp>
      <p:pic>
        <p:nvPicPr>
          <p:cNvPr id="6" name="Content Placeholder 5" descr="4812603001.ti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79" r="-26279"/>
          <a:stretch>
            <a:fillRect/>
          </a:stretch>
        </p:blipFill>
        <p:spPr>
          <a:xfrm>
            <a:off x="900113" y="1676400"/>
            <a:ext cx="7786687" cy="4525963"/>
          </a:xfrm>
        </p:spPr>
      </p:pic>
    </p:spTree>
    <p:extLst>
      <p:ext uri="{BB962C8B-B14F-4D97-AF65-F5344CB8AC3E}">
        <p14:creationId xmlns:p14="http://schemas.microsoft.com/office/powerpoint/2010/main" val="25711713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Insight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Integrated Development Environments</a:t>
            </a:r>
            <a:endParaRPr lang="en-US" dirty="0"/>
          </a:p>
        </p:txBody>
      </p:sp>
      <p:pic>
        <p:nvPicPr>
          <p:cNvPr id="5" name="Content Placeholder 4" descr="4812603025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5" b="2535"/>
          <a:stretch>
            <a:fillRect/>
          </a:stretch>
        </p:blipFill>
        <p:spPr>
          <a:xfrm>
            <a:off x="1042988" y="1676400"/>
            <a:ext cx="7643812" cy="4525963"/>
          </a:xfrm>
        </p:spPr>
      </p:pic>
    </p:spTree>
    <p:extLst>
      <p:ext uri="{BB962C8B-B14F-4D97-AF65-F5344CB8AC3E}">
        <p14:creationId xmlns:p14="http://schemas.microsoft.com/office/powerpoint/2010/main" val="8825800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Insight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Cloud-Based Environments</a:t>
            </a:r>
            <a:endParaRPr lang="en-US" dirty="0"/>
          </a:p>
        </p:txBody>
      </p:sp>
      <p:pic>
        <p:nvPicPr>
          <p:cNvPr id="6" name="Content Placeholder 5" descr="4812603026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6" b="-316"/>
          <a:stretch>
            <a:fillRect/>
          </a:stretch>
        </p:blipFill>
        <p:spPr>
          <a:xfrm>
            <a:off x="1042988" y="1676400"/>
            <a:ext cx="7643812" cy="4525963"/>
          </a:xfrm>
        </p:spPr>
      </p:pic>
    </p:spTree>
    <p:extLst>
      <p:ext uri="{BB962C8B-B14F-4D97-AF65-F5344CB8AC3E}">
        <p14:creationId xmlns:p14="http://schemas.microsoft.com/office/powerpoint/2010/main" val="34297561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Insight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Code Playgrounds</a:t>
            </a:r>
            <a:endParaRPr lang="en-US" dirty="0"/>
          </a:p>
        </p:txBody>
      </p:sp>
      <p:pic>
        <p:nvPicPr>
          <p:cNvPr id="5" name="Content Placeholder 4" descr="4812603027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68" r="-9068"/>
          <a:stretch>
            <a:fillRect/>
          </a:stretch>
        </p:blipFill>
        <p:spPr>
          <a:xfrm>
            <a:off x="1042988" y="1676400"/>
            <a:ext cx="7643812" cy="4525963"/>
          </a:xfrm>
        </p:spPr>
      </p:pic>
    </p:spTree>
    <p:extLst>
      <p:ext uri="{BB962C8B-B14F-4D97-AF65-F5344CB8AC3E}">
        <p14:creationId xmlns:p14="http://schemas.microsoft.com/office/powerpoint/2010/main" val="33453099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3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What Is HTML and Where Did It Come from?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HTML Syntax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Semantic Markup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Structure of HTML </a:t>
            </a:r>
            <a:r>
              <a:rPr lang="en-US" sz="2400" dirty="0" smtClean="0">
                <a:solidFill>
                  <a:schemeClr val="bg1"/>
                </a:solidFill>
              </a:rPr>
              <a:t>Documents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Quick Tour of HTML Elements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80112" y="386104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HTML5 Semantic Structure Elements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52292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942561" y="5238929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7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75520" y="53155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</a:rPr>
              <a:t>Summary </a:t>
            </a:r>
          </a:p>
        </p:txBody>
      </p:sp>
    </p:spTree>
    <p:extLst>
      <p:ext uri="{BB962C8B-B14F-4D97-AF65-F5344CB8AC3E}">
        <p14:creationId xmlns:p14="http://schemas.microsoft.com/office/powerpoint/2010/main" val="1424108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27584" y="1340768"/>
            <a:ext cx="7859216" cy="4968552"/>
          </a:xfrm>
        </p:spPr>
        <p:txBody>
          <a:bodyPr numCol="3">
            <a:noAutofit/>
          </a:bodyPr>
          <a:lstStyle/>
          <a:p>
            <a:r>
              <a:rPr lang="en-US" sz="1800" dirty="0" smtClean="0"/>
              <a:t>absolute </a:t>
            </a:r>
            <a:r>
              <a:rPr lang="en-US" sz="1800" dirty="0"/>
              <a:t>referencing</a:t>
            </a:r>
          </a:p>
          <a:p>
            <a:r>
              <a:rPr lang="en-US" sz="1800" dirty="0"/>
              <a:t>accessibility</a:t>
            </a:r>
          </a:p>
          <a:p>
            <a:r>
              <a:rPr lang="en-US" sz="1800" dirty="0"/>
              <a:t>ancestors</a:t>
            </a:r>
          </a:p>
          <a:p>
            <a:r>
              <a:rPr lang="en-US" sz="1800" dirty="0"/>
              <a:t>body</a:t>
            </a:r>
          </a:p>
          <a:p>
            <a:r>
              <a:rPr lang="en-US" sz="1800" dirty="0"/>
              <a:t>Cascading Style Sheets</a:t>
            </a:r>
          </a:p>
          <a:p>
            <a:r>
              <a:rPr lang="mr-IN" sz="1800" dirty="0"/>
              <a:t>(CSS)</a:t>
            </a:r>
          </a:p>
          <a:p>
            <a:r>
              <a:rPr lang="en-US" sz="1800" dirty="0"/>
              <a:t>character entity</a:t>
            </a:r>
          </a:p>
          <a:p>
            <a:r>
              <a:rPr lang="en-US" sz="1800" dirty="0"/>
              <a:t>description lists</a:t>
            </a:r>
          </a:p>
          <a:p>
            <a:r>
              <a:rPr lang="en-US" sz="1800" dirty="0"/>
              <a:t>descendants</a:t>
            </a:r>
          </a:p>
          <a:p>
            <a:r>
              <a:rPr lang="en-US" sz="1800" dirty="0"/>
              <a:t>directory</a:t>
            </a:r>
          </a:p>
          <a:p>
            <a:r>
              <a:rPr lang="en-US" sz="1800" dirty="0"/>
              <a:t>document outline</a:t>
            </a:r>
          </a:p>
          <a:p>
            <a:r>
              <a:rPr lang="en-US" sz="1800" dirty="0"/>
              <a:t>Document Object Model</a:t>
            </a:r>
          </a:p>
          <a:p>
            <a:r>
              <a:rPr lang="en-US" sz="1800" dirty="0"/>
              <a:t>Document Type</a:t>
            </a:r>
          </a:p>
          <a:p>
            <a:r>
              <a:rPr lang="en-US" sz="1800" dirty="0"/>
              <a:t>Definition</a:t>
            </a:r>
          </a:p>
          <a:p>
            <a:r>
              <a:rPr lang="en-US" sz="1800" dirty="0"/>
              <a:t>empty element</a:t>
            </a:r>
          </a:p>
          <a:p>
            <a:r>
              <a:rPr lang="en-US" sz="1800" dirty="0"/>
              <a:t>folder</a:t>
            </a:r>
          </a:p>
          <a:p>
            <a:r>
              <a:rPr lang="en-US" sz="1800" dirty="0"/>
              <a:t>head</a:t>
            </a:r>
          </a:p>
          <a:p>
            <a:r>
              <a:rPr lang="en-US" sz="1800" dirty="0"/>
              <a:t>HTML attribute</a:t>
            </a:r>
          </a:p>
          <a:p>
            <a:r>
              <a:rPr lang="en-US" sz="1800" dirty="0"/>
              <a:t>HTML validators</a:t>
            </a:r>
          </a:p>
          <a:p>
            <a:r>
              <a:rPr lang="en-US" sz="1800" dirty="0"/>
              <a:t>inline HTML elements</a:t>
            </a:r>
          </a:p>
          <a:p>
            <a:r>
              <a:rPr lang="en-US" sz="1800" dirty="0"/>
              <a:t>maintainability</a:t>
            </a:r>
          </a:p>
          <a:p>
            <a:r>
              <a:rPr lang="en-US" sz="1800" dirty="0"/>
              <a:t>markup</a:t>
            </a:r>
          </a:p>
          <a:p>
            <a:r>
              <a:rPr lang="en-US" sz="1800" dirty="0"/>
              <a:t>markup language</a:t>
            </a:r>
          </a:p>
          <a:p>
            <a:r>
              <a:rPr lang="en-US" sz="1800" dirty="0"/>
              <a:t>ordered lists</a:t>
            </a:r>
          </a:p>
          <a:p>
            <a:r>
              <a:rPr lang="en-US" sz="1800" dirty="0"/>
              <a:t>pathname</a:t>
            </a:r>
          </a:p>
          <a:p>
            <a:r>
              <a:rPr lang="en-US" sz="1800" dirty="0" err="1"/>
              <a:t>polyfill</a:t>
            </a:r>
            <a:endParaRPr lang="en-US" sz="1800" dirty="0"/>
          </a:p>
          <a:p>
            <a:r>
              <a:rPr lang="en-US" sz="1800" dirty="0"/>
              <a:t>quirks mode</a:t>
            </a:r>
          </a:p>
          <a:p>
            <a:r>
              <a:rPr lang="en-US" sz="1800" dirty="0"/>
              <a:t>Recommendations</a:t>
            </a:r>
          </a:p>
          <a:p>
            <a:r>
              <a:rPr lang="en-US" sz="1800" dirty="0"/>
              <a:t>relative referencing</a:t>
            </a:r>
          </a:p>
          <a:p>
            <a:r>
              <a:rPr lang="en-US" sz="1800" dirty="0"/>
              <a:t>root element</a:t>
            </a:r>
          </a:p>
          <a:p>
            <a:r>
              <a:rPr lang="en-US" sz="1800" dirty="0"/>
              <a:t>root reference</a:t>
            </a:r>
          </a:p>
          <a:p>
            <a:r>
              <a:rPr lang="en-US" sz="1800" dirty="0"/>
              <a:t>schemas</a:t>
            </a:r>
          </a:p>
          <a:p>
            <a:r>
              <a:rPr lang="en-US" sz="1800" dirty="0"/>
              <a:t>search engine optimization</a:t>
            </a:r>
          </a:p>
          <a:p>
            <a:r>
              <a:rPr lang="en-US" sz="1800" dirty="0"/>
              <a:t>semantic HTML</a:t>
            </a:r>
          </a:p>
          <a:p>
            <a:r>
              <a:rPr lang="en-US" sz="1800" dirty="0"/>
              <a:t>specifications</a:t>
            </a:r>
          </a:p>
          <a:p>
            <a:r>
              <a:rPr lang="en-US" sz="1800" dirty="0"/>
              <a:t>standards mode</a:t>
            </a:r>
          </a:p>
          <a:p>
            <a:r>
              <a:rPr lang="en-US" sz="1800" dirty="0"/>
              <a:t>syndication</a:t>
            </a:r>
          </a:p>
          <a:p>
            <a:r>
              <a:rPr lang="en-US" sz="1800" dirty="0"/>
              <a:t>syntax errors</a:t>
            </a:r>
          </a:p>
          <a:p>
            <a:r>
              <a:rPr lang="en-US" sz="1800" dirty="0"/>
              <a:t>tags</a:t>
            </a:r>
          </a:p>
          <a:p>
            <a:r>
              <a:rPr lang="en-US" sz="1800" dirty="0"/>
              <a:t>unordered lists</a:t>
            </a:r>
          </a:p>
          <a:p>
            <a:r>
              <a:rPr lang="mr-IN" sz="1800" dirty="0"/>
              <a:t>UTF-8</a:t>
            </a:r>
          </a:p>
          <a:p>
            <a:r>
              <a:rPr lang="en-US" sz="1800" dirty="0"/>
              <a:t>WHATWG</a:t>
            </a:r>
          </a:p>
          <a:p>
            <a:r>
              <a:rPr lang="en-US" sz="1800" dirty="0"/>
              <a:t>W3C</a:t>
            </a:r>
          </a:p>
          <a:p>
            <a:r>
              <a:rPr lang="en-US" sz="1800" dirty="0"/>
              <a:t>XHTML 1.0 Strict</a:t>
            </a:r>
          </a:p>
          <a:p>
            <a:r>
              <a:rPr lang="en-US" sz="1800" dirty="0"/>
              <a:t>XHTML 1.0 Transitional</a:t>
            </a:r>
            <a:endParaRPr lang="en-US" sz="18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Key </a:t>
            </a:r>
            <a:r>
              <a:rPr lang="en-US" dirty="0" smtClean="0"/>
              <a:t>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7557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346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/>
              <a:t>What Is </a:t>
            </a:r>
            <a:r>
              <a:rPr lang="en-US" sz="2400" b="1" dirty="0" smtClean="0"/>
              <a:t>HTML </a:t>
            </a:r>
            <a:r>
              <a:rPr lang="en-US" sz="2400" b="1" dirty="0"/>
              <a:t>and Where Did It Come </a:t>
            </a:r>
            <a:r>
              <a:rPr lang="en-US" sz="2400" b="1" dirty="0" smtClean="0"/>
              <a:t>from? </a:t>
            </a:r>
            <a:endParaRPr lang="en-US" sz="2400" dirty="0"/>
          </a:p>
        </p:txBody>
      </p:sp>
      <p:pic>
        <p:nvPicPr>
          <p:cNvPr id="5" name="Content Placeholder 4" descr="4812603002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753" r="-35753"/>
          <a:stretch>
            <a:fillRect/>
          </a:stretch>
        </p:blipFill>
        <p:spPr>
          <a:xfrm>
            <a:off x="198789" y="1268760"/>
            <a:ext cx="8488011" cy="4933603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XHTML and Validation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491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/>
              <a:t>What Is </a:t>
            </a:r>
            <a:r>
              <a:rPr lang="en-US" sz="2400" b="1" dirty="0" smtClean="0"/>
              <a:t>HTML </a:t>
            </a:r>
            <a:r>
              <a:rPr lang="en-US" sz="2400" b="1" dirty="0"/>
              <a:t>and Where Did It Come from</a:t>
            </a:r>
            <a:r>
              <a:rPr lang="en-US" sz="2400" b="1" dirty="0" smtClean="0"/>
              <a:t>?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76400"/>
            <a:ext cx="7787208" cy="4525963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Widely implemented in modern browsers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The current W3C recommendation for web development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Still relatively new and not always taught.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HTML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93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Chapter 3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648200" y="9144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44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648200" y="234888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648200" y="378904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1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9144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3"/>
                </a:solidFill>
                <a:latin typeface="Rockwell Extra Bold" pitchFamily="18" charset="0"/>
              </a:rPr>
              <a:t>2</a:t>
            </a:r>
            <a:endParaRPr lang="en-US" sz="7200" dirty="0">
              <a:solidFill>
                <a:schemeClr val="accent3"/>
              </a:solidFill>
              <a:latin typeface="Rockwell Extra Bol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44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3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8200" y="2381071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4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44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5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38100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6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9807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What Is HTML and Where Did It Come from?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08104" y="105273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</a:rPr>
              <a:t>HTML Syntax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Semantic Markup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80112" y="2492896"/>
            <a:ext cx="25202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Structure of HTML </a:t>
            </a:r>
            <a:r>
              <a:rPr lang="en-US" sz="2400" dirty="0" smtClean="0">
                <a:solidFill>
                  <a:schemeClr val="bg1"/>
                </a:solidFill>
              </a:rPr>
              <a:t>Documents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07704" y="393305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Quick Tour of HTML Elements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80112" y="386104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HTML5 Semantic Structure Elements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4400" y="5229200"/>
            <a:ext cx="3581400" cy="12192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942561" y="5238929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Rockwell Extra Bold" pitchFamily="18" charset="0"/>
              </a:rPr>
              <a:t>7</a:t>
            </a:r>
            <a:endParaRPr lang="en-US" sz="7200" dirty="0">
              <a:solidFill>
                <a:schemeClr val="bg1"/>
              </a:solidFill>
              <a:latin typeface="Rockwell Extra Bold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75520" y="53155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Summary </a:t>
            </a:r>
          </a:p>
        </p:txBody>
      </p:sp>
    </p:spTree>
    <p:extLst>
      <p:ext uri="{BB962C8B-B14F-4D97-AF65-F5344CB8AC3E}">
        <p14:creationId xmlns:p14="http://schemas.microsoft.com/office/powerpoint/2010/main" val="1026719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HTML Syntax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676400"/>
            <a:ext cx="7715200" cy="4525963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b="1" dirty="0" smtClean="0"/>
              <a:t>HTML documents </a:t>
            </a:r>
            <a:r>
              <a:rPr lang="en-US" dirty="0" smtClean="0"/>
              <a:t>are </a:t>
            </a:r>
            <a:r>
              <a:rPr lang="en-US" dirty="0"/>
              <a:t>composed of textual content and </a:t>
            </a:r>
            <a:r>
              <a:rPr lang="en-US" b="1" dirty="0"/>
              <a:t>HTML </a:t>
            </a:r>
            <a:r>
              <a:rPr lang="en-US" b="1" dirty="0" smtClean="0"/>
              <a:t>elements</a:t>
            </a:r>
          </a:p>
          <a:p>
            <a:pPr marL="342900" indent="-342900">
              <a:buFont typeface="Arial"/>
              <a:buChar char="•"/>
            </a:pPr>
            <a:r>
              <a:rPr lang="en-US" b="1" dirty="0" smtClean="0"/>
              <a:t>HTML</a:t>
            </a:r>
            <a:r>
              <a:rPr lang="en-US" b="1" dirty="0"/>
              <a:t> </a:t>
            </a:r>
            <a:r>
              <a:rPr lang="en-US" b="1" dirty="0" smtClean="0"/>
              <a:t>element </a:t>
            </a:r>
            <a:r>
              <a:rPr lang="en-US" dirty="0" smtClean="0"/>
              <a:t>encompasses </a:t>
            </a:r>
          </a:p>
          <a:p>
            <a:pPr marL="804863" lvl="1" indent="-342900">
              <a:buFont typeface="Arial"/>
              <a:buChar char="•"/>
            </a:pPr>
            <a:r>
              <a:rPr lang="en-US" dirty="0" smtClean="0"/>
              <a:t>the </a:t>
            </a:r>
            <a:r>
              <a:rPr lang="en-US" b="1" dirty="0"/>
              <a:t>element name </a:t>
            </a:r>
            <a:r>
              <a:rPr lang="en-US" dirty="0"/>
              <a:t>within </a:t>
            </a:r>
            <a:r>
              <a:rPr lang="en-US" dirty="0" smtClean="0"/>
              <a:t>angle brackets </a:t>
            </a:r>
            <a:r>
              <a:rPr lang="en-US" dirty="0"/>
              <a:t>(i.e., the </a:t>
            </a:r>
            <a:r>
              <a:rPr lang="en-US" b="1" dirty="0"/>
              <a:t>tag</a:t>
            </a:r>
            <a:r>
              <a:rPr lang="en-US" dirty="0"/>
              <a:t>) and </a:t>
            </a:r>
            <a:endParaRPr lang="en-US" dirty="0" smtClean="0"/>
          </a:p>
          <a:p>
            <a:pPr marL="804863" lvl="1" indent="-342900">
              <a:buFont typeface="Arial"/>
              <a:buChar char="•"/>
            </a:pPr>
            <a:r>
              <a:rPr lang="en-US" dirty="0" smtClean="0"/>
              <a:t>HTML </a:t>
            </a:r>
            <a:r>
              <a:rPr lang="en-US" dirty="0"/>
              <a:t>elements can also contain </a:t>
            </a:r>
            <a:r>
              <a:rPr lang="en-US" b="1" dirty="0"/>
              <a:t>attributes</a:t>
            </a:r>
            <a:r>
              <a:rPr lang="en-US" dirty="0" smtClean="0"/>
              <a:t>.</a:t>
            </a:r>
          </a:p>
          <a:p>
            <a:pPr marL="804863" lvl="1" indent="-342900">
              <a:buFont typeface="Arial"/>
              <a:buChar char="•"/>
            </a:pPr>
            <a:r>
              <a:rPr lang="en-US" b="1" dirty="0"/>
              <a:t>the content </a:t>
            </a:r>
            <a:r>
              <a:rPr lang="en-US" dirty="0"/>
              <a:t>within the tag.</a:t>
            </a:r>
          </a:p>
          <a:p>
            <a:pPr marL="804863" lvl="1" indent="-342900">
              <a:buFont typeface="Arial"/>
              <a:buChar char="•"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Elements and </a:t>
            </a:r>
            <a:r>
              <a:rPr lang="en-US" dirty="0" smtClean="0"/>
              <a:t>Attributes</a:t>
            </a:r>
            <a:endParaRPr lang="en-US" dirty="0"/>
          </a:p>
        </p:txBody>
      </p:sp>
      <p:pic>
        <p:nvPicPr>
          <p:cNvPr id="5" name="Picture 4" descr="4812603003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02"/>
          <a:stretch/>
        </p:blipFill>
        <p:spPr>
          <a:xfrm>
            <a:off x="1331640" y="4581128"/>
            <a:ext cx="6520780" cy="118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33055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">
  <a:themeElements>
    <a:clrScheme name="FunWebDev - 2nd Edition">
      <a:dk1>
        <a:srgbClr val="404040"/>
      </a:dk1>
      <a:lt1>
        <a:srgbClr val="F3F3E7"/>
      </a:lt1>
      <a:dk2>
        <a:srgbClr val="37475F"/>
      </a:dk2>
      <a:lt2>
        <a:srgbClr val="FFFFFF"/>
      </a:lt2>
      <a:accent1>
        <a:srgbClr val="B6E4EC"/>
      </a:accent1>
      <a:accent2>
        <a:srgbClr val="A82233"/>
      </a:accent2>
      <a:accent3>
        <a:srgbClr val="C88736"/>
      </a:accent3>
      <a:accent4>
        <a:srgbClr val="467082"/>
      </a:accent4>
      <a:accent5>
        <a:srgbClr val="F3703A"/>
      </a:accent5>
      <a:accent6>
        <a:srgbClr val="00A651"/>
      </a:accent6>
      <a:hlink>
        <a:srgbClr val="B6EEEC"/>
      </a:hlink>
      <a:folHlink>
        <a:srgbClr val="C8873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1355</TotalTime>
  <Words>1547</Words>
  <Application>Microsoft Macintosh PowerPoint</Application>
  <PresentationFormat>On-screen Show (4:3)</PresentationFormat>
  <Paragraphs>372</Paragraphs>
  <Slides>55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Presentation</vt:lpstr>
      <vt:lpstr>Introduction to HTML</vt:lpstr>
      <vt:lpstr>Chapter 3</vt:lpstr>
      <vt:lpstr>Chapter 3</vt:lpstr>
      <vt:lpstr>What Is HTML and Where Did It Come from? </vt:lpstr>
      <vt:lpstr>What Is HTML and Where Did It Come from? </vt:lpstr>
      <vt:lpstr>What Is HTML and Where Did It Come from? </vt:lpstr>
      <vt:lpstr>What Is HTML and Where Did It Come from? </vt:lpstr>
      <vt:lpstr>Chapter 3</vt:lpstr>
      <vt:lpstr>HTML Syntax </vt:lpstr>
      <vt:lpstr>HTML Syntax </vt:lpstr>
      <vt:lpstr>HTML Syntax </vt:lpstr>
      <vt:lpstr>HTML Syntax </vt:lpstr>
      <vt:lpstr>HTML Syntax </vt:lpstr>
      <vt:lpstr>HTML Syntax </vt:lpstr>
      <vt:lpstr>Chapter 3</vt:lpstr>
      <vt:lpstr>Semantic Markup </vt:lpstr>
      <vt:lpstr>Chapter 3</vt:lpstr>
      <vt:lpstr>Structure of HTML Documents</vt:lpstr>
      <vt:lpstr>Structure of HTML Documents</vt:lpstr>
      <vt:lpstr>Structure of HTML Documents</vt:lpstr>
      <vt:lpstr>Structure of HTML Documents</vt:lpstr>
      <vt:lpstr>Structure of HTML Documents</vt:lpstr>
      <vt:lpstr>Chapter 3</vt:lpstr>
      <vt:lpstr>Quick Tour of HTML Elements</vt:lpstr>
      <vt:lpstr>Quick Tour of HTML Elements</vt:lpstr>
      <vt:lpstr>Quick Tour of HTML Elements</vt:lpstr>
      <vt:lpstr>Quick Tour of HTML Elements</vt:lpstr>
      <vt:lpstr>Quick Tour of HTML Elements</vt:lpstr>
      <vt:lpstr>Quick Tour of HTML Elements</vt:lpstr>
      <vt:lpstr>Quick Tour of HTML Elements</vt:lpstr>
      <vt:lpstr>Quick Tour of HTML Elements</vt:lpstr>
      <vt:lpstr>Quick Tour of HTML Elements</vt:lpstr>
      <vt:lpstr>Quick Tour of HTML Elements</vt:lpstr>
      <vt:lpstr>Quick Tour of HTML Elements</vt:lpstr>
      <vt:lpstr>Quick Tour of HTML Elements</vt:lpstr>
      <vt:lpstr>Quick Tour of HTML Elements</vt:lpstr>
      <vt:lpstr>Quick Tour of HTML Elements</vt:lpstr>
      <vt:lpstr>Chapter 3</vt:lpstr>
      <vt:lpstr>HTML5 Semantic Structure Elements</vt:lpstr>
      <vt:lpstr>HTML5 Semantic Structure Elements</vt:lpstr>
      <vt:lpstr>HTML5 Semantic Structure Elements</vt:lpstr>
      <vt:lpstr>HTML5 Semantic Structure Elements</vt:lpstr>
      <vt:lpstr>HTML5 Semantic Structure Elements</vt:lpstr>
      <vt:lpstr>HTML5 Semantic Structure Elements</vt:lpstr>
      <vt:lpstr>HTML5 Semantic Structure Elements</vt:lpstr>
      <vt:lpstr>HTML5 Semantic Structure Elements</vt:lpstr>
      <vt:lpstr>HTML5 Semantic Structure Elements</vt:lpstr>
      <vt:lpstr>Tools Insight</vt:lpstr>
      <vt:lpstr>Tools Insight</vt:lpstr>
      <vt:lpstr>Tools Insight</vt:lpstr>
      <vt:lpstr>Tools Insight</vt:lpstr>
      <vt:lpstr>Tools Insight</vt:lpstr>
      <vt:lpstr>Chapter 3</vt:lpstr>
      <vt:lpstr>Summary</vt:lpstr>
      <vt:lpstr>Questions</vt:lpstr>
    </vt:vector>
  </TitlesOfParts>
  <Manager/>
  <Company>Pearson</Company>
  <LinksUpToDate>false</LinksUpToDate>
  <SharedDoc>false</SharedDoc>
  <HyperlinkBase>http://funwebdev.com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Web Development</dc:title>
  <dc:subject/>
  <dc:creator>Randy Connolly and Ricardo Hoar</dc:creator>
  <cp:keywords/>
  <dc:description/>
  <cp:lastModifiedBy>Ricardo</cp:lastModifiedBy>
  <cp:revision>159</cp:revision>
  <dcterms:created xsi:type="dcterms:W3CDTF">2014-01-14T22:57:40Z</dcterms:created>
  <dcterms:modified xsi:type="dcterms:W3CDTF">2017-02-13T02:52:42Z</dcterms:modified>
  <cp:category/>
</cp:coreProperties>
</file>