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97" r:id="rId2"/>
    <p:sldId id="395" r:id="rId3"/>
    <p:sldId id="388" r:id="rId4"/>
    <p:sldId id="391" r:id="rId5"/>
    <p:sldId id="341" r:id="rId6"/>
    <p:sldId id="303" r:id="rId7"/>
    <p:sldId id="311" r:id="rId8"/>
    <p:sldId id="342" r:id="rId9"/>
    <p:sldId id="343" r:id="rId10"/>
    <p:sldId id="344" r:id="rId11"/>
    <p:sldId id="345" r:id="rId12"/>
    <p:sldId id="346" r:id="rId13"/>
    <p:sldId id="389" r:id="rId14"/>
    <p:sldId id="392" r:id="rId15"/>
    <p:sldId id="379" r:id="rId16"/>
    <p:sldId id="360" r:id="rId17"/>
    <p:sldId id="357" r:id="rId18"/>
    <p:sldId id="393" r:id="rId19"/>
    <p:sldId id="363" r:id="rId20"/>
    <p:sldId id="359" r:id="rId21"/>
    <p:sldId id="364" r:id="rId22"/>
    <p:sldId id="365" r:id="rId23"/>
    <p:sldId id="394" r:id="rId24"/>
    <p:sldId id="362" r:id="rId25"/>
    <p:sldId id="351" r:id="rId26"/>
    <p:sldId id="352" r:id="rId27"/>
    <p:sldId id="353" r:id="rId28"/>
    <p:sldId id="354" r:id="rId29"/>
    <p:sldId id="366" r:id="rId30"/>
    <p:sldId id="367" r:id="rId31"/>
    <p:sldId id="368" r:id="rId32"/>
    <p:sldId id="370" r:id="rId33"/>
    <p:sldId id="329" r:id="rId34"/>
    <p:sldId id="372" r:id="rId35"/>
    <p:sldId id="371" r:id="rId36"/>
    <p:sldId id="375" r:id="rId37"/>
    <p:sldId id="374" r:id="rId38"/>
    <p:sldId id="376" r:id="rId39"/>
    <p:sldId id="377" r:id="rId40"/>
    <p:sldId id="378" r:id="rId41"/>
    <p:sldId id="385" r:id="rId42"/>
    <p:sldId id="390" r:id="rId43"/>
    <p:sldId id="326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hl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 autoAdjust="0"/>
    <p:restoredTop sz="95377" autoAdjust="0"/>
  </p:normalViewPr>
  <p:slideViewPr>
    <p:cSldViewPr>
      <p:cViewPr>
        <p:scale>
          <a:sx n="100" d="100"/>
          <a:sy n="100" d="100"/>
        </p:scale>
        <p:origin x="384" y="72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1998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13.xml"/><Relationship Id="rId5" Type="http://schemas.openxmlformats.org/officeDocument/2006/relationships/slide" Target="slides/slide25.xml"/><Relationship Id="rId6" Type="http://schemas.openxmlformats.org/officeDocument/2006/relationships/slide" Target="slides/slide29.xml"/><Relationship Id="rId1" Type="http://schemas.openxmlformats.org/officeDocument/2006/relationships/slide" Target="slides/slide1.xml"/><Relationship Id="rId2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8T13:38:21.822" idx="1">
    <p:pos x="3152" y="1240"/>
    <p:text>ED: See note in text.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8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8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E88B7C-7172-4A9B-8C18-24170D5A0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22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30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8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8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3C42BC-A5F9-4E26-BB62-887733C22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15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1907-7375-4762-A6A1-67D821789BA0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009740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4458D-1439-4FAB-BC97-068C3F89DDAD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2315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A22F5D-5B1B-41A7-9A7D-4B0E584E91E7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30"/>
            <a:ext cx="5140960" cy="43465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68766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82BF7-41FC-41FF-AF15-53E537DEFAB5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8153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0FEAE9-7B7A-4184-881B-544F43B8FCE6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7649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281B0E-E036-45C0-AAFD-866C05A60427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3" y="4416430"/>
            <a:ext cx="5997787" cy="4879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60893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E7601-EB30-4D18-83D8-0A695132DC53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72909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82245-329A-48DF-83C8-D3C91436CEAC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096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267205"/>
            <a:ext cx="5140960" cy="5032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80446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82245-329A-48DF-83C8-D3C91436CEAC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096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267205"/>
            <a:ext cx="5140960" cy="5032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6654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06EB8C-F6EA-4A4D-9809-9E2191BF4C1A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50364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098BB-2ABA-4A98-BD8B-793147E667B6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8540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1907-7375-4762-A6A1-67D821789BA0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0622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B22560-10A1-4092-AA71-7078AF5B9F41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006819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927D0A-08A0-4A6B-AA3B-2F4C589FB854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96551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0A751A-89A2-4454-80DD-4570EF90FE61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85963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DE3A3-CAC5-47BC-908D-5F801C84B778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43890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9868C9-68F1-44FF-98A4-39E558D99430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5"/>
            <a:ext cx="5686213" cy="4337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36821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1ADA09-7AB0-42C6-912C-647AF1268E5E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653690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C96B3-91C1-40E3-BBF7-D4E8FCBC479F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43761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1B671-FE92-4592-9C64-668F5CDFA948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76156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249F8-6B8A-4AEB-82B7-2E1BBC5B8B2A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5"/>
            <a:ext cx="5686213" cy="4337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30425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CCE225-8320-46D4-BCA8-5B291AAB332A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0224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0FEAE9-7B7A-4184-881B-544F43B8FCE6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073955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6BB01-D52F-4ED9-8A43-9A60A97F37BA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6" y="4419600"/>
            <a:ext cx="5919893" cy="4724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49476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6E5C18-E38F-4A26-A783-8BE99B3D7DDD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583703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8FB02-57E1-42EB-A45C-94C964000F8D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164318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5A1EF-ED09-4AF9-A836-724E0E0FDC4E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8"/>
            <a:ext cx="5140960" cy="4498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148152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66DFD0-A429-4687-A262-A65BAC5ECE51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350177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AA14A-413C-4AA7-9677-09A585832516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322474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D61DD0-08DD-4A6D-9952-224B2B291CA6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AutoNum type="arabicPeriod"/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270317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7F1C9D-9572-4228-9B39-B0E13B8A5859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457200"/>
            <a:ext cx="4648200" cy="34861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114805"/>
            <a:ext cx="5140960" cy="495299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39159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83346D-D74B-48A0-928B-FBEA31EC5ECE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9094805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70B1F-8CA2-4C78-98EB-C691561E4FCE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18481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E7AF31-A4D2-4C94-81E9-A8D1A3CBE9B8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8548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70B1F-8CA2-4C78-98EB-C691561E4FCE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604070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C5CEA-7F5E-4D23-A5B2-0CEF2238BC64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895141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C82588-7773-43DC-87C7-A5A652B569EE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76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46FE9B-1845-48C3-811C-7F3D91037540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5871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0388BC-3D86-4ECC-A039-E3C0FAD5F695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704850"/>
            <a:ext cx="4649788" cy="34861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9600"/>
            <a:ext cx="5218853" cy="4648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31951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1FA6-B5DA-4E4A-8511-558D0041879F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5"/>
            <a:ext cx="5686213" cy="4337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0056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0BED0-BCD0-4674-8758-DEA7C34D74A4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9"/>
            <a:ext cx="5140960" cy="44148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009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339303-F072-453E-9C5A-8BF264D979E0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30"/>
            <a:ext cx="5140960" cy="465137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 smtClean="0"/>
              <a:t>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8543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cs typeface="+mn-cs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A71971DA-7BB2-41BC-BF6B-1E40AEFFC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84616CF-04F8-45F5-8BDE-CADB311C9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7213" y="341313"/>
            <a:ext cx="2047875" cy="613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41313"/>
            <a:ext cx="5992813" cy="613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7778C1-2458-4BEB-9384-43BF0D062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41313"/>
            <a:ext cx="7078662" cy="754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524000"/>
            <a:ext cx="401955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24000"/>
            <a:ext cx="402113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E6785D3-737E-415A-8461-6A6BD3BA3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57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41C65-A617-4417-9199-DB05FA31F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10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737D8C-8127-4B89-B270-DA4642655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24000"/>
            <a:ext cx="40211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3E86E2-9808-4252-A7C0-7C0278081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1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31586D-E9B8-42AC-83DF-76F734674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2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1C32BF-3ADC-46B5-ACCC-3AC8CC943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4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A609518-CDEB-47CB-AE59-D7DB1E9C9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9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4EC980-FDBE-4358-8C32-711EDCA52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228600"/>
            <a:ext cx="381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84304DB-39D7-4E2B-8179-DC59EC924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0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33388" y="4127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15975" y="4127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57213" y="8350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27100" y="8350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42875" y="7620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77875" y="3048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58788" y="10953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341313"/>
            <a:ext cx="70786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1930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304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8D2E-54F1-314D-AC64-417BA65F1C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Arial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comments" Target="../comments/commen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27537"/>
            <a:ext cx="4038600" cy="754063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Chapter 10: Loops, Additional Controls, Manipulating CSS with </a:t>
            </a:r>
            <a:r>
              <a:rPr lang="en-US" altLang="en-US" sz="4000" dirty="0" smtClean="0">
                <a:solidFill>
                  <a:schemeClr val="bg1"/>
                </a:solidFill>
              </a:rPr>
              <a:t>JavaScript</a:t>
            </a:r>
            <a:endParaRPr lang="en-US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22338"/>
            <a:ext cx="7543800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Compound Interest Web Page -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altLang="en-US" dirty="0" smtClean="0"/>
              <a:t> Container</a:t>
            </a:r>
            <a:endParaRPr lang="en-US" altLang="en-US" dirty="0" smtClean="0">
              <a:latin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828800"/>
            <a:ext cx="4876800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22338"/>
            <a:ext cx="7543800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Compound Interest Web Page - JavaScript File </a:t>
            </a:r>
            <a:r>
              <a:rPr lang="en-US" altLang="en-US" sz="1800" dirty="0" smtClean="0"/>
              <a:t>(1 of 2)</a:t>
            </a:r>
            <a:endParaRPr lang="en-US" altLang="en-US" sz="1800" dirty="0" smtClean="0">
              <a:latin typeface="Courier New" panose="02070309020205020404" pitchFamily="49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/*******************************************************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compoundInterest.js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John Dean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This file contains a function that supports the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compound interest web page.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*******************************************************/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This function generates a compound interest table.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generateTable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(form)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amount;    // accumulated value for each new year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rate;      // interest rate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years;     // years for principal to grow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interest;  // interest earned each year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table;     // compound interest table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year = 1;  // the year being calculated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amount =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["deposit"].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valueAsNumber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rate =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["rate"].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valueAsNumber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years =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["years"].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valueAsNumber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22338"/>
            <a:ext cx="7543800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Compound Interest Web Page - JavaScript File </a:t>
            </a:r>
            <a:r>
              <a:rPr lang="en-US" altLang="en-US" sz="1800" dirty="0" smtClean="0"/>
              <a:t>(2 of 2)</a:t>
            </a:r>
            <a:endParaRPr lang="en-US" altLang="en-US" sz="1800" dirty="0" smtClean="0">
              <a:latin typeface="Courier New" panose="02070309020205020404" pitchFamily="49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8486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=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"&lt;table&gt;" +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"&lt;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&gt;Year&lt;/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&gt;Starting Value&lt;/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 +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"&lt;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&gt;Interest Earned&lt;/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&gt;Ending Value&lt;/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 (year &lt;= years)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table += "&lt;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table += "&lt;td&gt;" + year + "&lt;/td&gt;";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table += "&lt;td&gt;$" +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amount.toFixed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 + "&lt;/td&gt;";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interest = amount * rate / 100;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table += "&lt;td&gt;$" +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interest.toFixed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 + "&lt;/td&gt;";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amount += interest;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table += "&lt;td&gt;$" +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amount.toFixed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 + "&lt;/td&gt;";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table += "&lt;/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year++;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// end while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table += "&lt;/table&gt;";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("result").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table;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 end </a:t>
            </a:r>
            <a:r>
              <a:rPr lang="en-US" alt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generateTable</a:t>
            </a: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JavaScript Debugging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 of the major browsers have debugging tools built 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Chrome's debugging tool is called "Developer Tools." To load it, press </a:t>
            </a:r>
            <a:r>
              <a:rPr lang="en-US" altLang="en-US" dirty="0" err="1" smtClean="0"/>
              <a:t>ctrl+shift+j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To get practice using Chrome's JavaScript developer Tools, use </a:t>
            </a:r>
            <a:r>
              <a:rPr lang="en-US" altLang="en-US" dirty="0"/>
              <a:t>the Chrome Developer Tools </a:t>
            </a:r>
            <a:r>
              <a:rPr lang="en-US" altLang="en-US" dirty="0" smtClean="0"/>
              <a:t>tutorial, which uses the Compound Interest web page.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1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altLang="en-US" dirty="0" smtClean="0"/>
              <a:t> Loop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a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altLang="en-US" dirty="0" smtClean="0"/>
              <a:t> loop statement </a:t>
            </a:r>
            <a:r>
              <a:rPr lang="en-US" altLang="en-US" dirty="0"/>
              <a:t>when you’re sure that the loop body should be executed at least one time.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785D3-737E-415A-8461-6A6BD3BA373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2751496"/>
            <a:ext cx="5421924" cy="25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024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Radio Buttons </a:t>
            </a:r>
            <a:r>
              <a:rPr lang="en-US" altLang="en-US" sz="1800" dirty="0" smtClean="0"/>
              <a:t>(1 of 4)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Radio button control interface:</a:t>
            </a:r>
          </a:p>
          <a:p>
            <a:pPr lvl="1" eaLnBrk="1" hangingPunct="1"/>
            <a:r>
              <a:rPr lang="en-US" altLang="en-US" sz="1800" dirty="0" smtClean="0"/>
              <a:t>Radio buttons come in a group. When one of the buttons in the group is clicked, it gets selected/highlighted and the other buttons get unselected.</a:t>
            </a:r>
          </a:p>
          <a:p>
            <a:pPr eaLnBrk="1" hangingPunct="1"/>
            <a:r>
              <a:rPr lang="en-US" altLang="en-US" sz="2000" dirty="0" smtClean="0"/>
              <a:t>Simplified radio button control syntax: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&lt;input type="radio"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name="</a:t>
            </a:r>
            <a:r>
              <a:rPr lang="en-US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button-group-name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value="</a:t>
            </a:r>
            <a:r>
              <a:rPr lang="en-US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button’s-value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checked&gt;</a:t>
            </a:r>
            <a:endParaRPr lang="en-US" altLang="en-US" dirty="0" smtClean="0"/>
          </a:p>
          <a:p>
            <a:pPr eaLnBrk="1" hangingPunct="1"/>
            <a:r>
              <a:rPr lang="en-US" altLang="en-US" sz="2000" dirty="0" smtClean="0"/>
              <a:t>Example with three radio button controls: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1500" dirty="0" smtClean="0">
                <a:latin typeface="Courier New" panose="02070309020205020404" pitchFamily="49" charset="0"/>
              </a:rPr>
              <a:t>&lt;input type="radio" name="color" value="black"&gt;Black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500" dirty="0" smtClean="0">
                <a:latin typeface="Courier New" panose="02070309020205020404" pitchFamily="49" charset="0"/>
              </a:rPr>
              <a:t>&amp;</a:t>
            </a:r>
            <a:r>
              <a:rPr lang="en-US" altLang="en-US" sz="1500" dirty="0" err="1" smtClean="0">
                <a:latin typeface="Courier New" panose="02070309020205020404" pitchFamily="49" charset="0"/>
              </a:rPr>
              <a:t>nbsp</a:t>
            </a:r>
            <a:r>
              <a:rPr lang="en-US" altLang="en-US" sz="1500" dirty="0" smtClean="0">
                <a:latin typeface="Courier New" panose="02070309020205020404" pitchFamily="49" charset="0"/>
              </a:rPr>
              <a:t>;&amp;</a:t>
            </a:r>
            <a:r>
              <a:rPr lang="en-US" altLang="en-US" sz="1500" dirty="0" err="1" smtClean="0">
                <a:latin typeface="Courier New" panose="02070309020205020404" pitchFamily="49" charset="0"/>
              </a:rPr>
              <a:t>nbsp</a:t>
            </a:r>
            <a:r>
              <a:rPr lang="en-US" altLang="en-US" sz="1500" dirty="0" smtClean="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500" dirty="0" smtClean="0">
                <a:latin typeface="Courier New" panose="02070309020205020404" pitchFamily="49" charset="0"/>
              </a:rPr>
              <a:t>&lt;input type="radio" name="color" value="pistachio"&gt;Pistachio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500" dirty="0" smtClean="0">
                <a:latin typeface="Courier New" panose="02070309020205020404" pitchFamily="49" charset="0"/>
              </a:rPr>
              <a:t>&amp;</a:t>
            </a:r>
            <a:r>
              <a:rPr lang="en-US" altLang="en-US" sz="1500" dirty="0" err="1" smtClean="0">
                <a:latin typeface="Courier New" panose="02070309020205020404" pitchFamily="49" charset="0"/>
              </a:rPr>
              <a:t>nbsp</a:t>
            </a:r>
            <a:r>
              <a:rPr lang="en-US" altLang="en-US" sz="1500" dirty="0" smtClean="0">
                <a:latin typeface="Courier New" panose="02070309020205020404" pitchFamily="49" charset="0"/>
              </a:rPr>
              <a:t>;&amp;</a:t>
            </a:r>
            <a:r>
              <a:rPr lang="en-US" altLang="en-US" sz="1500" dirty="0" err="1" smtClean="0">
                <a:latin typeface="Courier New" panose="02070309020205020404" pitchFamily="49" charset="0"/>
              </a:rPr>
              <a:t>nbsp</a:t>
            </a:r>
            <a:r>
              <a:rPr lang="en-US" altLang="en-US" sz="1500" dirty="0" smtClean="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500" dirty="0" smtClean="0">
                <a:latin typeface="Courier New" panose="02070309020205020404" pitchFamily="49" charset="0"/>
              </a:rPr>
              <a:t>&lt;input type="radio" name="color" value="</a:t>
            </a:r>
            <a:r>
              <a:rPr lang="en-US" altLang="en-US" sz="1500" dirty="0" err="1" smtClean="0">
                <a:latin typeface="Courier New" panose="02070309020205020404" pitchFamily="49" charset="0"/>
              </a:rPr>
              <a:t>indigoBlue</a:t>
            </a:r>
            <a:r>
              <a:rPr lang="en-US" altLang="en-US" sz="1500" dirty="0" smtClean="0">
                <a:latin typeface="Courier New" panose="02070309020205020404" pitchFamily="49" charset="0"/>
              </a:rPr>
              <a:t>"&gt;Indigo Blue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024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Radio Buttons </a:t>
            </a:r>
            <a:r>
              <a:rPr lang="en-US" altLang="en-US" sz="1800" dirty="0" smtClean="0"/>
              <a:t>(2 of 4)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2" y="914400"/>
            <a:ext cx="8001000" cy="5029200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en-US" altLang="en-US" sz="1800" dirty="0" smtClean="0">
                <a:ea typeface="+mn-ea"/>
                <a:cs typeface="+mn-cs"/>
              </a:rPr>
              <a:t>As with text controls, use </a:t>
            </a:r>
            <a:r>
              <a:rPr lang="en-US" altLang="en-US" sz="18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label</a:t>
            </a:r>
            <a:r>
              <a:rPr lang="en-US" altLang="en-US" sz="1800" dirty="0" smtClean="0">
                <a:ea typeface="+mn-ea"/>
                <a:cs typeface="+mn-cs"/>
              </a:rPr>
              <a:t> elements if you’d like your web page to be accessible to the visually impaired:</a:t>
            </a:r>
          </a:p>
          <a:p>
            <a:pPr eaLnBrk="1" hangingPunct="1">
              <a:defRPr/>
            </a:pPr>
            <a:endParaRPr lang="en-US" altLang="en-US" sz="1800" dirty="0" smtClean="0"/>
          </a:p>
          <a:p>
            <a:pPr marL="0" indent="0" eaLnBrk="1" hangingPunct="1">
              <a:buNone/>
              <a:defRPr/>
            </a:pPr>
            <a:endParaRPr lang="en-US" altLang="en-US" sz="1800" dirty="0" smtClean="0"/>
          </a:p>
          <a:p>
            <a:pPr marL="0" indent="0" eaLnBrk="1" hangingPunct="1">
              <a:buNone/>
              <a:defRPr/>
            </a:pPr>
            <a:endParaRPr lang="en-US" altLang="en-US" sz="1800" dirty="0" smtClean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 smtClean="0"/>
              <a:t>Radio button control attributes:</a:t>
            </a:r>
          </a:p>
          <a:p>
            <a:pPr lvl="1" eaLnBrk="1" hangingPunct="1">
              <a:defRPr/>
            </a:pPr>
            <a:r>
              <a:rPr lang="en-US" altLang="en-US" sz="1600" dirty="0" smtClean="0">
                <a:latin typeface="Courier New" pitchFamily="49" charset="0"/>
              </a:rPr>
              <a:t>name</a:t>
            </a:r>
            <a:endParaRPr lang="en-US" altLang="en-US" sz="1600" dirty="0" smtClean="0"/>
          </a:p>
          <a:p>
            <a:pPr lvl="2" eaLnBrk="1" hangingPunct="1">
              <a:defRPr/>
            </a:pPr>
            <a:r>
              <a:rPr lang="en-US" altLang="en-US" sz="1400" dirty="0" smtClean="0"/>
              <a:t>Provides a name for the radio buttons' group so the buttons can be accessed with JavaScript</a:t>
            </a:r>
          </a:p>
          <a:p>
            <a:pPr lvl="2" eaLnBrk="1" hangingPunct="1">
              <a:defRPr/>
            </a:pPr>
            <a:r>
              <a:rPr lang="en-US" altLang="en-US" sz="1400" dirty="0" smtClean="0"/>
              <a:t>Why is a common button group name required?</a:t>
            </a:r>
          </a:p>
          <a:p>
            <a:pPr lvl="1" eaLnBrk="1" hangingPunct="1">
              <a:defRPr/>
            </a:pPr>
            <a:r>
              <a:rPr lang="en-US" altLang="en-US" sz="1600" dirty="0" smtClean="0">
                <a:latin typeface="Courier New" pitchFamily="49" charset="0"/>
              </a:rPr>
              <a:t>value</a:t>
            </a:r>
            <a:endParaRPr lang="en-US" altLang="en-US" sz="1600" dirty="0" smtClean="0"/>
          </a:p>
          <a:p>
            <a:pPr lvl="2" eaLnBrk="1" hangingPunct="1">
              <a:defRPr/>
            </a:pPr>
            <a:r>
              <a:rPr lang="en-US" altLang="en-US" sz="1400" dirty="0" smtClean="0"/>
              <a:t>Specifies the individual button's value. Used by JavaScript to know what the user selected.</a:t>
            </a:r>
          </a:p>
          <a:p>
            <a:pPr lvl="1" eaLnBrk="1" hangingPunct="1">
              <a:defRPr/>
            </a:pPr>
            <a:r>
              <a:rPr lang="en-US" altLang="en-US" sz="1600" dirty="0" smtClean="0">
                <a:latin typeface="Courier New" pitchFamily="49" charset="0"/>
              </a:rPr>
              <a:t>checked</a:t>
            </a:r>
            <a:endParaRPr lang="en-US" altLang="en-US" sz="1600" dirty="0" smtClean="0"/>
          </a:p>
          <a:p>
            <a:pPr lvl="2" eaLnBrk="1" hangingPunct="1">
              <a:defRPr/>
            </a:pPr>
            <a:r>
              <a:rPr lang="en-US" altLang="en-US" sz="1400" dirty="0" smtClean="0"/>
              <a:t>If the </a:t>
            </a:r>
            <a:r>
              <a:rPr lang="en-US" altLang="en-US" sz="1400" dirty="0" smtClean="0">
                <a:latin typeface="Courier New" pitchFamily="49" charset="0"/>
              </a:rPr>
              <a:t>checked</a:t>
            </a:r>
            <a:r>
              <a:rPr lang="en-US" altLang="en-US" sz="1400" dirty="0" smtClean="0"/>
              <a:t> attribute is present, then the radio button is preselected.</a:t>
            </a:r>
          </a:p>
          <a:p>
            <a:pPr lvl="2" eaLnBrk="1" hangingPunct="1">
              <a:defRPr/>
            </a:pPr>
            <a:r>
              <a:rPr lang="en-US" altLang="en-US" sz="1400" dirty="0" smtClean="0"/>
              <a:t>The default is for the radio button to </a:t>
            </a:r>
            <a:r>
              <a:rPr lang="en-US" altLang="en-US" sz="1400" u="sng" dirty="0" smtClean="0"/>
              <a:t>not</a:t>
            </a:r>
            <a:r>
              <a:rPr lang="en-US" altLang="en-US" sz="1400" dirty="0" smtClean="0"/>
              <a:t> be selected.</a:t>
            </a:r>
          </a:p>
          <a:p>
            <a:pPr lvl="1" eaLnBrk="1" hangingPunct="1">
              <a:defRPr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event handler attribute</a:t>
            </a:r>
            <a:endParaRPr lang="en-US" altLang="en-US" sz="1600" dirty="0"/>
          </a:p>
          <a:p>
            <a:pPr lvl="2" eaLnBrk="1" hangingPunct="1">
              <a:defRPr/>
            </a:pPr>
            <a:r>
              <a:rPr lang="en-US" altLang="en-US" sz="1400" dirty="0"/>
              <a:t>Whenever the </a:t>
            </a:r>
            <a:r>
              <a:rPr lang="en-US" altLang="en-US" sz="1400" dirty="0" smtClean="0"/>
              <a:t>radio button </a:t>
            </a:r>
            <a:r>
              <a:rPr lang="en-US" altLang="en-US" sz="1400" dirty="0"/>
              <a:t>is clicked, the browser engine executes the </a:t>
            </a:r>
            <a:r>
              <a:rPr lang="en-US" alt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en-US" sz="1400" dirty="0"/>
              <a:t> event handler code.</a:t>
            </a:r>
            <a:endParaRPr lang="en-US" sz="1400" dirty="0"/>
          </a:p>
          <a:p>
            <a:pPr lvl="2" eaLnBrk="1" hangingPunct="1">
              <a:defRPr/>
            </a:pPr>
            <a:endParaRPr lang="en-US" altLang="en-US" sz="1200" dirty="0" smtClean="0">
              <a:latin typeface="Courier New" pitchFamily="49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1600" dirty="0" smtClean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0262" y="228600"/>
            <a:ext cx="381000" cy="381000"/>
          </a:xfrm>
        </p:spPr>
        <p:txBody>
          <a:bodyPr/>
          <a:lstStyle/>
          <a:p>
            <a:fld id="{0C941C65-A617-4417-9199-DB05FA31FE7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44" y="1676400"/>
            <a:ext cx="4623774" cy="101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644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Radio Buttons </a:t>
            </a:r>
            <a:r>
              <a:rPr lang="en-US" altLang="en-US" sz="1800" dirty="0" smtClean="0"/>
              <a:t>(3 of 4)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To retrieve a collection of radio buttons, use this JavaScript:</a:t>
            </a:r>
          </a:p>
          <a:p>
            <a:pPr marL="400050" lvl="1" indent="0"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radio-button-collection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dirty="0" err="1" smtClean="0">
                <a:latin typeface="Courier New" pitchFamily="49" charset="0"/>
                <a:cs typeface="Courier New" pitchFamily="49" charset="0"/>
              </a:rPr>
              <a:t>form.elements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["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button-group's-name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"];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Radio button collection properties</a:t>
            </a:r>
          </a:p>
          <a:p>
            <a:pPr lvl="1" eaLnBrk="1" hangingPunct="1">
              <a:defRPr/>
            </a:pPr>
            <a:r>
              <a:rPr lang="en-US" altLang="en-US" i="1" dirty="0" smtClean="0">
                <a:latin typeface="Times New Roman" pitchFamily="18" charset="0"/>
              </a:rPr>
              <a:t>radio-button-</a:t>
            </a:r>
            <a:r>
              <a:rPr lang="en-US" altLang="en-US" i="1" dirty="0" err="1" smtClean="0">
                <a:latin typeface="Times New Roman" pitchFamily="18" charset="0"/>
              </a:rPr>
              <a:t>collection</a:t>
            </a:r>
            <a:r>
              <a:rPr lang="en-US" altLang="en-US" dirty="0" err="1" smtClean="0">
                <a:latin typeface="Courier New" pitchFamily="49" charset="0"/>
              </a:rPr>
              <a:t>.value</a:t>
            </a:r>
            <a:endParaRPr lang="en-US" altLang="en-US" dirty="0"/>
          </a:p>
          <a:p>
            <a:pPr lvl="2" eaLnBrk="1" hangingPunct="1">
              <a:defRPr/>
            </a:pPr>
            <a:r>
              <a:rPr lang="en-US" altLang="en-US" dirty="0" smtClean="0"/>
              <a:t>Returns </a:t>
            </a:r>
            <a:r>
              <a:rPr lang="en-US" altLang="en-US" dirty="0"/>
              <a:t>the selected radio button's </a:t>
            </a:r>
            <a:r>
              <a:rPr lang="en-US" altLang="en-US" dirty="0" smtClean="0"/>
              <a:t>value</a:t>
            </a:r>
            <a:endParaRPr lang="en-US" altLang="en-US" dirty="0"/>
          </a:p>
          <a:p>
            <a:pPr lvl="2" eaLnBrk="1" hangingPunct="1">
              <a:defRPr/>
            </a:pPr>
            <a:r>
              <a:rPr lang="en-US" altLang="en-US" dirty="0" smtClean="0"/>
              <a:t>If </a:t>
            </a:r>
            <a:r>
              <a:rPr lang="en-US" altLang="en-US" dirty="0"/>
              <a:t>a collection of radio buttons has no button selected, then the value property returns the empty string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 eaLnBrk="1" hangingPunct="1">
              <a:defRPr/>
            </a:pPr>
            <a:r>
              <a:rPr lang="en-US" altLang="en-US" i="1" dirty="0" smtClean="0">
                <a:latin typeface="Times New Roman" pitchFamily="18" charset="0"/>
              </a:rPr>
              <a:t>radio-button-</a:t>
            </a:r>
            <a:r>
              <a:rPr lang="en-US" altLang="en-US" i="1" dirty="0" err="1" smtClean="0">
                <a:latin typeface="Times New Roman" pitchFamily="18" charset="0"/>
              </a:rPr>
              <a:t>collection</a:t>
            </a:r>
            <a:r>
              <a:rPr lang="en-US" altLang="en-US" dirty="0" err="1" smtClean="0">
                <a:latin typeface="Courier New" pitchFamily="49" charset="0"/>
              </a:rPr>
              <a:t>.length</a:t>
            </a:r>
            <a:endParaRPr lang="en-US" altLang="en-US" dirty="0" smtClean="0"/>
          </a:p>
          <a:p>
            <a:pPr lvl="2" eaLnBrk="1" hangingPunct="1">
              <a:defRPr/>
            </a:pPr>
            <a:r>
              <a:rPr lang="en-US" altLang="en-US" dirty="0" smtClean="0"/>
              <a:t>Returns the number of buttons in the radio button collection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882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Radio Buttons </a:t>
            </a:r>
            <a:r>
              <a:rPr lang="en-US" altLang="en-US" sz="1600" dirty="0" smtClean="0"/>
              <a:t>(4 of 4)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A </a:t>
            </a:r>
            <a:r>
              <a:rPr lang="en-US" altLang="en-US" sz="2000" i="1" dirty="0"/>
              <a:t>collection</a:t>
            </a:r>
            <a:r>
              <a:rPr lang="en-US" altLang="en-US" sz="2000" dirty="0"/>
              <a:t> is a group of values. Some collections have values that are ordered sequentially, and those values can be accessed using 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000" dirty="0"/>
              <a:t> notation, where an index value of 0 refers to the first object in the collection</a:t>
            </a:r>
            <a:r>
              <a:rPr lang="en-US" altLang="en-US" sz="2000" dirty="0" smtClean="0"/>
              <a:t>.</a:t>
            </a:r>
          </a:p>
          <a:p>
            <a:pPr eaLnBrk="1" hangingPunct="1">
              <a:defRPr/>
            </a:pPr>
            <a:r>
              <a:rPr lang="en-US" altLang="en-US" sz="2000" dirty="0" smtClean="0"/>
              <a:t>Radio button properties</a:t>
            </a:r>
          </a:p>
          <a:p>
            <a:pPr lvl="1" eaLnBrk="1" hangingPunct="1">
              <a:defRPr/>
            </a:pPr>
            <a:r>
              <a:rPr lang="en-US" altLang="en-US" sz="1800" i="1" dirty="0" smtClean="0">
                <a:latin typeface="Times New Roman" pitchFamily="18" charset="0"/>
              </a:rPr>
              <a:t>radio-button-collection</a:t>
            </a:r>
            <a:r>
              <a:rPr lang="en-US" altLang="en-US" sz="1800" dirty="0" smtClean="0">
                <a:latin typeface="Courier New" pitchFamily="49" charset="0"/>
              </a:rPr>
              <a:t>[</a:t>
            </a:r>
            <a:r>
              <a:rPr lang="en-US" altLang="en-US" sz="1800" dirty="0" err="1" smtClean="0">
                <a:latin typeface="Courier New" pitchFamily="49" charset="0"/>
              </a:rPr>
              <a:t>i</a:t>
            </a:r>
            <a:r>
              <a:rPr lang="en-US" altLang="en-US" sz="1800" dirty="0" smtClean="0">
                <a:latin typeface="Courier New" pitchFamily="49" charset="0"/>
              </a:rPr>
              <a:t>].value</a:t>
            </a:r>
            <a:endParaRPr lang="en-US" altLang="en-US" sz="1800" dirty="0" smtClean="0"/>
          </a:p>
          <a:p>
            <a:pPr lvl="2" eaLnBrk="1" hangingPunct="1">
              <a:defRPr/>
            </a:pPr>
            <a:r>
              <a:rPr lang="en-US" altLang="en-US" dirty="0" smtClean="0"/>
              <a:t>Returns/assigns the </a:t>
            </a:r>
            <a:r>
              <a:rPr lang="en-US" altLang="en-US" dirty="0" err="1" smtClean="0"/>
              <a:t>i</a:t>
            </a:r>
            <a:r>
              <a:rPr lang="en-US" altLang="en-US" baseline="30000" dirty="0" err="1" smtClean="0"/>
              <a:t>th</a:t>
            </a:r>
            <a:r>
              <a:rPr lang="en-US" altLang="en-US" dirty="0" smtClean="0"/>
              <a:t> radio button's value</a:t>
            </a:r>
          </a:p>
          <a:p>
            <a:pPr lvl="1" eaLnBrk="1" hangingPunct="1">
              <a:defRPr/>
            </a:pPr>
            <a:r>
              <a:rPr lang="en-US" altLang="en-US" sz="1800" i="1" dirty="0" smtClean="0">
                <a:latin typeface="Times New Roman" pitchFamily="18" charset="0"/>
              </a:rPr>
              <a:t>radio-button-collection</a:t>
            </a:r>
            <a:r>
              <a:rPr lang="en-US" altLang="en-US" sz="1800" dirty="0" smtClean="0">
                <a:latin typeface="Courier New" pitchFamily="49" charset="0"/>
              </a:rPr>
              <a:t>[</a:t>
            </a:r>
            <a:r>
              <a:rPr lang="en-US" altLang="en-US" sz="1800" dirty="0" err="1" smtClean="0">
                <a:latin typeface="Courier New" pitchFamily="49" charset="0"/>
              </a:rPr>
              <a:t>i</a:t>
            </a:r>
            <a:r>
              <a:rPr lang="en-US" altLang="en-US" sz="1800" dirty="0" smtClean="0">
                <a:latin typeface="Courier New" pitchFamily="49" charset="0"/>
              </a:rPr>
              <a:t>].</a:t>
            </a:r>
            <a:r>
              <a:rPr lang="en-US" altLang="en-US" sz="1800" dirty="0" err="1" smtClean="0">
                <a:latin typeface="Courier New" pitchFamily="49" charset="0"/>
              </a:rPr>
              <a:t>defaultChecked</a:t>
            </a:r>
            <a:endParaRPr lang="en-US" altLang="en-US" sz="1800" dirty="0" smtClean="0"/>
          </a:p>
          <a:p>
            <a:pPr lvl="2" eaLnBrk="1" hangingPunct="1">
              <a:defRPr/>
            </a:pPr>
            <a:r>
              <a:rPr lang="en-US" altLang="en-US" dirty="0" smtClean="0"/>
              <a:t>Returns true or false, for whether the </a:t>
            </a:r>
            <a:r>
              <a:rPr lang="en-US" altLang="en-US" dirty="0" err="1" smtClean="0"/>
              <a:t>i</a:t>
            </a:r>
            <a:r>
              <a:rPr lang="en-US" altLang="en-US" baseline="30000" dirty="0" err="1" smtClean="0"/>
              <a:t>th</a:t>
            </a:r>
            <a:r>
              <a:rPr lang="en-US" altLang="en-US" dirty="0" smtClean="0"/>
              <a:t> button was preselected</a:t>
            </a:r>
          </a:p>
          <a:p>
            <a:pPr lvl="1" eaLnBrk="1" hangingPunct="1">
              <a:defRPr/>
            </a:pPr>
            <a:r>
              <a:rPr lang="en-US" altLang="en-US" sz="1800" i="1" dirty="0" smtClean="0">
                <a:latin typeface="Times New Roman" pitchFamily="18" charset="0"/>
              </a:rPr>
              <a:t>radio-button-collection</a:t>
            </a:r>
            <a:r>
              <a:rPr lang="en-US" altLang="en-US" sz="1800" dirty="0" smtClean="0">
                <a:latin typeface="Courier New" pitchFamily="49" charset="0"/>
              </a:rPr>
              <a:t>[</a:t>
            </a:r>
            <a:r>
              <a:rPr lang="en-US" altLang="en-US" sz="1800" dirty="0" err="1" smtClean="0">
                <a:latin typeface="Courier New" pitchFamily="49" charset="0"/>
              </a:rPr>
              <a:t>i</a:t>
            </a:r>
            <a:r>
              <a:rPr lang="en-US" altLang="en-US" sz="1800" dirty="0" smtClean="0">
                <a:latin typeface="Courier New" pitchFamily="49" charset="0"/>
              </a:rPr>
              <a:t>].checked</a:t>
            </a:r>
            <a:endParaRPr lang="en-US" altLang="en-US" sz="1800" dirty="0" smtClean="0"/>
          </a:p>
          <a:p>
            <a:pPr lvl="2" eaLnBrk="1" hangingPunct="1">
              <a:defRPr/>
            </a:pPr>
            <a:r>
              <a:rPr lang="en-US" altLang="en-US" dirty="0"/>
              <a:t>Returns/assigns true </a:t>
            </a:r>
            <a:r>
              <a:rPr lang="en-US" altLang="en-US" dirty="0" smtClean="0"/>
              <a:t>or false, for whether the </a:t>
            </a:r>
            <a:r>
              <a:rPr lang="en-US" altLang="en-US" dirty="0" err="1" smtClean="0"/>
              <a:t>i</a:t>
            </a:r>
            <a:r>
              <a:rPr lang="en-US" altLang="en-US" baseline="30000" dirty="0" err="1" smtClean="0"/>
              <a:t>th</a:t>
            </a:r>
            <a:r>
              <a:rPr lang="en-US" altLang="en-US" dirty="0" smtClean="0"/>
              <a:t> button is currently selected</a:t>
            </a:r>
          </a:p>
          <a:p>
            <a:pPr lvl="1" eaLnBrk="1" hangingPunct="1">
              <a:defRPr/>
            </a:pPr>
            <a:r>
              <a:rPr lang="en-US" altLang="en-US" sz="1800" i="1" dirty="0">
                <a:latin typeface="Times New Roman" pitchFamily="18" charset="0"/>
              </a:rPr>
              <a:t>radio-button-collection</a:t>
            </a:r>
            <a:r>
              <a:rPr lang="en-US" altLang="en-US" sz="1800" dirty="0">
                <a:latin typeface="Courier New" pitchFamily="49" charset="0"/>
              </a:rPr>
              <a:t>[</a:t>
            </a:r>
            <a:r>
              <a:rPr lang="en-US" altLang="en-US" sz="1800" dirty="0" err="1">
                <a:latin typeface="Courier New" pitchFamily="49" charset="0"/>
              </a:rPr>
              <a:t>i</a:t>
            </a:r>
            <a:r>
              <a:rPr lang="en-US" altLang="en-US" sz="1800" dirty="0" smtClean="0">
                <a:latin typeface="Courier New" pitchFamily="49" charset="0"/>
              </a:rPr>
              <a:t>].disabled</a:t>
            </a:r>
            <a:endParaRPr lang="en-US" altLang="en-US" sz="1800" dirty="0"/>
          </a:p>
          <a:p>
            <a:pPr lvl="2" eaLnBrk="1" hangingPunct="1">
              <a:defRPr/>
            </a:pPr>
            <a:r>
              <a:rPr lang="en-US" altLang="en-US" dirty="0"/>
              <a:t>Returns/assigns true or false, for whether the </a:t>
            </a:r>
            <a:r>
              <a:rPr lang="en-US" altLang="en-US" dirty="0" err="1"/>
              <a:t>i</a:t>
            </a:r>
            <a:r>
              <a:rPr lang="en-US" altLang="en-US" baseline="30000" dirty="0" err="1"/>
              <a:t>th</a:t>
            </a:r>
            <a:r>
              <a:rPr lang="en-US" altLang="en-US" dirty="0"/>
              <a:t> button is </a:t>
            </a:r>
            <a:r>
              <a:rPr lang="en-US" altLang="en-US" dirty="0" smtClean="0"/>
              <a:t>disabled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4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998538" y="304800"/>
            <a:ext cx="71548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Checkboxes </a:t>
            </a:r>
            <a:r>
              <a:rPr lang="en-US" altLang="en-US" sz="1800" dirty="0" smtClean="0"/>
              <a:t>(1 of 4)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924800" cy="50292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Check box control interface:</a:t>
            </a:r>
          </a:p>
          <a:p>
            <a:pPr lvl="1" eaLnBrk="1" hangingPunct="1"/>
            <a:r>
              <a:rPr lang="en-US" altLang="en-US" sz="1600" dirty="0" smtClean="0"/>
              <a:t>When a checkbox is clicked, a check appears in the checkbox. When the checkbox is clicked again, the check disappears.</a:t>
            </a:r>
          </a:p>
          <a:p>
            <a:pPr eaLnBrk="1" hangingPunct="1"/>
            <a:r>
              <a:rPr lang="en-US" altLang="en-US" sz="1800" dirty="0" smtClean="0"/>
              <a:t>Simplified checkbox control syntax: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&lt;input type="checkbox"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id="</a:t>
            </a:r>
            <a:r>
              <a:rPr lang="en-US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check-box-name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name="</a:t>
            </a:r>
            <a:r>
              <a:rPr lang="en-US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check-box-group-name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value="</a:t>
            </a:r>
            <a:r>
              <a:rPr lang="en-US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check-box’s-value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checked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onclick</a:t>
            </a:r>
            <a:r>
              <a:rPr lang="en-US" altLang="en-US" sz="1400" dirty="0" smtClean="0">
                <a:latin typeface="Courier New" panose="02070309020205020404" pitchFamily="49" charset="0"/>
              </a:rPr>
              <a:t>="</a:t>
            </a:r>
            <a:r>
              <a:rPr lang="en-US" altLang="en-US" sz="1400" i="1" dirty="0" smtClean="0">
                <a:latin typeface="Times New Roman" panose="02020603050405020304" pitchFamily="18" charset="0"/>
              </a:rPr>
              <a:t>check-box-event-handler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"&gt;</a:t>
            </a:r>
          </a:p>
          <a:p>
            <a:pPr eaLnBrk="1" hangingPunct="1"/>
            <a:r>
              <a:rPr lang="en-US" altLang="en-US" sz="1800" dirty="0" smtClean="0"/>
              <a:t>Example with one checkbox: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I accept the terms and conditions of this agreement: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&lt;input type="checkbox" id="accept-terms" checked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onclick</a:t>
            </a:r>
            <a:r>
              <a:rPr lang="en-US" altLang="en-US" sz="1400" dirty="0" smtClean="0">
                <a:latin typeface="Courier New" panose="02070309020205020404" pitchFamily="49" charset="0"/>
              </a:rPr>
              <a:t>="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acceptTerms</a:t>
            </a:r>
            <a:r>
              <a:rPr lang="en-US" altLang="en-US" sz="1400" dirty="0" smtClean="0">
                <a:latin typeface="Courier New" panose="02070309020205020404" pitchFamily="49" charset="0"/>
              </a:rPr>
              <a:t>(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this.form</a:t>
            </a:r>
            <a:r>
              <a:rPr lang="en-US" altLang="en-US" sz="1400" dirty="0" smtClean="0">
                <a:latin typeface="Courier New" panose="02070309020205020404" pitchFamily="49" charset="0"/>
              </a:rPr>
              <a:t>);"&gt;</a:t>
            </a:r>
          </a:p>
          <a:p>
            <a:pPr eaLnBrk="1" hangingPunct="1"/>
            <a:r>
              <a:rPr lang="en-US" altLang="en-US" sz="1800" dirty="0" smtClean="0"/>
              <a:t>Example with a group of checkboxes: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&lt;input type="checkbox" name="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jobSkills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 value="HTML5"&gt;know HTML5&lt;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br</a:t>
            </a:r>
            <a:r>
              <a:rPr lang="en-US" altLang="en-US" sz="1400" dirty="0" smtClean="0">
                <a:latin typeface="Courier New" panose="02070309020205020404" pitchFamily="49" charset="0"/>
              </a:rPr>
              <a:t>&gt;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&lt;input type="checkbox" name="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jobSkills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 value="CSS"&gt;know CSS&lt;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br</a:t>
            </a:r>
            <a:r>
              <a:rPr lang="en-US" altLang="en-US" sz="1400" dirty="0" smtClean="0">
                <a:latin typeface="Courier New" panose="02070309020205020404" pitchFamily="49" charset="0"/>
              </a:rPr>
              <a:t>&gt;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&lt;input type="checkbox" name="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jobSkills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 value="</a:t>
            </a:r>
            <a:r>
              <a:rPr lang="en-US" altLang="en-US" sz="1400" dirty="0" err="1" smtClean="0">
                <a:latin typeface="Courier New" panose="02070309020205020404" pitchFamily="49" charset="0"/>
              </a:rPr>
              <a:t>goodCoffee</a:t>
            </a:r>
            <a:r>
              <a:rPr lang="en-US" altLang="en-US" sz="1400" dirty="0" smtClean="0">
                <a:latin typeface="Courier New" panose="02070309020205020404" pitchFamily="49" charset="0"/>
              </a:rPr>
              <a:t>"&gt;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</a:rPr>
              <a:t>  make good coffee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193088" cy="495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/>
              <a:t> Loop</a:t>
            </a:r>
          </a:p>
          <a:p>
            <a:pPr eaLnBrk="1" hangingPunct="1"/>
            <a:r>
              <a:rPr lang="en-US" altLang="en-US" dirty="0"/>
              <a:t>External JavaScript Files</a:t>
            </a:r>
          </a:p>
          <a:p>
            <a:pPr eaLnBrk="1" hangingPunct="1"/>
            <a:r>
              <a:rPr lang="en-US" altLang="en-US" dirty="0"/>
              <a:t>Compound Interest Calculator</a:t>
            </a:r>
          </a:p>
          <a:p>
            <a:pPr eaLnBrk="1" hangingPunct="1"/>
            <a:r>
              <a:rPr lang="en-US" altLang="en-US" dirty="0"/>
              <a:t>JavaScript Debugging</a:t>
            </a: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altLang="en-US" dirty="0"/>
              <a:t> Loop</a:t>
            </a:r>
          </a:p>
          <a:p>
            <a:pPr eaLnBrk="1" hangingPunct="1"/>
            <a:r>
              <a:rPr lang="en-US" altLang="en-US" dirty="0"/>
              <a:t>Radio Buttons</a:t>
            </a:r>
          </a:p>
          <a:p>
            <a:pPr eaLnBrk="1" hangingPunct="1"/>
            <a:r>
              <a:rPr lang="en-US" altLang="en-US" dirty="0"/>
              <a:t>Checkboxes</a:t>
            </a: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dirty="0"/>
              <a:t> Loop</a:t>
            </a:r>
          </a:p>
          <a:p>
            <a:pPr eaLnBrk="1" hangingPunct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en-US" altLang="en-US" dirty="0"/>
              <a:t> Elements</a:t>
            </a:r>
          </a:p>
          <a:p>
            <a:pPr eaLnBrk="1" hangingPunct="1"/>
            <a:r>
              <a:rPr lang="en-US" altLang="en-US" dirty="0"/>
              <a:t>Font Styles Web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0938"/>
            <a:ext cx="8382000" cy="7540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Chapter 10 – Loops, Additional Controls, Manipulating CSS with JavaScript</a:t>
            </a:r>
          </a:p>
        </p:txBody>
      </p:sp>
    </p:spTree>
    <p:extLst>
      <p:ext uri="{BB962C8B-B14F-4D97-AF65-F5344CB8AC3E}">
        <p14:creationId xmlns:p14="http://schemas.microsoft.com/office/powerpoint/2010/main" val="24742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644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Checkboxes </a:t>
            </a:r>
            <a:r>
              <a:rPr lang="en-US" altLang="en-US" sz="1800" dirty="0" smtClean="0"/>
              <a:t>(2 of 4)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5029200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en-US" dirty="0" smtClean="0">
                <a:ea typeface="+mn-ea"/>
                <a:cs typeface="+mn-cs"/>
              </a:rPr>
              <a:t>Checkbox </a:t>
            </a:r>
            <a:r>
              <a:rPr lang="en-US" dirty="0">
                <a:ea typeface="+mn-ea"/>
                <a:cs typeface="+mn-cs"/>
              </a:rPr>
              <a:t>control attributes: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Courier New" pitchFamily="49" charset="0"/>
              </a:rPr>
              <a:t>id</a:t>
            </a:r>
            <a:endParaRPr lang="en-US" sz="18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500" dirty="0"/>
              <a:t>Provides an identifier for the </a:t>
            </a:r>
            <a:r>
              <a:rPr lang="en-US" sz="1500" dirty="0" smtClean="0"/>
              <a:t>checkbox, </a:t>
            </a:r>
            <a:r>
              <a:rPr lang="en-US" sz="1500" dirty="0"/>
              <a:t>so </a:t>
            </a:r>
            <a:r>
              <a:rPr lang="en-US" sz="1500" dirty="0" smtClean="0"/>
              <a:t>it can </a:t>
            </a:r>
            <a:r>
              <a:rPr lang="en-US" sz="1500" dirty="0"/>
              <a:t>be accessed with </a:t>
            </a:r>
            <a:r>
              <a:rPr lang="en-US" sz="1500" dirty="0" smtClean="0"/>
              <a:t>JavaScript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500" dirty="0" smtClean="0"/>
              <a:t>The </a:t>
            </a:r>
            <a:r>
              <a:rPr lang="en-US" sz="1500" dirty="0"/>
              <a:t>HTML5 standard does not allow spaces within </a:t>
            </a:r>
            <a:r>
              <a:rPr lang="en-US" sz="1500" dirty="0">
                <a:latin typeface="Courier New"/>
                <a:cs typeface="Courier New"/>
              </a:rPr>
              <a:t>id</a:t>
            </a:r>
            <a:r>
              <a:rPr lang="en-US" sz="1500" dirty="0"/>
              <a:t> </a:t>
            </a:r>
            <a:r>
              <a:rPr lang="en-US" sz="1500" dirty="0" smtClean="0"/>
              <a:t>values. If </a:t>
            </a:r>
            <a:r>
              <a:rPr lang="en-US" sz="1500" dirty="0"/>
              <a:t>you want to use multiple words for an id value, use hyphens to separate the words.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Courier New" pitchFamily="49" charset="0"/>
              </a:rPr>
              <a:t>name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500" dirty="0"/>
              <a:t>Provides a name for </a:t>
            </a:r>
            <a:r>
              <a:rPr lang="en-US" sz="1500" dirty="0" smtClean="0"/>
              <a:t>a group of checkboxes. JavaScript can use the name to retrieve the group of same-named checkboxes and access the individual checkboxes by looping through the group.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Courier New" pitchFamily="49" charset="0"/>
              </a:rPr>
              <a:t>value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500" dirty="0"/>
              <a:t>Specifies the individual </a:t>
            </a:r>
            <a:r>
              <a:rPr lang="en-US" sz="1500" dirty="0" smtClean="0"/>
              <a:t>checkbox's value</a:t>
            </a:r>
            <a:r>
              <a:rPr lang="en-US" sz="1500" dirty="0"/>
              <a:t>. Used by JavaScript to know what the user </a:t>
            </a:r>
            <a:r>
              <a:rPr lang="en-US" sz="1500" dirty="0" smtClean="0"/>
              <a:t>selected</a:t>
            </a:r>
            <a:endParaRPr lang="en-US" sz="15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Courier New" pitchFamily="49" charset="0"/>
              </a:rPr>
              <a:t>checked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500" dirty="0" smtClean="0"/>
              <a:t>If the </a:t>
            </a:r>
            <a:r>
              <a:rPr lang="en-US" sz="1500" dirty="0" smtClean="0">
                <a:latin typeface="Courier New" pitchFamily="49" charset="0"/>
              </a:rPr>
              <a:t>checked</a:t>
            </a:r>
            <a:r>
              <a:rPr lang="en-US" sz="1500" dirty="0" smtClean="0"/>
              <a:t> attribute is present, then the checkbox is preselected.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500" dirty="0" smtClean="0"/>
              <a:t>The default is for the checkbox to </a:t>
            </a:r>
            <a:r>
              <a:rPr lang="en-US" sz="1500" u="sng" dirty="0" smtClean="0"/>
              <a:t>not</a:t>
            </a:r>
            <a:r>
              <a:rPr lang="en-US" sz="1500" dirty="0" smtClean="0"/>
              <a:t> be selected.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en-US" sz="1800" dirty="0" smtClean="0"/>
              <a:t> event handler attribute:</a:t>
            </a:r>
          </a:p>
          <a:p>
            <a:pPr lvl="2" eaLnBrk="1" hangingPunct="1">
              <a:defRPr/>
            </a:pPr>
            <a:r>
              <a:rPr lang="en-US" altLang="en-US" sz="1500" dirty="0" smtClean="0"/>
              <a:t>Whenever the checkbox is clicked, the browser engine executes the </a:t>
            </a:r>
            <a:r>
              <a:rPr lang="en-US" altLang="en-US" sz="1500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en-US" sz="1500" dirty="0" smtClean="0"/>
              <a:t> event handler code.</a:t>
            </a:r>
            <a:endParaRPr lang="en-US" sz="15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644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Checkboxes </a:t>
            </a:r>
            <a:r>
              <a:rPr lang="en-US" altLang="en-US" sz="1800" dirty="0" smtClean="0"/>
              <a:t>(3 of 4)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To retrieve a </a:t>
            </a:r>
            <a:r>
              <a:rPr lang="en-US" altLang="en-US" dirty="0" smtClean="0"/>
              <a:t>stand-alone checkbox, </a:t>
            </a:r>
            <a:r>
              <a:rPr lang="en-US" altLang="en-US" dirty="0"/>
              <a:t>use this JavaScript:</a:t>
            </a:r>
          </a:p>
          <a:p>
            <a:pPr marL="685800" lvl="1" eaLnBrk="1" hangingPunct="1">
              <a:spcAft>
                <a:spcPts val="600"/>
              </a:spcAft>
              <a:defRPr/>
            </a:pP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checkbox-control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800" dirty="0" err="1">
                <a:latin typeface="Courier New" pitchFamily="49" charset="0"/>
                <a:cs typeface="Courier New" pitchFamily="49" charset="0"/>
              </a:rPr>
              <a:t>form.elements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["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checkbox-id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"];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To </a:t>
            </a:r>
            <a:r>
              <a:rPr lang="en-US" altLang="en-US" dirty="0"/>
              <a:t>retrieve a collection of </a:t>
            </a:r>
            <a:r>
              <a:rPr lang="en-US" altLang="en-US" dirty="0" smtClean="0"/>
              <a:t>checkboxes</a:t>
            </a:r>
            <a:r>
              <a:rPr lang="en-US" altLang="en-US" dirty="0"/>
              <a:t>, use this JavaScript:</a:t>
            </a:r>
          </a:p>
          <a:p>
            <a:pPr marL="685800" lvl="1" eaLnBrk="1" hangingPunct="1">
              <a:spcAft>
                <a:spcPts val="600"/>
              </a:spcAft>
              <a:defRPr/>
            </a:pP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checkbox-collection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1800" dirty="0" err="1">
                <a:latin typeface="Courier New" pitchFamily="49" charset="0"/>
                <a:cs typeface="Courier New" pitchFamily="49" charset="0"/>
              </a:rPr>
              <a:t>form.elements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["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checkbox-group's-name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"];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r>
              <a:rPr lang="en-US" altLang="en-US" sz="2400" dirty="0" smtClean="0"/>
              <a:t>To access the individual checkboxes within a collection of checkboxes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use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checkbox-collection</a:t>
            </a:r>
            <a:r>
              <a:rPr lang="en-US" alt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2400" dirty="0"/>
              <a:t> notation, where an index value of 0 refers to the first </a:t>
            </a:r>
            <a:r>
              <a:rPr lang="en-US" altLang="en-US" sz="2400" dirty="0" smtClean="0"/>
              <a:t>checkbox.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644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Checkboxes </a:t>
            </a:r>
            <a:r>
              <a:rPr lang="en-US" altLang="en-US" sz="1800" dirty="0" smtClean="0"/>
              <a:t>(4 of 4)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Checkbox collection properties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i="1" dirty="0" smtClean="0">
                <a:latin typeface="Times New Roman" panose="02020603050405020304" pitchFamily="18" charset="0"/>
              </a:rPr>
              <a:t>checkbox-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collection</a:t>
            </a:r>
            <a:r>
              <a:rPr lang="en-US" altLang="en-US" dirty="0" err="1" smtClean="0">
                <a:latin typeface="Courier New" panose="02070309020205020404" pitchFamily="49" charset="0"/>
              </a:rPr>
              <a:t>.length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Returns the number of checkboxes in the checkbox </a:t>
            </a:r>
            <a:r>
              <a:rPr lang="en-US" altLang="en-US" dirty="0" smtClean="0"/>
              <a:t>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Checkbox control properties:</a:t>
            </a:r>
          </a:p>
          <a:p>
            <a:pPr lvl="1" eaLnBrk="1" hangingPunct="1"/>
            <a:r>
              <a:rPr lang="en-US" altLang="en-US" i="1" dirty="0" err="1" smtClean="0">
                <a:latin typeface="Times New Roman" panose="02020603050405020304" pitchFamily="18" charset="0"/>
              </a:rPr>
              <a:t>checkbox</a:t>
            </a:r>
            <a:r>
              <a:rPr lang="en-US" altLang="en-US" dirty="0" err="1" smtClean="0">
                <a:latin typeface="Courier New" panose="02070309020205020404" pitchFamily="49" charset="0"/>
              </a:rPr>
              <a:t>.value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Returns/assigns </a:t>
            </a:r>
            <a:r>
              <a:rPr lang="en-US" altLang="en-US" dirty="0"/>
              <a:t>the </a:t>
            </a:r>
            <a:r>
              <a:rPr lang="en-US" altLang="en-US" dirty="0" smtClean="0"/>
              <a:t>checkbox's value</a:t>
            </a:r>
          </a:p>
          <a:p>
            <a:pPr lvl="1" eaLnBrk="1" hangingPunct="1"/>
            <a:r>
              <a:rPr lang="en-US" altLang="en-US" i="1" dirty="0" err="1" smtClean="0">
                <a:latin typeface="Times New Roman" panose="02020603050405020304" pitchFamily="18" charset="0"/>
              </a:rPr>
              <a:t>checkbox</a:t>
            </a:r>
            <a:r>
              <a:rPr lang="en-US" altLang="en-US" dirty="0" err="1" smtClean="0">
                <a:latin typeface="Courier New" panose="02070309020205020404" pitchFamily="49" charset="0"/>
              </a:rPr>
              <a:t>.defaultChecked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Returns true or false, for whether the checkbox was preselected</a:t>
            </a:r>
          </a:p>
          <a:p>
            <a:pPr lvl="1" eaLnBrk="1" hangingPunct="1"/>
            <a:r>
              <a:rPr lang="en-US" altLang="en-US" i="1" dirty="0" err="1" smtClean="0">
                <a:latin typeface="Times New Roman" panose="02020603050405020304" pitchFamily="18" charset="0"/>
              </a:rPr>
              <a:t>checkbox</a:t>
            </a:r>
            <a:r>
              <a:rPr lang="en-US" altLang="en-US" dirty="0" err="1" smtClean="0">
                <a:latin typeface="Courier New" panose="02070309020205020404" pitchFamily="49" charset="0"/>
              </a:rPr>
              <a:t>.checked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Returns/assigns true or false, for whether the checkbox is currently </a:t>
            </a:r>
            <a:r>
              <a:rPr lang="en-US" altLang="en-US" dirty="0" smtClean="0"/>
              <a:t>selected</a:t>
            </a:r>
            <a:endParaRPr lang="en-US" altLang="en-US" dirty="0"/>
          </a:p>
          <a:p>
            <a:pPr lvl="1" eaLnBrk="1" hangingPunct="1"/>
            <a:r>
              <a:rPr lang="en-US" altLang="en-US" i="1" dirty="0" err="1" smtClean="0">
                <a:latin typeface="Times New Roman" panose="02020603050405020304" pitchFamily="18" charset="0"/>
              </a:rPr>
              <a:t>checkbox</a:t>
            </a:r>
            <a:r>
              <a:rPr lang="en-US" altLang="en-US" dirty="0" err="1" smtClean="0">
                <a:latin typeface="Courier New" panose="02070309020205020404" pitchFamily="49" charset="0"/>
              </a:rPr>
              <a:t>.disabled</a:t>
            </a:r>
            <a:endParaRPr lang="en-US" altLang="en-US" dirty="0" smtClean="0"/>
          </a:p>
          <a:p>
            <a:pPr lvl="2" eaLnBrk="1" hangingPunct="1"/>
            <a:r>
              <a:rPr lang="en-US" altLang="en-US" dirty="0"/>
              <a:t>Returns/assigns true </a:t>
            </a:r>
            <a:r>
              <a:rPr lang="en-US" altLang="en-US" dirty="0" smtClean="0"/>
              <a:t>or false, for whether the checkbox is disabled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JavaScript supports several types of loops. The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 smtClean="0"/>
              <a:t> loop is the most basic type of loop. The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dirty="0" smtClean="0"/>
              <a:t> loop is more complicated (sorry), but it provides more power with less code.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for…of loop is more compact.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6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3737"/>
            <a:ext cx="7764462" cy="754063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en-US" altLang="en-US" dirty="0" smtClean="0"/>
              <a:t> Elements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 smtClean="0"/>
              <a:t>If you'd like your radio buttons or checkboxes to be visually grouped, consider using the </a:t>
            </a: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2000" dirty="0" smtClean="0"/>
              <a:t> and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lang="en-US" altLang="en-US" sz="2000" dirty="0" smtClean="0"/>
              <a:t> elements. Here's an example with three radio button controls: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00050" lvl="2" indent="0" eaLnBrk="1" hangingPunct="1">
              <a:buSzPct val="60000"/>
              <a:buFont typeface="Wingdings" panose="05000000000000000000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5576841"/>
            <a:ext cx="4021138" cy="239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39" y="2667000"/>
            <a:ext cx="6425184" cy="255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882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Font Styles Web Page </a:t>
            </a:r>
            <a:r>
              <a:rPr lang="en-US" altLang="en-US" sz="1800" dirty="0" smtClean="0"/>
              <a:t>(1 of 4)</a:t>
            </a: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20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following first-cut Font Styles web page reads a user's font selections from radio button and checkbox controls and displays the selections as 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82" y="2743200"/>
            <a:ext cx="6100298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96863"/>
            <a:ext cx="72310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Font Styles Web Page </a:t>
            </a:r>
            <a:r>
              <a:rPr lang="en-US" altLang="en-US" sz="1800" dirty="0" smtClean="0"/>
              <a:t>(2 of 4)</a:t>
            </a:r>
            <a:endParaRPr lang="en-US" altLang="en-US" sz="1800" dirty="0" smtClean="0">
              <a:latin typeface="Courier New" panose="02070309020205020404" pitchFamily="49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5181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&lt;html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&lt;meta charset="utf-8"&gt;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&lt;meta name="author" content="John Dean"&gt;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&lt;title&gt;Select Font Styles&lt;/title&gt;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&lt;style&gt;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display: inline;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border-color: blue;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Display the user's selections. 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function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displaySelections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(form)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fontSizeRBs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// collection of radio buttons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fontFeatureCBs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// collection of checkboxes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message;         // resulting message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8538" y="296863"/>
            <a:ext cx="72310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Font Styles Web Page </a:t>
            </a:r>
            <a:r>
              <a:rPr lang="en-US" altLang="en-US" sz="1800" dirty="0" smtClean="0"/>
              <a:t>(3 of 4)</a:t>
            </a:r>
            <a:endParaRPr lang="en-US" altLang="en-US" sz="1800" dirty="0" smtClean="0">
              <a:latin typeface="Courier New" panose="02070309020205020404" pitchFamily="49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5181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message = "The selected styles are 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fontSizeRBs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"];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fontSizeRBs.length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fontSizeRBs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].checked)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message +=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fontSizeRBs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].value + " 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// end for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fontFeatureCBs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otherFontFeatures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"];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fontFeatureCBs.length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fontFeatureCBs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].checked)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message +=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fontFeatureCBs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].value + " ";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// end for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("message").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message;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// end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displaySelections</a:t>
            </a: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96863"/>
            <a:ext cx="72310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Font Styles Web Page </a:t>
            </a:r>
            <a:r>
              <a:rPr lang="en-US" altLang="en-US" sz="1800" dirty="0" smtClean="0"/>
              <a:t>(4 of 4)</a:t>
            </a:r>
            <a:endParaRPr lang="en-US" altLang="en-US" sz="1800" dirty="0" smtClean="0">
              <a:latin typeface="Courier New" panose="02070309020205020404" pitchFamily="49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5130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&lt;h3&gt;Make your font selections and click Done.&lt;/h3&gt;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&lt;form&gt;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&lt;legend&gt;Font Size&lt;/legend&gt;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value="1em" checked&gt;1em&lt;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value="3em"&gt;3em&lt;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type="radio" name="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value="5em"&gt;5em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&lt;legend&gt;Other Font Features&lt;/legend&gt;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type="checkbox" name="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otherFontFeatures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value="italic"&gt;italic&lt;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type="checkbox" name="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otherFontFeatures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value="bold"&gt;bold&lt;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&lt;input type="checkbox" name="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otherFontFeatures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value="small-caps"&gt;small-caps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&lt;input type="button" value="Done" 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displaySelections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this.form</a:t>
            </a: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);"&gt;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&lt;div id="message"&gt;&lt;/div&gt;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737"/>
            <a:ext cx="7688262" cy="754063"/>
          </a:xfrm>
        </p:spPr>
        <p:txBody>
          <a:bodyPr/>
          <a:lstStyle/>
          <a:p>
            <a:pPr eaLnBrk="1" hangingPunct="1"/>
            <a:r>
              <a:rPr lang="fr-FR" altLang="en-US" dirty="0" smtClean="0"/>
              <a:t>Font Styles Web Page - </a:t>
            </a:r>
            <a:r>
              <a:rPr lang="fr-FR" altLang="en-US" dirty="0" err="1" smtClean="0"/>
              <a:t>Enhanced</a:t>
            </a:r>
            <a:r>
              <a:rPr lang="fr-FR" altLang="en-US" dirty="0" smtClean="0"/>
              <a:t> Version</a:t>
            </a:r>
            <a:endParaRPr lang="en-US" alt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20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following enhanced Font Styles web page applies a user's font selections to a message generated by the Done button.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10" y="2819400"/>
            <a:ext cx="4061242" cy="316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0937"/>
            <a:ext cx="83820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Chapter 10 – Loops, Additional Controls, Manipulating CSS with JavaScript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Manipulating </a:t>
            </a:r>
            <a:r>
              <a:rPr lang="en-US" altLang="en-US" dirty="0"/>
              <a:t>CSS with JavaScript</a:t>
            </a:r>
          </a:p>
          <a:p>
            <a:pPr eaLnBrk="1" hangingPunct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dirty="0"/>
              <a:t> Property</a:t>
            </a:r>
          </a:p>
          <a:p>
            <a:pPr eaLnBrk="1" hangingPunct="1"/>
            <a:r>
              <a:rPr lang="en-US" altLang="en-US" dirty="0" smtClean="0"/>
              <a:t>Using </a:t>
            </a:r>
            <a:r>
              <a:rPr lang="en-US" altLang="en-US" dirty="0"/>
              <a:t>z-index to Stack Elements on Top of Each </a:t>
            </a:r>
            <a:r>
              <a:rPr lang="en-US" altLang="en-US" dirty="0" smtClean="0"/>
              <a:t>Other</a:t>
            </a:r>
          </a:p>
          <a:p>
            <a:pPr eaLnBrk="1" hangingPunct="1"/>
            <a:r>
              <a:rPr lang="en-US" altLang="en-US" dirty="0" smtClean="0"/>
              <a:t>Relative Positioning</a:t>
            </a:r>
            <a:endParaRPr lang="en-US" altLang="en-US" dirty="0"/>
          </a:p>
          <a:p>
            <a:pPr eaLnBrk="1" hangingPunct="1"/>
            <a:r>
              <a:rPr lang="en-US" altLang="en-US" dirty="0"/>
              <a:t>Global Variables</a:t>
            </a:r>
          </a:p>
          <a:p>
            <a:pPr eaLnBrk="1" hangingPunct="1"/>
            <a:r>
              <a:rPr lang="en-US" altLang="en-US" dirty="0" smtClean="0"/>
              <a:t>Text Area Control</a:t>
            </a:r>
          </a:p>
          <a:p>
            <a:pPr eaLnBrk="1" hangingPunct="1"/>
            <a:r>
              <a:rPr lang="en-US" altLang="en-US" dirty="0"/>
              <a:t>List Boxes</a:t>
            </a:r>
          </a:p>
          <a:p>
            <a:pPr eaLnBrk="1" hangingPunct="1"/>
            <a:r>
              <a:rPr lang="en-US" altLang="en-US" dirty="0" smtClean="0"/>
              <a:t>Pull-Down Menus</a:t>
            </a:r>
          </a:p>
          <a:p>
            <a:pPr eaLnBrk="1" hangingPunct="1"/>
            <a:r>
              <a:rPr lang="en-US" altLang="en-US" dirty="0" smtClean="0"/>
              <a:t>Popup Menus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3738"/>
            <a:ext cx="72310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Manipulating CSS with JavaScript </a:t>
            </a:r>
            <a:r>
              <a:rPr lang="en-US" altLang="en-US" sz="1800" dirty="0" smtClean="0"/>
              <a:t>(1 of 4)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848600" cy="5181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&lt;html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&lt;meta charset="utf-8"&gt;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&lt;meta name="author" content="John Dean"&gt;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&lt;title&gt;Select Text Styles&lt;/title&gt;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&lt;style&gt;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display: inline;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border-color: blue;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.hidden {display: none;}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.italic {font-style: italic;}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.bold {font-weight: bold;}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.small-caps {font-variant: small-caps;}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Apply the user's font selections to text at the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bottom of the web page.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485" y="693738"/>
            <a:ext cx="72310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Manipulating CSS with JavaScript </a:t>
            </a:r>
            <a:r>
              <a:rPr lang="en-US" altLang="en-US" sz="1800" dirty="0" smtClean="0"/>
              <a:t>(2 of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67947" y="228600"/>
            <a:ext cx="381000" cy="381000"/>
          </a:xfrm>
        </p:spPr>
        <p:txBody>
          <a:bodyPr/>
          <a:lstStyle/>
          <a:p>
            <a:fld id="{0C941C65-A617-4417-9199-DB05FA31FE76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723632" cy="376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3738"/>
            <a:ext cx="72310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Manipulating CSS with JavaScript </a:t>
            </a:r>
            <a:r>
              <a:rPr lang="en-US" altLang="en-US" sz="1800" dirty="0" smtClean="0"/>
              <a:t>(3 of 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84" y="1600200"/>
            <a:ext cx="4607170" cy="460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dirty="0" smtClean="0"/>
              <a:t> Property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81963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The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property accesses an element's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attribute.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Even when an element has no explicit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attribute, the element still has an associated empty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property.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Thus, for any element, you can use its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property to assign a CSS value to any of the element's CSS properties.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For example, in the Font Styles web page, we assigned the user's selected font size to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altLang="en-US" sz="1800" dirty="0" smtClean="0"/>
              <a:t>'s </a:t>
            </a:r>
            <a:r>
              <a:rPr lang="en-US" alt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style.fontSize</a:t>
            </a:r>
            <a:r>
              <a:rPr lang="en-US" altLang="en-US" sz="1800" dirty="0" smtClean="0"/>
              <a:t> property, where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altLang="en-US" sz="1800" dirty="0" smtClean="0"/>
              <a:t> stores the object associated with the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en-US" sz="1800" dirty="0" smtClean="0"/>
              <a:t> element at the bottom of the web page:</a:t>
            </a:r>
          </a:p>
          <a:p>
            <a:pPr marL="685800"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message.style.fontSize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"].value;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Be aware that the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property is an object. As such, the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object has properties and methods. So in the code above, </a:t>
            </a:r>
            <a:r>
              <a:rPr lang="en-US" alt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800" dirty="0" smtClean="0"/>
              <a:t> is a property of the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1800" dirty="0" smtClean="0"/>
              <a:t> object.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Given the code above and the </a:t>
            </a:r>
            <a:r>
              <a:rPr lang="en-US" alt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message.className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selectors;</a:t>
            </a:r>
            <a:r>
              <a:rPr lang="en-US" altLang="en-US" sz="1800" dirty="0" smtClean="0"/>
              <a:t> code shown earlier, if the user selects the 3em radio button and the bold checkbox, then it's as if this were the original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en-US" sz="1800" dirty="0" smtClean="0"/>
              <a:t> element code: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 class="bold" id="message" style="font-size:3em;"&gt; ... &lt;/p&gt;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693737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Manipulating CSS with JavaScript </a:t>
            </a:r>
            <a:r>
              <a:rPr lang="en-US" altLang="en-US" sz="1800" dirty="0" smtClean="0"/>
              <a:t>(4 of 4)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There are many ways to manipulate CSS using JavaScript.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In the Font Styles web page, for the checkboxes, we assigned a value to a </a:t>
            </a:r>
            <a:r>
              <a:rPr lang="en-US" alt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dirty="0" smtClean="0"/>
              <a:t> property. More specifically, we assigned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italic</a:t>
            </a:r>
            <a:r>
              <a:rPr lang="en-US" altLang="en-US" sz="2200" dirty="0" smtClean="0"/>
              <a:t>,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bold</a:t>
            </a:r>
            <a:r>
              <a:rPr lang="en-US" altLang="en-US" sz="2200" dirty="0" smtClean="0"/>
              <a:t>, and/or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small-caps</a:t>
            </a:r>
            <a:r>
              <a:rPr lang="en-US" altLang="en-US" sz="2200" dirty="0" smtClean="0"/>
              <a:t> values (stored in a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selectors</a:t>
            </a:r>
            <a:r>
              <a:rPr lang="en-US" altLang="en-US" sz="2200" dirty="0" smtClean="0"/>
              <a:t> variable) to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altLang="en-US" sz="2200" dirty="0" smtClean="0"/>
              <a:t>'s </a:t>
            </a:r>
            <a:r>
              <a:rPr lang="en-US" alt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dirty="0" smtClean="0"/>
              <a:t> property:</a:t>
            </a:r>
          </a:p>
          <a:p>
            <a:pPr marL="685800"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message.className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selectors;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For the radio buttons, we manipulated CSS using a different JavaScript technique—we assigned a value to a property in an element's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lang="en-US" altLang="en-US" sz="2200" dirty="0" smtClean="0"/>
              <a:t> object. More specifically, we assigned the user's selected font size to </a:t>
            </a:r>
            <a:r>
              <a:rPr lang="en-US" alt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altLang="en-US" sz="2200" dirty="0" smtClean="0"/>
              <a:t>'s </a:t>
            </a:r>
            <a:r>
              <a:rPr lang="en-US" alt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style.fontSize</a:t>
            </a:r>
            <a:r>
              <a:rPr lang="en-US" altLang="en-US" sz="2200" dirty="0" smtClean="0"/>
              <a:t> property:</a:t>
            </a:r>
          </a:p>
          <a:p>
            <a:pPr marL="685800"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message.style.fontSize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form.elements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"].value;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17537"/>
            <a:ext cx="76200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Using </a:t>
            </a:r>
            <a:r>
              <a:rPr lang="en-US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3600" dirty="0" smtClean="0"/>
              <a:t> to Stack Elements on Top of Each Other </a:t>
            </a:r>
            <a:r>
              <a:rPr lang="en-US" altLang="en-US" sz="1800" dirty="0" smtClean="0"/>
              <a:t>(1 of 5)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If you want to stack elements visually on top of each other,  use absolute positioning to achieve the overlap, and use the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2000" dirty="0" smtClean="0"/>
              <a:t> CSS property to determine the order of elements along the web page's z axis.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The </a:t>
            </a:r>
            <a:r>
              <a:rPr lang="en-US" altLang="en-US" sz="2000" i="1" dirty="0" smtClean="0"/>
              <a:t>z axis</a:t>
            </a:r>
            <a:r>
              <a:rPr lang="en-US" altLang="en-US" sz="2000" dirty="0" smtClean="0"/>
              <a:t> comes from the Cartesian coordinate system, where the x and y axes run horizontally and vertically, and the z axis runs from the monitor and towards the user's eyes.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If a web page element has a larger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2000" dirty="0" smtClean="0"/>
              <a:t> value than another element, then the larger-valued element appears in front of the other element. "In front of" means closer to the user as the user faces the screen.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2000" dirty="0" smtClean="0"/>
              <a:t> values can be any integer value, positive or negative.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In this example, the arctic fox picture displays in front of the tiger picture:</a:t>
            </a:r>
          </a:p>
          <a:p>
            <a:pPr marL="400050" lvl="1" indent="0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.tiger {position: absolute; left: 0; top: 0; z-index: 0;}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.arctic-fox {position: absolute; left: 15%; top: 10%; z-index: 1;}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7537"/>
            <a:ext cx="74676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Using </a:t>
            </a:r>
            <a:r>
              <a:rPr lang="en-US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3600" dirty="0" smtClean="0"/>
              <a:t> to Stack Elements on Top of Each Other </a:t>
            </a:r>
            <a:r>
              <a:rPr lang="en-US" altLang="en-US" sz="1800" dirty="0" smtClean="0"/>
              <a:t>(2 of 5)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Note this web page with three pictures stacked on top of each other:</a:t>
            </a:r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dirty="0" smtClean="0"/>
          </a:p>
          <a:p>
            <a:pPr marL="40005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3" y="2209800"/>
            <a:ext cx="4741334" cy="3870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4676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Using </a:t>
            </a:r>
            <a:r>
              <a:rPr lang="en-US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3600" dirty="0" smtClean="0"/>
              <a:t> to Stack Elements on Top of Each Other </a:t>
            </a:r>
            <a:r>
              <a:rPr lang="en-US" altLang="en-US" sz="1800" dirty="0" smtClean="0"/>
              <a:t>(3 of 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1752600"/>
            <a:ext cx="6587066" cy="421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4676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Using </a:t>
            </a:r>
            <a:r>
              <a:rPr lang="en-US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3600" dirty="0" smtClean="0"/>
              <a:t> to Stack Elements on Top of Each Other </a:t>
            </a:r>
            <a:r>
              <a:rPr lang="en-US" altLang="en-US" sz="1800" dirty="0" smtClean="0"/>
              <a:t>(4 of 5)</a:t>
            </a:r>
            <a:endParaRPr lang="en-US" alt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858000" cy="435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17537"/>
            <a:ext cx="73152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Using </a:t>
            </a:r>
            <a:r>
              <a:rPr lang="en-US" alt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z-index</a:t>
            </a:r>
            <a:r>
              <a:rPr lang="en-US" altLang="en-US" sz="3600" dirty="0" smtClean="0"/>
              <a:t> to Stack Elements on Top of Each Other </a:t>
            </a:r>
            <a:r>
              <a:rPr lang="en-US" altLang="en-US" sz="1800" dirty="0" smtClean="0"/>
              <a:t>(5 of 5)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&lt;h1&gt;Furry Forest Friends&lt;/h1&gt;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&lt;div class="images"&gt;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="../images/tiger.jpg" width="400" height="317"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alt="tiger" class="tiger"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moveToTop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(this)"&gt;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="../images/arcticFox.jpg" width="480" height="411"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alt="arctic fox" class="arctic-fox"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moveToTop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(this)"&gt;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="../images/redPanda.jpg" width="550" height="403"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alt="red panda" class="red-panda"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moveToTop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(this)"&gt;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 smtClean="0"/>
              <a:t> Loop </a:t>
            </a:r>
            <a:r>
              <a:rPr lang="en-US" altLang="en-US" sz="1800" dirty="0" smtClean="0"/>
              <a:t>(1 of 2)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502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a loop statement if you need to do the same thing repeatedly.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785D3-737E-415A-8461-6A6BD3BA373E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83" y="2599592"/>
            <a:ext cx="6053172" cy="28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Relative Positioning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81963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In Chapter 5, </a:t>
            </a:r>
            <a:r>
              <a:rPr lang="en-US" altLang="en-US" sz="1800" dirty="0"/>
              <a:t>you learned about absolute positioning, where you specify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position: absolute </a:t>
            </a:r>
            <a:r>
              <a:rPr lang="en-US" altLang="en-US" sz="1800" dirty="0"/>
              <a:t>in a CSS rule in order to position an element relative to the top-left corner of its containing </a:t>
            </a:r>
            <a:r>
              <a:rPr lang="en-US" altLang="en-US" sz="1800" dirty="0" smtClean="0"/>
              <a:t>block.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As </a:t>
            </a:r>
            <a:r>
              <a:rPr lang="en-US" altLang="en-US" sz="1800" dirty="0"/>
              <a:t>an alternative, you can position an element relative to its normal flow within its surrounding content. That’s called relative positioning. </a:t>
            </a:r>
            <a:r>
              <a:rPr lang="en-US" altLang="en-US" sz="1800" dirty="0" smtClean="0"/>
              <a:t>Here’s the </a:t>
            </a:r>
            <a:r>
              <a:rPr lang="en-US" altLang="en-US" sz="1800" i="1" dirty="0" smtClean="0"/>
              <a:t>relative positioning</a:t>
            </a:r>
            <a:r>
              <a:rPr lang="en-US" altLang="en-US" sz="1800" dirty="0" smtClean="0"/>
              <a:t> rule from the animal stacking web page: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.images {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position: relative;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height: 504px; width: 786px;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The animal stacking web page has a div element that uses </a:t>
            </a: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class="images"</a:t>
            </a:r>
            <a:r>
              <a:rPr lang="en-US" altLang="en-US" sz="1800" dirty="0" smtClean="0"/>
              <a:t>. It serves as the containing block for the three pictures.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It’s not always necessary to specify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en-US" altLang="en-US" sz="1800" dirty="0" smtClean="0"/>
              <a:t> and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altLang="en-US" sz="1800" dirty="0" smtClean="0"/>
              <a:t> properties for a containing block, but depending on the situation, it’s very often helpful to do so. They are necessary for </a:t>
            </a:r>
            <a:r>
              <a:rPr lang="en-US" altLang="en-US" sz="1800" dirty="0"/>
              <a:t>the animal stacking web page </a:t>
            </a:r>
            <a:r>
              <a:rPr lang="en-US" altLang="en-US" sz="1800" dirty="0" smtClean="0"/>
              <a:t>so the pictures’ absolute positioning values work properly.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Note the class selector rules for the three pictures.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smtClean="0"/>
              <a:t>Global Variables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81963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If you declare (or even just use) a variable outside of all functions, that's a </a:t>
            </a:r>
            <a:r>
              <a:rPr lang="en-US" altLang="en-US" i="1" dirty="0" smtClean="0"/>
              <a:t>global variable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global variable's </a:t>
            </a:r>
            <a:r>
              <a:rPr lang="en-US" altLang="en-US" i="1" dirty="0" smtClean="0"/>
              <a:t>scope</a:t>
            </a:r>
            <a:r>
              <a:rPr lang="en-US" altLang="en-US" dirty="0" smtClean="0"/>
              <a:t> is the entire web page, so all functions share the global variable's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global variable's </a:t>
            </a:r>
            <a:r>
              <a:rPr lang="en-US" altLang="en-US" i="1" dirty="0" smtClean="0"/>
              <a:t>persistence</a:t>
            </a:r>
            <a:r>
              <a:rPr lang="en-US" altLang="en-US" dirty="0" smtClean="0"/>
              <a:t> is as long as the web page is loaded, so if you call a function more than once, the global variable's prior value is retained.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303337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Text Area Control, Pull-Down Menus, Popup Menus, List Boxes</a:t>
            </a:r>
            <a:endParaRPr lang="en-US" altLang="en-US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Get content from </a:t>
            </a:r>
            <a:r>
              <a:rPr lang="en-US" altLang="en-US" sz="2000" dirty="0" smtClean="0"/>
              <a:t>2012 </a:t>
            </a:r>
            <a:r>
              <a:rPr lang="en-US" altLang="en-US" sz="2000" dirty="0"/>
              <a:t>chap 10 </a:t>
            </a:r>
            <a:r>
              <a:rPr lang="en-US" altLang="en-US" sz="2000" dirty="0" err="1" smtClean="0"/>
              <a:t>ppt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For popup menu details, </a:t>
            </a:r>
            <a:r>
              <a:rPr lang="en-US" altLang="en-US" sz="2000" dirty="0"/>
              <a:t>see https://www.w3.org/TR/html51/interactive-elements.html#elementdef-menu</a:t>
            </a:r>
            <a:endParaRPr lang="en-US" alt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10 - Quiz Questions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What word is syntactically required for the definition of a JavaScript </a:t>
            </a:r>
            <a:r>
              <a:rPr lang="en-US" sz="2000" dirty="0" err="1" smtClean="0"/>
              <a:t>submodule</a:t>
            </a:r>
            <a:r>
              <a:rPr lang="en-US" sz="2000" dirty="0" smtClean="0"/>
              <a:t>? (Note that "</a:t>
            </a:r>
            <a:r>
              <a:rPr lang="en-US" sz="2000" dirty="0" err="1" smtClean="0"/>
              <a:t>submodule</a:t>
            </a:r>
            <a:r>
              <a:rPr lang="en-US" sz="2000" dirty="0" smtClean="0"/>
              <a:t>" is the generic term for a method or function.)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n-US" sz="2000" dirty="0" smtClean="0"/>
              <a:t>function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n-US" sz="2000" dirty="0" smtClean="0"/>
              <a:t>method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n-US" sz="2000" dirty="0" smtClean="0"/>
              <a:t>subprogram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 startAt="2"/>
              <a:defRPr/>
            </a:pPr>
            <a:r>
              <a:rPr lang="en-US" sz="2000" dirty="0" smtClean="0"/>
              <a:t>Which of the following correctly creates an array of 10 elements?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 = [10];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 = new [10];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 = new Array(10);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785D3-737E-415A-8461-6A6BD3BA373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dirty="0" smtClean="0"/>
              <a:t> Loop </a:t>
            </a:r>
            <a:r>
              <a:rPr lang="en-US" altLang="en-US" sz="1800" dirty="0" smtClean="0"/>
              <a:t>(2 of 2)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8096250" cy="495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Loop terminology:</a:t>
            </a:r>
          </a:p>
          <a:p>
            <a:pPr lvl="1" eaLnBrk="1" hangingPunct="1"/>
            <a:r>
              <a:rPr lang="en-US" altLang="en-US" sz="1800" dirty="0" smtClean="0"/>
              <a:t>The number of times that the loop repeats is called the number of </a:t>
            </a:r>
            <a:r>
              <a:rPr lang="en-US" altLang="en-US" sz="1800" i="1" dirty="0" smtClean="0"/>
              <a:t>iterations</a:t>
            </a:r>
            <a:r>
              <a:rPr lang="en-US" altLang="en-US" sz="1800" dirty="0" smtClean="0"/>
              <a:t>.</a:t>
            </a:r>
          </a:p>
          <a:p>
            <a:pPr lvl="1" eaLnBrk="1" hangingPunct="1"/>
            <a:r>
              <a:rPr lang="en-US" altLang="en-US" sz="1800" dirty="0" smtClean="0"/>
              <a:t>It's possible for a loop to repeat forever. That's called an </a:t>
            </a:r>
            <a:r>
              <a:rPr lang="en-US" altLang="en-US" sz="1800" i="1" dirty="0" smtClean="0"/>
              <a:t>infinite loop</a:t>
            </a:r>
            <a:r>
              <a:rPr lang="en-US" altLang="en-US" sz="1800" dirty="0" smtClean="0"/>
              <a:t>. (Note: It's also possible for a loop to repeat zero times.)</a:t>
            </a:r>
          </a:p>
          <a:p>
            <a:pPr eaLnBrk="1" hangingPunct="1"/>
            <a:r>
              <a:rPr lang="en-US" altLang="en-US" sz="2000" dirty="0" smtClean="0"/>
              <a:t>Note the following code fragment that uses a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000" dirty="0" smtClean="0"/>
              <a:t> loop to calculate the factorial of a user-entered number: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numBox.checkValidity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numBox.valueAsNumber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factorial = 1;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2;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 (count &lt;=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factorial *= count;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count++;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("result").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"! = " + factorial;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 end 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785D3-737E-415A-8461-6A6BD3BA37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External JavaScript Files </a:t>
            </a:r>
            <a:r>
              <a:rPr lang="en-US" altLang="en-US" sz="1800" dirty="0" smtClean="0"/>
              <a:t>(1 of 2)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48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 smtClean="0"/>
              <a:t>As an alternative to positioning a </a:t>
            </a:r>
            <a:r>
              <a:rPr lang="en-US" altLang="en-US" dirty="0"/>
              <a:t>JavaScript </a:t>
            </a:r>
            <a:r>
              <a:rPr lang="en-US" altLang="en-US" dirty="0" smtClean="0"/>
              <a:t>function within a web page's head container, it's legal to position it </a:t>
            </a:r>
            <a:r>
              <a:rPr lang="en-US" altLang="en-US" dirty="0"/>
              <a:t>in </a:t>
            </a:r>
            <a:r>
              <a:rPr lang="en-US" altLang="en-US" dirty="0" smtClean="0"/>
              <a:t>an external file and have the web page link to that file.</a:t>
            </a:r>
            <a:endParaRPr lang="en-US" altLang="en-US" dirty="0"/>
          </a:p>
          <a:p>
            <a:pPr marL="457200" indent="-457200" eaLnBrk="1" hangingPunct="1"/>
            <a:r>
              <a:rPr lang="en-US" altLang="en-US" dirty="0"/>
              <a:t>What are the advantages of </a:t>
            </a:r>
            <a:r>
              <a:rPr lang="en-US" altLang="en-US" dirty="0" smtClean="0"/>
              <a:t>positioning a web page's JavaScript functions in an external file?</a:t>
            </a:r>
          </a:p>
          <a:p>
            <a:pPr marL="400050" lvl="1" indent="0" eaLnBrk="1" hangingPunct="1">
              <a:buNone/>
            </a:pPr>
            <a:r>
              <a:rPr lang="en-US" altLang="en-US" dirty="0" smtClean="0">
                <a:solidFill>
                  <a:srgbClr val="00B0F0"/>
                </a:solidFill>
              </a:rPr>
              <a:t>If another web page needs the functionality provided by one of the functions, the second web page can link to the external file and share the function. By using the already-written function, the second web page doesn't have to "reinvent the wheel."</a:t>
            </a:r>
          </a:p>
          <a:p>
            <a:pPr marL="400050" lvl="1" indent="0" eaLnBrk="1" hangingPunct="1">
              <a:buNone/>
            </a:pPr>
            <a:r>
              <a:rPr lang="en-US" altLang="en-US" dirty="0" smtClean="0">
                <a:solidFill>
                  <a:srgbClr val="00B0F0"/>
                </a:solidFill>
              </a:rPr>
              <a:t>If an external JavaScript file is shared by multiple web pages, maintenance (i.e., fixing bugs and making improvements)</a:t>
            </a:r>
            <a:r>
              <a:rPr lang="en-US" altLang="en-US" dirty="0">
                <a:solidFill>
                  <a:srgbClr val="00B0F0"/>
                </a:solidFill>
              </a:rPr>
              <a:t> becomes </a:t>
            </a:r>
            <a:r>
              <a:rPr lang="en-US" altLang="en-US" dirty="0" smtClean="0">
                <a:solidFill>
                  <a:srgbClr val="00B0F0"/>
                </a:solidFill>
              </a:rPr>
              <a:t>easier and storage requirements are reduced.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7540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External JavaScript Files </a:t>
            </a:r>
            <a:r>
              <a:rPr lang="en-US" altLang="en-US" sz="1800" dirty="0" smtClean="0"/>
              <a:t>(2 of 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To implement an external JavaScript file: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 your web page, include an empty </a:t>
            </a:r>
            <a:r>
              <a:rPr lang="en-US" altLang="en-US" dirty="0" smtClean="0">
                <a:latin typeface="Courier New" panose="02070309020205020404" pitchFamily="49" charset="0"/>
              </a:rPr>
              <a:t>script</a:t>
            </a:r>
            <a:r>
              <a:rPr lang="en-US" altLang="en-US" dirty="0" smtClean="0"/>
              <a:t> container with a </a:t>
            </a:r>
            <a:r>
              <a:rPr lang="en-US" altLang="en-US" dirty="0" err="1" smtClean="0">
                <a:latin typeface="Courier New" panose="02070309020205020404" pitchFamily="49" charset="0"/>
              </a:rPr>
              <a:t>src</a:t>
            </a:r>
            <a:r>
              <a:rPr lang="en-US" altLang="en-US" dirty="0" smtClean="0"/>
              <a:t> attribute that specifies the location of a </a:t>
            </a:r>
            <a:r>
              <a:rPr lang="en-US" altLang="en-US" dirty="0" smtClean="0">
                <a:latin typeface="Courier New" panose="02070309020205020404" pitchFamily="49" charset="0"/>
              </a:rPr>
              <a:t>.</a:t>
            </a:r>
            <a:r>
              <a:rPr lang="en-US" altLang="en-US" dirty="0" err="1" smtClean="0">
                <a:latin typeface="Courier New" panose="02070309020205020404" pitchFamily="49" charset="0"/>
              </a:rPr>
              <a:t>js</a:t>
            </a:r>
            <a:r>
              <a:rPr lang="en-US" altLang="en-US" dirty="0" smtClean="0"/>
              <a:t> JavaScript file. For example: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</a:rPr>
              <a:t>&lt;script </a:t>
            </a:r>
            <a:r>
              <a:rPr lang="en-US" altLang="en-US" sz="1600" dirty="0" err="1" smtClean="0">
                <a:latin typeface="Courier New" panose="02070309020205020404" pitchFamily="49" charset="0"/>
              </a:rPr>
              <a:t>src</a:t>
            </a:r>
            <a:r>
              <a:rPr lang="en-US" altLang="en-US" sz="1600" dirty="0" smtClean="0">
                <a:latin typeface="Courier New" panose="02070309020205020404" pitchFamily="49" charset="0"/>
              </a:rPr>
              <a:t>="compoundInterest.js"&gt;&lt;/script&gt;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above </a:t>
            </a:r>
            <a:r>
              <a:rPr lang="en-US" altLang="en-US" dirty="0" err="1" smtClean="0">
                <a:latin typeface="Courier New" panose="02070309020205020404" pitchFamily="49" charset="0"/>
              </a:rPr>
              <a:t>src</a:t>
            </a:r>
            <a:r>
              <a:rPr lang="en-US" altLang="en-US" dirty="0" smtClean="0"/>
              <a:t> value specifies that the JavaScript file is stored in the same directory as the HTML file. If you store the JavaScript file elsewhere, then use a path as part of the </a:t>
            </a:r>
            <a:r>
              <a:rPr lang="en-US" altLang="en-US" dirty="0" err="1" smtClean="0">
                <a:latin typeface="Courier New" panose="02070309020205020404" pitchFamily="49" charset="0"/>
              </a:rPr>
              <a:t>src</a:t>
            </a:r>
            <a:r>
              <a:rPr lang="en-US" altLang="en-US" dirty="0" err="1" smtClean="0"/>
              <a:t>'s</a:t>
            </a:r>
            <a:r>
              <a:rPr lang="en-US" altLang="en-US" dirty="0" smtClean="0"/>
              <a:t> value.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 the JavaScript file, include the following: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Documentation comments, including a prologue at the top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Code for your function definitions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88262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Compound Interest Web Page</a:t>
            </a: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2895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Compound Interest web page generates a table of compound interest values for a user-specified number of years.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70" y="1447800"/>
            <a:ext cx="4483830" cy="361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22338"/>
            <a:ext cx="7696200" cy="7540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Compound Interest Web Page -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altLang="en-US" dirty="0" smtClean="0"/>
              <a:t> Container</a:t>
            </a:r>
            <a:endParaRPr lang="en-US" altLang="en-US" dirty="0" smtClean="0">
              <a:latin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41C65-A617-4417-9199-DB05FA31FE7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905000"/>
            <a:ext cx="4876800" cy="410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68464</TotalTime>
  <Words>3637</Words>
  <Application>Microsoft Macintosh PowerPoint</Application>
  <PresentationFormat>On-screen Show (4:3)</PresentationFormat>
  <Paragraphs>504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Courier New</vt:lpstr>
      <vt:lpstr>Tahoma</vt:lpstr>
      <vt:lpstr>Times New Roman</vt:lpstr>
      <vt:lpstr>Wingdings</vt:lpstr>
      <vt:lpstr>Arial</vt:lpstr>
      <vt:lpstr>Blends</vt:lpstr>
      <vt:lpstr>Chapter 10: Loops, Additional Controls, Manipulating CSS with JavaScript</vt:lpstr>
      <vt:lpstr>Chapter 10 – Loops, Additional Controls, Manipulating CSS with JavaScript</vt:lpstr>
      <vt:lpstr>Chapter 10 – Loops, Additional Controls, Manipulating CSS with JavaScript</vt:lpstr>
      <vt:lpstr>while Loop (1 of 2)</vt:lpstr>
      <vt:lpstr>while Loop (2 of 2)</vt:lpstr>
      <vt:lpstr>External JavaScript Files (1 of 2)</vt:lpstr>
      <vt:lpstr>External JavaScript Files (2 of 2)</vt:lpstr>
      <vt:lpstr>Compound Interest Web Page</vt:lpstr>
      <vt:lpstr>Compound Interest Web Page - head Container</vt:lpstr>
      <vt:lpstr>Compound Interest Web Page - body Container</vt:lpstr>
      <vt:lpstr>Compound Interest Web Page - JavaScript File (1 of 2)</vt:lpstr>
      <vt:lpstr>Compound Interest Web Page - JavaScript File (2 of 2)</vt:lpstr>
      <vt:lpstr>JavaScript Debugging</vt:lpstr>
      <vt:lpstr>do Loop</vt:lpstr>
      <vt:lpstr>Radio Buttons (1 of 4)</vt:lpstr>
      <vt:lpstr>Radio Buttons (2 of 4)</vt:lpstr>
      <vt:lpstr>Radio Buttons (3 of 4)</vt:lpstr>
      <vt:lpstr>Radio Buttons (4 of 4)</vt:lpstr>
      <vt:lpstr>Checkboxes (1 of 4)</vt:lpstr>
      <vt:lpstr>Checkboxes (2 of 4)</vt:lpstr>
      <vt:lpstr>Checkboxes (3 of 4)</vt:lpstr>
      <vt:lpstr>Checkboxes (4 of 4)</vt:lpstr>
      <vt:lpstr>for Loop</vt:lpstr>
      <vt:lpstr>fieldset and legend Elements</vt:lpstr>
      <vt:lpstr>Font Styles Web Page (1 of 4)</vt:lpstr>
      <vt:lpstr>Font Styles Web Page (2 of 4)</vt:lpstr>
      <vt:lpstr>Font Styles Web Page (3 of 4)</vt:lpstr>
      <vt:lpstr>Font Styles Web Page (4 of 4)</vt:lpstr>
      <vt:lpstr>Font Styles Web Page - Enhanced Version</vt:lpstr>
      <vt:lpstr>Manipulating CSS with JavaScript (1 of 4)</vt:lpstr>
      <vt:lpstr>Manipulating CSS with JavaScript (2 of 4)</vt:lpstr>
      <vt:lpstr>Manipulating CSS with JavaScript (3 of 4)</vt:lpstr>
      <vt:lpstr>style Property</vt:lpstr>
      <vt:lpstr>Manipulating CSS with JavaScript (4 of 4)</vt:lpstr>
      <vt:lpstr>Using z-index to Stack Elements on Top of Each Other (1 of 5)</vt:lpstr>
      <vt:lpstr>Using z-index to Stack Elements on Top of Each Other (2 of 5)</vt:lpstr>
      <vt:lpstr>Using z-index to Stack Elements on Top of Each Other (3 of 5)</vt:lpstr>
      <vt:lpstr>Using z-index to Stack Elements on Top of Each Other (4 of 5)</vt:lpstr>
      <vt:lpstr>Using z-index to Stack Elements on Top of Each Other (5 of 5)</vt:lpstr>
      <vt:lpstr>Relative Positioning</vt:lpstr>
      <vt:lpstr>Global Variables</vt:lpstr>
      <vt:lpstr>Text Area Control, Pull-Down Menus, Popup Menus, List Boxes</vt:lpstr>
      <vt:lpstr>Chapter 10 - Quiz Questions</vt:lpstr>
    </vt:vector>
  </TitlesOfParts>
  <Company>IISC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Java</dc:title>
  <dc:creator>John Dean</dc:creator>
  <cp:lastModifiedBy>Microsoft Office User</cp:lastModifiedBy>
  <cp:revision>1166</cp:revision>
  <cp:lastPrinted>2016-12-01T03:49:02Z</cp:lastPrinted>
  <dcterms:created xsi:type="dcterms:W3CDTF">2000-08-25T22:43:27Z</dcterms:created>
  <dcterms:modified xsi:type="dcterms:W3CDTF">2018-01-11T20:48:36Z</dcterms:modified>
</cp:coreProperties>
</file>